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jpe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Information Fulfillment Matrix</a:t>
            </a:r>
          </a:p>
        </p:txBody>
      </p:sp>
      <p:sp>
        <p:nvSpPr>
          <p:cNvPr id="215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332" name="Screen Shot 2021-05-26 at 1.53.02 PM.png" descr="Screen Shot 2021-05-26 at 1.53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0652" y="2089964"/>
            <a:ext cx="15422696" cy="107958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7" name="Group"/>
          <p:cNvGrpSpPr/>
          <p:nvPr/>
        </p:nvGrpSpPr>
        <p:grpSpPr>
          <a:xfrm>
            <a:off x="15139610" y="11782335"/>
            <a:ext cx="865321" cy="865321"/>
            <a:chOff x="0" y="0"/>
            <a:chExt cx="865319" cy="865319"/>
          </a:xfrm>
        </p:grpSpPr>
        <p:sp>
          <p:nvSpPr>
            <p:cNvPr id="333" name="Circle"/>
            <p:cNvSpPr/>
            <p:nvPr/>
          </p:nvSpPr>
          <p:spPr>
            <a:xfrm>
              <a:off x="0" y="0"/>
              <a:ext cx="865320" cy="86532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grpSp>
          <p:nvGrpSpPr>
            <p:cNvPr id="336" name="Group"/>
            <p:cNvGrpSpPr/>
            <p:nvPr/>
          </p:nvGrpSpPr>
          <p:grpSpPr>
            <a:xfrm>
              <a:off x="640" y="0"/>
              <a:ext cx="864039" cy="864039"/>
              <a:chOff x="0" y="0"/>
              <a:chExt cx="864038" cy="864038"/>
            </a:xfrm>
          </p:grpSpPr>
          <p:sp>
            <p:nvSpPr>
              <p:cNvPr id="334" name="Circle"/>
              <p:cNvSpPr/>
              <p:nvPr/>
            </p:nvSpPr>
            <p:spPr>
              <a:xfrm>
                <a:off x="0" y="0"/>
                <a:ext cx="864039" cy="864039"/>
              </a:xfrm>
              <a:prstGeom prst="ellipse">
                <a:avLst/>
              </a:prstGeom>
              <a:solidFill>
                <a:srgbClr val="21B5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35" name="Shopping Cart"/>
              <p:cNvSpPr/>
              <p:nvPr/>
            </p:nvSpPr>
            <p:spPr>
              <a:xfrm>
                <a:off x="175863" y="196103"/>
                <a:ext cx="512313" cy="471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4" h="21600" fill="norm" stroke="1" extrusionOk="0">
                    <a:moveTo>
                      <a:pt x="767" y="0"/>
                    </a:moveTo>
                    <a:cubicBezTo>
                      <a:pt x="584" y="0"/>
                      <a:pt x="413" y="68"/>
                      <a:pt x="272" y="198"/>
                    </a:cubicBezTo>
                    <a:cubicBezTo>
                      <a:pt x="111" y="346"/>
                      <a:pt x="15" y="554"/>
                      <a:pt x="1" y="784"/>
                    </a:cubicBezTo>
                    <a:cubicBezTo>
                      <a:pt x="-26" y="1237"/>
                      <a:pt x="278" y="1628"/>
                      <a:pt x="693" y="1674"/>
                    </a:cubicBezTo>
                    <a:lnTo>
                      <a:pt x="3399" y="1971"/>
                    </a:lnTo>
                    <a:lnTo>
                      <a:pt x="6448" y="12924"/>
                    </a:lnTo>
                    <a:lnTo>
                      <a:pt x="4970" y="17349"/>
                    </a:lnTo>
                    <a:lnTo>
                      <a:pt x="4442" y="17349"/>
                    </a:lnTo>
                    <a:cubicBezTo>
                      <a:pt x="4270" y="17349"/>
                      <a:pt x="4130" y="17499"/>
                      <a:pt x="4130" y="17686"/>
                    </a:cubicBezTo>
                    <a:lnTo>
                      <a:pt x="4130" y="18243"/>
                    </a:lnTo>
                    <a:cubicBezTo>
                      <a:pt x="4125" y="18243"/>
                      <a:pt x="4120" y="18243"/>
                      <a:pt x="4115" y="18243"/>
                    </a:cubicBezTo>
                    <a:cubicBezTo>
                      <a:pt x="3270" y="18243"/>
                      <a:pt x="2583" y="18991"/>
                      <a:pt x="2583" y="19909"/>
                    </a:cubicBezTo>
                    <a:cubicBezTo>
                      <a:pt x="2583" y="20827"/>
                      <a:pt x="3270" y="21574"/>
                      <a:pt x="4115" y="21574"/>
                    </a:cubicBezTo>
                    <a:cubicBezTo>
                      <a:pt x="4959" y="21574"/>
                      <a:pt x="5646" y="20827"/>
                      <a:pt x="5646" y="19909"/>
                    </a:cubicBezTo>
                    <a:cubicBezTo>
                      <a:pt x="5646" y="19672"/>
                      <a:pt x="5601" y="19444"/>
                      <a:pt x="5512" y="19230"/>
                    </a:cubicBezTo>
                    <a:lnTo>
                      <a:pt x="5679" y="19094"/>
                    </a:lnTo>
                    <a:lnTo>
                      <a:pt x="5679" y="18026"/>
                    </a:lnTo>
                    <a:lnTo>
                      <a:pt x="18462" y="18026"/>
                    </a:lnTo>
                    <a:lnTo>
                      <a:pt x="18462" y="19094"/>
                    </a:lnTo>
                    <a:lnTo>
                      <a:pt x="18647" y="19247"/>
                    </a:lnTo>
                    <a:cubicBezTo>
                      <a:pt x="18556" y="19464"/>
                      <a:pt x="18510" y="19695"/>
                      <a:pt x="18510" y="19935"/>
                    </a:cubicBezTo>
                    <a:cubicBezTo>
                      <a:pt x="18510" y="20853"/>
                      <a:pt x="19198" y="21600"/>
                      <a:pt x="20043" y="21600"/>
                    </a:cubicBezTo>
                    <a:cubicBezTo>
                      <a:pt x="20887" y="21600"/>
                      <a:pt x="21574" y="20852"/>
                      <a:pt x="21574" y="19933"/>
                    </a:cubicBezTo>
                    <a:cubicBezTo>
                      <a:pt x="21574" y="19015"/>
                      <a:pt x="20887" y="18269"/>
                      <a:pt x="20043" y="18269"/>
                    </a:cubicBezTo>
                    <a:cubicBezTo>
                      <a:pt x="20036" y="18269"/>
                      <a:pt x="20029" y="18269"/>
                      <a:pt x="20022" y="18269"/>
                    </a:cubicBezTo>
                    <a:lnTo>
                      <a:pt x="20022" y="17686"/>
                    </a:lnTo>
                    <a:cubicBezTo>
                      <a:pt x="20022" y="17499"/>
                      <a:pt x="19882" y="17349"/>
                      <a:pt x="19710" y="17349"/>
                    </a:cubicBezTo>
                    <a:lnTo>
                      <a:pt x="11179" y="17349"/>
                    </a:lnTo>
                    <a:cubicBezTo>
                      <a:pt x="10281" y="17349"/>
                      <a:pt x="9550" y="16553"/>
                      <a:pt x="9550" y="15578"/>
                    </a:cubicBezTo>
                    <a:lnTo>
                      <a:pt x="9550" y="12821"/>
                    </a:lnTo>
                    <a:lnTo>
                      <a:pt x="20022" y="11026"/>
                    </a:lnTo>
                    <a:lnTo>
                      <a:pt x="20022" y="3120"/>
                    </a:lnTo>
                    <a:lnTo>
                      <a:pt x="3874" y="1342"/>
                    </a:lnTo>
                    <a:lnTo>
                      <a:pt x="3838" y="1207"/>
                    </a:lnTo>
                    <a:cubicBezTo>
                      <a:pt x="3687" y="664"/>
                      <a:pt x="3253" y="275"/>
                      <a:pt x="2734" y="215"/>
                    </a:cubicBezTo>
                    <a:cubicBezTo>
                      <a:pt x="2323" y="167"/>
                      <a:pt x="1374" y="63"/>
                      <a:pt x="846" y="6"/>
                    </a:cubicBezTo>
                    <a:cubicBezTo>
                      <a:pt x="820" y="3"/>
                      <a:pt x="793" y="0"/>
                      <a:pt x="767" y="0"/>
                    </a:cubicBezTo>
                    <a:close/>
                    <a:moveTo>
                      <a:pt x="770" y="677"/>
                    </a:moveTo>
                    <a:cubicBezTo>
                      <a:pt x="775" y="677"/>
                      <a:pt x="779" y="679"/>
                      <a:pt x="784" y="679"/>
                    </a:cubicBezTo>
                    <a:cubicBezTo>
                      <a:pt x="1196" y="724"/>
                      <a:pt x="2351" y="852"/>
                      <a:pt x="2667" y="888"/>
                    </a:cubicBezTo>
                    <a:cubicBezTo>
                      <a:pt x="2890" y="914"/>
                      <a:pt x="3083" y="1055"/>
                      <a:pt x="3188" y="1265"/>
                    </a:cubicBezTo>
                    <a:lnTo>
                      <a:pt x="755" y="997"/>
                    </a:lnTo>
                    <a:cubicBezTo>
                      <a:pt x="674" y="988"/>
                      <a:pt x="616" y="909"/>
                      <a:pt x="624" y="821"/>
                    </a:cubicBezTo>
                    <a:cubicBezTo>
                      <a:pt x="632" y="739"/>
                      <a:pt x="695" y="677"/>
                      <a:pt x="770" y="677"/>
                    </a:cubicBezTo>
                    <a:close/>
                    <a:moveTo>
                      <a:pt x="4070" y="2045"/>
                    </a:moveTo>
                    <a:lnTo>
                      <a:pt x="5402" y="2191"/>
                    </a:lnTo>
                    <a:lnTo>
                      <a:pt x="6101" y="5250"/>
                    </a:lnTo>
                    <a:lnTo>
                      <a:pt x="4956" y="5224"/>
                    </a:lnTo>
                    <a:lnTo>
                      <a:pt x="4070" y="2045"/>
                    </a:lnTo>
                    <a:close/>
                    <a:moveTo>
                      <a:pt x="5747" y="2230"/>
                    </a:moveTo>
                    <a:lnTo>
                      <a:pt x="7050" y="2374"/>
                    </a:lnTo>
                    <a:lnTo>
                      <a:pt x="7641" y="5285"/>
                    </a:lnTo>
                    <a:lnTo>
                      <a:pt x="6441" y="5257"/>
                    </a:lnTo>
                    <a:lnTo>
                      <a:pt x="5747" y="2230"/>
                    </a:lnTo>
                    <a:close/>
                    <a:moveTo>
                      <a:pt x="7394" y="2411"/>
                    </a:moveTo>
                    <a:lnTo>
                      <a:pt x="8657" y="2549"/>
                    </a:lnTo>
                    <a:lnTo>
                      <a:pt x="9152" y="5319"/>
                    </a:lnTo>
                    <a:lnTo>
                      <a:pt x="7977" y="5293"/>
                    </a:lnTo>
                    <a:lnTo>
                      <a:pt x="7394" y="2411"/>
                    </a:lnTo>
                    <a:close/>
                    <a:moveTo>
                      <a:pt x="8997" y="2588"/>
                    </a:moveTo>
                    <a:lnTo>
                      <a:pt x="10269" y="2728"/>
                    </a:lnTo>
                    <a:lnTo>
                      <a:pt x="10671" y="5354"/>
                    </a:lnTo>
                    <a:lnTo>
                      <a:pt x="9486" y="5326"/>
                    </a:lnTo>
                    <a:lnTo>
                      <a:pt x="8997" y="2588"/>
                    </a:lnTo>
                    <a:close/>
                    <a:moveTo>
                      <a:pt x="10607" y="2766"/>
                    </a:moveTo>
                    <a:lnTo>
                      <a:pt x="11866" y="2904"/>
                    </a:lnTo>
                    <a:lnTo>
                      <a:pt x="12176" y="5388"/>
                    </a:lnTo>
                    <a:lnTo>
                      <a:pt x="11002" y="5362"/>
                    </a:lnTo>
                    <a:lnTo>
                      <a:pt x="10607" y="2766"/>
                    </a:lnTo>
                    <a:close/>
                    <a:moveTo>
                      <a:pt x="12201" y="2941"/>
                    </a:moveTo>
                    <a:lnTo>
                      <a:pt x="13399" y="3072"/>
                    </a:lnTo>
                    <a:lnTo>
                      <a:pt x="13641" y="5421"/>
                    </a:lnTo>
                    <a:lnTo>
                      <a:pt x="12508" y="5395"/>
                    </a:lnTo>
                    <a:lnTo>
                      <a:pt x="12201" y="2941"/>
                    </a:lnTo>
                    <a:close/>
                    <a:moveTo>
                      <a:pt x="13732" y="3109"/>
                    </a:moveTo>
                    <a:lnTo>
                      <a:pt x="15026" y="3251"/>
                    </a:lnTo>
                    <a:lnTo>
                      <a:pt x="15176" y="5457"/>
                    </a:lnTo>
                    <a:lnTo>
                      <a:pt x="13970" y="5429"/>
                    </a:lnTo>
                    <a:lnTo>
                      <a:pt x="13732" y="3109"/>
                    </a:lnTo>
                    <a:close/>
                    <a:moveTo>
                      <a:pt x="15358" y="3288"/>
                    </a:moveTo>
                    <a:lnTo>
                      <a:pt x="16540" y="3419"/>
                    </a:lnTo>
                    <a:lnTo>
                      <a:pt x="16628" y="5491"/>
                    </a:lnTo>
                    <a:lnTo>
                      <a:pt x="15504" y="5464"/>
                    </a:lnTo>
                    <a:lnTo>
                      <a:pt x="15358" y="3288"/>
                    </a:lnTo>
                    <a:close/>
                    <a:moveTo>
                      <a:pt x="16868" y="3454"/>
                    </a:moveTo>
                    <a:lnTo>
                      <a:pt x="18183" y="3600"/>
                    </a:lnTo>
                    <a:lnTo>
                      <a:pt x="18180" y="5526"/>
                    </a:lnTo>
                    <a:lnTo>
                      <a:pt x="16956" y="5498"/>
                    </a:lnTo>
                    <a:lnTo>
                      <a:pt x="16868" y="3454"/>
                    </a:lnTo>
                    <a:close/>
                    <a:moveTo>
                      <a:pt x="18511" y="3635"/>
                    </a:moveTo>
                    <a:lnTo>
                      <a:pt x="19399" y="3733"/>
                    </a:lnTo>
                    <a:lnTo>
                      <a:pt x="19399" y="5554"/>
                    </a:lnTo>
                    <a:lnTo>
                      <a:pt x="18508" y="5533"/>
                    </a:lnTo>
                    <a:lnTo>
                      <a:pt x="18511" y="3635"/>
                    </a:lnTo>
                    <a:close/>
                    <a:moveTo>
                      <a:pt x="5055" y="5582"/>
                    </a:moveTo>
                    <a:lnTo>
                      <a:pt x="6183" y="5606"/>
                    </a:lnTo>
                    <a:lnTo>
                      <a:pt x="6964" y="9018"/>
                    </a:lnTo>
                    <a:lnTo>
                      <a:pt x="6034" y="9096"/>
                    </a:lnTo>
                    <a:lnTo>
                      <a:pt x="5055" y="5582"/>
                    </a:lnTo>
                    <a:close/>
                    <a:moveTo>
                      <a:pt x="6521" y="5616"/>
                    </a:moveTo>
                    <a:lnTo>
                      <a:pt x="7713" y="5642"/>
                    </a:lnTo>
                    <a:lnTo>
                      <a:pt x="8374" y="8900"/>
                    </a:lnTo>
                    <a:lnTo>
                      <a:pt x="7294" y="8990"/>
                    </a:lnTo>
                    <a:lnTo>
                      <a:pt x="6521" y="5616"/>
                    </a:lnTo>
                    <a:close/>
                    <a:moveTo>
                      <a:pt x="8049" y="5649"/>
                    </a:moveTo>
                    <a:lnTo>
                      <a:pt x="9217" y="5677"/>
                    </a:lnTo>
                    <a:lnTo>
                      <a:pt x="9771" y="8781"/>
                    </a:lnTo>
                    <a:lnTo>
                      <a:pt x="8703" y="8872"/>
                    </a:lnTo>
                    <a:lnTo>
                      <a:pt x="8049" y="5649"/>
                    </a:lnTo>
                    <a:close/>
                    <a:moveTo>
                      <a:pt x="9552" y="5685"/>
                    </a:moveTo>
                    <a:lnTo>
                      <a:pt x="10724" y="5711"/>
                    </a:lnTo>
                    <a:lnTo>
                      <a:pt x="11174" y="8663"/>
                    </a:lnTo>
                    <a:lnTo>
                      <a:pt x="10099" y="8753"/>
                    </a:lnTo>
                    <a:lnTo>
                      <a:pt x="9552" y="5685"/>
                    </a:lnTo>
                    <a:close/>
                    <a:moveTo>
                      <a:pt x="11057" y="5718"/>
                    </a:moveTo>
                    <a:lnTo>
                      <a:pt x="12221" y="5744"/>
                    </a:lnTo>
                    <a:lnTo>
                      <a:pt x="12573" y="8544"/>
                    </a:lnTo>
                    <a:lnTo>
                      <a:pt x="11502" y="8635"/>
                    </a:lnTo>
                    <a:lnTo>
                      <a:pt x="11057" y="5718"/>
                    </a:lnTo>
                    <a:close/>
                    <a:moveTo>
                      <a:pt x="12552" y="5752"/>
                    </a:moveTo>
                    <a:lnTo>
                      <a:pt x="13679" y="5778"/>
                    </a:lnTo>
                    <a:lnTo>
                      <a:pt x="13952" y="8428"/>
                    </a:lnTo>
                    <a:lnTo>
                      <a:pt x="12899" y="8518"/>
                    </a:lnTo>
                    <a:lnTo>
                      <a:pt x="12552" y="5752"/>
                    </a:lnTo>
                    <a:close/>
                    <a:moveTo>
                      <a:pt x="14008" y="5785"/>
                    </a:moveTo>
                    <a:lnTo>
                      <a:pt x="15200" y="5813"/>
                    </a:lnTo>
                    <a:lnTo>
                      <a:pt x="15368" y="8309"/>
                    </a:lnTo>
                    <a:lnTo>
                      <a:pt x="14278" y="8400"/>
                    </a:lnTo>
                    <a:lnTo>
                      <a:pt x="14008" y="5785"/>
                    </a:lnTo>
                    <a:close/>
                    <a:moveTo>
                      <a:pt x="15528" y="5821"/>
                    </a:moveTo>
                    <a:lnTo>
                      <a:pt x="16643" y="5847"/>
                    </a:lnTo>
                    <a:lnTo>
                      <a:pt x="16745" y="8193"/>
                    </a:lnTo>
                    <a:lnTo>
                      <a:pt x="15694" y="8281"/>
                    </a:lnTo>
                    <a:lnTo>
                      <a:pt x="15528" y="5821"/>
                    </a:lnTo>
                    <a:close/>
                    <a:moveTo>
                      <a:pt x="16971" y="5854"/>
                    </a:moveTo>
                    <a:lnTo>
                      <a:pt x="18180" y="5881"/>
                    </a:lnTo>
                    <a:lnTo>
                      <a:pt x="18175" y="8072"/>
                    </a:lnTo>
                    <a:lnTo>
                      <a:pt x="17071" y="8165"/>
                    </a:lnTo>
                    <a:lnTo>
                      <a:pt x="16971" y="5854"/>
                    </a:lnTo>
                    <a:close/>
                    <a:moveTo>
                      <a:pt x="18506" y="5888"/>
                    </a:moveTo>
                    <a:lnTo>
                      <a:pt x="19399" y="5909"/>
                    </a:lnTo>
                    <a:lnTo>
                      <a:pt x="19399" y="7969"/>
                    </a:lnTo>
                    <a:lnTo>
                      <a:pt x="18503" y="8044"/>
                    </a:lnTo>
                    <a:lnTo>
                      <a:pt x="18506" y="5888"/>
                    </a:lnTo>
                    <a:close/>
                    <a:moveTo>
                      <a:pt x="19399" y="8325"/>
                    </a:moveTo>
                    <a:lnTo>
                      <a:pt x="19399" y="10447"/>
                    </a:lnTo>
                    <a:lnTo>
                      <a:pt x="18496" y="10602"/>
                    </a:lnTo>
                    <a:lnTo>
                      <a:pt x="18501" y="8400"/>
                    </a:lnTo>
                    <a:lnTo>
                      <a:pt x="19399" y="8325"/>
                    </a:lnTo>
                    <a:close/>
                    <a:moveTo>
                      <a:pt x="18175" y="8428"/>
                    </a:moveTo>
                    <a:lnTo>
                      <a:pt x="18170" y="10658"/>
                    </a:lnTo>
                    <a:lnTo>
                      <a:pt x="17184" y="10826"/>
                    </a:lnTo>
                    <a:lnTo>
                      <a:pt x="17086" y="8519"/>
                    </a:lnTo>
                    <a:lnTo>
                      <a:pt x="18175" y="8428"/>
                    </a:lnTo>
                    <a:close/>
                    <a:moveTo>
                      <a:pt x="16760" y="8547"/>
                    </a:moveTo>
                    <a:lnTo>
                      <a:pt x="16860" y="10882"/>
                    </a:lnTo>
                    <a:lnTo>
                      <a:pt x="15881" y="11050"/>
                    </a:lnTo>
                    <a:lnTo>
                      <a:pt x="15718" y="8635"/>
                    </a:lnTo>
                    <a:lnTo>
                      <a:pt x="16760" y="8547"/>
                    </a:lnTo>
                    <a:close/>
                    <a:moveTo>
                      <a:pt x="15392" y="8663"/>
                    </a:moveTo>
                    <a:lnTo>
                      <a:pt x="15557" y="11106"/>
                    </a:lnTo>
                    <a:lnTo>
                      <a:pt x="14575" y="11274"/>
                    </a:lnTo>
                    <a:lnTo>
                      <a:pt x="14314" y="8755"/>
                    </a:lnTo>
                    <a:lnTo>
                      <a:pt x="15392" y="8663"/>
                    </a:lnTo>
                    <a:close/>
                    <a:moveTo>
                      <a:pt x="13988" y="8781"/>
                    </a:moveTo>
                    <a:lnTo>
                      <a:pt x="14250" y="11330"/>
                    </a:lnTo>
                    <a:lnTo>
                      <a:pt x="13273" y="11496"/>
                    </a:lnTo>
                    <a:lnTo>
                      <a:pt x="12944" y="8870"/>
                    </a:lnTo>
                    <a:lnTo>
                      <a:pt x="13988" y="8781"/>
                    </a:lnTo>
                    <a:close/>
                    <a:moveTo>
                      <a:pt x="12618" y="8898"/>
                    </a:moveTo>
                    <a:lnTo>
                      <a:pt x="12951" y="11552"/>
                    </a:lnTo>
                    <a:lnTo>
                      <a:pt x="11972" y="11720"/>
                    </a:lnTo>
                    <a:lnTo>
                      <a:pt x="11555" y="8988"/>
                    </a:lnTo>
                    <a:lnTo>
                      <a:pt x="12618" y="8898"/>
                    </a:lnTo>
                    <a:close/>
                    <a:moveTo>
                      <a:pt x="11227" y="9014"/>
                    </a:moveTo>
                    <a:lnTo>
                      <a:pt x="11648" y="11776"/>
                    </a:lnTo>
                    <a:lnTo>
                      <a:pt x="10671" y="11944"/>
                    </a:lnTo>
                    <a:lnTo>
                      <a:pt x="10163" y="9105"/>
                    </a:lnTo>
                    <a:lnTo>
                      <a:pt x="11227" y="9014"/>
                    </a:lnTo>
                    <a:close/>
                    <a:moveTo>
                      <a:pt x="9835" y="9132"/>
                    </a:moveTo>
                    <a:lnTo>
                      <a:pt x="10348" y="11998"/>
                    </a:lnTo>
                    <a:lnTo>
                      <a:pt x="9371" y="12166"/>
                    </a:lnTo>
                    <a:lnTo>
                      <a:pt x="8774" y="9221"/>
                    </a:lnTo>
                    <a:lnTo>
                      <a:pt x="9835" y="9132"/>
                    </a:lnTo>
                    <a:close/>
                    <a:moveTo>
                      <a:pt x="8444" y="9249"/>
                    </a:moveTo>
                    <a:lnTo>
                      <a:pt x="9047" y="12222"/>
                    </a:lnTo>
                    <a:lnTo>
                      <a:pt x="8072" y="12388"/>
                    </a:lnTo>
                    <a:lnTo>
                      <a:pt x="7375" y="9341"/>
                    </a:lnTo>
                    <a:lnTo>
                      <a:pt x="8444" y="9249"/>
                    </a:lnTo>
                    <a:close/>
                    <a:moveTo>
                      <a:pt x="7043" y="9369"/>
                    </a:moveTo>
                    <a:lnTo>
                      <a:pt x="7747" y="12444"/>
                    </a:lnTo>
                    <a:lnTo>
                      <a:pt x="7000" y="12573"/>
                    </a:lnTo>
                    <a:lnTo>
                      <a:pt x="6130" y="9445"/>
                    </a:lnTo>
                    <a:lnTo>
                      <a:pt x="7043" y="9369"/>
                    </a:lnTo>
                    <a:close/>
                    <a:moveTo>
                      <a:pt x="8927" y="12929"/>
                    </a:moveTo>
                    <a:lnTo>
                      <a:pt x="8927" y="15578"/>
                    </a:lnTo>
                    <a:cubicBezTo>
                      <a:pt x="8927" y="16249"/>
                      <a:pt x="9179" y="16887"/>
                      <a:pt x="9625" y="17349"/>
                    </a:cubicBezTo>
                    <a:lnTo>
                      <a:pt x="5632" y="17349"/>
                    </a:lnTo>
                    <a:lnTo>
                      <a:pt x="6999" y="13260"/>
                    </a:lnTo>
                    <a:lnTo>
                      <a:pt x="8927" y="12929"/>
                    </a:lnTo>
                    <a:close/>
                    <a:moveTo>
                      <a:pt x="4115" y="18922"/>
                    </a:moveTo>
                    <a:cubicBezTo>
                      <a:pt x="4120" y="18922"/>
                      <a:pt x="4125" y="18922"/>
                      <a:pt x="4130" y="18922"/>
                    </a:cubicBezTo>
                    <a:lnTo>
                      <a:pt x="4130" y="19144"/>
                    </a:lnTo>
                    <a:lnTo>
                      <a:pt x="3761" y="19639"/>
                    </a:lnTo>
                    <a:cubicBezTo>
                      <a:pt x="3631" y="19820"/>
                      <a:pt x="3652" y="20081"/>
                      <a:pt x="3811" y="20232"/>
                    </a:cubicBezTo>
                    <a:cubicBezTo>
                      <a:pt x="3876" y="20295"/>
                      <a:pt x="3956" y="20327"/>
                      <a:pt x="4039" y="20327"/>
                    </a:cubicBezTo>
                    <a:cubicBezTo>
                      <a:pt x="4127" y="20327"/>
                      <a:pt x="4215" y="20292"/>
                      <a:pt x="4295" y="20225"/>
                    </a:cubicBezTo>
                    <a:lnTo>
                      <a:pt x="4992" y="19655"/>
                    </a:lnTo>
                    <a:cubicBezTo>
                      <a:pt x="5013" y="19739"/>
                      <a:pt x="5023" y="19824"/>
                      <a:pt x="5023" y="19909"/>
                    </a:cubicBezTo>
                    <a:cubicBezTo>
                      <a:pt x="5023" y="20453"/>
                      <a:pt x="4615" y="20895"/>
                      <a:pt x="4115" y="20895"/>
                    </a:cubicBezTo>
                    <a:cubicBezTo>
                      <a:pt x="3614" y="20895"/>
                      <a:pt x="3206" y="20453"/>
                      <a:pt x="3206" y="19909"/>
                    </a:cubicBezTo>
                    <a:cubicBezTo>
                      <a:pt x="3206" y="19365"/>
                      <a:pt x="3614" y="18922"/>
                      <a:pt x="4115" y="18922"/>
                    </a:cubicBezTo>
                    <a:close/>
                    <a:moveTo>
                      <a:pt x="20022" y="18948"/>
                    </a:moveTo>
                    <a:cubicBezTo>
                      <a:pt x="20029" y="18948"/>
                      <a:pt x="20036" y="18948"/>
                      <a:pt x="20043" y="18948"/>
                    </a:cubicBezTo>
                    <a:cubicBezTo>
                      <a:pt x="20543" y="18948"/>
                      <a:pt x="20949" y="19391"/>
                      <a:pt x="20949" y="19935"/>
                    </a:cubicBezTo>
                    <a:cubicBezTo>
                      <a:pt x="20949" y="20479"/>
                      <a:pt x="20543" y="20921"/>
                      <a:pt x="20043" y="20921"/>
                    </a:cubicBezTo>
                    <a:cubicBezTo>
                      <a:pt x="19542" y="20921"/>
                      <a:pt x="19134" y="20479"/>
                      <a:pt x="19134" y="19935"/>
                    </a:cubicBezTo>
                    <a:cubicBezTo>
                      <a:pt x="19134" y="19847"/>
                      <a:pt x="19145" y="19757"/>
                      <a:pt x="19167" y="19670"/>
                    </a:cubicBezTo>
                    <a:lnTo>
                      <a:pt x="19844" y="20223"/>
                    </a:lnTo>
                    <a:cubicBezTo>
                      <a:pt x="19924" y="20291"/>
                      <a:pt x="20013" y="20327"/>
                      <a:pt x="20101" y="20327"/>
                    </a:cubicBezTo>
                    <a:cubicBezTo>
                      <a:pt x="20184" y="20327"/>
                      <a:pt x="20262" y="20295"/>
                      <a:pt x="20328" y="20232"/>
                    </a:cubicBezTo>
                    <a:cubicBezTo>
                      <a:pt x="20486" y="20080"/>
                      <a:pt x="20510" y="19819"/>
                      <a:pt x="20379" y="19637"/>
                    </a:cubicBezTo>
                    <a:lnTo>
                      <a:pt x="20022" y="19163"/>
                    </a:lnTo>
                    <a:lnTo>
                      <a:pt x="20022" y="18948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5"/>
          <p:cNvGrpSpPr/>
          <p:nvPr/>
        </p:nvGrpSpPr>
        <p:grpSpPr>
          <a:xfrm>
            <a:off x="12028349" y="2886659"/>
            <a:ext cx="5997146" cy="5155430"/>
            <a:chOff x="0" y="0"/>
            <a:chExt cx="5997144" cy="5155429"/>
          </a:xfrm>
        </p:grpSpPr>
        <p:pic>
          <p:nvPicPr>
            <p:cNvPr id="339" name="Picture 4" descr="Picture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612" r="0" b="0"/>
            <a:stretch>
              <a:fillRect/>
            </a:stretch>
          </p:blipFill>
          <p:spPr>
            <a:xfrm>
              <a:off x="0" y="0"/>
              <a:ext cx="5899451" cy="5155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40421" y="4054893"/>
              <a:ext cx="2556724" cy="3076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2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343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79421" y="2848294"/>
            <a:ext cx="4825759" cy="48257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6" name="Group 1"/>
          <p:cNvGrpSpPr/>
          <p:nvPr/>
        </p:nvGrpSpPr>
        <p:grpSpPr>
          <a:xfrm>
            <a:off x="11890443" y="7638776"/>
            <a:ext cx="6780957" cy="4291221"/>
            <a:chOff x="0" y="0"/>
            <a:chExt cx="6780955" cy="4291219"/>
          </a:xfrm>
        </p:grpSpPr>
        <p:pic>
          <p:nvPicPr>
            <p:cNvPr id="344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24608" r="0" b="19443"/>
            <a:stretch>
              <a:fillRect/>
            </a:stretch>
          </p:blipFill>
          <p:spPr>
            <a:xfrm>
              <a:off x="0" y="-1"/>
              <a:ext cx="6780956" cy="37938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Picture 4" descr="Picture 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61409" y="3648583"/>
              <a:ext cx="4210447" cy="642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7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rcRect l="0" t="11929" r="0" b="13231"/>
          <a:stretch>
            <a:fillRect/>
          </a:stretch>
        </p:blipFill>
        <p:spPr>
          <a:xfrm>
            <a:off x="5712600" y="8002844"/>
            <a:ext cx="5359508" cy="4011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350" name="Screen Shot 2021-05-26 at 1.57.04 PM.png" descr="Screen Shot 2021-05-26 at 1.57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5961" y="2193826"/>
            <a:ext cx="15772078" cy="108008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5" name="Group"/>
          <p:cNvGrpSpPr/>
          <p:nvPr/>
        </p:nvGrpSpPr>
        <p:grpSpPr>
          <a:xfrm>
            <a:off x="14885610" y="11934735"/>
            <a:ext cx="865321" cy="865321"/>
            <a:chOff x="0" y="0"/>
            <a:chExt cx="865319" cy="865319"/>
          </a:xfrm>
        </p:grpSpPr>
        <p:sp>
          <p:nvSpPr>
            <p:cNvPr id="351" name="Circle"/>
            <p:cNvSpPr/>
            <p:nvPr/>
          </p:nvSpPr>
          <p:spPr>
            <a:xfrm>
              <a:off x="0" y="0"/>
              <a:ext cx="865320" cy="86532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640" y="0"/>
              <a:ext cx="864039" cy="864039"/>
              <a:chOff x="0" y="0"/>
              <a:chExt cx="864038" cy="864038"/>
            </a:xfrm>
          </p:grpSpPr>
          <p:sp>
            <p:nvSpPr>
              <p:cNvPr id="352" name="Circle"/>
              <p:cNvSpPr/>
              <p:nvPr/>
            </p:nvSpPr>
            <p:spPr>
              <a:xfrm>
                <a:off x="0" y="0"/>
                <a:ext cx="864039" cy="864039"/>
              </a:xfrm>
              <a:prstGeom prst="ellipse">
                <a:avLst/>
              </a:prstGeom>
              <a:solidFill>
                <a:srgbClr val="21B5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53" name="Shopping Cart"/>
              <p:cNvSpPr/>
              <p:nvPr/>
            </p:nvSpPr>
            <p:spPr>
              <a:xfrm>
                <a:off x="175863" y="196103"/>
                <a:ext cx="512313" cy="471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4" h="21600" fill="norm" stroke="1" extrusionOk="0">
                    <a:moveTo>
                      <a:pt x="767" y="0"/>
                    </a:moveTo>
                    <a:cubicBezTo>
                      <a:pt x="584" y="0"/>
                      <a:pt x="413" y="68"/>
                      <a:pt x="272" y="198"/>
                    </a:cubicBezTo>
                    <a:cubicBezTo>
                      <a:pt x="111" y="346"/>
                      <a:pt x="15" y="554"/>
                      <a:pt x="1" y="784"/>
                    </a:cubicBezTo>
                    <a:cubicBezTo>
                      <a:pt x="-26" y="1237"/>
                      <a:pt x="278" y="1628"/>
                      <a:pt x="693" y="1674"/>
                    </a:cubicBezTo>
                    <a:lnTo>
                      <a:pt x="3399" y="1971"/>
                    </a:lnTo>
                    <a:lnTo>
                      <a:pt x="6448" y="12924"/>
                    </a:lnTo>
                    <a:lnTo>
                      <a:pt x="4970" y="17349"/>
                    </a:lnTo>
                    <a:lnTo>
                      <a:pt x="4442" y="17349"/>
                    </a:lnTo>
                    <a:cubicBezTo>
                      <a:pt x="4270" y="17349"/>
                      <a:pt x="4130" y="17499"/>
                      <a:pt x="4130" y="17686"/>
                    </a:cubicBezTo>
                    <a:lnTo>
                      <a:pt x="4130" y="18243"/>
                    </a:lnTo>
                    <a:cubicBezTo>
                      <a:pt x="4125" y="18243"/>
                      <a:pt x="4120" y="18243"/>
                      <a:pt x="4115" y="18243"/>
                    </a:cubicBezTo>
                    <a:cubicBezTo>
                      <a:pt x="3270" y="18243"/>
                      <a:pt x="2583" y="18991"/>
                      <a:pt x="2583" y="19909"/>
                    </a:cubicBezTo>
                    <a:cubicBezTo>
                      <a:pt x="2583" y="20827"/>
                      <a:pt x="3270" y="21574"/>
                      <a:pt x="4115" y="21574"/>
                    </a:cubicBezTo>
                    <a:cubicBezTo>
                      <a:pt x="4959" y="21574"/>
                      <a:pt x="5646" y="20827"/>
                      <a:pt x="5646" y="19909"/>
                    </a:cubicBezTo>
                    <a:cubicBezTo>
                      <a:pt x="5646" y="19672"/>
                      <a:pt x="5601" y="19444"/>
                      <a:pt x="5512" y="19230"/>
                    </a:cubicBezTo>
                    <a:lnTo>
                      <a:pt x="5679" y="19094"/>
                    </a:lnTo>
                    <a:lnTo>
                      <a:pt x="5679" y="18026"/>
                    </a:lnTo>
                    <a:lnTo>
                      <a:pt x="18462" y="18026"/>
                    </a:lnTo>
                    <a:lnTo>
                      <a:pt x="18462" y="19094"/>
                    </a:lnTo>
                    <a:lnTo>
                      <a:pt x="18647" y="19247"/>
                    </a:lnTo>
                    <a:cubicBezTo>
                      <a:pt x="18556" y="19464"/>
                      <a:pt x="18510" y="19695"/>
                      <a:pt x="18510" y="19935"/>
                    </a:cubicBezTo>
                    <a:cubicBezTo>
                      <a:pt x="18510" y="20853"/>
                      <a:pt x="19198" y="21600"/>
                      <a:pt x="20043" y="21600"/>
                    </a:cubicBezTo>
                    <a:cubicBezTo>
                      <a:pt x="20887" y="21600"/>
                      <a:pt x="21574" y="20852"/>
                      <a:pt x="21574" y="19933"/>
                    </a:cubicBezTo>
                    <a:cubicBezTo>
                      <a:pt x="21574" y="19015"/>
                      <a:pt x="20887" y="18269"/>
                      <a:pt x="20043" y="18269"/>
                    </a:cubicBezTo>
                    <a:cubicBezTo>
                      <a:pt x="20036" y="18269"/>
                      <a:pt x="20029" y="18269"/>
                      <a:pt x="20022" y="18269"/>
                    </a:cubicBezTo>
                    <a:lnTo>
                      <a:pt x="20022" y="17686"/>
                    </a:lnTo>
                    <a:cubicBezTo>
                      <a:pt x="20022" y="17499"/>
                      <a:pt x="19882" y="17349"/>
                      <a:pt x="19710" y="17349"/>
                    </a:cubicBezTo>
                    <a:lnTo>
                      <a:pt x="11179" y="17349"/>
                    </a:lnTo>
                    <a:cubicBezTo>
                      <a:pt x="10281" y="17349"/>
                      <a:pt x="9550" y="16553"/>
                      <a:pt x="9550" y="15578"/>
                    </a:cubicBezTo>
                    <a:lnTo>
                      <a:pt x="9550" y="12821"/>
                    </a:lnTo>
                    <a:lnTo>
                      <a:pt x="20022" y="11026"/>
                    </a:lnTo>
                    <a:lnTo>
                      <a:pt x="20022" y="3120"/>
                    </a:lnTo>
                    <a:lnTo>
                      <a:pt x="3874" y="1342"/>
                    </a:lnTo>
                    <a:lnTo>
                      <a:pt x="3838" y="1207"/>
                    </a:lnTo>
                    <a:cubicBezTo>
                      <a:pt x="3687" y="664"/>
                      <a:pt x="3253" y="275"/>
                      <a:pt x="2734" y="215"/>
                    </a:cubicBezTo>
                    <a:cubicBezTo>
                      <a:pt x="2323" y="167"/>
                      <a:pt x="1374" y="63"/>
                      <a:pt x="846" y="6"/>
                    </a:cubicBezTo>
                    <a:cubicBezTo>
                      <a:pt x="820" y="3"/>
                      <a:pt x="793" y="0"/>
                      <a:pt x="767" y="0"/>
                    </a:cubicBezTo>
                    <a:close/>
                    <a:moveTo>
                      <a:pt x="770" y="677"/>
                    </a:moveTo>
                    <a:cubicBezTo>
                      <a:pt x="775" y="677"/>
                      <a:pt x="779" y="679"/>
                      <a:pt x="784" y="679"/>
                    </a:cubicBezTo>
                    <a:cubicBezTo>
                      <a:pt x="1196" y="724"/>
                      <a:pt x="2351" y="852"/>
                      <a:pt x="2667" y="888"/>
                    </a:cubicBezTo>
                    <a:cubicBezTo>
                      <a:pt x="2890" y="914"/>
                      <a:pt x="3083" y="1055"/>
                      <a:pt x="3188" y="1265"/>
                    </a:cubicBezTo>
                    <a:lnTo>
                      <a:pt x="755" y="997"/>
                    </a:lnTo>
                    <a:cubicBezTo>
                      <a:pt x="674" y="988"/>
                      <a:pt x="616" y="909"/>
                      <a:pt x="624" y="821"/>
                    </a:cubicBezTo>
                    <a:cubicBezTo>
                      <a:pt x="632" y="739"/>
                      <a:pt x="695" y="677"/>
                      <a:pt x="770" y="677"/>
                    </a:cubicBezTo>
                    <a:close/>
                    <a:moveTo>
                      <a:pt x="4070" y="2045"/>
                    </a:moveTo>
                    <a:lnTo>
                      <a:pt x="5402" y="2191"/>
                    </a:lnTo>
                    <a:lnTo>
                      <a:pt x="6101" y="5250"/>
                    </a:lnTo>
                    <a:lnTo>
                      <a:pt x="4956" y="5224"/>
                    </a:lnTo>
                    <a:lnTo>
                      <a:pt x="4070" y="2045"/>
                    </a:lnTo>
                    <a:close/>
                    <a:moveTo>
                      <a:pt x="5747" y="2230"/>
                    </a:moveTo>
                    <a:lnTo>
                      <a:pt x="7050" y="2374"/>
                    </a:lnTo>
                    <a:lnTo>
                      <a:pt x="7641" y="5285"/>
                    </a:lnTo>
                    <a:lnTo>
                      <a:pt x="6441" y="5257"/>
                    </a:lnTo>
                    <a:lnTo>
                      <a:pt x="5747" y="2230"/>
                    </a:lnTo>
                    <a:close/>
                    <a:moveTo>
                      <a:pt x="7394" y="2411"/>
                    </a:moveTo>
                    <a:lnTo>
                      <a:pt x="8657" y="2549"/>
                    </a:lnTo>
                    <a:lnTo>
                      <a:pt x="9152" y="5319"/>
                    </a:lnTo>
                    <a:lnTo>
                      <a:pt x="7977" y="5293"/>
                    </a:lnTo>
                    <a:lnTo>
                      <a:pt x="7394" y="2411"/>
                    </a:lnTo>
                    <a:close/>
                    <a:moveTo>
                      <a:pt x="8997" y="2588"/>
                    </a:moveTo>
                    <a:lnTo>
                      <a:pt x="10269" y="2728"/>
                    </a:lnTo>
                    <a:lnTo>
                      <a:pt x="10671" y="5354"/>
                    </a:lnTo>
                    <a:lnTo>
                      <a:pt x="9486" y="5326"/>
                    </a:lnTo>
                    <a:lnTo>
                      <a:pt x="8997" y="2588"/>
                    </a:lnTo>
                    <a:close/>
                    <a:moveTo>
                      <a:pt x="10607" y="2766"/>
                    </a:moveTo>
                    <a:lnTo>
                      <a:pt x="11866" y="2904"/>
                    </a:lnTo>
                    <a:lnTo>
                      <a:pt x="12176" y="5388"/>
                    </a:lnTo>
                    <a:lnTo>
                      <a:pt x="11002" y="5362"/>
                    </a:lnTo>
                    <a:lnTo>
                      <a:pt x="10607" y="2766"/>
                    </a:lnTo>
                    <a:close/>
                    <a:moveTo>
                      <a:pt x="12201" y="2941"/>
                    </a:moveTo>
                    <a:lnTo>
                      <a:pt x="13399" y="3072"/>
                    </a:lnTo>
                    <a:lnTo>
                      <a:pt x="13641" y="5421"/>
                    </a:lnTo>
                    <a:lnTo>
                      <a:pt x="12508" y="5395"/>
                    </a:lnTo>
                    <a:lnTo>
                      <a:pt x="12201" y="2941"/>
                    </a:lnTo>
                    <a:close/>
                    <a:moveTo>
                      <a:pt x="13732" y="3109"/>
                    </a:moveTo>
                    <a:lnTo>
                      <a:pt x="15026" y="3251"/>
                    </a:lnTo>
                    <a:lnTo>
                      <a:pt x="15176" y="5457"/>
                    </a:lnTo>
                    <a:lnTo>
                      <a:pt x="13970" y="5429"/>
                    </a:lnTo>
                    <a:lnTo>
                      <a:pt x="13732" y="3109"/>
                    </a:lnTo>
                    <a:close/>
                    <a:moveTo>
                      <a:pt x="15358" y="3288"/>
                    </a:moveTo>
                    <a:lnTo>
                      <a:pt x="16540" y="3419"/>
                    </a:lnTo>
                    <a:lnTo>
                      <a:pt x="16628" y="5491"/>
                    </a:lnTo>
                    <a:lnTo>
                      <a:pt x="15504" y="5464"/>
                    </a:lnTo>
                    <a:lnTo>
                      <a:pt x="15358" y="3288"/>
                    </a:lnTo>
                    <a:close/>
                    <a:moveTo>
                      <a:pt x="16868" y="3454"/>
                    </a:moveTo>
                    <a:lnTo>
                      <a:pt x="18183" y="3600"/>
                    </a:lnTo>
                    <a:lnTo>
                      <a:pt x="18180" y="5526"/>
                    </a:lnTo>
                    <a:lnTo>
                      <a:pt x="16956" y="5498"/>
                    </a:lnTo>
                    <a:lnTo>
                      <a:pt x="16868" y="3454"/>
                    </a:lnTo>
                    <a:close/>
                    <a:moveTo>
                      <a:pt x="18511" y="3635"/>
                    </a:moveTo>
                    <a:lnTo>
                      <a:pt x="19399" y="3733"/>
                    </a:lnTo>
                    <a:lnTo>
                      <a:pt x="19399" y="5554"/>
                    </a:lnTo>
                    <a:lnTo>
                      <a:pt x="18508" y="5533"/>
                    </a:lnTo>
                    <a:lnTo>
                      <a:pt x="18511" y="3635"/>
                    </a:lnTo>
                    <a:close/>
                    <a:moveTo>
                      <a:pt x="5055" y="5582"/>
                    </a:moveTo>
                    <a:lnTo>
                      <a:pt x="6183" y="5606"/>
                    </a:lnTo>
                    <a:lnTo>
                      <a:pt x="6964" y="9018"/>
                    </a:lnTo>
                    <a:lnTo>
                      <a:pt x="6034" y="9096"/>
                    </a:lnTo>
                    <a:lnTo>
                      <a:pt x="5055" y="5582"/>
                    </a:lnTo>
                    <a:close/>
                    <a:moveTo>
                      <a:pt x="6521" y="5616"/>
                    </a:moveTo>
                    <a:lnTo>
                      <a:pt x="7713" y="5642"/>
                    </a:lnTo>
                    <a:lnTo>
                      <a:pt x="8374" y="8900"/>
                    </a:lnTo>
                    <a:lnTo>
                      <a:pt x="7294" y="8990"/>
                    </a:lnTo>
                    <a:lnTo>
                      <a:pt x="6521" y="5616"/>
                    </a:lnTo>
                    <a:close/>
                    <a:moveTo>
                      <a:pt x="8049" y="5649"/>
                    </a:moveTo>
                    <a:lnTo>
                      <a:pt x="9217" y="5677"/>
                    </a:lnTo>
                    <a:lnTo>
                      <a:pt x="9771" y="8781"/>
                    </a:lnTo>
                    <a:lnTo>
                      <a:pt x="8703" y="8872"/>
                    </a:lnTo>
                    <a:lnTo>
                      <a:pt x="8049" y="5649"/>
                    </a:lnTo>
                    <a:close/>
                    <a:moveTo>
                      <a:pt x="9552" y="5685"/>
                    </a:moveTo>
                    <a:lnTo>
                      <a:pt x="10724" y="5711"/>
                    </a:lnTo>
                    <a:lnTo>
                      <a:pt x="11174" y="8663"/>
                    </a:lnTo>
                    <a:lnTo>
                      <a:pt x="10099" y="8753"/>
                    </a:lnTo>
                    <a:lnTo>
                      <a:pt x="9552" y="5685"/>
                    </a:lnTo>
                    <a:close/>
                    <a:moveTo>
                      <a:pt x="11057" y="5718"/>
                    </a:moveTo>
                    <a:lnTo>
                      <a:pt x="12221" y="5744"/>
                    </a:lnTo>
                    <a:lnTo>
                      <a:pt x="12573" y="8544"/>
                    </a:lnTo>
                    <a:lnTo>
                      <a:pt x="11502" y="8635"/>
                    </a:lnTo>
                    <a:lnTo>
                      <a:pt x="11057" y="5718"/>
                    </a:lnTo>
                    <a:close/>
                    <a:moveTo>
                      <a:pt x="12552" y="5752"/>
                    </a:moveTo>
                    <a:lnTo>
                      <a:pt x="13679" y="5778"/>
                    </a:lnTo>
                    <a:lnTo>
                      <a:pt x="13952" y="8428"/>
                    </a:lnTo>
                    <a:lnTo>
                      <a:pt x="12899" y="8518"/>
                    </a:lnTo>
                    <a:lnTo>
                      <a:pt x="12552" y="5752"/>
                    </a:lnTo>
                    <a:close/>
                    <a:moveTo>
                      <a:pt x="14008" y="5785"/>
                    </a:moveTo>
                    <a:lnTo>
                      <a:pt x="15200" y="5813"/>
                    </a:lnTo>
                    <a:lnTo>
                      <a:pt x="15368" y="8309"/>
                    </a:lnTo>
                    <a:lnTo>
                      <a:pt x="14278" y="8400"/>
                    </a:lnTo>
                    <a:lnTo>
                      <a:pt x="14008" y="5785"/>
                    </a:lnTo>
                    <a:close/>
                    <a:moveTo>
                      <a:pt x="15528" y="5821"/>
                    </a:moveTo>
                    <a:lnTo>
                      <a:pt x="16643" y="5847"/>
                    </a:lnTo>
                    <a:lnTo>
                      <a:pt x="16745" y="8193"/>
                    </a:lnTo>
                    <a:lnTo>
                      <a:pt x="15694" y="8281"/>
                    </a:lnTo>
                    <a:lnTo>
                      <a:pt x="15528" y="5821"/>
                    </a:lnTo>
                    <a:close/>
                    <a:moveTo>
                      <a:pt x="16971" y="5854"/>
                    </a:moveTo>
                    <a:lnTo>
                      <a:pt x="18180" y="5881"/>
                    </a:lnTo>
                    <a:lnTo>
                      <a:pt x="18175" y="8072"/>
                    </a:lnTo>
                    <a:lnTo>
                      <a:pt x="17071" y="8165"/>
                    </a:lnTo>
                    <a:lnTo>
                      <a:pt x="16971" y="5854"/>
                    </a:lnTo>
                    <a:close/>
                    <a:moveTo>
                      <a:pt x="18506" y="5888"/>
                    </a:moveTo>
                    <a:lnTo>
                      <a:pt x="19399" y="5909"/>
                    </a:lnTo>
                    <a:lnTo>
                      <a:pt x="19399" y="7969"/>
                    </a:lnTo>
                    <a:lnTo>
                      <a:pt x="18503" y="8044"/>
                    </a:lnTo>
                    <a:lnTo>
                      <a:pt x="18506" y="5888"/>
                    </a:lnTo>
                    <a:close/>
                    <a:moveTo>
                      <a:pt x="19399" y="8325"/>
                    </a:moveTo>
                    <a:lnTo>
                      <a:pt x="19399" y="10447"/>
                    </a:lnTo>
                    <a:lnTo>
                      <a:pt x="18496" y="10602"/>
                    </a:lnTo>
                    <a:lnTo>
                      <a:pt x="18501" y="8400"/>
                    </a:lnTo>
                    <a:lnTo>
                      <a:pt x="19399" y="8325"/>
                    </a:lnTo>
                    <a:close/>
                    <a:moveTo>
                      <a:pt x="18175" y="8428"/>
                    </a:moveTo>
                    <a:lnTo>
                      <a:pt x="18170" y="10658"/>
                    </a:lnTo>
                    <a:lnTo>
                      <a:pt x="17184" y="10826"/>
                    </a:lnTo>
                    <a:lnTo>
                      <a:pt x="17086" y="8519"/>
                    </a:lnTo>
                    <a:lnTo>
                      <a:pt x="18175" y="8428"/>
                    </a:lnTo>
                    <a:close/>
                    <a:moveTo>
                      <a:pt x="16760" y="8547"/>
                    </a:moveTo>
                    <a:lnTo>
                      <a:pt x="16860" y="10882"/>
                    </a:lnTo>
                    <a:lnTo>
                      <a:pt x="15881" y="11050"/>
                    </a:lnTo>
                    <a:lnTo>
                      <a:pt x="15718" y="8635"/>
                    </a:lnTo>
                    <a:lnTo>
                      <a:pt x="16760" y="8547"/>
                    </a:lnTo>
                    <a:close/>
                    <a:moveTo>
                      <a:pt x="15392" y="8663"/>
                    </a:moveTo>
                    <a:lnTo>
                      <a:pt x="15557" y="11106"/>
                    </a:lnTo>
                    <a:lnTo>
                      <a:pt x="14575" y="11274"/>
                    </a:lnTo>
                    <a:lnTo>
                      <a:pt x="14314" y="8755"/>
                    </a:lnTo>
                    <a:lnTo>
                      <a:pt x="15392" y="8663"/>
                    </a:lnTo>
                    <a:close/>
                    <a:moveTo>
                      <a:pt x="13988" y="8781"/>
                    </a:moveTo>
                    <a:lnTo>
                      <a:pt x="14250" y="11330"/>
                    </a:lnTo>
                    <a:lnTo>
                      <a:pt x="13273" y="11496"/>
                    </a:lnTo>
                    <a:lnTo>
                      <a:pt x="12944" y="8870"/>
                    </a:lnTo>
                    <a:lnTo>
                      <a:pt x="13988" y="8781"/>
                    </a:lnTo>
                    <a:close/>
                    <a:moveTo>
                      <a:pt x="12618" y="8898"/>
                    </a:moveTo>
                    <a:lnTo>
                      <a:pt x="12951" y="11552"/>
                    </a:lnTo>
                    <a:lnTo>
                      <a:pt x="11972" y="11720"/>
                    </a:lnTo>
                    <a:lnTo>
                      <a:pt x="11555" y="8988"/>
                    </a:lnTo>
                    <a:lnTo>
                      <a:pt x="12618" y="8898"/>
                    </a:lnTo>
                    <a:close/>
                    <a:moveTo>
                      <a:pt x="11227" y="9014"/>
                    </a:moveTo>
                    <a:lnTo>
                      <a:pt x="11648" y="11776"/>
                    </a:lnTo>
                    <a:lnTo>
                      <a:pt x="10671" y="11944"/>
                    </a:lnTo>
                    <a:lnTo>
                      <a:pt x="10163" y="9105"/>
                    </a:lnTo>
                    <a:lnTo>
                      <a:pt x="11227" y="9014"/>
                    </a:lnTo>
                    <a:close/>
                    <a:moveTo>
                      <a:pt x="9835" y="9132"/>
                    </a:moveTo>
                    <a:lnTo>
                      <a:pt x="10348" y="11998"/>
                    </a:lnTo>
                    <a:lnTo>
                      <a:pt x="9371" y="12166"/>
                    </a:lnTo>
                    <a:lnTo>
                      <a:pt x="8774" y="9221"/>
                    </a:lnTo>
                    <a:lnTo>
                      <a:pt x="9835" y="9132"/>
                    </a:lnTo>
                    <a:close/>
                    <a:moveTo>
                      <a:pt x="8444" y="9249"/>
                    </a:moveTo>
                    <a:lnTo>
                      <a:pt x="9047" y="12222"/>
                    </a:lnTo>
                    <a:lnTo>
                      <a:pt x="8072" y="12388"/>
                    </a:lnTo>
                    <a:lnTo>
                      <a:pt x="7375" y="9341"/>
                    </a:lnTo>
                    <a:lnTo>
                      <a:pt x="8444" y="9249"/>
                    </a:lnTo>
                    <a:close/>
                    <a:moveTo>
                      <a:pt x="7043" y="9369"/>
                    </a:moveTo>
                    <a:lnTo>
                      <a:pt x="7747" y="12444"/>
                    </a:lnTo>
                    <a:lnTo>
                      <a:pt x="7000" y="12573"/>
                    </a:lnTo>
                    <a:lnTo>
                      <a:pt x="6130" y="9445"/>
                    </a:lnTo>
                    <a:lnTo>
                      <a:pt x="7043" y="9369"/>
                    </a:lnTo>
                    <a:close/>
                    <a:moveTo>
                      <a:pt x="8927" y="12929"/>
                    </a:moveTo>
                    <a:lnTo>
                      <a:pt x="8927" y="15578"/>
                    </a:lnTo>
                    <a:cubicBezTo>
                      <a:pt x="8927" y="16249"/>
                      <a:pt x="9179" y="16887"/>
                      <a:pt x="9625" y="17349"/>
                    </a:cubicBezTo>
                    <a:lnTo>
                      <a:pt x="5632" y="17349"/>
                    </a:lnTo>
                    <a:lnTo>
                      <a:pt x="6999" y="13260"/>
                    </a:lnTo>
                    <a:lnTo>
                      <a:pt x="8927" y="12929"/>
                    </a:lnTo>
                    <a:close/>
                    <a:moveTo>
                      <a:pt x="4115" y="18922"/>
                    </a:moveTo>
                    <a:cubicBezTo>
                      <a:pt x="4120" y="18922"/>
                      <a:pt x="4125" y="18922"/>
                      <a:pt x="4130" y="18922"/>
                    </a:cubicBezTo>
                    <a:lnTo>
                      <a:pt x="4130" y="19144"/>
                    </a:lnTo>
                    <a:lnTo>
                      <a:pt x="3761" y="19639"/>
                    </a:lnTo>
                    <a:cubicBezTo>
                      <a:pt x="3631" y="19820"/>
                      <a:pt x="3652" y="20081"/>
                      <a:pt x="3811" y="20232"/>
                    </a:cubicBezTo>
                    <a:cubicBezTo>
                      <a:pt x="3876" y="20295"/>
                      <a:pt x="3956" y="20327"/>
                      <a:pt x="4039" y="20327"/>
                    </a:cubicBezTo>
                    <a:cubicBezTo>
                      <a:pt x="4127" y="20327"/>
                      <a:pt x="4215" y="20292"/>
                      <a:pt x="4295" y="20225"/>
                    </a:cubicBezTo>
                    <a:lnTo>
                      <a:pt x="4992" y="19655"/>
                    </a:lnTo>
                    <a:cubicBezTo>
                      <a:pt x="5013" y="19739"/>
                      <a:pt x="5023" y="19824"/>
                      <a:pt x="5023" y="19909"/>
                    </a:cubicBezTo>
                    <a:cubicBezTo>
                      <a:pt x="5023" y="20453"/>
                      <a:pt x="4615" y="20895"/>
                      <a:pt x="4115" y="20895"/>
                    </a:cubicBezTo>
                    <a:cubicBezTo>
                      <a:pt x="3614" y="20895"/>
                      <a:pt x="3206" y="20453"/>
                      <a:pt x="3206" y="19909"/>
                    </a:cubicBezTo>
                    <a:cubicBezTo>
                      <a:pt x="3206" y="19365"/>
                      <a:pt x="3614" y="18922"/>
                      <a:pt x="4115" y="18922"/>
                    </a:cubicBezTo>
                    <a:close/>
                    <a:moveTo>
                      <a:pt x="20022" y="18948"/>
                    </a:moveTo>
                    <a:cubicBezTo>
                      <a:pt x="20029" y="18948"/>
                      <a:pt x="20036" y="18948"/>
                      <a:pt x="20043" y="18948"/>
                    </a:cubicBezTo>
                    <a:cubicBezTo>
                      <a:pt x="20543" y="18948"/>
                      <a:pt x="20949" y="19391"/>
                      <a:pt x="20949" y="19935"/>
                    </a:cubicBezTo>
                    <a:cubicBezTo>
                      <a:pt x="20949" y="20479"/>
                      <a:pt x="20543" y="20921"/>
                      <a:pt x="20043" y="20921"/>
                    </a:cubicBezTo>
                    <a:cubicBezTo>
                      <a:pt x="19542" y="20921"/>
                      <a:pt x="19134" y="20479"/>
                      <a:pt x="19134" y="19935"/>
                    </a:cubicBezTo>
                    <a:cubicBezTo>
                      <a:pt x="19134" y="19847"/>
                      <a:pt x="19145" y="19757"/>
                      <a:pt x="19167" y="19670"/>
                    </a:cubicBezTo>
                    <a:lnTo>
                      <a:pt x="19844" y="20223"/>
                    </a:lnTo>
                    <a:cubicBezTo>
                      <a:pt x="19924" y="20291"/>
                      <a:pt x="20013" y="20327"/>
                      <a:pt x="20101" y="20327"/>
                    </a:cubicBezTo>
                    <a:cubicBezTo>
                      <a:pt x="20184" y="20327"/>
                      <a:pt x="20262" y="20295"/>
                      <a:pt x="20328" y="20232"/>
                    </a:cubicBezTo>
                    <a:cubicBezTo>
                      <a:pt x="20486" y="20080"/>
                      <a:pt x="20510" y="19819"/>
                      <a:pt x="20379" y="19637"/>
                    </a:cubicBezTo>
                    <a:lnTo>
                      <a:pt x="20022" y="19163"/>
                    </a:lnTo>
                    <a:lnTo>
                      <a:pt x="20022" y="18948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358" name="Screen Shot 2021-05-26 at 1.59.06 PM.png" descr="Screen Shot 2021-05-26 at 1.59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392" y="2237202"/>
            <a:ext cx="18729682" cy="10298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Main Online Advantage: 24/7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Online Advantage: 24/7 Availability</a:t>
            </a:r>
          </a:p>
        </p:txBody>
      </p:sp>
      <p:pic>
        <p:nvPicPr>
          <p:cNvPr id="361" name="Screen Shot 2021-05-26 at 2.01.51 PM.png" descr="Screen Shot 2021-05-26 at 2.01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061" y="2283619"/>
            <a:ext cx="19667878" cy="10586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Main In Store Advantage: Ability to See and Try Produ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In Store Advantage: Ability to See and Try Products</a:t>
            </a:r>
          </a:p>
        </p:txBody>
      </p:sp>
      <p:pic>
        <p:nvPicPr>
          <p:cNvPr id="364" name="Screen Shot 2021-05-26 at 2.02.45 PM.png" descr="Screen Shot 2021-05-26 at 2.02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59" y="2012983"/>
            <a:ext cx="20700882" cy="1087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Digital vs. Non-digital Attrib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vs. Non-digital Attributes</a:t>
            </a:r>
          </a:p>
        </p:txBody>
      </p:sp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232" y="5002367"/>
            <a:ext cx="3953041" cy="2257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375" y="4504397"/>
            <a:ext cx="3470398" cy="3253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1705" y="5290086"/>
            <a:ext cx="2760590" cy="168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20886" y="4295356"/>
            <a:ext cx="2760589" cy="3671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rcRect l="0" t="15100" r="0" b="6764"/>
          <a:stretch>
            <a:fillRect/>
          </a:stretch>
        </p:blipFill>
        <p:spPr>
          <a:xfrm>
            <a:off x="19479556" y="4504354"/>
            <a:ext cx="3195635" cy="325353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Digital attributes"/>
          <p:cNvSpPr txBox="1"/>
          <p:nvPr/>
        </p:nvSpPr>
        <p:spPr>
          <a:xfrm>
            <a:off x="1029170" y="9391045"/>
            <a:ext cx="4187165" cy="15599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Digital attributes</a:t>
            </a:r>
          </a:p>
        </p:txBody>
      </p:sp>
      <p:sp>
        <p:nvSpPr>
          <p:cNvPr id="373" name="Non-digital…"/>
          <p:cNvSpPr txBox="1"/>
          <p:nvPr/>
        </p:nvSpPr>
        <p:spPr>
          <a:xfrm>
            <a:off x="18983794" y="9391045"/>
            <a:ext cx="4187165" cy="15599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800">
                <a:solidFill>
                  <a:schemeClr val="accent1"/>
                </a:solidFill>
              </a:defRPr>
            </a:pPr>
            <a:r>
              <a:t>Non-digital</a:t>
            </a:r>
          </a:p>
          <a:p>
            <a:pPr algn="ctr">
              <a:defRPr sz="4800">
                <a:solidFill>
                  <a:schemeClr val="accent1"/>
                </a:solidFill>
              </a:defRPr>
            </a:pPr>
            <a:r>
              <a:t>attributes</a:t>
            </a:r>
          </a:p>
        </p:txBody>
      </p:sp>
      <p:sp>
        <p:nvSpPr>
          <p:cNvPr id="374" name="Line"/>
          <p:cNvSpPr/>
          <p:nvPr/>
        </p:nvSpPr>
        <p:spPr>
          <a:xfrm>
            <a:off x="2823765" y="8680208"/>
            <a:ext cx="18736468" cy="1"/>
          </a:xfrm>
          <a:prstGeom prst="line">
            <a:avLst/>
          </a:prstGeom>
          <a:ln w="190500">
            <a:solidFill>
              <a:schemeClr val="accent1"/>
            </a:solidFill>
            <a:miter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he Problem with S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 with Sizing</a:t>
            </a:r>
          </a:p>
        </p:txBody>
      </p:sp>
      <p:pic>
        <p:nvPicPr>
          <p:cNvPr id="3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1554" y="7990156"/>
            <a:ext cx="3953041" cy="2257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780" y="4432836"/>
            <a:ext cx="2760589" cy="168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45632" y="3165344"/>
            <a:ext cx="2760589" cy="3671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rcRect l="0" t="15100" r="0" b="6764"/>
          <a:stretch>
            <a:fillRect/>
          </a:stretch>
        </p:blipFill>
        <p:spPr>
          <a:xfrm>
            <a:off x="14928107" y="7860596"/>
            <a:ext cx="3195635" cy="3253538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Digital attributes"/>
          <p:cNvSpPr txBox="1"/>
          <p:nvPr/>
        </p:nvSpPr>
        <p:spPr>
          <a:xfrm>
            <a:off x="1029170" y="8338966"/>
            <a:ext cx="4187165" cy="15599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Digital attributes</a:t>
            </a:r>
          </a:p>
        </p:txBody>
      </p:sp>
      <p:sp>
        <p:nvSpPr>
          <p:cNvPr id="382" name="Non-digital…"/>
          <p:cNvSpPr txBox="1"/>
          <p:nvPr/>
        </p:nvSpPr>
        <p:spPr>
          <a:xfrm>
            <a:off x="18983794" y="8338966"/>
            <a:ext cx="4187165" cy="15599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800">
                <a:solidFill>
                  <a:schemeClr val="accent1"/>
                </a:solidFill>
              </a:defRPr>
            </a:pPr>
            <a:r>
              <a:t>Non-digital</a:t>
            </a:r>
          </a:p>
          <a:p>
            <a:pPr algn="ctr">
              <a:defRPr sz="4800">
                <a:solidFill>
                  <a:schemeClr val="accent1"/>
                </a:solidFill>
              </a:defRPr>
            </a:pPr>
            <a:r>
              <a:t>attributes</a:t>
            </a:r>
          </a:p>
        </p:txBody>
      </p:sp>
      <p:sp>
        <p:nvSpPr>
          <p:cNvPr id="383" name="Line"/>
          <p:cNvSpPr/>
          <p:nvPr/>
        </p:nvSpPr>
        <p:spPr>
          <a:xfrm>
            <a:off x="2823766" y="7348759"/>
            <a:ext cx="18736468" cy="1"/>
          </a:xfrm>
          <a:prstGeom prst="line">
            <a:avLst/>
          </a:prstGeom>
          <a:ln w="190500">
            <a:solidFill>
              <a:schemeClr val="accent1"/>
            </a:solidFill>
            <a:miter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84" name="Line"/>
          <p:cNvSpPr/>
          <p:nvPr/>
        </p:nvSpPr>
        <p:spPr>
          <a:xfrm flipV="1">
            <a:off x="12192000" y="3719689"/>
            <a:ext cx="0" cy="7258141"/>
          </a:xfrm>
          <a:prstGeom prst="line">
            <a:avLst/>
          </a:prstGeom>
          <a:ln w="190500">
            <a:solidFill>
              <a:schemeClr val="accent1"/>
            </a:solidFill>
            <a:miter/>
            <a:headEnd type="arrow"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85" name="Relevant sizing"/>
          <p:cNvSpPr txBox="1"/>
          <p:nvPr/>
        </p:nvSpPr>
        <p:spPr>
          <a:xfrm>
            <a:off x="9778527" y="2699011"/>
            <a:ext cx="4826946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Relevant sizing</a:t>
            </a:r>
          </a:p>
        </p:txBody>
      </p:sp>
      <p:sp>
        <p:nvSpPr>
          <p:cNvPr id="386" name="Non-relevant sizing"/>
          <p:cNvSpPr txBox="1"/>
          <p:nvPr/>
        </p:nvSpPr>
        <p:spPr>
          <a:xfrm>
            <a:off x="9448800" y="11137071"/>
            <a:ext cx="5486400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Non-relevant sizing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ize Inf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Size Inflation</a:t>
            </a:r>
          </a:p>
        </p:txBody>
      </p:sp>
      <p:pic>
        <p:nvPicPr>
          <p:cNvPr id="3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6266" y="2741144"/>
            <a:ext cx="17385805" cy="9788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What is Best For the Retailer?</a:t>
            </a:r>
          </a:p>
        </p:txBody>
      </p:sp>
      <p:sp>
        <p:nvSpPr>
          <p:cNvPr id="392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393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oday, the digital supply chain is the underlying structure that helps retailers run successfull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Today, the digital supply chain is the underlying structure that helps retailers run successfully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Analytics is one of the foundational capabilities that any retailer needs to successfully engage with the digital world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Platforms are relevant players across markets and retail categories </a:t>
            </a:r>
          </a:p>
        </p:txBody>
      </p:sp>
      <p:sp>
        <p:nvSpPr>
          <p:cNvPr id="219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Information Fulfillment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Fulfillment Matrix</a:t>
            </a:r>
          </a:p>
        </p:txBody>
      </p:sp>
      <p:sp>
        <p:nvSpPr>
          <p:cNvPr id="396" name="Fulfillment"/>
          <p:cNvSpPr txBox="1"/>
          <p:nvPr/>
        </p:nvSpPr>
        <p:spPr>
          <a:xfrm>
            <a:off x="9640256" y="2597143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Fulfillment</a:t>
            </a:r>
          </a:p>
        </p:txBody>
      </p:sp>
      <p:sp>
        <p:nvSpPr>
          <p:cNvPr id="397" name="Information Delivered"/>
          <p:cNvSpPr txBox="1"/>
          <p:nvPr/>
        </p:nvSpPr>
        <p:spPr>
          <a:xfrm rot="16200000">
            <a:off x="1176623" y="7640184"/>
            <a:ext cx="725024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Information Delivered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6462074" y="3674258"/>
            <a:ext cx="12602635" cy="737762"/>
            <a:chOff x="0" y="0"/>
            <a:chExt cx="12602633" cy="737760"/>
          </a:xfrm>
        </p:grpSpPr>
        <p:sp>
          <p:nvSpPr>
            <p:cNvPr id="398" name="Offline"/>
            <p:cNvSpPr txBox="1"/>
            <p:nvPr/>
          </p:nvSpPr>
          <p:spPr>
            <a:xfrm>
              <a:off x="0" y="0"/>
              <a:ext cx="6413500" cy="7377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Offline</a:t>
              </a:r>
            </a:p>
          </p:txBody>
        </p:sp>
        <p:sp>
          <p:nvSpPr>
            <p:cNvPr id="399" name="Online"/>
            <p:cNvSpPr txBox="1"/>
            <p:nvPr/>
          </p:nvSpPr>
          <p:spPr>
            <a:xfrm>
              <a:off x="6189133" y="0"/>
              <a:ext cx="6413501" cy="7377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Online</a:t>
              </a:r>
            </a:p>
          </p:txBody>
        </p:sp>
      </p:grpSp>
      <p:sp>
        <p:nvSpPr>
          <p:cNvPr id="401" name="Rectangle"/>
          <p:cNvSpPr/>
          <p:nvPr/>
        </p:nvSpPr>
        <p:spPr>
          <a:xfrm>
            <a:off x="6693326" y="4646035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02" name="Rectangle"/>
          <p:cNvSpPr/>
          <p:nvPr/>
        </p:nvSpPr>
        <p:spPr>
          <a:xfrm>
            <a:off x="12882459" y="4633335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grpSp>
        <p:nvGrpSpPr>
          <p:cNvPr id="405" name="Group"/>
          <p:cNvGrpSpPr/>
          <p:nvPr/>
        </p:nvGrpSpPr>
        <p:grpSpPr>
          <a:xfrm>
            <a:off x="5717429" y="4615977"/>
            <a:ext cx="737762" cy="6865967"/>
            <a:chOff x="0" y="0"/>
            <a:chExt cx="737760" cy="6865965"/>
          </a:xfrm>
        </p:grpSpPr>
        <p:sp>
          <p:nvSpPr>
            <p:cNvPr id="403" name="Offline"/>
            <p:cNvSpPr txBox="1"/>
            <p:nvPr/>
          </p:nvSpPr>
          <p:spPr>
            <a:xfrm rot="16200000">
              <a:off x="-1293692" y="4834513"/>
              <a:ext cx="3325145" cy="7377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Offline</a:t>
              </a:r>
            </a:p>
          </p:txBody>
        </p:sp>
        <p:sp>
          <p:nvSpPr>
            <p:cNvPr id="404" name="Online"/>
            <p:cNvSpPr txBox="1"/>
            <p:nvPr/>
          </p:nvSpPr>
          <p:spPr>
            <a:xfrm rot="16200000">
              <a:off x="-1293692" y="1293691"/>
              <a:ext cx="3325145" cy="7377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Online</a:t>
              </a:r>
            </a:p>
          </p:txBody>
        </p:sp>
      </p:grpSp>
      <p:sp>
        <p:nvSpPr>
          <p:cNvPr id="406" name="Rectangle"/>
          <p:cNvSpPr/>
          <p:nvPr/>
        </p:nvSpPr>
        <p:spPr>
          <a:xfrm>
            <a:off x="6693326" y="8193771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07" name="Rectangle"/>
          <p:cNvSpPr/>
          <p:nvPr/>
        </p:nvSpPr>
        <p:spPr>
          <a:xfrm>
            <a:off x="12882459" y="8168371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08" name="Research Online,…"/>
          <p:cNvSpPr txBox="1"/>
          <p:nvPr/>
        </p:nvSpPr>
        <p:spPr>
          <a:xfrm>
            <a:off x="6462074" y="5642404"/>
            <a:ext cx="6413501" cy="1309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Research Online,</a:t>
            </a:r>
          </a:p>
          <a:p>
            <a:pPr algn="ctr">
              <a:defRPr sz="4000">
                <a:solidFill>
                  <a:srgbClr val="FFFFFF"/>
                </a:solidFill>
              </a:defRPr>
            </a:pPr>
            <a:r>
              <a:t>Pick-up in Store</a:t>
            </a:r>
          </a:p>
        </p:txBody>
      </p:sp>
      <p:sp>
        <p:nvSpPr>
          <p:cNvPr id="409" name="Pure-Players"/>
          <p:cNvSpPr txBox="1"/>
          <p:nvPr/>
        </p:nvSpPr>
        <p:spPr>
          <a:xfrm>
            <a:off x="12651207" y="5928154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Pure-Players</a:t>
            </a:r>
          </a:p>
        </p:txBody>
      </p:sp>
      <p:sp>
        <p:nvSpPr>
          <p:cNvPr id="410" name="Traditional…"/>
          <p:cNvSpPr txBox="1"/>
          <p:nvPr/>
        </p:nvSpPr>
        <p:spPr>
          <a:xfrm>
            <a:off x="6462074" y="9190140"/>
            <a:ext cx="6413501" cy="1309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Traditional</a:t>
            </a:r>
          </a:p>
          <a:p>
            <a:pPr algn="ctr">
              <a:defRPr sz="4000">
                <a:solidFill>
                  <a:srgbClr val="FFFFFF"/>
                </a:solidFill>
              </a:defRPr>
            </a:pPr>
            <a:r>
              <a:t>Retail</a:t>
            </a:r>
          </a:p>
        </p:txBody>
      </p:sp>
      <p:sp>
        <p:nvSpPr>
          <p:cNvPr id="411" name="Showrooms"/>
          <p:cNvSpPr txBox="1"/>
          <p:nvPr/>
        </p:nvSpPr>
        <p:spPr>
          <a:xfrm>
            <a:off x="12651207" y="9475890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Showrooms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Understanding the Digital Intens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Digital Intensity</a:t>
            </a:r>
          </a:p>
        </p:txBody>
      </p:sp>
      <p:sp>
        <p:nvSpPr>
          <p:cNvPr id="414" name="Digital Intensity Market"/>
          <p:cNvSpPr txBox="1"/>
          <p:nvPr/>
        </p:nvSpPr>
        <p:spPr>
          <a:xfrm>
            <a:off x="9640256" y="2597143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Digital Intensity Market</a:t>
            </a:r>
          </a:p>
        </p:txBody>
      </p:sp>
      <p:sp>
        <p:nvSpPr>
          <p:cNvPr id="415" name="Digital Intensity Category"/>
          <p:cNvSpPr txBox="1"/>
          <p:nvPr/>
        </p:nvSpPr>
        <p:spPr>
          <a:xfrm rot="16200000">
            <a:off x="1176623" y="7640184"/>
            <a:ext cx="725024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Digital Intensity Category</a:t>
            </a:r>
          </a:p>
        </p:txBody>
      </p:sp>
      <p:sp>
        <p:nvSpPr>
          <p:cNvPr id="416" name="Low"/>
          <p:cNvSpPr txBox="1"/>
          <p:nvPr/>
        </p:nvSpPr>
        <p:spPr>
          <a:xfrm>
            <a:off x="6462074" y="3674258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Low</a:t>
            </a:r>
          </a:p>
        </p:txBody>
      </p:sp>
      <p:sp>
        <p:nvSpPr>
          <p:cNvPr id="417" name="High"/>
          <p:cNvSpPr txBox="1"/>
          <p:nvPr/>
        </p:nvSpPr>
        <p:spPr>
          <a:xfrm>
            <a:off x="12651208" y="3674258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High</a:t>
            </a:r>
          </a:p>
        </p:txBody>
      </p:sp>
      <p:sp>
        <p:nvSpPr>
          <p:cNvPr id="418" name="Rectangle"/>
          <p:cNvSpPr/>
          <p:nvPr/>
        </p:nvSpPr>
        <p:spPr>
          <a:xfrm>
            <a:off x="6693326" y="4646035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19" name="Rectangle"/>
          <p:cNvSpPr/>
          <p:nvPr/>
        </p:nvSpPr>
        <p:spPr>
          <a:xfrm>
            <a:off x="12882459" y="4633335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20" name="Low"/>
          <p:cNvSpPr txBox="1"/>
          <p:nvPr/>
        </p:nvSpPr>
        <p:spPr>
          <a:xfrm rot="16200000">
            <a:off x="4423738" y="9450490"/>
            <a:ext cx="3325145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Low</a:t>
            </a:r>
          </a:p>
        </p:txBody>
      </p:sp>
      <p:sp>
        <p:nvSpPr>
          <p:cNvPr id="421" name="High"/>
          <p:cNvSpPr txBox="1"/>
          <p:nvPr/>
        </p:nvSpPr>
        <p:spPr>
          <a:xfrm rot="16200000">
            <a:off x="4423738" y="5909668"/>
            <a:ext cx="3325145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High</a:t>
            </a:r>
          </a:p>
        </p:txBody>
      </p:sp>
      <p:sp>
        <p:nvSpPr>
          <p:cNvPr id="422" name="Rectangle"/>
          <p:cNvSpPr/>
          <p:nvPr/>
        </p:nvSpPr>
        <p:spPr>
          <a:xfrm>
            <a:off x="6693326" y="8193771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23" name="Rectangle"/>
          <p:cNvSpPr/>
          <p:nvPr/>
        </p:nvSpPr>
        <p:spPr>
          <a:xfrm>
            <a:off x="12882459" y="8168371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grpSp>
        <p:nvGrpSpPr>
          <p:cNvPr id="426" name="Group"/>
          <p:cNvGrpSpPr/>
          <p:nvPr/>
        </p:nvGrpSpPr>
        <p:grpSpPr>
          <a:xfrm>
            <a:off x="12651208" y="4847118"/>
            <a:ext cx="6413501" cy="1519191"/>
            <a:chOff x="0" y="0"/>
            <a:chExt cx="6413500" cy="1519190"/>
          </a:xfrm>
        </p:grpSpPr>
        <p:sp>
          <p:nvSpPr>
            <p:cNvPr id="424" name="Electronics…"/>
            <p:cNvSpPr txBox="1"/>
            <p:nvPr/>
          </p:nvSpPr>
          <p:spPr>
            <a:xfrm>
              <a:off x="0" y="0"/>
              <a:ext cx="6413500" cy="13092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r>
                <a:t>Electronics </a:t>
              </a:r>
            </a:p>
            <a:p>
              <a:pPr algn="ctr">
                <a:defRPr sz="4000">
                  <a:solidFill>
                    <a:srgbClr val="FFFFFF"/>
                  </a:solidFill>
                </a:defRPr>
              </a:pPr>
              <a:r>
                <a:t>in the UK</a:t>
              </a:r>
            </a:p>
          </p:txBody>
        </p:sp>
        <p:sp>
          <p:nvSpPr>
            <p:cNvPr id="425" name="Circle"/>
            <p:cNvSpPr/>
            <p:nvPr/>
          </p:nvSpPr>
          <p:spPr>
            <a:xfrm>
              <a:off x="4477916" y="757190"/>
              <a:ext cx="762001" cy="762001"/>
            </a:xfrm>
            <a:prstGeom prst="ellipse">
              <a:avLst/>
            </a:prstGeom>
            <a:solidFill>
              <a:schemeClr val="accent4"/>
            </a:solidFill>
            <a:ln w="889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Understanding the Digital Intens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Digital Intensity</a:t>
            </a:r>
          </a:p>
        </p:txBody>
      </p:sp>
      <p:pic>
        <p:nvPicPr>
          <p:cNvPr id="429" name="Screen Shot 2021-05-26 at 2.20.03 PM.png" descr="Screen Shot 2021-05-26 at 2.20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804" y="3110288"/>
            <a:ext cx="11234744" cy="7110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Screen Shot 2021-05-26 at 2.21.20 PM.png" descr="Screen Shot 2021-05-26 at 2.21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6363" y="3107673"/>
            <a:ext cx="11243006" cy="7115827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Electronics…"/>
          <p:cNvSpPr txBox="1"/>
          <p:nvPr/>
        </p:nvSpPr>
        <p:spPr>
          <a:xfrm>
            <a:off x="19548174" y="5002981"/>
            <a:ext cx="3067886" cy="10340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Electronics 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in the UK</a:t>
            </a:r>
          </a:p>
        </p:txBody>
      </p:sp>
      <p:sp>
        <p:nvSpPr>
          <p:cNvPr id="432" name="Circle"/>
          <p:cNvSpPr/>
          <p:nvPr/>
        </p:nvSpPr>
        <p:spPr>
          <a:xfrm>
            <a:off x="22155726" y="5565342"/>
            <a:ext cx="508001" cy="508001"/>
          </a:xfrm>
          <a:prstGeom prst="ellipse">
            <a:avLst/>
          </a:prstGeom>
          <a:solidFill>
            <a:schemeClr val="accent4"/>
          </a:solidFill>
          <a:ln w="635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33" name="Line"/>
          <p:cNvSpPr/>
          <p:nvPr/>
        </p:nvSpPr>
        <p:spPr>
          <a:xfrm flipH="1">
            <a:off x="10863135" y="4461399"/>
            <a:ext cx="832270" cy="991861"/>
          </a:xfrm>
          <a:prstGeom prst="line">
            <a:avLst/>
          </a:prstGeom>
          <a:ln w="127000">
            <a:solidFill>
              <a:schemeClr val="accent4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Understanding the Digital Intens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Digital Intensity</a:t>
            </a:r>
          </a:p>
        </p:txBody>
      </p:sp>
      <p:pic>
        <p:nvPicPr>
          <p:cNvPr id="436" name="Screen Shot 2021-05-26 at 2.20.03 PM.png" descr="Screen Shot 2021-05-26 at 2.20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804" y="3110288"/>
            <a:ext cx="11234744" cy="7110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Screen Shot 2021-05-26 at 2.21.20 PM.png" descr="Screen Shot 2021-05-26 at 2.21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6363" y="3107673"/>
            <a:ext cx="11243006" cy="7115827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Electronics…"/>
          <p:cNvSpPr txBox="1"/>
          <p:nvPr/>
        </p:nvSpPr>
        <p:spPr>
          <a:xfrm>
            <a:off x="19548174" y="5002981"/>
            <a:ext cx="3067886" cy="10340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Electronics 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in the UK</a:t>
            </a:r>
          </a:p>
        </p:txBody>
      </p:sp>
      <p:sp>
        <p:nvSpPr>
          <p:cNvPr id="439" name="Circle"/>
          <p:cNvSpPr/>
          <p:nvPr/>
        </p:nvSpPr>
        <p:spPr>
          <a:xfrm>
            <a:off x="22155726" y="5565342"/>
            <a:ext cx="508001" cy="508001"/>
          </a:xfrm>
          <a:prstGeom prst="ellipse">
            <a:avLst/>
          </a:prstGeom>
          <a:solidFill>
            <a:schemeClr val="accent4"/>
          </a:solidFill>
          <a:ln w="635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40" name="Apparel in the US"/>
          <p:cNvSpPr txBox="1"/>
          <p:nvPr/>
        </p:nvSpPr>
        <p:spPr>
          <a:xfrm>
            <a:off x="19663765" y="8597948"/>
            <a:ext cx="3391022" cy="60221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Apparel in the US</a:t>
            </a:r>
          </a:p>
        </p:txBody>
      </p:sp>
      <p:sp>
        <p:nvSpPr>
          <p:cNvPr id="441" name="Circle"/>
          <p:cNvSpPr/>
          <p:nvPr/>
        </p:nvSpPr>
        <p:spPr>
          <a:xfrm>
            <a:off x="19983738" y="7952364"/>
            <a:ext cx="508001" cy="508001"/>
          </a:xfrm>
          <a:prstGeom prst="ellipse">
            <a:avLst/>
          </a:prstGeom>
          <a:solidFill>
            <a:srgbClr val="C5093B"/>
          </a:solidFill>
          <a:ln w="635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42" name="Line"/>
          <p:cNvSpPr/>
          <p:nvPr/>
        </p:nvSpPr>
        <p:spPr>
          <a:xfrm flipH="1" flipV="1">
            <a:off x="10863135" y="9069478"/>
            <a:ext cx="832270" cy="991862"/>
          </a:xfrm>
          <a:prstGeom prst="line">
            <a:avLst/>
          </a:prstGeom>
          <a:ln w="1270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Understanding the Digital Intens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Digital Intensity</a:t>
            </a:r>
          </a:p>
        </p:txBody>
      </p:sp>
      <p:pic>
        <p:nvPicPr>
          <p:cNvPr id="445" name="Screen Shot 2021-05-26 at 2.20.03 PM.png" descr="Screen Shot 2021-05-26 at 2.20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804" y="3110288"/>
            <a:ext cx="11234744" cy="7110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creen Shot 2021-05-26 at 2.21.20 PM.png" descr="Screen Shot 2021-05-26 at 2.21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6363" y="3107673"/>
            <a:ext cx="11243006" cy="7115827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Electronics…"/>
          <p:cNvSpPr txBox="1"/>
          <p:nvPr/>
        </p:nvSpPr>
        <p:spPr>
          <a:xfrm>
            <a:off x="19548174" y="5002981"/>
            <a:ext cx="3067886" cy="10340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Electronics 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in the UK</a:t>
            </a:r>
          </a:p>
        </p:txBody>
      </p:sp>
      <p:sp>
        <p:nvSpPr>
          <p:cNvPr id="448" name="Circle"/>
          <p:cNvSpPr/>
          <p:nvPr/>
        </p:nvSpPr>
        <p:spPr>
          <a:xfrm>
            <a:off x="22155726" y="5565342"/>
            <a:ext cx="508001" cy="508001"/>
          </a:xfrm>
          <a:prstGeom prst="ellipse">
            <a:avLst/>
          </a:prstGeom>
          <a:solidFill>
            <a:schemeClr val="accent4"/>
          </a:solidFill>
          <a:ln w="635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49" name="Apparel in the US"/>
          <p:cNvSpPr txBox="1"/>
          <p:nvPr/>
        </p:nvSpPr>
        <p:spPr>
          <a:xfrm>
            <a:off x="19663765" y="8597948"/>
            <a:ext cx="3391022" cy="60221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Apparel in the US</a:t>
            </a:r>
          </a:p>
        </p:txBody>
      </p:sp>
      <p:sp>
        <p:nvSpPr>
          <p:cNvPr id="450" name="Circle"/>
          <p:cNvSpPr/>
          <p:nvPr/>
        </p:nvSpPr>
        <p:spPr>
          <a:xfrm>
            <a:off x="19983738" y="7952364"/>
            <a:ext cx="508001" cy="508001"/>
          </a:xfrm>
          <a:prstGeom prst="ellipse">
            <a:avLst/>
          </a:prstGeom>
          <a:solidFill>
            <a:srgbClr val="C5093B"/>
          </a:solidFill>
          <a:ln w="635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51" name="Circle"/>
          <p:cNvSpPr/>
          <p:nvPr/>
        </p:nvSpPr>
        <p:spPr>
          <a:xfrm>
            <a:off x="14996101" y="8848580"/>
            <a:ext cx="508001" cy="508001"/>
          </a:xfrm>
          <a:prstGeom prst="ellipse">
            <a:avLst/>
          </a:prstGeom>
          <a:solidFill>
            <a:schemeClr val="accent4"/>
          </a:solidFill>
          <a:ln w="635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52" name="Grocery in…"/>
          <p:cNvSpPr txBox="1"/>
          <p:nvPr/>
        </p:nvSpPr>
        <p:spPr>
          <a:xfrm>
            <a:off x="14431607" y="7906663"/>
            <a:ext cx="4152204" cy="10340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Grocery in 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South Africa</a:t>
            </a:r>
          </a:p>
        </p:txBody>
      </p:sp>
      <p:sp>
        <p:nvSpPr>
          <p:cNvPr id="453" name="Line"/>
          <p:cNvSpPr/>
          <p:nvPr/>
        </p:nvSpPr>
        <p:spPr>
          <a:xfrm flipV="1">
            <a:off x="2339229" y="9069478"/>
            <a:ext cx="832271" cy="991862"/>
          </a:xfrm>
          <a:prstGeom prst="line">
            <a:avLst/>
          </a:prstGeom>
          <a:ln w="127000">
            <a:solidFill>
              <a:schemeClr val="accent4">
                <a:lumOff val="12352"/>
              </a:schemeClr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Best Bu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Buy</a:t>
            </a:r>
          </a:p>
        </p:txBody>
      </p:sp>
      <p:pic>
        <p:nvPicPr>
          <p:cNvPr id="456" name="Screen Shot 2021-05-26 at 2.33.14 PM.png" descr="Screen Shot 2021-05-26 at 2.33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921" y="1998771"/>
            <a:ext cx="20434158" cy="10775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he disruption of the digital transformation in the electronics category in the US had a massive impact on the traditional electronic retail companies…"/>
          <p:cNvSpPr txBox="1"/>
          <p:nvPr>
            <p:ph type="body" idx="1"/>
          </p:nvPr>
        </p:nvSpPr>
        <p:spPr>
          <a:xfrm>
            <a:off x="1676400" y="2651477"/>
            <a:ext cx="21576637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disruption of the digital transformation in the electronics category in the US had a massive impact on the traditional electronic retail companies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For all practical purposes, Best Buy had become a showroom for e-commerce retailers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Customers were visiting Best Buy stores, interacting with the products, learning from the sales associates, and then going home to buy online from other retailers</a:t>
            </a:r>
          </a:p>
        </p:txBody>
      </p:sp>
      <p:sp>
        <p:nvSpPr>
          <p:cNvPr id="459" name="Best Bu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Buy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est Buy management saw that the service they were providing was valuable to both customers and manufacturer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Best Buy management saw that the service they were providing was valuable to both customers and manufacturers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But the current business proposition, they were able to capture only a very small fraction of the value they generate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Customers were not paying for that showroom service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Companies selling the products at Best Buy were not paying for the service either</a:t>
            </a:r>
          </a:p>
        </p:txBody>
      </p:sp>
      <p:sp>
        <p:nvSpPr>
          <p:cNvPr id="462" name="Best Bu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Buy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Best Bu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Buy</a:t>
            </a:r>
          </a:p>
        </p:txBody>
      </p:sp>
      <p:pic>
        <p:nvPicPr>
          <p:cNvPr id="465" name="Screen Shot 2021-05-26 at 2.34.31 PM.png" descr="Screen Shot 2021-05-26 at 2.34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322" y="2036481"/>
            <a:ext cx="22345600" cy="1062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Best Buy embraced the showroom concept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Best Buy embraced the showroom concept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Reached out to brands that were selling their products online and showed them the value that Best Buy was providing as a prime showroom location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Redesigned the stores to embrace the showroom activity of customers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Invited manufacturers to have branded stands where they could showcase their products to the customers</a:t>
            </a:r>
          </a:p>
        </p:txBody>
      </p:sp>
      <p:sp>
        <p:nvSpPr>
          <p:cNvPr id="468" name="Showroom Concept: Best Bu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Showroom Concept: Best Buy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rivers that make a retailer successful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Drivers that make a retailer successful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role of the customer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Customer driven decisions are the ones that will help retailers stay relevant and profitable</a:t>
            </a:r>
          </a:p>
        </p:txBody>
      </p:sp>
      <p:sp>
        <p:nvSpPr>
          <p:cNvPr id="222" name="In thi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Best Buy reached out to the brands and explained the value they were providing, and that this value could not be easily replicated if Best Buy went out of busines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Best Buy reached out to the brands and explained the value they were providing, and that this value could not be easily replicated if Best Buy went out of business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Once this message was understood by the brands, convincing them to pay for that service came as the next natural step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By embracing the customers showrooming activities, Best Buy was able to survive and thrive again</a:t>
            </a:r>
          </a:p>
        </p:txBody>
      </p:sp>
      <p:sp>
        <p:nvSpPr>
          <p:cNvPr id="471" name="How to Capture Value: Best Bu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Capture Value: Best Buy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The Value of Employees and the Supercharging Effect</a:t>
            </a:r>
          </a:p>
        </p:txBody>
      </p:sp>
      <p:sp>
        <p:nvSpPr>
          <p:cNvPr id="474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he role and tasks that employees will need to do must change and adapt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role and tasks that employees will need to do must change and adapt 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There are a number of tasks that were traditionally performed by employees in physical stores, that in digital stores are no longer relevant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 some cases, those tasks can be completed by implementing an algorithm or by buying a piece of technology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There are other tasks, old and new, where an engaged, well trained employee can not be replaced</a:t>
            </a:r>
          </a:p>
        </p:txBody>
      </p:sp>
      <p:sp>
        <p:nvSpPr>
          <p:cNvPr id="478" name="The Value of Employ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Value of Employees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For each training module that an employee was taking to learn more about the products they were offering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For each training module that an employee was taking to learn more about the products they were offering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Increase of 1.8% in monthly sales</a:t>
            </a:r>
          </a:p>
        </p:txBody>
      </p:sp>
      <p:sp>
        <p:nvSpPr>
          <p:cNvPr id="481" name="Impact of Onl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of Online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Online training is a fantastic tool that can be scaled in a cost-effective fashion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Online training is a fantastic tool that can be scaled in a cost-effective fashion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Training on different product features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Training on how to perform a task, such as restocking or processing customer returns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Training in how the company is planning to transform and adapt to the digital world</a:t>
            </a:r>
          </a:p>
        </p:txBody>
      </p:sp>
      <p:sp>
        <p:nvSpPr>
          <p:cNvPr id="484" name="Training Benef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Benefits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upercharging Eff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Supercharging Effect</a:t>
            </a:r>
          </a:p>
        </p:txBody>
      </p:sp>
      <p:sp>
        <p:nvSpPr>
          <p:cNvPr id="487" name="Line"/>
          <p:cNvSpPr/>
          <p:nvPr/>
        </p:nvSpPr>
        <p:spPr>
          <a:xfrm flipV="1">
            <a:off x="5031585" y="3064181"/>
            <a:ext cx="1" cy="8133161"/>
          </a:xfrm>
          <a:prstGeom prst="line">
            <a:avLst/>
          </a:prstGeom>
          <a:ln w="88900">
            <a:solidFill>
              <a:schemeClr val="accent1"/>
            </a:solidFill>
            <a:miter/>
            <a:tailEnd type="triangle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88" name="Line"/>
          <p:cNvSpPr/>
          <p:nvPr/>
        </p:nvSpPr>
        <p:spPr>
          <a:xfrm>
            <a:off x="4992765" y="11205087"/>
            <a:ext cx="15560041" cy="1"/>
          </a:xfrm>
          <a:prstGeom prst="line">
            <a:avLst/>
          </a:prstGeom>
          <a:ln w="88900">
            <a:solidFill>
              <a:schemeClr val="accent1"/>
            </a:solidFill>
            <a:miter/>
            <a:tailEnd type="triangle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489" name="Relationship Level"/>
          <p:cNvSpPr txBox="1"/>
          <p:nvPr/>
        </p:nvSpPr>
        <p:spPr>
          <a:xfrm rot="16200000">
            <a:off x="1673335" y="6700042"/>
            <a:ext cx="5177156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Relationship Level</a:t>
            </a:r>
          </a:p>
        </p:txBody>
      </p:sp>
      <p:sp>
        <p:nvSpPr>
          <p:cNvPr id="490" name="Interaction"/>
          <p:cNvSpPr txBox="1"/>
          <p:nvPr/>
        </p:nvSpPr>
        <p:spPr>
          <a:xfrm>
            <a:off x="10670966" y="11475531"/>
            <a:ext cx="3042068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Interaction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4970074" y="3551597"/>
            <a:ext cx="14285648" cy="7607442"/>
            <a:chOff x="0" y="0"/>
            <a:chExt cx="14285647" cy="7607441"/>
          </a:xfrm>
        </p:grpSpPr>
        <p:pic>
          <p:nvPicPr>
            <p:cNvPr id="491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957811" y="0"/>
              <a:ext cx="2327837" cy="23278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2" name="Line"/>
            <p:cNvSpPr/>
            <p:nvPr/>
          </p:nvSpPr>
          <p:spPr>
            <a:xfrm>
              <a:off x="0" y="1163917"/>
              <a:ext cx="12105311" cy="1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 flipV="1">
              <a:off x="13121728" y="2099026"/>
              <a:ext cx="1" cy="5508416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4970074" y="5643502"/>
            <a:ext cx="9921556" cy="5571277"/>
            <a:chOff x="0" y="0"/>
            <a:chExt cx="9921554" cy="5571275"/>
          </a:xfrm>
        </p:grpSpPr>
        <p:sp>
          <p:nvSpPr>
            <p:cNvPr id="495" name="Line"/>
            <p:cNvSpPr/>
            <p:nvPr/>
          </p:nvSpPr>
          <p:spPr>
            <a:xfrm>
              <a:off x="0" y="716666"/>
              <a:ext cx="8477480" cy="1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pic>
          <p:nvPicPr>
            <p:cNvPr id="496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488221" y="0"/>
              <a:ext cx="1433335" cy="1433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7" name="Line"/>
            <p:cNvSpPr/>
            <p:nvPr/>
          </p:nvSpPr>
          <p:spPr>
            <a:xfrm flipV="1">
              <a:off x="9204888" y="1535301"/>
              <a:ext cx="1" cy="4035975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4970074" y="7142384"/>
            <a:ext cx="6413002" cy="4097796"/>
            <a:chOff x="0" y="0"/>
            <a:chExt cx="6412999" cy="4097794"/>
          </a:xfrm>
        </p:grpSpPr>
        <p:pic>
          <p:nvPicPr>
            <p:cNvPr id="499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43000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0" name="Line"/>
            <p:cNvSpPr/>
            <p:nvPr/>
          </p:nvSpPr>
          <p:spPr>
            <a:xfrm>
              <a:off x="0" y="762000"/>
              <a:ext cx="5271958" cy="0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 flipV="1">
              <a:off x="5778000" y="1225952"/>
              <a:ext cx="1" cy="2871843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4988946" y="8561791"/>
            <a:ext cx="3048908" cy="2741889"/>
            <a:chOff x="0" y="0"/>
            <a:chExt cx="3048907" cy="2741887"/>
          </a:xfrm>
        </p:grpSpPr>
        <p:pic>
          <p:nvPicPr>
            <p:cNvPr id="503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8907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4" name="Line"/>
            <p:cNvSpPr/>
            <p:nvPr/>
          </p:nvSpPr>
          <p:spPr>
            <a:xfrm>
              <a:off x="0" y="762000"/>
              <a:ext cx="1796052" cy="0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 flipV="1">
              <a:off x="2413907" y="1235784"/>
              <a:ext cx="1" cy="1506104"/>
            </a:xfrm>
            <a:prstGeom prst="lin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" grpId="2"/>
      <p:bldP build="whole" bldLvl="1" animBg="1" rev="0" advAuto="0" spid="494" grpId="4"/>
      <p:bldP build="whole" bldLvl="1" animBg="1" rev="0" advAuto="0" spid="506" grpId="1"/>
      <p:bldP build="whole" bldLvl="1" animBg="1" rev="0" advAuto="0" spid="498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upercharging effect also happens when a customer transitions from an online transaction to contacting the retailer through the call center and ultimately visiting a physical store and interacting with the physical space and the sales associates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Supercharging effect also happens when a customer transitions from an online transaction to contacting the retailer through the call center and ultimately visiting a physical store and interacting with the physical space and the sales associates</a:t>
            </a:r>
          </a:p>
        </p:txBody>
      </p:sp>
      <p:sp>
        <p:nvSpPr>
          <p:cNvPr id="509" name="Supercharging Effect at Showroo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Supercharging Effect at Showrooms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Benefits of physical contact between the customer and the retailer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Benefits of physical contact between the customer and the retailer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supercharged customers were buying more products, across more categories, and with higher prices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Returns, even those later bought online, also went down</a:t>
            </a:r>
          </a:p>
        </p:txBody>
      </p:sp>
      <p:sp>
        <p:nvSpPr>
          <p:cNvPr id="512" name="Supercharging Effect at Showroo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Supercharging Effect at Showrooms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he supercharging is successful when the physical presence of the retailer is carefully thought out and the employees that interact with the customers are well trained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supercharging is successful when the physical presence of the retailer is carefully thought out and the employees that interact with the customers are well trained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 the same way we can have a positive supercharging experience, we can have a negative supercharging experience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retailer needs to make sure that the employees know what they are supposed to do when they meet the customer, and that the overall store execution is done well</a:t>
            </a:r>
          </a:p>
        </p:txBody>
      </p:sp>
      <p:sp>
        <p:nvSpPr>
          <p:cNvPr id="515" name="Supercharging Effect at Showroo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Supercharging Effect at Showrooms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upercharging Eff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Supercharging Effect</a:t>
            </a:r>
          </a:p>
        </p:txBody>
      </p:sp>
      <p:pic>
        <p:nvPicPr>
          <p:cNvPr id="518" name="Screen Shot 2021-05-26 at 2.57.57 PM.png" descr="Screen Shot 2021-05-26 at 2.57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577" y="2940166"/>
            <a:ext cx="18586846" cy="8817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formation Fulfillment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Fulfillment Matrix</a:t>
            </a:r>
          </a:p>
        </p:txBody>
      </p:sp>
      <p:sp>
        <p:nvSpPr>
          <p:cNvPr id="225" name="Fulfillment"/>
          <p:cNvSpPr txBox="1"/>
          <p:nvPr/>
        </p:nvSpPr>
        <p:spPr>
          <a:xfrm>
            <a:off x="9640256" y="2597143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Fulfillment</a:t>
            </a:r>
          </a:p>
        </p:txBody>
      </p:sp>
      <p:sp>
        <p:nvSpPr>
          <p:cNvPr id="226" name="Information Delivered"/>
          <p:cNvSpPr txBox="1"/>
          <p:nvPr/>
        </p:nvSpPr>
        <p:spPr>
          <a:xfrm rot="16200000">
            <a:off x="1176623" y="7640184"/>
            <a:ext cx="725024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Information Delivered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6462074" y="3674258"/>
            <a:ext cx="12602635" cy="737762"/>
            <a:chOff x="0" y="0"/>
            <a:chExt cx="12602633" cy="737760"/>
          </a:xfrm>
        </p:grpSpPr>
        <p:sp>
          <p:nvSpPr>
            <p:cNvPr id="227" name="Offline"/>
            <p:cNvSpPr txBox="1"/>
            <p:nvPr/>
          </p:nvSpPr>
          <p:spPr>
            <a:xfrm>
              <a:off x="0" y="0"/>
              <a:ext cx="6413500" cy="7377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Offline</a:t>
              </a:r>
            </a:p>
          </p:txBody>
        </p:sp>
        <p:sp>
          <p:nvSpPr>
            <p:cNvPr id="228" name="Online"/>
            <p:cNvSpPr txBox="1"/>
            <p:nvPr/>
          </p:nvSpPr>
          <p:spPr>
            <a:xfrm>
              <a:off x="6189133" y="0"/>
              <a:ext cx="6413501" cy="7377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Online</a:t>
              </a:r>
            </a:p>
          </p:txBody>
        </p:sp>
      </p:grpSp>
      <p:sp>
        <p:nvSpPr>
          <p:cNvPr id="230" name="Rectangle"/>
          <p:cNvSpPr/>
          <p:nvPr/>
        </p:nvSpPr>
        <p:spPr>
          <a:xfrm>
            <a:off x="6693326" y="4646035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1" name="Rectangle"/>
          <p:cNvSpPr/>
          <p:nvPr/>
        </p:nvSpPr>
        <p:spPr>
          <a:xfrm>
            <a:off x="12882459" y="4633335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grpSp>
        <p:nvGrpSpPr>
          <p:cNvPr id="234" name="Group"/>
          <p:cNvGrpSpPr/>
          <p:nvPr/>
        </p:nvGrpSpPr>
        <p:grpSpPr>
          <a:xfrm>
            <a:off x="5717429" y="4615977"/>
            <a:ext cx="737762" cy="6865967"/>
            <a:chOff x="0" y="0"/>
            <a:chExt cx="737760" cy="6865965"/>
          </a:xfrm>
        </p:grpSpPr>
        <p:sp>
          <p:nvSpPr>
            <p:cNvPr id="232" name="Offline"/>
            <p:cNvSpPr txBox="1"/>
            <p:nvPr/>
          </p:nvSpPr>
          <p:spPr>
            <a:xfrm rot="16200000">
              <a:off x="-1293692" y="4834513"/>
              <a:ext cx="3325145" cy="7377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Offline</a:t>
              </a:r>
            </a:p>
          </p:txBody>
        </p:sp>
        <p:sp>
          <p:nvSpPr>
            <p:cNvPr id="233" name="Online"/>
            <p:cNvSpPr txBox="1"/>
            <p:nvPr/>
          </p:nvSpPr>
          <p:spPr>
            <a:xfrm rot="16200000">
              <a:off x="-1293692" y="1293691"/>
              <a:ext cx="3325145" cy="7377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Online</a:t>
              </a:r>
            </a:p>
          </p:txBody>
        </p:sp>
      </p:grpSp>
      <p:sp>
        <p:nvSpPr>
          <p:cNvPr id="235" name="Rectangle"/>
          <p:cNvSpPr/>
          <p:nvPr/>
        </p:nvSpPr>
        <p:spPr>
          <a:xfrm>
            <a:off x="6693326" y="8193771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6" name="Rectangle"/>
          <p:cNvSpPr/>
          <p:nvPr/>
        </p:nvSpPr>
        <p:spPr>
          <a:xfrm>
            <a:off x="12882459" y="8168371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37" name="Research Online,…"/>
          <p:cNvSpPr txBox="1"/>
          <p:nvPr/>
        </p:nvSpPr>
        <p:spPr>
          <a:xfrm>
            <a:off x="6462074" y="5642404"/>
            <a:ext cx="6413501" cy="1309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Research Online,</a:t>
            </a:r>
          </a:p>
          <a:p>
            <a:pPr algn="ctr">
              <a:defRPr sz="4000">
                <a:solidFill>
                  <a:srgbClr val="FFFFFF"/>
                </a:solidFill>
              </a:defRPr>
            </a:pPr>
            <a:r>
              <a:t>Pick-up in Store</a:t>
            </a:r>
          </a:p>
        </p:txBody>
      </p:sp>
      <p:sp>
        <p:nvSpPr>
          <p:cNvPr id="238" name="Pure-Players"/>
          <p:cNvSpPr txBox="1"/>
          <p:nvPr/>
        </p:nvSpPr>
        <p:spPr>
          <a:xfrm>
            <a:off x="12651207" y="5928154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Pure-Players</a:t>
            </a:r>
          </a:p>
        </p:txBody>
      </p:sp>
      <p:sp>
        <p:nvSpPr>
          <p:cNvPr id="239" name="Traditional…"/>
          <p:cNvSpPr txBox="1"/>
          <p:nvPr/>
        </p:nvSpPr>
        <p:spPr>
          <a:xfrm>
            <a:off x="6462074" y="9190140"/>
            <a:ext cx="6413501" cy="1309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t>Traditional</a:t>
            </a:r>
          </a:p>
          <a:p>
            <a:pPr algn="ctr">
              <a:defRPr sz="4000">
                <a:solidFill>
                  <a:srgbClr val="FFFFFF"/>
                </a:solidFill>
              </a:defRPr>
            </a:pPr>
            <a:r>
              <a:t>Retail</a:t>
            </a:r>
          </a:p>
        </p:txBody>
      </p:sp>
      <p:sp>
        <p:nvSpPr>
          <p:cNvPr id="240" name="Showrooms"/>
          <p:cNvSpPr txBox="1"/>
          <p:nvPr/>
        </p:nvSpPr>
        <p:spPr>
          <a:xfrm>
            <a:off x="12651207" y="9475890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Showrooms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4"/>
      <p:bldP build="whole" bldLvl="1" animBg="1" rev="0" advAuto="0" spid="239" grpId="5"/>
      <p:bldP build="whole" bldLvl="1" animBg="1" rev="0" advAuto="0" spid="240" grpId="7"/>
      <p:bldP build="whole" bldLvl="1" animBg="1" rev="0" advAuto="0" spid="238" grpId="6"/>
      <p:bldP build="whole" bldLvl="1" animBg="1" rev="0" advAuto="0" spid="226" grpId="1"/>
      <p:bldP build="whole" bldLvl="1" animBg="1" rev="0" advAuto="0" spid="225" grpId="2"/>
      <p:bldP build="whole" bldLvl="1" animBg="1" rev="0" advAuto="0" spid="234" grpId="3"/>
      <p:bldP build="whole" bldLvl="1" animBg="1" rev="0" advAuto="0" spid="237" grpId="8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Digital Transformation of the Supply Chain</a:t>
            </a:r>
          </a:p>
        </p:txBody>
      </p:sp>
      <p:sp>
        <p:nvSpPr>
          <p:cNvPr id="521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522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Where to start with the digital transformation of the supply chain?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Where to start with the digital transformation of the supply chain?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Make a list of all the cutting edge technologies that are available today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Rank them based on how disruptive these can be to your business</a:t>
            </a:r>
          </a:p>
        </p:txBody>
      </p:sp>
      <p:sp>
        <p:nvSpPr>
          <p:cNvPr id="525" name="Digital Transformation of the 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Transformation of the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28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Line"/>
          <p:cNvSpPr/>
          <p:nvPr/>
        </p:nvSpPr>
        <p:spPr>
          <a:xfrm>
            <a:off x="4319076" y="5922818"/>
            <a:ext cx="678730" cy="1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32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Line"/>
          <p:cNvSpPr/>
          <p:nvPr/>
        </p:nvSpPr>
        <p:spPr>
          <a:xfrm>
            <a:off x="3150099" y="6416675"/>
            <a:ext cx="678730" cy="0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36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Line"/>
          <p:cNvSpPr/>
          <p:nvPr/>
        </p:nvSpPr>
        <p:spPr>
          <a:xfrm>
            <a:off x="3188199" y="6934200"/>
            <a:ext cx="678730" cy="0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40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Line"/>
          <p:cNvSpPr/>
          <p:nvPr/>
        </p:nvSpPr>
        <p:spPr>
          <a:xfrm>
            <a:off x="3499926" y="7437108"/>
            <a:ext cx="678730" cy="1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44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Line"/>
          <p:cNvSpPr/>
          <p:nvPr/>
        </p:nvSpPr>
        <p:spPr>
          <a:xfrm>
            <a:off x="3499926" y="8463788"/>
            <a:ext cx="678730" cy="1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48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Line"/>
          <p:cNvSpPr/>
          <p:nvPr/>
        </p:nvSpPr>
        <p:spPr>
          <a:xfrm>
            <a:off x="3889585" y="9983458"/>
            <a:ext cx="678730" cy="1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chnologies and Their Potential to Disru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and Their Potential to Disrupt</a:t>
            </a:r>
          </a:p>
        </p:txBody>
      </p:sp>
      <p:pic>
        <p:nvPicPr>
          <p:cNvPr id="552" name="Screen Shot 2021-05-26 at 3.01.43 PM.png" descr="Screen Shot 2021-05-26 at 3.0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436" y="2372462"/>
            <a:ext cx="20643128" cy="10526420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Line"/>
          <p:cNvSpPr/>
          <p:nvPr/>
        </p:nvSpPr>
        <p:spPr>
          <a:xfrm>
            <a:off x="3305097" y="10997438"/>
            <a:ext cx="678730" cy="1"/>
          </a:xfrm>
          <a:prstGeom prst="line">
            <a:avLst/>
          </a:prstGeom>
          <a:ln w="50800">
            <a:solidFill>
              <a:srgbClr val="C5093B"/>
            </a:solidFill>
            <a:miter/>
            <a:tailEnd type="arrow"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Where to start with the digital transformation of the supply chain?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Where to start with the digital transformation of the supply chain?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Make a list of all the cutting edge technologies that are available today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Rank them based on how disruptive these can be to your business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Make a list of the technologies that your company is adopting today, or is planning to adopt in 1-2 years</a:t>
            </a:r>
          </a:p>
        </p:txBody>
      </p:sp>
      <p:sp>
        <p:nvSpPr>
          <p:cNvPr id="556" name="Digital Transformation of the 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Transformation of the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sp>
        <p:nvSpPr>
          <p:cNvPr id="243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244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Evaluating 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Fit</a:t>
            </a:r>
          </a:p>
        </p:txBody>
      </p:sp>
      <p:pic>
        <p:nvPicPr>
          <p:cNvPr id="559" name="Screen Shot 2021-05-26 at 3.07.48 PM.png" descr="Screen Shot 2021-05-26 at 3.07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880" y="2862894"/>
            <a:ext cx="20446240" cy="9892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Evaluating 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Fit</a:t>
            </a:r>
          </a:p>
        </p:txBody>
      </p:sp>
      <p:pic>
        <p:nvPicPr>
          <p:cNvPr id="562" name="Screen Shot 2021-05-26 at 3.07.57 PM.png" descr="Screen Shot 2021-05-26 at 3.07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351" y="3033878"/>
            <a:ext cx="20067298" cy="9708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he digital disruption has arrived to every part of the supply chain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digital disruption has arrived to every part of the supply chain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coordination and rationalization of the different flows (products, payments, and information) in the supply network is essential to the retailer today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These flows today are not happening in a linear fashion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supply chain has evolved to become a sophisticated network</a:t>
            </a:r>
          </a:p>
        </p:txBody>
      </p:sp>
      <p:sp>
        <p:nvSpPr>
          <p:cNvPr id="565" name="Course 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What do customers want in an omnichannel experience?"/>
          <p:cNvSpPr txBox="1"/>
          <p:nvPr>
            <p:ph type="body" sz="quarter" idx="1"/>
          </p:nvPr>
        </p:nvSpPr>
        <p:spPr>
          <a:xfrm>
            <a:off x="1676400" y="2651477"/>
            <a:ext cx="21031200" cy="247777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do customers want in an omnichannel experience?</a:t>
            </a:r>
          </a:p>
        </p:txBody>
      </p:sp>
      <p:sp>
        <p:nvSpPr>
          <p:cNvPr id="247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36019" y="5284836"/>
            <a:ext cx="1711961" cy="171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1460" y="5284836"/>
            <a:ext cx="1711962" cy="171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0579" y="5284836"/>
            <a:ext cx="1711961" cy="171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5138" y="5284836"/>
            <a:ext cx="1711961" cy="171196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Fulfillment"/>
          <p:cNvSpPr txBox="1"/>
          <p:nvPr/>
        </p:nvSpPr>
        <p:spPr>
          <a:xfrm>
            <a:off x="1087536" y="7350984"/>
            <a:ext cx="4187165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Fulfillment</a:t>
            </a:r>
          </a:p>
        </p:txBody>
      </p:sp>
      <p:sp>
        <p:nvSpPr>
          <p:cNvPr id="253" name="Return…"/>
          <p:cNvSpPr txBox="1"/>
          <p:nvPr/>
        </p:nvSpPr>
        <p:spPr>
          <a:xfrm>
            <a:off x="5592977" y="7350984"/>
            <a:ext cx="4187165" cy="15599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800">
                <a:solidFill>
                  <a:schemeClr val="accent1"/>
                </a:solidFill>
              </a:defRPr>
            </a:pPr>
            <a:r>
              <a:t>Return</a:t>
            </a:r>
          </a:p>
          <a:p>
            <a:pPr algn="ctr">
              <a:defRPr sz="4800">
                <a:solidFill>
                  <a:schemeClr val="accent1"/>
                </a:solidFill>
              </a:defRPr>
            </a:pPr>
            <a:r>
              <a:t>Policy</a:t>
            </a:r>
          </a:p>
        </p:txBody>
      </p:sp>
      <p:sp>
        <p:nvSpPr>
          <p:cNvPr id="254" name="Price"/>
          <p:cNvSpPr txBox="1"/>
          <p:nvPr/>
        </p:nvSpPr>
        <p:spPr>
          <a:xfrm>
            <a:off x="10098418" y="7350984"/>
            <a:ext cx="4187164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Price</a:t>
            </a:r>
          </a:p>
        </p:txBody>
      </p:sp>
      <p:sp>
        <p:nvSpPr>
          <p:cNvPr id="255" name="Information"/>
          <p:cNvSpPr txBox="1"/>
          <p:nvPr/>
        </p:nvSpPr>
        <p:spPr>
          <a:xfrm>
            <a:off x="14603858" y="7350984"/>
            <a:ext cx="4187165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Information</a:t>
            </a:r>
          </a:p>
        </p:txBody>
      </p:sp>
      <p:sp>
        <p:nvSpPr>
          <p:cNvPr id="256" name="Retailer’s…"/>
          <p:cNvSpPr txBox="1"/>
          <p:nvPr/>
        </p:nvSpPr>
        <p:spPr>
          <a:xfrm>
            <a:off x="19109300" y="7350984"/>
            <a:ext cx="4187164" cy="15599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800">
                <a:solidFill>
                  <a:schemeClr val="accent1"/>
                </a:solidFill>
              </a:defRPr>
            </a:pPr>
            <a:r>
              <a:t>Retailer’s</a:t>
            </a:r>
          </a:p>
          <a:p>
            <a:pPr algn="ctr">
              <a:defRPr sz="4800">
                <a:solidFill>
                  <a:schemeClr val="accent1"/>
                </a:solidFill>
              </a:defRPr>
            </a:pPr>
            <a:r>
              <a:t>Reputation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20346900" y="5284836"/>
            <a:ext cx="1711961" cy="1711961"/>
            <a:chOff x="0" y="0"/>
            <a:chExt cx="1711960" cy="1711960"/>
          </a:xfrm>
        </p:grpSpPr>
        <p:sp>
          <p:nvSpPr>
            <p:cNvPr id="257" name="Circle"/>
            <p:cNvSpPr/>
            <p:nvPr/>
          </p:nvSpPr>
          <p:spPr>
            <a:xfrm>
              <a:off x="0" y="0"/>
              <a:ext cx="1711961" cy="1711961"/>
            </a:xfrm>
            <a:prstGeom prst="ellipse">
              <a:avLst/>
            </a:prstGeom>
            <a:solidFill>
              <a:srgbClr val="21B5B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58" name="Shopping Cart"/>
            <p:cNvSpPr/>
            <p:nvPr/>
          </p:nvSpPr>
          <p:spPr>
            <a:xfrm>
              <a:off x="348446" y="388548"/>
              <a:ext cx="1015070" cy="93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fill="norm" stroke="1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2"/>
      <p:bldP build="whole" bldLvl="1" animBg="1" rev="0" advAuto="0" spid="256" grpId="5"/>
      <p:bldP build="whole" bldLvl="1" animBg="1" rev="0" advAuto="0" spid="254" grpId="3"/>
      <p:bldP build="whole" bldLvl="1" animBg="1" rev="0" advAuto="0" spid="252" grpId="1"/>
      <p:bldP build="whole" bldLvl="1" animBg="1" rev="0" advAuto="0" spid="255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njoint analysis"/>
          <p:cNvSpPr txBox="1"/>
          <p:nvPr>
            <p:ph type="body" sz="quarter" idx="1"/>
          </p:nvPr>
        </p:nvSpPr>
        <p:spPr>
          <a:xfrm>
            <a:off x="1676400" y="2651477"/>
            <a:ext cx="21031200" cy="1226893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Conjoint analysis</a:t>
            </a:r>
          </a:p>
        </p:txBody>
      </p:sp>
      <p:sp>
        <p:nvSpPr>
          <p:cNvPr id="262" name="Measuring Consumer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Consumer Preferences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8163907" y="3763896"/>
            <a:ext cx="8095152" cy="7448768"/>
            <a:chOff x="0" y="0"/>
            <a:chExt cx="8095151" cy="7448767"/>
          </a:xfrm>
        </p:grpSpPr>
        <p:sp>
          <p:nvSpPr>
            <p:cNvPr id="263" name="Circle"/>
            <p:cNvSpPr/>
            <p:nvPr/>
          </p:nvSpPr>
          <p:spPr>
            <a:xfrm>
              <a:off x="732224" y="818929"/>
              <a:ext cx="6629839" cy="6629839"/>
            </a:xfrm>
            <a:prstGeom prst="ellips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grpSp>
          <p:nvGrpSpPr>
            <p:cNvPr id="268" name="Group"/>
            <p:cNvGrpSpPr/>
            <p:nvPr/>
          </p:nvGrpSpPr>
          <p:grpSpPr>
            <a:xfrm>
              <a:off x="1135725" y="5702517"/>
              <a:ext cx="1714501" cy="1714501"/>
              <a:chOff x="0" y="0"/>
              <a:chExt cx="1714500" cy="1714500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grpSp>
            <p:nvGrpSpPr>
              <p:cNvPr id="267" name="Group"/>
              <p:cNvGrpSpPr/>
              <p:nvPr/>
            </p:nvGrpSpPr>
            <p:grpSpPr>
              <a:xfrm>
                <a:off x="1269" y="0"/>
                <a:ext cx="1711961" cy="1711961"/>
                <a:chOff x="0" y="0"/>
                <a:chExt cx="1711960" cy="1711960"/>
              </a:xfrm>
            </p:grpSpPr>
            <p:sp>
              <p:nvSpPr>
                <p:cNvPr id="265" name="Circle"/>
                <p:cNvSpPr/>
                <p:nvPr/>
              </p:nvSpPr>
              <p:spPr>
                <a:xfrm>
                  <a:off x="0" y="0"/>
                  <a:ext cx="1711961" cy="1711961"/>
                </a:xfrm>
                <a:prstGeom prst="ellipse">
                  <a:avLst/>
                </a:prstGeom>
                <a:solidFill>
                  <a:srgbClr val="21B5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>
                    <a:lnSpc>
                      <a:spcPct val="113000"/>
                    </a:lnSpc>
                    <a:spcBef>
                      <a:spcPts val="1600"/>
                    </a:spcBef>
                    <a:defRPr sz="4400">
                      <a:solidFill>
                        <a:schemeClr val="accent4"/>
                      </a:solidFill>
                      <a:latin typeface="Garamond"/>
                      <a:ea typeface="Garamond"/>
                      <a:cs typeface="Garamond"/>
                      <a:sym typeface="Garamond"/>
                    </a:defRPr>
                  </a:pPr>
                </a:p>
              </p:txBody>
            </p:sp>
            <p:sp>
              <p:nvSpPr>
                <p:cNvPr id="266" name="Shopping Cart"/>
                <p:cNvSpPr/>
                <p:nvPr/>
              </p:nvSpPr>
              <p:spPr>
                <a:xfrm>
                  <a:off x="348446" y="388548"/>
                  <a:ext cx="1015070" cy="9348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4" h="21600" fill="norm" stroke="1" extrusionOk="0">
                      <a:moveTo>
                        <a:pt x="767" y="0"/>
                      </a:moveTo>
                      <a:cubicBezTo>
                        <a:pt x="584" y="0"/>
                        <a:pt x="413" y="68"/>
                        <a:pt x="272" y="198"/>
                      </a:cubicBezTo>
                      <a:cubicBezTo>
                        <a:pt x="111" y="346"/>
                        <a:pt x="15" y="554"/>
                        <a:pt x="1" y="784"/>
                      </a:cubicBezTo>
                      <a:cubicBezTo>
                        <a:pt x="-26" y="1237"/>
                        <a:pt x="278" y="1628"/>
                        <a:pt x="693" y="1674"/>
                      </a:cubicBezTo>
                      <a:lnTo>
                        <a:pt x="3399" y="1971"/>
                      </a:lnTo>
                      <a:lnTo>
                        <a:pt x="6448" y="12924"/>
                      </a:lnTo>
                      <a:lnTo>
                        <a:pt x="4970" y="17349"/>
                      </a:lnTo>
                      <a:lnTo>
                        <a:pt x="4442" y="17349"/>
                      </a:lnTo>
                      <a:cubicBezTo>
                        <a:pt x="4270" y="17349"/>
                        <a:pt x="4130" y="17499"/>
                        <a:pt x="4130" y="17686"/>
                      </a:cubicBezTo>
                      <a:lnTo>
                        <a:pt x="4130" y="18243"/>
                      </a:lnTo>
                      <a:cubicBezTo>
                        <a:pt x="4125" y="18243"/>
                        <a:pt x="4120" y="18243"/>
                        <a:pt x="4115" y="18243"/>
                      </a:cubicBezTo>
                      <a:cubicBezTo>
                        <a:pt x="3270" y="18243"/>
                        <a:pt x="2583" y="18991"/>
                        <a:pt x="2583" y="19909"/>
                      </a:cubicBezTo>
                      <a:cubicBezTo>
                        <a:pt x="2583" y="20827"/>
                        <a:pt x="3270" y="21574"/>
                        <a:pt x="4115" y="21574"/>
                      </a:cubicBezTo>
                      <a:cubicBezTo>
                        <a:pt x="4959" y="21574"/>
                        <a:pt x="5646" y="20827"/>
                        <a:pt x="5646" y="19909"/>
                      </a:cubicBezTo>
                      <a:cubicBezTo>
                        <a:pt x="5646" y="19672"/>
                        <a:pt x="5601" y="19444"/>
                        <a:pt x="5512" y="19230"/>
                      </a:cubicBezTo>
                      <a:lnTo>
                        <a:pt x="5679" y="19094"/>
                      </a:lnTo>
                      <a:lnTo>
                        <a:pt x="5679" y="18026"/>
                      </a:lnTo>
                      <a:lnTo>
                        <a:pt x="18462" y="18026"/>
                      </a:lnTo>
                      <a:lnTo>
                        <a:pt x="18462" y="19094"/>
                      </a:lnTo>
                      <a:lnTo>
                        <a:pt x="18647" y="19247"/>
                      </a:lnTo>
                      <a:cubicBezTo>
                        <a:pt x="18556" y="19464"/>
                        <a:pt x="18510" y="19695"/>
                        <a:pt x="18510" y="19935"/>
                      </a:cubicBezTo>
                      <a:cubicBezTo>
                        <a:pt x="18510" y="20853"/>
                        <a:pt x="19198" y="21600"/>
                        <a:pt x="20043" y="21600"/>
                      </a:cubicBezTo>
                      <a:cubicBezTo>
                        <a:pt x="20887" y="21600"/>
                        <a:pt x="21574" y="20852"/>
                        <a:pt x="21574" y="19933"/>
                      </a:cubicBezTo>
                      <a:cubicBezTo>
                        <a:pt x="21574" y="19015"/>
                        <a:pt x="20887" y="18269"/>
                        <a:pt x="20043" y="18269"/>
                      </a:cubicBezTo>
                      <a:cubicBezTo>
                        <a:pt x="20036" y="18269"/>
                        <a:pt x="20029" y="18269"/>
                        <a:pt x="20022" y="18269"/>
                      </a:cubicBezTo>
                      <a:lnTo>
                        <a:pt x="20022" y="17686"/>
                      </a:lnTo>
                      <a:cubicBezTo>
                        <a:pt x="20022" y="17499"/>
                        <a:pt x="19882" y="17349"/>
                        <a:pt x="19710" y="17349"/>
                      </a:cubicBezTo>
                      <a:lnTo>
                        <a:pt x="11179" y="17349"/>
                      </a:lnTo>
                      <a:cubicBezTo>
                        <a:pt x="10281" y="17349"/>
                        <a:pt x="9550" y="16553"/>
                        <a:pt x="9550" y="15578"/>
                      </a:cubicBezTo>
                      <a:lnTo>
                        <a:pt x="9550" y="12821"/>
                      </a:lnTo>
                      <a:lnTo>
                        <a:pt x="20022" y="11026"/>
                      </a:lnTo>
                      <a:lnTo>
                        <a:pt x="20022" y="3120"/>
                      </a:lnTo>
                      <a:lnTo>
                        <a:pt x="3874" y="1342"/>
                      </a:lnTo>
                      <a:lnTo>
                        <a:pt x="3838" y="1207"/>
                      </a:lnTo>
                      <a:cubicBezTo>
                        <a:pt x="3687" y="664"/>
                        <a:pt x="3253" y="275"/>
                        <a:pt x="2734" y="215"/>
                      </a:cubicBezTo>
                      <a:cubicBezTo>
                        <a:pt x="2323" y="167"/>
                        <a:pt x="1374" y="63"/>
                        <a:pt x="846" y="6"/>
                      </a:cubicBezTo>
                      <a:cubicBezTo>
                        <a:pt x="820" y="3"/>
                        <a:pt x="793" y="0"/>
                        <a:pt x="767" y="0"/>
                      </a:cubicBezTo>
                      <a:close/>
                      <a:moveTo>
                        <a:pt x="770" y="677"/>
                      </a:moveTo>
                      <a:cubicBezTo>
                        <a:pt x="775" y="677"/>
                        <a:pt x="779" y="679"/>
                        <a:pt x="784" y="679"/>
                      </a:cubicBezTo>
                      <a:cubicBezTo>
                        <a:pt x="1196" y="724"/>
                        <a:pt x="2351" y="852"/>
                        <a:pt x="2667" y="888"/>
                      </a:cubicBezTo>
                      <a:cubicBezTo>
                        <a:pt x="2890" y="914"/>
                        <a:pt x="3083" y="1055"/>
                        <a:pt x="3188" y="1265"/>
                      </a:cubicBezTo>
                      <a:lnTo>
                        <a:pt x="755" y="997"/>
                      </a:lnTo>
                      <a:cubicBezTo>
                        <a:pt x="674" y="988"/>
                        <a:pt x="616" y="909"/>
                        <a:pt x="624" y="821"/>
                      </a:cubicBezTo>
                      <a:cubicBezTo>
                        <a:pt x="632" y="739"/>
                        <a:pt x="695" y="677"/>
                        <a:pt x="770" y="677"/>
                      </a:cubicBezTo>
                      <a:close/>
                      <a:moveTo>
                        <a:pt x="4070" y="2045"/>
                      </a:moveTo>
                      <a:lnTo>
                        <a:pt x="5402" y="2191"/>
                      </a:lnTo>
                      <a:lnTo>
                        <a:pt x="6101" y="5250"/>
                      </a:lnTo>
                      <a:lnTo>
                        <a:pt x="4956" y="5224"/>
                      </a:lnTo>
                      <a:lnTo>
                        <a:pt x="4070" y="2045"/>
                      </a:lnTo>
                      <a:close/>
                      <a:moveTo>
                        <a:pt x="5747" y="2230"/>
                      </a:moveTo>
                      <a:lnTo>
                        <a:pt x="7050" y="2374"/>
                      </a:lnTo>
                      <a:lnTo>
                        <a:pt x="7641" y="5285"/>
                      </a:lnTo>
                      <a:lnTo>
                        <a:pt x="6441" y="5257"/>
                      </a:lnTo>
                      <a:lnTo>
                        <a:pt x="5747" y="2230"/>
                      </a:lnTo>
                      <a:close/>
                      <a:moveTo>
                        <a:pt x="7394" y="2411"/>
                      </a:moveTo>
                      <a:lnTo>
                        <a:pt x="8657" y="2549"/>
                      </a:lnTo>
                      <a:lnTo>
                        <a:pt x="9152" y="5319"/>
                      </a:lnTo>
                      <a:lnTo>
                        <a:pt x="7977" y="5293"/>
                      </a:lnTo>
                      <a:lnTo>
                        <a:pt x="7394" y="2411"/>
                      </a:lnTo>
                      <a:close/>
                      <a:moveTo>
                        <a:pt x="8997" y="2588"/>
                      </a:moveTo>
                      <a:lnTo>
                        <a:pt x="10269" y="2728"/>
                      </a:lnTo>
                      <a:lnTo>
                        <a:pt x="10671" y="5354"/>
                      </a:lnTo>
                      <a:lnTo>
                        <a:pt x="9486" y="5326"/>
                      </a:lnTo>
                      <a:lnTo>
                        <a:pt x="8997" y="2588"/>
                      </a:lnTo>
                      <a:close/>
                      <a:moveTo>
                        <a:pt x="10607" y="2766"/>
                      </a:moveTo>
                      <a:lnTo>
                        <a:pt x="11866" y="2904"/>
                      </a:lnTo>
                      <a:lnTo>
                        <a:pt x="12176" y="5388"/>
                      </a:lnTo>
                      <a:lnTo>
                        <a:pt x="11002" y="5362"/>
                      </a:lnTo>
                      <a:lnTo>
                        <a:pt x="10607" y="2766"/>
                      </a:lnTo>
                      <a:close/>
                      <a:moveTo>
                        <a:pt x="12201" y="2941"/>
                      </a:moveTo>
                      <a:lnTo>
                        <a:pt x="13399" y="3072"/>
                      </a:lnTo>
                      <a:lnTo>
                        <a:pt x="13641" y="5421"/>
                      </a:lnTo>
                      <a:lnTo>
                        <a:pt x="12508" y="5395"/>
                      </a:lnTo>
                      <a:lnTo>
                        <a:pt x="12201" y="2941"/>
                      </a:lnTo>
                      <a:close/>
                      <a:moveTo>
                        <a:pt x="13732" y="3109"/>
                      </a:moveTo>
                      <a:lnTo>
                        <a:pt x="15026" y="3251"/>
                      </a:lnTo>
                      <a:lnTo>
                        <a:pt x="15176" y="5457"/>
                      </a:lnTo>
                      <a:lnTo>
                        <a:pt x="13970" y="5429"/>
                      </a:lnTo>
                      <a:lnTo>
                        <a:pt x="13732" y="3109"/>
                      </a:lnTo>
                      <a:close/>
                      <a:moveTo>
                        <a:pt x="15358" y="3288"/>
                      </a:moveTo>
                      <a:lnTo>
                        <a:pt x="16540" y="3419"/>
                      </a:lnTo>
                      <a:lnTo>
                        <a:pt x="16628" y="5491"/>
                      </a:lnTo>
                      <a:lnTo>
                        <a:pt x="15504" y="5464"/>
                      </a:lnTo>
                      <a:lnTo>
                        <a:pt x="15358" y="3288"/>
                      </a:lnTo>
                      <a:close/>
                      <a:moveTo>
                        <a:pt x="16868" y="3454"/>
                      </a:moveTo>
                      <a:lnTo>
                        <a:pt x="18183" y="3600"/>
                      </a:lnTo>
                      <a:lnTo>
                        <a:pt x="18180" y="5526"/>
                      </a:lnTo>
                      <a:lnTo>
                        <a:pt x="16956" y="5498"/>
                      </a:lnTo>
                      <a:lnTo>
                        <a:pt x="16868" y="3454"/>
                      </a:lnTo>
                      <a:close/>
                      <a:moveTo>
                        <a:pt x="18511" y="3635"/>
                      </a:moveTo>
                      <a:lnTo>
                        <a:pt x="19399" y="3733"/>
                      </a:lnTo>
                      <a:lnTo>
                        <a:pt x="19399" y="5554"/>
                      </a:lnTo>
                      <a:lnTo>
                        <a:pt x="18508" y="5533"/>
                      </a:lnTo>
                      <a:lnTo>
                        <a:pt x="18511" y="3635"/>
                      </a:lnTo>
                      <a:close/>
                      <a:moveTo>
                        <a:pt x="5055" y="5582"/>
                      </a:moveTo>
                      <a:lnTo>
                        <a:pt x="6183" y="5606"/>
                      </a:lnTo>
                      <a:lnTo>
                        <a:pt x="6964" y="9018"/>
                      </a:lnTo>
                      <a:lnTo>
                        <a:pt x="6034" y="9096"/>
                      </a:lnTo>
                      <a:lnTo>
                        <a:pt x="5055" y="5582"/>
                      </a:lnTo>
                      <a:close/>
                      <a:moveTo>
                        <a:pt x="6521" y="5616"/>
                      </a:moveTo>
                      <a:lnTo>
                        <a:pt x="7713" y="5642"/>
                      </a:lnTo>
                      <a:lnTo>
                        <a:pt x="8374" y="8900"/>
                      </a:lnTo>
                      <a:lnTo>
                        <a:pt x="7294" y="8990"/>
                      </a:lnTo>
                      <a:lnTo>
                        <a:pt x="6521" y="5616"/>
                      </a:lnTo>
                      <a:close/>
                      <a:moveTo>
                        <a:pt x="8049" y="5649"/>
                      </a:moveTo>
                      <a:lnTo>
                        <a:pt x="9217" y="5677"/>
                      </a:lnTo>
                      <a:lnTo>
                        <a:pt x="9771" y="8781"/>
                      </a:lnTo>
                      <a:lnTo>
                        <a:pt x="8703" y="8872"/>
                      </a:lnTo>
                      <a:lnTo>
                        <a:pt x="8049" y="5649"/>
                      </a:lnTo>
                      <a:close/>
                      <a:moveTo>
                        <a:pt x="9552" y="5685"/>
                      </a:moveTo>
                      <a:lnTo>
                        <a:pt x="10724" y="5711"/>
                      </a:lnTo>
                      <a:lnTo>
                        <a:pt x="11174" y="8663"/>
                      </a:lnTo>
                      <a:lnTo>
                        <a:pt x="10099" y="8753"/>
                      </a:lnTo>
                      <a:lnTo>
                        <a:pt x="9552" y="5685"/>
                      </a:lnTo>
                      <a:close/>
                      <a:moveTo>
                        <a:pt x="11057" y="5718"/>
                      </a:moveTo>
                      <a:lnTo>
                        <a:pt x="12221" y="5744"/>
                      </a:lnTo>
                      <a:lnTo>
                        <a:pt x="12573" y="8544"/>
                      </a:lnTo>
                      <a:lnTo>
                        <a:pt x="11502" y="8635"/>
                      </a:lnTo>
                      <a:lnTo>
                        <a:pt x="11057" y="5718"/>
                      </a:lnTo>
                      <a:close/>
                      <a:moveTo>
                        <a:pt x="12552" y="5752"/>
                      </a:moveTo>
                      <a:lnTo>
                        <a:pt x="13679" y="5778"/>
                      </a:lnTo>
                      <a:lnTo>
                        <a:pt x="13952" y="8428"/>
                      </a:lnTo>
                      <a:lnTo>
                        <a:pt x="12899" y="8518"/>
                      </a:lnTo>
                      <a:lnTo>
                        <a:pt x="12552" y="5752"/>
                      </a:lnTo>
                      <a:close/>
                      <a:moveTo>
                        <a:pt x="14008" y="5785"/>
                      </a:moveTo>
                      <a:lnTo>
                        <a:pt x="15200" y="5813"/>
                      </a:lnTo>
                      <a:lnTo>
                        <a:pt x="15368" y="8309"/>
                      </a:lnTo>
                      <a:lnTo>
                        <a:pt x="14278" y="8400"/>
                      </a:lnTo>
                      <a:lnTo>
                        <a:pt x="14008" y="5785"/>
                      </a:lnTo>
                      <a:close/>
                      <a:moveTo>
                        <a:pt x="15528" y="5821"/>
                      </a:moveTo>
                      <a:lnTo>
                        <a:pt x="16643" y="5847"/>
                      </a:lnTo>
                      <a:lnTo>
                        <a:pt x="16745" y="8193"/>
                      </a:lnTo>
                      <a:lnTo>
                        <a:pt x="15694" y="8281"/>
                      </a:lnTo>
                      <a:lnTo>
                        <a:pt x="15528" y="5821"/>
                      </a:lnTo>
                      <a:close/>
                      <a:moveTo>
                        <a:pt x="16971" y="5854"/>
                      </a:moveTo>
                      <a:lnTo>
                        <a:pt x="18180" y="5881"/>
                      </a:lnTo>
                      <a:lnTo>
                        <a:pt x="18175" y="8072"/>
                      </a:lnTo>
                      <a:lnTo>
                        <a:pt x="17071" y="8165"/>
                      </a:lnTo>
                      <a:lnTo>
                        <a:pt x="16971" y="5854"/>
                      </a:lnTo>
                      <a:close/>
                      <a:moveTo>
                        <a:pt x="18506" y="5888"/>
                      </a:moveTo>
                      <a:lnTo>
                        <a:pt x="19399" y="5909"/>
                      </a:lnTo>
                      <a:lnTo>
                        <a:pt x="19399" y="7969"/>
                      </a:lnTo>
                      <a:lnTo>
                        <a:pt x="18503" y="8044"/>
                      </a:lnTo>
                      <a:lnTo>
                        <a:pt x="18506" y="5888"/>
                      </a:lnTo>
                      <a:close/>
                      <a:moveTo>
                        <a:pt x="19399" y="8325"/>
                      </a:moveTo>
                      <a:lnTo>
                        <a:pt x="19399" y="10447"/>
                      </a:lnTo>
                      <a:lnTo>
                        <a:pt x="18496" y="10602"/>
                      </a:lnTo>
                      <a:lnTo>
                        <a:pt x="18501" y="8400"/>
                      </a:lnTo>
                      <a:lnTo>
                        <a:pt x="19399" y="8325"/>
                      </a:lnTo>
                      <a:close/>
                      <a:moveTo>
                        <a:pt x="18175" y="8428"/>
                      </a:moveTo>
                      <a:lnTo>
                        <a:pt x="18170" y="10658"/>
                      </a:lnTo>
                      <a:lnTo>
                        <a:pt x="17184" y="10826"/>
                      </a:lnTo>
                      <a:lnTo>
                        <a:pt x="17086" y="8519"/>
                      </a:lnTo>
                      <a:lnTo>
                        <a:pt x="18175" y="8428"/>
                      </a:lnTo>
                      <a:close/>
                      <a:moveTo>
                        <a:pt x="16760" y="8547"/>
                      </a:moveTo>
                      <a:lnTo>
                        <a:pt x="16860" y="10882"/>
                      </a:lnTo>
                      <a:lnTo>
                        <a:pt x="15881" y="11050"/>
                      </a:lnTo>
                      <a:lnTo>
                        <a:pt x="15718" y="8635"/>
                      </a:lnTo>
                      <a:lnTo>
                        <a:pt x="16760" y="8547"/>
                      </a:lnTo>
                      <a:close/>
                      <a:moveTo>
                        <a:pt x="15392" y="8663"/>
                      </a:moveTo>
                      <a:lnTo>
                        <a:pt x="15557" y="11106"/>
                      </a:lnTo>
                      <a:lnTo>
                        <a:pt x="14575" y="11274"/>
                      </a:lnTo>
                      <a:lnTo>
                        <a:pt x="14314" y="8755"/>
                      </a:lnTo>
                      <a:lnTo>
                        <a:pt x="15392" y="8663"/>
                      </a:lnTo>
                      <a:close/>
                      <a:moveTo>
                        <a:pt x="13988" y="8781"/>
                      </a:moveTo>
                      <a:lnTo>
                        <a:pt x="14250" y="11330"/>
                      </a:lnTo>
                      <a:lnTo>
                        <a:pt x="13273" y="11496"/>
                      </a:lnTo>
                      <a:lnTo>
                        <a:pt x="12944" y="8870"/>
                      </a:lnTo>
                      <a:lnTo>
                        <a:pt x="13988" y="8781"/>
                      </a:lnTo>
                      <a:close/>
                      <a:moveTo>
                        <a:pt x="12618" y="8898"/>
                      </a:moveTo>
                      <a:lnTo>
                        <a:pt x="12951" y="11552"/>
                      </a:lnTo>
                      <a:lnTo>
                        <a:pt x="11972" y="11720"/>
                      </a:lnTo>
                      <a:lnTo>
                        <a:pt x="11555" y="8988"/>
                      </a:lnTo>
                      <a:lnTo>
                        <a:pt x="12618" y="8898"/>
                      </a:lnTo>
                      <a:close/>
                      <a:moveTo>
                        <a:pt x="11227" y="9014"/>
                      </a:moveTo>
                      <a:lnTo>
                        <a:pt x="11648" y="11776"/>
                      </a:lnTo>
                      <a:lnTo>
                        <a:pt x="10671" y="11944"/>
                      </a:lnTo>
                      <a:lnTo>
                        <a:pt x="10163" y="9105"/>
                      </a:lnTo>
                      <a:lnTo>
                        <a:pt x="11227" y="9014"/>
                      </a:lnTo>
                      <a:close/>
                      <a:moveTo>
                        <a:pt x="9835" y="9132"/>
                      </a:moveTo>
                      <a:lnTo>
                        <a:pt x="10348" y="11998"/>
                      </a:lnTo>
                      <a:lnTo>
                        <a:pt x="9371" y="12166"/>
                      </a:lnTo>
                      <a:lnTo>
                        <a:pt x="8774" y="9221"/>
                      </a:lnTo>
                      <a:lnTo>
                        <a:pt x="9835" y="9132"/>
                      </a:lnTo>
                      <a:close/>
                      <a:moveTo>
                        <a:pt x="8444" y="9249"/>
                      </a:moveTo>
                      <a:lnTo>
                        <a:pt x="9047" y="12222"/>
                      </a:lnTo>
                      <a:lnTo>
                        <a:pt x="8072" y="12388"/>
                      </a:lnTo>
                      <a:lnTo>
                        <a:pt x="7375" y="9341"/>
                      </a:lnTo>
                      <a:lnTo>
                        <a:pt x="8444" y="9249"/>
                      </a:lnTo>
                      <a:close/>
                      <a:moveTo>
                        <a:pt x="7043" y="9369"/>
                      </a:moveTo>
                      <a:lnTo>
                        <a:pt x="7747" y="12444"/>
                      </a:lnTo>
                      <a:lnTo>
                        <a:pt x="7000" y="12573"/>
                      </a:lnTo>
                      <a:lnTo>
                        <a:pt x="6130" y="9445"/>
                      </a:lnTo>
                      <a:lnTo>
                        <a:pt x="7043" y="9369"/>
                      </a:lnTo>
                      <a:close/>
                      <a:moveTo>
                        <a:pt x="8927" y="12929"/>
                      </a:moveTo>
                      <a:lnTo>
                        <a:pt x="8927" y="15578"/>
                      </a:lnTo>
                      <a:cubicBezTo>
                        <a:pt x="8927" y="16249"/>
                        <a:pt x="9179" y="16887"/>
                        <a:pt x="9625" y="17349"/>
                      </a:cubicBezTo>
                      <a:lnTo>
                        <a:pt x="5632" y="17349"/>
                      </a:lnTo>
                      <a:lnTo>
                        <a:pt x="6999" y="13260"/>
                      </a:lnTo>
                      <a:lnTo>
                        <a:pt x="8927" y="12929"/>
                      </a:lnTo>
                      <a:close/>
                      <a:moveTo>
                        <a:pt x="4115" y="18922"/>
                      </a:moveTo>
                      <a:cubicBezTo>
                        <a:pt x="4120" y="18922"/>
                        <a:pt x="4125" y="18922"/>
                        <a:pt x="4130" y="18922"/>
                      </a:cubicBezTo>
                      <a:lnTo>
                        <a:pt x="4130" y="19144"/>
                      </a:lnTo>
                      <a:lnTo>
                        <a:pt x="3761" y="19639"/>
                      </a:lnTo>
                      <a:cubicBezTo>
                        <a:pt x="3631" y="19820"/>
                        <a:pt x="3652" y="20081"/>
                        <a:pt x="3811" y="20232"/>
                      </a:cubicBezTo>
                      <a:cubicBezTo>
                        <a:pt x="3876" y="20295"/>
                        <a:pt x="3956" y="20327"/>
                        <a:pt x="4039" y="20327"/>
                      </a:cubicBezTo>
                      <a:cubicBezTo>
                        <a:pt x="4127" y="20327"/>
                        <a:pt x="4215" y="20292"/>
                        <a:pt x="4295" y="20225"/>
                      </a:cubicBezTo>
                      <a:lnTo>
                        <a:pt x="4992" y="19655"/>
                      </a:lnTo>
                      <a:cubicBezTo>
                        <a:pt x="5013" y="19739"/>
                        <a:pt x="5023" y="19824"/>
                        <a:pt x="5023" y="19909"/>
                      </a:cubicBezTo>
                      <a:cubicBezTo>
                        <a:pt x="5023" y="20453"/>
                        <a:pt x="4615" y="20895"/>
                        <a:pt x="4115" y="20895"/>
                      </a:cubicBezTo>
                      <a:cubicBezTo>
                        <a:pt x="3614" y="20895"/>
                        <a:pt x="3206" y="20453"/>
                        <a:pt x="3206" y="19909"/>
                      </a:cubicBezTo>
                      <a:cubicBezTo>
                        <a:pt x="3206" y="19365"/>
                        <a:pt x="3614" y="18922"/>
                        <a:pt x="4115" y="18922"/>
                      </a:cubicBezTo>
                      <a:close/>
                      <a:moveTo>
                        <a:pt x="20022" y="18948"/>
                      </a:moveTo>
                      <a:cubicBezTo>
                        <a:pt x="20029" y="18948"/>
                        <a:pt x="20036" y="18948"/>
                        <a:pt x="20043" y="18948"/>
                      </a:cubicBezTo>
                      <a:cubicBezTo>
                        <a:pt x="20543" y="18948"/>
                        <a:pt x="20949" y="19391"/>
                        <a:pt x="20949" y="19935"/>
                      </a:cubicBezTo>
                      <a:cubicBezTo>
                        <a:pt x="20949" y="20479"/>
                        <a:pt x="20543" y="20921"/>
                        <a:pt x="20043" y="20921"/>
                      </a:cubicBezTo>
                      <a:cubicBezTo>
                        <a:pt x="19542" y="20921"/>
                        <a:pt x="19134" y="20479"/>
                        <a:pt x="19134" y="19935"/>
                      </a:cubicBezTo>
                      <a:cubicBezTo>
                        <a:pt x="19134" y="19847"/>
                        <a:pt x="19145" y="19757"/>
                        <a:pt x="19167" y="19670"/>
                      </a:cubicBezTo>
                      <a:lnTo>
                        <a:pt x="19844" y="20223"/>
                      </a:lnTo>
                      <a:cubicBezTo>
                        <a:pt x="19924" y="20291"/>
                        <a:pt x="20013" y="20327"/>
                        <a:pt x="20101" y="20327"/>
                      </a:cubicBezTo>
                      <a:cubicBezTo>
                        <a:pt x="20184" y="20327"/>
                        <a:pt x="20262" y="20295"/>
                        <a:pt x="20328" y="20232"/>
                      </a:cubicBezTo>
                      <a:cubicBezTo>
                        <a:pt x="20486" y="20080"/>
                        <a:pt x="20510" y="19819"/>
                        <a:pt x="20379" y="19637"/>
                      </a:cubicBezTo>
                      <a:lnTo>
                        <a:pt x="20022" y="19163"/>
                      </a:lnTo>
                      <a:lnTo>
                        <a:pt x="20022" y="189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>
                    <a:lnSpc>
                      <a:spcPct val="113000"/>
                    </a:lnSpc>
                    <a:spcBef>
                      <a:spcPts val="1600"/>
                    </a:spcBef>
                    <a:defRPr sz="4400">
                      <a:solidFill>
                        <a:schemeClr val="accent4"/>
                      </a:solidFill>
                      <a:latin typeface="Garamond"/>
                      <a:ea typeface="Garamond"/>
                      <a:cs typeface="Garamond"/>
                      <a:sym typeface="Garamond"/>
                    </a:defRPr>
                  </a:pPr>
                </a:p>
              </p:txBody>
            </p:sp>
          </p:grpSp>
        </p:grpSp>
        <p:grpSp>
          <p:nvGrpSpPr>
            <p:cNvPr id="271" name="Group"/>
            <p:cNvGrpSpPr/>
            <p:nvPr/>
          </p:nvGrpSpPr>
          <p:grpSpPr>
            <a:xfrm>
              <a:off x="3120042" y="0"/>
              <a:ext cx="1714501" cy="1714500"/>
              <a:chOff x="0" y="0"/>
              <a:chExt cx="1714500" cy="1714500"/>
            </a:xfrm>
          </p:grpSpPr>
          <p:sp>
            <p:nvSpPr>
              <p:cNvPr id="269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270" name="Picture 20" descr="Picture 20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69" y="1269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74" name="Group"/>
            <p:cNvGrpSpPr/>
            <p:nvPr/>
          </p:nvGrpSpPr>
          <p:grpSpPr>
            <a:xfrm>
              <a:off x="5401655" y="5702517"/>
              <a:ext cx="1714501" cy="1714501"/>
              <a:chOff x="0" y="0"/>
              <a:chExt cx="1714500" cy="1714500"/>
            </a:xfrm>
          </p:grpSpPr>
          <p:sp>
            <p:nvSpPr>
              <p:cNvPr id="272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273" name="Picture 22" descr="Picture 2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69" y="1270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77" name="Group"/>
            <p:cNvGrpSpPr/>
            <p:nvPr/>
          </p:nvGrpSpPr>
          <p:grpSpPr>
            <a:xfrm>
              <a:off x="0" y="2161923"/>
              <a:ext cx="1714500" cy="1714501"/>
              <a:chOff x="0" y="0"/>
              <a:chExt cx="1714500" cy="1714500"/>
            </a:xfrm>
          </p:grpSpPr>
          <p:sp>
            <p:nvSpPr>
              <p:cNvPr id="275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276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69" y="1270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80" name="Group"/>
            <p:cNvGrpSpPr/>
            <p:nvPr/>
          </p:nvGrpSpPr>
          <p:grpSpPr>
            <a:xfrm>
              <a:off x="6380651" y="2262253"/>
              <a:ext cx="1714501" cy="1714501"/>
              <a:chOff x="0" y="0"/>
              <a:chExt cx="1714500" cy="1714500"/>
            </a:xfrm>
          </p:grpSpPr>
          <p:sp>
            <p:nvSpPr>
              <p:cNvPr id="278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279" name="Picture 8" descr="Picture 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71" y="1270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1" name="Picture 8" descr="Picture 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00859" y="2606615"/>
              <a:ext cx="3054468" cy="3054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2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8739" y="6002020"/>
            <a:ext cx="1711961" cy="171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4180" y="6002020"/>
            <a:ext cx="1711962" cy="171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83299" y="6002020"/>
            <a:ext cx="1711961" cy="1711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7858" y="6002020"/>
            <a:ext cx="1711961" cy="17119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1" name="Group"/>
          <p:cNvGrpSpPr/>
          <p:nvPr/>
        </p:nvGrpSpPr>
        <p:grpSpPr>
          <a:xfrm>
            <a:off x="1354949" y="3193297"/>
            <a:ext cx="6413501" cy="2784947"/>
            <a:chOff x="0" y="0"/>
            <a:chExt cx="6413500" cy="2784946"/>
          </a:xfrm>
        </p:grpSpPr>
        <p:sp>
          <p:nvSpPr>
            <p:cNvPr id="289" name="Fast delivery is better than slow delivery"/>
            <p:cNvSpPr txBox="1"/>
            <p:nvPr/>
          </p:nvSpPr>
          <p:spPr>
            <a:xfrm>
              <a:off x="0" y="0"/>
              <a:ext cx="6413500" cy="15599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Fast delivery is better than slow delivery</a:t>
              </a:r>
            </a:p>
          </p:txBody>
        </p:sp>
        <p:sp>
          <p:nvSpPr>
            <p:cNvPr id="290" name="Line"/>
            <p:cNvSpPr/>
            <p:nvPr/>
          </p:nvSpPr>
          <p:spPr>
            <a:xfrm flipH="1" flipV="1">
              <a:off x="2871797" y="1663632"/>
              <a:ext cx="647392" cy="1121315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3809801" y="7979943"/>
            <a:ext cx="6413501" cy="2936200"/>
            <a:chOff x="0" y="0"/>
            <a:chExt cx="6413500" cy="2936198"/>
          </a:xfrm>
        </p:grpSpPr>
        <p:sp>
          <p:nvSpPr>
            <p:cNvPr id="292" name="Line"/>
            <p:cNvSpPr/>
            <p:nvPr/>
          </p:nvSpPr>
          <p:spPr>
            <a:xfrm flipH="1">
              <a:off x="1624037" y="0"/>
              <a:ext cx="1" cy="1294782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93" name="Free delivery is better than paying extra"/>
            <p:cNvSpPr txBox="1"/>
            <p:nvPr/>
          </p:nvSpPr>
          <p:spPr>
            <a:xfrm>
              <a:off x="0" y="1376261"/>
              <a:ext cx="6413500" cy="15599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Free delivery is better than paying extra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8534779" y="3193297"/>
            <a:ext cx="12936526" cy="2767238"/>
            <a:chOff x="0" y="0"/>
            <a:chExt cx="12936525" cy="2767236"/>
          </a:xfrm>
        </p:grpSpPr>
        <p:sp>
          <p:nvSpPr>
            <p:cNvPr id="295" name="Line"/>
            <p:cNvSpPr/>
            <p:nvPr/>
          </p:nvSpPr>
          <p:spPr>
            <a:xfrm flipV="1">
              <a:off x="2019048" y="1681341"/>
              <a:ext cx="705190" cy="1085896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96" name="Customers want the flexibility to return products at no extra cost, anytime"/>
            <p:cNvSpPr txBox="1"/>
            <p:nvPr/>
          </p:nvSpPr>
          <p:spPr>
            <a:xfrm>
              <a:off x="0" y="0"/>
              <a:ext cx="12936526" cy="15599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Customers want the flexibility to return products at no extra cost, anytime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11237969" y="7979943"/>
            <a:ext cx="6413501" cy="2237700"/>
            <a:chOff x="0" y="0"/>
            <a:chExt cx="6413500" cy="2237698"/>
          </a:xfrm>
        </p:grpSpPr>
        <p:sp>
          <p:nvSpPr>
            <p:cNvPr id="298" name="Lowest price"/>
            <p:cNvSpPr txBox="1"/>
            <p:nvPr/>
          </p:nvSpPr>
          <p:spPr>
            <a:xfrm>
              <a:off x="0" y="1376261"/>
              <a:ext cx="6413500" cy="8614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Lowest price</a:t>
              </a:r>
            </a:p>
          </p:txBody>
        </p:sp>
        <p:sp>
          <p:nvSpPr>
            <p:cNvPr id="299" name="Line"/>
            <p:cNvSpPr/>
            <p:nvPr/>
          </p:nvSpPr>
          <p:spPr>
            <a:xfrm flipH="1">
              <a:off x="3206750" y="0"/>
              <a:ext cx="1" cy="1294782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17574809" y="7762212"/>
            <a:ext cx="6413501" cy="2722391"/>
            <a:chOff x="0" y="0"/>
            <a:chExt cx="6413500" cy="2722390"/>
          </a:xfrm>
        </p:grpSpPr>
        <p:sp>
          <p:nvSpPr>
            <p:cNvPr id="301" name="Vast amount of information"/>
            <p:cNvSpPr txBox="1"/>
            <p:nvPr/>
          </p:nvSpPr>
          <p:spPr>
            <a:xfrm>
              <a:off x="0" y="1162453"/>
              <a:ext cx="6413500" cy="155993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800">
                  <a:solidFill>
                    <a:schemeClr val="accent4"/>
                  </a:solidFill>
                </a:defRPr>
              </a:lvl1pPr>
            </a:lstStyle>
            <a:p>
              <a:pPr/>
              <a:r>
                <a:t>Vast amount of information</a:t>
              </a:r>
            </a:p>
          </p:txBody>
        </p:sp>
        <p:sp>
          <p:nvSpPr>
            <p:cNvPr id="302" name="Line"/>
            <p:cNvSpPr/>
            <p:nvPr/>
          </p:nvSpPr>
          <p:spPr>
            <a:xfrm>
              <a:off x="1956218" y="0"/>
              <a:ext cx="686237" cy="1097971"/>
            </a:xfrm>
            <a:prstGeom prst="lin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4"/>
      <p:bldP build="whole" bldLvl="1" animBg="1" rev="0" advAuto="0" spid="297" grpId="3"/>
      <p:bldP build="whole" bldLvl="1" animBg="1" rev="0" advAuto="0" spid="294" grpId="2"/>
      <p:bldP build="whole" bldLvl="1" animBg="1" rev="0" advAuto="0" spid="291" grpId="1"/>
      <p:bldP build="whole" bldLvl="1" animBg="1" rev="0" advAuto="0" spid="303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What Do Customers W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Customers Want?</a:t>
            </a:r>
          </a:p>
        </p:txBody>
      </p:sp>
      <p:pic>
        <p:nvPicPr>
          <p:cNvPr id="3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390" y="3624376"/>
            <a:ext cx="7867722" cy="78677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9" name="Group"/>
          <p:cNvGrpSpPr/>
          <p:nvPr/>
        </p:nvGrpSpPr>
        <p:grpSpPr>
          <a:xfrm>
            <a:off x="13258944" y="3446576"/>
            <a:ext cx="5154469" cy="4184362"/>
            <a:chOff x="0" y="0"/>
            <a:chExt cx="5154468" cy="4184361"/>
          </a:xfrm>
        </p:grpSpPr>
        <p:sp>
          <p:nvSpPr>
            <p:cNvPr id="307" name="Circle"/>
            <p:cNvSpPr/>
            <p:nvPr/>
          </p:nvSpPr>
          <p:spPr>
            <a:xfrm>
              <a:off x="3122468" y="0"/>
              <a:ext cx="2032001" cy="2032000"/>
            </a:xfrm>
            <a:prstGeom prst="ellipse">
              <a:avLst/>
            </a:prstGeom>
            <a:noFill/>
            <a:ln w="1016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308" name="Circle"/>
            <p:cNvSpPr/>
            <p:nvPr/>
          </p:nvSpPr>
          <p:spPr>
            <a:xfrm>
              <a:off x="0" y="2152361"/>
              <a:ext cx="2032000" cy="2032001"/>
            </a:xfrm>
            <a:prstGeom prst="ellipse">
              <a:avLst/>
            </a:prstGeom>
            <a:noFill/>
            <a:ln w="1016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13426036" y="3611676"/>
            <a:ext cx="8095152" cy="7448768"/>
            <a:chOff x="0" y="0"/>
            <a:chExt cx="8095151" cy="7448767"/>
          </a:xfrm>
        </p:grpSpPr>
        <p:sp>
          <p:nvSpPr>
            <p:cNvPr id="310" name="Circle"/>
            <p:cNvSpPr/>
            <p:nvPr/>
          </p:nvSpPr>
          <p:spPr>
            <a:xfrm>
              <a:off x="732224" y="818929"/>
              <a:ext cx="6629839" cy="6629839"/>
            </a:xfrm>
            <a:prstGeom prst="ellipse">
              <a:avLst/>
            </a:prstGeom>
            <a:noFill/>
            <a:ln w="889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1135725" y="5702517"/>
              <a:ext cx="1714501" cy="1714501"/>
              <a:chOff x="0" y="0"/>
              <a:chExt cx="1714500" cy="1714500"/>
            </a:xfrm>
          </p:grpSpPr>
          <p:sp>
            <p:nvSpPr>
              <p:cNvPr id="311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grpSp>
            <p:nvGrpSpPr>
              <p:cNvPr id="314" name="Group"/>
              <p:cNvGrpSpPr/>
              <p:nvPr/>
            </p:nvGrpSpPr>
            <p:grpSpPr>
              <a:xfrm>
                <a:off x="1269" y="0"/>
                <a:ext cx="1711961" cy="1711961"/>
                <a:chOff x="0" y="0"/>
                <a:chExt cx="1711960" cy="1711960"/>
              </a:xfrm>
            </p:grpSpPr>
            <p:sp>
              <p:nvSpPr>
                <p:cNvPr id="312" name="Circle"/>
                <p:cNvSpPr/>
                <p:nvPr/>
              </p:nvSpPr>
              <p:spPr>
                <a:xfrm>
                  <a:off x="0" y="0"/>
                  <a:ext cx="1711961" cy="1711961"/>
                </a:xfrm>
                <a:prstGeom prst="ellipse">
                  <a:avLst/>
                </a:prstGeom>
                <a:solidFill>
                  <a:srgbClr val="21B5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>
                    <a:lnSpc>
                      <a:spcPct val="113000"/>
                    </a:lnSpc>
                    <a:spcBef>
                      <a:spcPts val="1600"/>
                    </a:spcBef>
                    <a:defRPr sz="4400">
                      <a:solidFill>
                        <a:schemeClr val="accent4"/>
                      </a:solidFill>
                      <a:latin typeface="Garamond"/>
                      <a:ea typeface="Garamond"/>
                      <a:cs typeface="Garamond"/>
                      <a:sym typeface="Garamond"/>
                    </a:defRPr>
                  </a:pPr>
                </a:p>
              </p:txBody>
            </p:sp>
            <p:sp>
              <p:nvSpPr>
                <p:cNvPr id="313" name="Shopping Cart"/>
                <p:cNvSpPr/>
                <p:nvPr/>
              </p:nvSpPr>
              <p:spPr>
                <a:xfrm>
                  <a:off x="348446" y="388548"/>
                  <a:ext cx="1015070" cy="9348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4" h="21600" fill="norm" stroke="1" extrusionOk="0">
                      <a:moveTo>
                        <a:pt x="767" y="0"/>
                      </a:moveTo>
                      <a:cubicBezTo>
                        <a:pt x="584" y="0"/>
                        <a:pt x="413" y="68"/>
                        <a:pt x="272" y="198"/>
                      </a:cubicBezTo>
                      <a:cubicBezTo>
                        <a:pt x="111" y="346"/>
                        <a:pt x="15" y="554"/>
                        <a:pt x="1" y="784"/>
                      </a:cubicBezTo>
                      <a:cubicBezTo>
                        <a:pt x="-26" y="1237"/>
                        <a:pt x="278" y="1628"/>
                        <a:pt x="693" y="1674"/>
                      </a:cubicBezTo>
                      <a:lnTo>
                        <a:pt x="3399" y="1971"/>
                      </a:lnTo>
                      <a:lnTo>
                        <a:pt x="6448" y="12924"/>
                      </a:lnTo>
                      <a:lnTo>
                        <a:pt x="4970" y="17349"/>
                      </a:lnTo>
                      <a:lnTo>
                        <a:pt x="4442" y="17349"/>
                      </a:lnTo>
                      <a:cubicBezTo>
                        <a:pt x="4270" y="17349"/>
                        <a:pt x="4130" y="17499"/>
                        <a:pt x="4130" y="17686"/>
                      </a:cubicBezTo>
                      <a:lnTo>
                        <a:pt x="4130" y="18243"/>
                      </a:lnTo>
                      <a:cubicBezTo>
                        <a:pt x="4125" y="18243"/>
                        <a:pt x="4120" y="18243"/>
                        <a:pt x="4115" y="18243"/>
                      </a:cubicBezTo>
                      <a:cubicBezTo>
                        <a:pt x="3270" y="18243"/>
                        <a:pt x="2583" y="18991"/>
                        <a:pt x="2583" y="19909"/>
                      </a:cubicBezTo>
                      <a:cubicBezTo>
                        <a:pt x="2583" y="20827"/>
                        <a:pt x="3270" y="21574"/>
                        <a:pt x="4115" y="21574"/>
                      </a:cubicBezTo>
                      <a:cubicBezTo>
                        <a:pt x="4959" y="21574"/>
                        <a:pt x="5646" y="20827"/>
                        <a:pt x="5646" y="19909"/>
                      </a:cubicBezTo>
                      <a:cubicBezTo>
                        <a:pt x="5646" y="19672"/>
                        <a:pt x="5601" y="19444"/>
                        <a:pt x="5512" y="19230"/>
                      </a:cubicBezTo>
                      <a:lnTo>
                        <a:pt x="5679" y="19094"/>
                      </a:lnTo>
                      <a:lnTo>
                        <a:pt x="5679" y="18026"/>
                      </a:lnTo>
                      <a:lnTo>
                        <a:pt x="18462" y="18026"/>
                      </a:lnTo>
                      <a:lnTo>
                        <a:pt x="18462" y="19094"/>
                      </a:lnTo>
                      <a:lnTo>
                        <a:pt x="18647" y="19247"/>
                      </a:lnTo>
                      <a:cubicBezTo>
                        <a:pt x="18556" y="19464"/>
                        <a:pt x="18510" y="19695"/>
                        <a:pt x="18510" y="19935"/>
                      </a:cubicBezTo>
                      <a:cubicBezTo>
                        <a:pt x="18510" y="20853"/>
                        <a:pt x="19198" y="21600"/>
                        <a:pt x="20043" y="21600"/>
                      </a:cubicBezTo>
                      <a:cubicBezTo>
                        <a:pt x="20887" y="21600"/>
                        <a:pt x="21574" y="20852"/>
                        <a:pt x="21574" y="19933"/>
                      </a:cubicBezTo>
                      <a:cubicBezTo>
                        <a:pt x="21574" y="19015"/>
                        <a:pt x="20887" y="18269"/>
                        <a:pt x="20043" y="18269"/>
                      </a:cubicBezTo>
                      <a:cubicBezTo>
                        <a:pt x="20036" y="18269"/>
                        <a:pt x="20029" y="18269"/>
                        <a:pt x="20022" y="18269"/>
                      </a:cubicBezTo>
                      <a:lnTo>
                        <a:pt x="20022" y="17686"/>
                      </a:lnTo>
                      <a:cubicBezTo>
                        <a:pt x="20022" y="17499"/>
                        <a:pt x="19882" y="17349"/>
                        <a:pt x="19710" y="17349"/>
                      </a:cubicBezTo>
                      <a:lnTo>
                        <a:pt x="11179" y="17349"/>
                      </a:lnTo>
                      <a:cubicBezTo>
                        <a:pt x="10281" y="17349"/>
                        <a:pt x="9550" y="16553"/>
                        <a:pt x="9550" y="15578"/>
                      </a:cubicBezTo>
                      <a:lnTo>
                        <a:pt x="9550" y="12821"/>
                      </a:lnTo>
                      <a:lnTo>
                        <a:pt x="20022" y="11026"/>
                      </a:lnTo>
                      <a:lnTo>
                        <a:pt x="20022" y="3120"/>
                      </a:lnTo>
                      <a:lnTo>
                        <a:pt x="3874" y="1342"/>
                      </a:lnTo>
                      <a:lnTo>
                        <a:pt x="3838" y="1207"/>
                      </a:lnTo>
                      <a:cubicBezTo>
                        <a:pt x="3687" y="664"/>
                        <a:pt x="3253" y="275"/>
                        <a:pt x="2734" y="215"/>
                      </a:cubicBezTo>
                      <a:cubicBezTo>
                        <a:pt x="2323" y="167"/>
                        <a:pt x="1374" y="63"/>
                        <a:pt x="846" y="6"/>
                      </a:cubicBezTo>
                      <a:cubicBezTo>
                        <a:pt x="820" y="3"/>
                        <a:pt x="793" y="0"/>
                        <a:pt x="767" y="0"/>
                      </a:cubicBezTo>
                      <a:close/>
                      <a:moveTo>
                        <a:pt x="770" y="677"/>
                      </a:moveTo>
                      <a:cubicBezTo>
                        <a:pt x="775" y="677"/>
                        <a:pt x="779" y="679"/>
                        <a:pt x="784" y="679"/>
                      </a:cubicBezTo>
                      <a:cubicBezTo>
                        <a:pt x="1196" y="724"/>
                        <a:pt x="2351" y="852"/>
                        <a:pt x="2667" y="888"/>
                      </a:cubicBezTo>
                      <a:cubicBezTo>
                        <a:pt x="2890" y="914"/>
                        <a:pt x="3083" y="1055"/>
                        <a:pt x="3188" y="1265"/>
                      </a:cubicBezTo>
                      <a:lnTo>
                        <a:pt x="755" y="997"/>
                      </a:lnTo>
                      <a:cubicBezTo>
                        <a:pt x="674" y="988"/>
                        <a:pt x="616" y="909"/>
                        <a:pt x="624" y="821"/>
                      </a:cubicBezTo>
                      <a:cubicBezTo>
                        <a:pt x="632" y="739"/>
                        <a:pt x="695" y="677"/>
                        <a:pt x="770" y="677"/>
                      </a:cubicBezTo>
                      <a:close/>
                      <a:moveTo>
                        <a:pt x="4070" y="2045"/>
                      </a:moveTo>
                      <a:lnTo>
                        <a:pt x="5402" y="2191"/>
                      </a:lnTo>
                      <a:lnTo>
                        <a:pt x="6101" y="5250"/>
                      </a:lnTo>
                      <a:lnTo>
                        <a:pt x="4956" y="5224"/>
                      </a:lnTo>
                      <a:lnTo>
                        <a:pt x="4070" y="2045"/>
                      </a:lnTo>
                      <a:close/>
                      <a:moveTo>
                        <a:pt x="5747" y="2230"/>
                      </a:moveTo>
                      <a:lnTo>
                        <a:pt x="7050" y="2374"/>
                      </a:lnTo>
                      <a:lnTo>
                        <a:pt x="7641" y="5285"/>
                      </a:lnTo>
                      <a:lnTo>
                        <a:pt x="6441" y="5257"/>
                      </a:lnTo>
                      <a:lnTo>
                        <a:pt x="5747" y="2230"/>
                      </a:lnTo>
                      <a:close/>
                      <a:moveTo>
                        <a:pt x="7394" y="2411"/>
                      </a:moveTo>
                      <a:lnTo>
                        <a:pt x="8657" y="2549"/>
                      </a:lnTo>
                      <a:lnTo>
                        <a:pt x="9152" y="5319"/>
                      </a:lnTo>
                      <a:lnTo>
                        <a:pt x="7977" y="5293"/>
                      </a:lnTo>
                      <a:lnTo>
                        <a:pt x="7394" y="2411"/>
                      </a:lnTo>
                      <a:close/>
                      <a:moveTo>
                        <a:pt x="8997" y="2588"/>
                      </a:moveTo>
                      <a:lnTo>
                        <a:pt x="10269" y="2728"/>
                      </a:lnTo>
                      <a:lnTo>
                        <a:pt x="10671" y="5354"/>
                      </a:lnTo>
                      <a:lnTo>
                        <a:pt x="9486" y="5326"/>
                      </a:lnTo>
                      <a:lnTo>
                        <a:pt x="8997" y="2588"/>
                      </a:lnTo>
                      <a:close/>
                      <a:moveTo>
                        <a:pt x="10607" y="2766"/>
                      </a:moveTo>
                      <a:lnTo>
                        <a:pt x="11866" y="2904"/>
                      </a:lnTo>
                      <a:lnTo>
                        <a:pt x="12176" y="5388"/>
                      </a:lnTo>
                      <a:lnTo>
                        <a:pt x="11002" y="5362"/>
                      </a:lnTo>
                      <a:lnTo>
                        <a:pt x="10607" y="2766"/>
                      </a:lnTo>
                      <a:close/>
                      <a:moveTo>
                        <a:pt x="12201" y="2941"/>
                      </a:moveTo>
                      <a:lnTo>
                        <a:pt x="13399" y="3072"/>
                      </a:lnTo>
                      <a:lnTo>
                        <a:pt x="13641" y="5421"/>
                      </a:lnTo>
                      <a:lnTo>
                        <a:pt x="12508" y="5395"/>
                      </a:lnTo>
                      <a:lnTo>
                        <a:pt x="12201" y="2941"/>
                      </a:lnTo>
                      <a:close/>
                      <a:moveTo>
                        <a:pt x="13732" y="3109"/>
                      </a:moveTo>
                      <a:lnTo>
                        <a:pt x="15026" y="3251"/>
                      </a:lnTo>
                      <a:lnTo>
                        <a:pt x="15176" y="5457"/>
                      </a:lnTo>
                      <a:lnTo>
                        <a:pt x="13970" y="5429"/>
                      </a:lnTo>
                      <a:lnTo>
                        <a:pt x="13732" y="3109"/>
                      </a:lnTo>
                      <a:close/>
                      <a:moveTo>
                        <a:pt x="15358" y="3288"/>
                      </a:moveTo>
                      <a:lnTo>
                        <a:pt x="16540" y="3419"/>
                      </a:lnTo>
                      <a:lnTo>
                        <a:pt x="16628" y="5491"/>
                      </a:lnTo>
                      <a:lnTo>
                        <a:pt x="15504" y="5464"/>
                      </a:lnTo>
                      <a:lnTo>
                        <a:pt x="15358" y="3288"/>
                      </a:lnTo>
                      <a:close/>
                      <a:moveTo>
                        <a:pt x="16868" y="3454"/>
                      </a:moveTo>
                      <a:lnTo>
                        <a:pt x="18183" y="3600"/>
                      </a:lnTo>
                      <a:lnTo>
                        <a:pt x="18180" y="5526"/>
                      </a:lnTo>
                      <a:lnTo>
                        <a:pt x="16956" y="5498"/>
                      </a:lnTo>
                      <a:lnTo>
                        <a:pt x="16868" y="3454"/>
                      </a:lnTo>
                      <a:close/>
                      <a:moveTo>
                        <a:pt x="18511" y="3635"/>
                      </a:moveTo>
                      <a:lnTo>
                        <a:pt x="19399" y="3733"/>
                      </a:lnTo>
                      <a:lnTo>
                        <a:pt x="19399" y="5554"/>
                      </a:lnTo>
                      <a:lnTo>
                        <a:pt x="18508" y="5533"/>
                      </a:lnTo>
                      <a:lnTo>
                        <a:pt x="18511" y="3635"/>
                      </a:lnTo>
                      <a:close/>
                      <a:moveTo>
                        <a:pt x="5055" y="5582"/>
                      </a:moveTo>
                      <a:lnTo>
                        <a:pt x="6183" y="5606"/>
                      </a:lnTo>
                      <a:lnTo>
                        <a:pt x="6964" y="9018"/>
                      </a:lnTo>
                      <a:lnTo>
                        <a:pt x="6034" y="9096"/>
                      </a:lnTo>
                      <a:lnTo>
                        <a:pt x="5055" y="5582"/>
                      </a:lnTo>
                      <a:close/>
                      <a:moveTo>
                        <a:pt x="6521" y="5616"/>
                      </a:moveTo>
                      <a:lnTo>
                        <a:pt x="7713" y="5642"/>
                      </a:lnTo>
                      <a:lnTo>
                        <a:pt x="8374" y="8900"/>
                      </a:lnTo>
                      <a:lnTo>
                        <a:pt x="7294" y="8990"/>
                      </a:lnTo>
                      <a:lnTo>
                        <a:pt x="6521" y="5616"/>
                      </a:lnTo>
                      <a:close/>
                      <a:moveTo>
                        <a:pt x="8049" y="5649"/>
                      </a:moveTo>
                      <a:lnTo>
                        <a:pt x="9217" y="5677"/>
                      </a:lnTo>
                      <a:lnTo>
                        <a:pt x="9771" y="8781"/>
                      </a:lnTo>
                      <a:lnTo>
                        <a:pt x="8703" y="8872"/>
                      </a:lnTo>
                      <a:lnTo>
                        <a:pt x="8049" y="5649"/>
                      </a:lnTo>
                      <a:close/>
                      <a:moveTo>
                        <a:pt x="9552" y="5685"/>
                      </a:moveTo>
                      <a:lnTo>
                        <a:pt x="10724" y="5711"/>
                      </a:lnTo>
                      <a:lnTo>
                        <a:pt x="11174" y="8663"/>
                      </a:lnTo>
                      <a:lnTo>
                        <a:pt x="10099" y="8753"/>
                      </a:lnTo>
                      <a:lnTo>
                        <a:pt x="9552" y="5685"/>
                      </a:lnTo>
                      <a:close/>
                      <a:moveTo>
                        <a:pt x="11057" y="5718"/>
                      </a:moveTo>
                      <a:lnTo>
                        <a:pt x="12221" y="5744"/>
                      </a:lnTo>
                      <a:lnTo>
                        <a:pt x="12573" y="8544"/>
                      </a:lnTo>
                      <a:lnTo>
                        <a:pt x="11502" y="8635"/>
                      </a:lnTo>
                      <a:lnTo>
                        <a:pt x="11057" y="5718"/>
                      </a:lnTo>
                      <a:close/>
                      <a:moveTo>
                        <a:pt x="12552" y="5752"/>
                      </a:moveTo>
                      <a:lnTo>
                        <a:pt x="13679" y="5778"/>
                      </a:lnTo>
                      <a:lnTo>
                        <a:pt x="13952" y="8428"/>
                      </a:lnTo>
                      <a:lnTo>
                        <a:pt x="12899" y="8518"/>
                      </a:lnTo>
                      <a:lnTo>
                        <a:pt x="12552" y="5752"/>
                      </a:lnTo>
                      <a:close/>
                      <a:moveTo>
                        <a:pt x="14008" y="5785"/>
                      </a:moveTo>
                      <a:lnTo>
                        <a:pt x="15200" y="5813"/>
                      </a:lnTo>
                      <a:lnTo>
                        <a:pt x="15368" y="8309"/>
                      </a:lnTo>
                      <a:lnTo>
                        <a:pt x="14278" y="8400"/>
                      </a:lnTo>
                      <a:lnTo>
                        <a:pt x="14008" y="5785"/>
                      </a:lnTo>
                      <a:close/>
                      <a:moveTo>
                        <a:pt x="15528" y="5821"/>
                      </a:moveTo>
                      <a:lnTo>
                        <a:pt x="16643" y="5847"/>
                      </a:lnTo>
                      <a:lnTo>
                        <a:pt x="16745" y="8193"/>
                      </a:lnTo>
                      <a:lnTo>
                        <a:pt x="15694" y="8281"/>
                      </a:lnTo>
                      <a:lnTo>
                        <a:pt x="15528" y="5821"/>
                      </a:lnTo>
                      <a:close/>
                      <a:moveTo>
                        <a:pt x="16971" y="5854"/>
                      </a:moveTo>
                      <a:lnTo>
                        <a:pt x="18180" y="5881"/>
                      </a:lnTo>
                      <a:lnTo>
                        <a:pt x="18175" y="8072"/>
                      </a:lnTo>
                      <a:lnTo>
                        <a:pt x="17071" y="8165"/>
                      </a:lnTo>
                      <a:lnTo>
                        <a:pt x="16971" y="5854"/>
                      </a:lnTo>
                      <a:close/>
                      <a:moveTo>
                        <a:pt x="18506" y="5888"/>
                      </a:moveTo>
                      <a:lnTo>
                        <a:pt x="19399" y="5909"/>
                      </a:lnTo>
                      <a:lnTo>
                        <a:pt x="19399" y="7969"/>
                      </a:lnTo>
                      <a:lnTo>
                        <a:pt x="18503" y="8044"/>
                      </a:lnTo>
                      <a:lnTo>
                        <a:pt x="18506" y="5888"/>
                      </a:lnTo>
                      <a:close/>
                      <a:moveTo>
                        <a:pt x="19399" y="8325"/>
                      </a:moveTo>
                      <a:lnTo>
                        <a:pt x="19399" y="10447"/>
                      </a:lnTo>
                      <a:lnTo>
                        <a:pt x="18496" y="10602"/>
                      </a:lnTo>
                      <a:lnTo>
                        <a:pt x="18501" y="8400"/>
                      </a:lnTo>
                      <a:lnTo>
                        <a:pt x="19399" y="8325"/>
                      </a:lnTo>
                      <a:close/>
                      <a:moveTo>
                        <a:pt x="18175" y="8428"/>
                      </a:moveTo>
                      <a:lnTo>
                        <a:pt x="18170" y="10658"/>
                      </a:lnTo>
                      <a:lnTo>
                        <a:pt x="17184" y="10826"/>
                      </a:lnTo>
                      <a:lnTo>
                        <a:pt x="17086" y="8519"/>
                      </a:lnTo>
                      <a:lnTo>
                        <a:pt x="18175" y="8428"/>
                      </a:lnTo>
                      <a:close/>
                      <a:moveTo>
                        <a:pt x="16760" y="8547"/>
                      </a:moveTo>
                      <a:lnTo>
                        <a:pt x="16860" y="10882"/>
                      </a:lnTo>
                      <a:lnTo>
                        <a:pt x="15881" y="11050"/>
                      </a:lnTo>
                      <a:lnTo>
                        <a:pt x="15718" y="8635"/>
                      </a:lnTo>
                      <a:lnTo>
                        <a:pt x="16760" y="8547"/>
                      </a:lnTo>
                      <a:close/>
                      <a:moveTo>
                        <a:pt x="15392" y="8663"/>
                      </a:moveTo>
                      <a:lnTo>
                        <a:pt x="15557" y="11106"/>
                      </a:lnTo>
                      <a:lnTo>
                        <a:pt x="14575" y="11274"/>
                      </a:lnTo>
                      <a:lnTo>
                        <a:pt x="14314" y="8755"/>
                      </a:lnTo>
                      <a:lnTo>
                        <a:pt x="15392" y="8663"/>
                      </a:lnTo>
                      <a:close/>
                      <a:moveTo>
                        <a:pt x="13988" y="8781"/>
                      </a:moveTo>
                      <a:lnTo>
                        <a:pt x="14250" y="11330"/>
                      </a:lnTo>
                      <a:lnTo>
                        <a:pt x="13273" y="11496"/>
                      </a:lnTo>
                      <a:lnTo>
                        <a:pt x="12944" y="8870"/>
                      </a:lnTo>
                      <a:lnTo>
                        <a:pt x="13988" y="8781"/>
                      </a:lnTo>
                      <a:close/>
                      <a:moveTo>
                        <a:pt x="12618" y="8898"/>
                      </a:moveTo>
                      <a:lnTo>
                        <a:pt x="12951" y="11552"/>
                      </a:lnTo>
                      <a:lnTo>
                        <a:pt x="11972" y="11720"/>
                      </a:lnTo>
                      <a:lnTo>
                        <a:pt x="11555" y="8988"/>
                      </a:lnTo>
                      <a:lnTo>
                        <a:pt x="12618" y="8898"/>
                      </a:lnTo>
                      <a:close/>
                      <a:moveTo>
                        <a:pt x="11227" y="9014"/>
                      </a:moveTo>
                      <a:lnTo>
                        <a:pt x="11648" y="11776"/>
                      </a:lnTo>
                      <a:lnTo>
                        <a:pt x="10671" y="11944"/>
                      </a:lnTo>
                      <a:lnTo>
                        <a:pt x="10163" y="9105"/>
                      </a:lnTo>
                      <a:lnTo>
                        <a:pt x="11227" y="9014"/>
                      </a:lnTo>
                      <a:close/>
                      <a:moveTo>
                        <a:pt x="9835" y="9132"/>
                      </a:moveTo>
                      <a:lnTo>
                        <a:pt x="10348" y="11998"/>
                      </a:lnTo>
                      <a:lnTo>
                        <a:pt x="9371" y="12166"/>
                      </a:lnTo>
                      <a:lnTo>
                        <a:pt x="8774" y="9221"/>
                      </a:lnTo>
                      <a:lnTo>
                        <a:pt x="9835" y="9132"/>
                      </a:lnTo>
                      <a:close/>
                      <a:moveTo>
                        <a:pt x="8444" y="9249"/>
                      </a:moveTo>
                      <a:lnTo>
                        <a:pt x="9047" y="12222"/>
                      </a:lnTo>
                      <a:lnTo>
                        <a:pt x="8072" y="12388"/>
                      </a:lnTo>
                      <a:lnTo>
                        <a:pt x="7375" y="9341"/>
                      </a:lnTo>
                      <a:lnTo>
                        <a:pt x="8444" y="9249"/>
                      </a:lnTo>
                      <a:close/>
                      <a:moveTo>
                        <a:pt x="7043" y="9369"/>
                      </a:moveTo>
                      <a:lnTo>
                        <a:pt x="7747" y="12444"/>
                      </a:lnTo>
                      <a:lnTo>
                        <a:pt x="7000" y="12573"/>
                      </a:lnTo>
                      <a:lnTo>
                        <a:pt x="6130" y="9445"/>
                      </a:lnTo>
                      <a:lnTo>
                        <a:pt x="7043" y="9369"/>
                      </a:lnTo>
                      <a:close/>
                      <a:moveTo>
                        <a:pt x="8927" y="12929"/>
                      </a:moveTo>
                      <a:lnTo>
                        <a:pt x="8927" y="15578"/>
                      </a:lnTo>
                      <a:cubicBezTo>
                        <a:pt x="8927" y="16249"/>
                        <a:pt x="9179" y="16887"/>
                        <a:pt x="9625" y="17349"/>
                      </a:cubicBezTo>
                      <a:lnTo>
                        <a:pt x="5632" y="17349"/>
                      </a:lnTo>
                      <a:lnTo>
                        <a:pt x="6999" y="13260"/>
                      </a:lnTo>
                      <a:lnTo>
                        <a:pt x="8927" y="12929"/>
                      </a:lnTo>
                      <a:close/>
                      <a:moveTo>
                        <a:pt x="4115" y="18922"/>
                      </a:moveTo>
                      <a:cubicBezTo>
                        <a:pt x="4120" y="18922"/>
                        <a:pt x="4125" y="18922"/>
                        <a:pt x="4130" y="18922"/>
                      </a:cubicBezTo>
                      <a:lnTo>
                        <a:pt x="4130" y="19144"/>
                      </a:lnTo>
                      <a:lnTo>
                        <a:pt x="3761" y="19639"/>
                      </a:lnTo>
                      <a:cubicBezTo>
                        <a:pt x="3631" y="19820"/>
                        <a:pt x="3652" y="20081"/>
                        <a:pt x="3811" y="20232"/>
                      </a:cubicBezTo>
                      <a:cubicBezTo>
                        <a:pt x="3876" y="20295"/>
                        <a:pt x="3956" y="20327"/>
                        <a:pt x="4039" y="20327"/>
                      </a:cubicBezTo>
                      <a:cubicBezTo>
                        <a:pt x="4127" y="20327"/>
                        <a:pt x="4215" y="20292"/>
                        <a:pt x="4295" y="20225"/>
                      </a:cubicBezTo>
                      <a:lnTo>
                        <a:pt x="4992" y="19655"/>
                      </a:lnTo>
                      <a:cubicBezTo>
                        <a:pt x="5013" y="19739"/>
                        <a:pt x="5023" y="19824"/>
                        <a:pt x="5023" y="19909"/>
                      </a:cubicBezTo>
                      <a:cubicBezTo>
                        <a:pt x="5023" y="20453"/>
                        <a:pt x="4615" y="20895"/>
                        <a:pt x="4115" y="20895"/>
                      </a:cubicBezTo>
                      <a:cubicBezTo>
                        <a:pt x="3614" y="20895"/>
                        <a:pt x="3206" y="20453"/>
                        <a:pt x="3206" y="19909"/>
                      </a:cubicBezTo>
                      <a:cubicBezTo>
                        <a:pt x="3206" y="19365"/>
                        <a:pt x="3614" y="18922"/>
                        <a:pt x="4115" y="18922"/>
                      </a:cubicBezTo>
                      <a:close/>
                      <a:moveTo>
                        <a:pt x="20022" y="18948"/>
                      </a:moveTo>
                      <a:cubicBezTo>
                        <a:pt x="20029" y="18948"/>
                        <a:pt x="20036" y="18948"/>
                        <a:pt x="20043" y="18948"/>
                      </a:cubicBezTo>
                      <a:cubicBezTo>
                        <a:pt x="20543" y="18948"/>
                        <a:pt x="20949" y="19391"/>
                        <a:pt x="20949" y="19935"/>
                      </a:cubicBezTo>
                      <a:cubicBezTo>
                        <a:pt x="20949" y="20479"/>
                        <a:pt x="20543" y="20921"/>
                        <a:pt x="20043" y="20921"/>
                      </a:cubicBezTo>
                      <a:cubicBezTo>
                        <a:pt x="19542" y="20921"/>
                        <a:pt x="19134" y="20479"/>
                        <a:pt x="19134" y="19935"/>
                      </a:cubicBezTo>
                      <a:cubicBezTo>
                        <a:pt x="19134" y="19847"/>
                        <a:pt x="19145" y="19757"/>
                        <a:pt x="19167" y="19670"/>
                      </a:cubicBezTo>
                      <a:lnTo>
                        <a:pt x="19844" y="20223"/>
                      </a:lnTo>
                      <a:cubicBezTo>
                        <a:pt x="19924" y="20291"/>
                        <a:pt x="20013" y="20327"/>
                        <a:pt x="20101" y="20327"/>
                      </a:cubicBezTo>
                      <a:cubicBezTo>
                        <a:pt x="20184" y="20327"/>
                        <a:pt x="20262" y="20295"/>
                        <a:pt x="20328" y="20232"/>
                      </a:cubicBezTo>
                      <a:cubicBezTo>
                        <a:pt x="20486" y="20080"/>
                        <a:pt x="20510" y="19819"/>
                        <a:pt x="20379" y="19637"/>
                      </a:cubicBezTo>
                      <a:lnTo>
                        <a:pt x="20022" y="19163"/>
                      </a:lnTo>
                      <a:lnTo>
                        <a:pt x="20022" y="189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>
                    <a:lnSpc>
                      <a:spcPct val="113000"/>
                    </a:lnSpc>
                    <a:spcBef>
                      <a:spcPts val="1600"/>
                    </a:spcBef>
                    <a:defRPr sz="4400">
                      <a:solidFill>
                        <a:schemeClr val="accent4"/>
                      </a:solidFill>
                      <a:latin typeface="Garamond"/>
                      <a:ea typeface="Garamond"/>
                      <a:cs typeface="Garamond"/>
                      <a:sym typeface="Garamond"/>
                    </a:defRPr>
                  </a:pPr>
                </a:p>
              </p:txBody>
            </p:sp>
          </p:grpSp>
        </p:grpSp>
        <p:grpSp>
          <p:nvGrpSpPr>
            <p:cNvPr id="318" name="Group"/>
            <p:cNvGrpSpPr/>
            <p:nvPr/>
          </p:nvGrpSpPr>
          <p:grpSpPr>
            <a:xfrm>
              <a:off x="3120042" y="0"/>
              <a:ext cx="1714501" cy="1714500"/>
              <a:chOff x="0" y="0"/>
              <a:chExt cx="1714500" cy="1714500"/>
            </a:xfrm>
          </p:grpSpPr>
          <p:sp>
            <p:nvSpPr>
              <p:cNvPr id="316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317" name="Picture 20" descr="Picture 20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69" y="1269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1" name="Group"/>
            <p:cNvGrpSpPr/>
            <p:nvPr/>
          </p:nvGrpSpPr>
          <p:grpSpPr>
            <a:xfrm>
              <a:off x="5401655" y="5702517"/>
              <a:ext cx="1714501" cy="1714501"/>
              <a:chOff x="0" y="0"/>
              <a:chExt cx="1714500" cy="1714500"/>
            </a:xfrm>
          </p:grpSpPr>
          <p:sp>
            <p:nvSpPr>
              <p:cNvPr id="319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320" name="Picture 22" descr="Picture 2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69" y="1270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4" name="Group"/>
            <p:cNvGrpSpPr/>
            <p:nvPr/>
          </p:nvGrpSpPr>
          <p:grpSpPr>
            <a:xfrm>
              <a:off x="0" y="2161923"/>
              <a:ext cx="1714500" cy="1714501"/>
              <a:chOff x="0" y="0"/>
              <a:chExt cx="1714500" cy="1714500"/>
            </a:xfrm>
          </p:grpSpPr>
          <p:sp>
            <p:nvSpPr>
              <p:cNvPr id="322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323" name="Picture 2" descr="Picture 2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69" y="1270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7" name="Group"/>
            <p:cNvGrpSpPr/>
            <p:nvPr/>
          </p:nvGrpSpPr>
          <p:grpSpPr>
            <a:xfrm>
              <a:off x="6380651" y="2262253"/>
              <a:ext cx="1714501" cy="1714501"/>
              <a:chOff x="0" y="0"/>
              <a:chExt cx="1714500" cy="1714500"/>
            </a:xfrm>
          </p:grpSpPr>
          <p:sp>
            <p:nvSpPr>
              <p:cNvPr id="325" name="Circle"/>
              <p:cNvSpPr/>
              <p:nvPr/>
            </p:nvSpPr>
            <p:spPr>
              <a:xfrm>
                <a:off x="0" y="0"/>
                <a:ext cx="1714500" cy="17145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>
                  <a:lnSpc>
                    <a:spcPct val="113000"/>
                  </a:lnSpc>
                  <a:spcBef>
                    <a:spcPts val="1600"/>
                  </a:spcBef>
                  <a:defRPr sz="4400">
                    <a:solidFill>
                      <a:schemeClr val="accent4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pic>
            <p:nvPicPr>
              <p:cNvPr id="326" name="Picture 8" descr="Picture 8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271" y="1270"/>
                <a:ext cx="1711961" cy="1711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28" name="Picture 8" descr="Picture 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500859" y="2606615"/>
              <a:ext cx="3054468" cy="30544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1"/>
      <p:bldP build="whole" bldLvl="1" animBg="1" rev="0" advAuto="0" spid="30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