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DC6276A-C6C6-4714-88C9-89B57FE151A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5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2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23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3371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57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94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50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5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1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9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6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9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3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8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7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1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6276A-C6C6-4714-88C9-89B57FE151A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27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splunk-tutorial.html#6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53805" y="2008789"/>
            <a:ext cx="8312900" cy="2625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64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5954" y="1229207"/>
            <a:ext cx="9178834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1600"/>
              </a:spcBef>
            </a:pP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Splunk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Light:</a:t>
            </a:r>
          </a:p>
          <a:p>
            <a:pPr algn="just">
              <a:spcBef>
                <a:spcPts val="1600"/>
              </a:spcBef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Splunk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Light is a free version. It allows search, report and alter your log data. It has limited functionalities and feature compared to other versions. </a:t>
            </a:r>
          </a:p>
          <a:p>
            <a:pPr marL="146050" indent="0" algn="just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  <a:sym typeface="Times New Roman"/>
              </a:rPr>
              <a:t> 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158346" y="5634837"/>
            <a:ext cx="25896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just">
              <a:spcBef>
                <a:spcPts val="1600"/>
              </a:spcBef>
              <a:spcAft>
                <a:spcPts val="1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Varun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goud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pulipalpula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8;p26"/>
          <p:cNvSpPr txBox="1">
            <a:spLocks/>
          </p:cNvSpPr>
          <p:nvPr/>
        </p:nvSpPr>
        <p:spPr>
          <a:xfrm>
            <a:off x="1428128" y="380687"/>
            <a:ext cx="9022157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Famous companies using </a:t>
            </a:r>
            <a:r>
              <a:rPr lang="en-U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Splunk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219;p26"/>
          <p:cNvSpPr txBox="1">
            <a:spLocks/>
          </p:cNvSpPr>
          <p:nvPr/>
        </p:nvSpPr>
        <p:spPr>
          <a:xfrm>
            <a:off x="1571821" y="1294787"/>
            <a:ext cx="7522461" cy="3600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Cisco</a:t>
            </a:r>
          </a:p>
          <a:p>
            <a:pPr marL="285750" indent="-285750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</a:p>
          <a:p>
            <a:pPr marL="285750" indent="-285750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Motorola</a:t>
            </a:r>
          </a:p>
          <a:p>
            <a:pPr marL="285750" indent="-285750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PepsiCo</a:t>
            </a:r>
          </a:p>
          <a:p>
            <a:pPr marL="285750" indent="-285750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Dominos</a:t>
            </a:r>
          </a:p>
          <a:p>
            <a:pPr marL="285750" indent="-285750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Facebook</a:t>
            </a:r>
          </a:p>
          <a:p>
            <a:pPr marL="0" indent="0">
              <a:spcBef>
                <a:spcPts val="1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400" dirty="0" smtClean="0"/>
              <a:t>				</a:t>
            </a: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600"/>
              </a:spcBef>
            </a:pPr>
            <a:endParaRPr lang="en-US" sz="2400" dirty="0" smtClean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581765" y="5634837"/>
            <a:ext cx="17427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just">
              <a:spcBef>
                <a:spcPts val="1600"/>
              </a:spcBef>
              <a:spcAft>
                <a:spcPts val="1600"/>
              </a:spcAft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Gopi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sabbineni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67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4;p27"/>
          <p:cNvSpPr txBox="1">
            <a:spLocks/>
          </p:cNvSpPr>
          <p:nvPr/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mtClean="0">
                <a:latin typeface="Times New Roman"/>
                <a:ea typeface="Times New Roman"/>
                <a:cs typeface="Times New Roman"/>
                <a:sym typeface="Times New Roman"/>
              </a:rPr>
              <a:t>Alternative to Splunk</a:t>
            </a:r>
            <a:endParaRPr lang="en-US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225;p27"/>
          <p:cNvSpPr txBox="1">
            <a:spLocks/>
          </p:cNvSpPr>
          <p:nvPr/>
        </p:nvSpPr>
        <p:spPr>
          <a:xfrm>
            <a:off x="1297499" y="1567549"/>
            <a:ext cx="9400981" cy="3575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Loggly:</a:t>
            </a:r>
          </a:p>
          <a:p>
            <a:pPr marL="0" indent="0" algn="just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         It enables you to analyze logs and quickly search. The tool helps you collect system data with compatibility with Syslog.</a:t>
            </a:r>
          </a:p>
          <a:p>
            <a:pPr marL="0" indent="0" algn="just">
              <a:spcBef>
                <a:spcPts val="16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Features of </a:t>
            </a:r>
            <a:r>
              <a:rPr lang="en-US" sz="24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Loggly</a:t>
            </a: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:</a:t>
            </a:r>
          </a:p>
          <a:p>
            <a:pPr algn="just">
              <a:spcBef>
                <a:spcPts val="16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Comes with proactive monitoring of key metrics and resources to eliminate problems before it affects end-users.</a:t>
            </a:r>
          </a:p>
          <a:p>
            <a:pPr algn="just">
              <a:spcBef>
                <a:spcPts val="16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trace the root cause of issues with an in-depth analysis of existing logs.</a:t>
            </a:r>
          </a:p>
          <a:p>
            <a:pPr marL="0" indent="0" algn="just">
              <a:spcBef>
                <a:spcPts val="1600"/>
              </a:spcBef>
              <a:buFont typeface="Arial" panose="020B0604020202020204" pitchFamily="34" charset="0"/>
              <a:buNone/>
            </a:pP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spcBef>
                <a:spcPts val="1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81765" y="5634837"/>
            <a:ext cx="17427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just">
              <a:spcBef>
                <a:spcPts val="1600"/>
              </a:spcBef>
              <a:spcAft>
                <a:spcPts val="1600"/>
              </a:spcAft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Gopi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sabbineni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51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726" y="1047703"/>
            <a:ext cx="9905999" cy="4752206"/>
          </a:xfrm>
        </p:spPr>
        <p:txBody>
          <a:bodyPr>
            <a:normAutofit fontScale="92500" lnSpcReduction="10000"/>
          </a:bodyPr>
          <a:lstStyle/>
          <a:p>
            <a:pPr marL="285750" indent="-285750" algn="just">
              <a:spcBef>
                <a:spcPts val="1600"/>
              </a:spcBef>
            </a:pPr>
            <a:r>
              <a:rPr lang="en-US" b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LogFaces</a:t>
            </a:r>
            <a:r>
              <a:rPr lang="en-US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</a:t>
            </a:r>
          </a:p>
          <a:p>
            <a:pPr marL="0" indent="0" algn="just"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Logfaces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are another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splunk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alternative to send your queries via e-mail. This tool maintains log information in the building. A simple desktop application is included in the tool</a:t>
            </a:r>
            <a:r>
              <a:rPr lang="en-US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indent="0" algn="just"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Features of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Logfaces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</a:t>
            </a:r>
          </a:p>
          <a:p>
            <a:pPr algn="just">
              <a:spcBef>
                <a:spcPts val="1400"/>
              </a:spcBef>
              <a:spcAft>
                <a:spcPts val="4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subscription fees and usage limitations for valid license holders.</a:t>
            </a:r>
          </a:p>
          <a:p>
            <a:pPr algn="just">
              <a:spcBef>
                <a:spcPts val="1400"/>
              </a:spcBef>
              <a:spcAft>
                <a:spcPts val="4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native log viewer is highly responsive and user-friendly.</a:t>
            </a: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algn="just">
              <a:spcBef>
                <a:spcPts val="1400"/>
              </a:spcBef>
              <a:spcAft>
                <a:spcPts val="400"/>
              </a:spcAft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Gopi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sabbineni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698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6;p29"/>
          <p:cNvSpPr txBox="1">
            <a:spLocks/>
          </p:cNvSpPr>
          <p:nvPr/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Dominos -  Use case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37;p29"/>
          <p:cNvSpPr txBox="1">
            <a:spLocks/>
          </p:cNvSpPr>
          <p:nvPr/>
        </p:nvSpPr>
        <p:spPr>
          <a:xfrm>
            <a:off x="1297499" y="1567550"/>
            <a:ext cx="9871244" cy="3575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 algn="just"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Difficulties &amp; Challenges :</a:t>
            </a:r>
          </a:p>
          <a:p>
            <a:pPr marL="114300" indent="0" algn="just">
              <a:spcBef>
                <a:spcPts val="0"/>
              </a:spcBef>
              <a:buSzPts val="1800"/>
              <a:buFont typeface="Arial" panose="020B0604020202020204" pitchFamily="34" charset="0"/>
              <a:buNone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 Unstructured data, manual searches and maintaining preferences.</a:t>
            </a:r>
          </a:p>
          <a:p>
            <a:pPr marL="457200" indent="-342900" algn="just"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-U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Splunk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 to Dominos : </a:t>
            </a:r>
          </a:p>
          <a:p>
            <a:pPr marL="114300" indent="0" algn="just">
              <a:spcBef>
                <a:spcPts val="0"/>
              </a:spcBef>
              <a:buSzPts val="1800"/>
              <a:buFont typeface="Arial" panose="020B0604020202020204" pitchFamily="34" charset="0"/>
              <a:buNone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Search the data faster, monitor the </a:t>
            </a:r>
            <a:r>
              <a:rPr lang="en-U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performance,interactive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 apps, real-time feedback and  get better insights.</a:t>
            </a:r>
          </a:p>
          <a:p>
            <a:pPr marL="457200" indent="0" algn="just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</a:p>
          <a:p>
            <a:pPr marL="14605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												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81765" y="5634837"/>
            <a:ext cx="17427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just">
              <a:spcBef>
                <a:spcPts val="1600"/>
              </a:spcBef>
              <a:spcAft>
                <a:spcPts val="1600"/>
              </a:spcAft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Gopi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sabbineni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8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8;p31"/>
          <p:cNvSpPr txBox="1">
            <a:spLocks/>
          </p:cNvSpPr>
          <p:nvPr/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Google Shape;249;p31"/>
          <p:cNvSpPr txBox="1">
            <a:spLocks/>
          </p:cNvSpPr>
          <p:nvPr/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u="sng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https://www.guru99.com/splunk-tutorial.html#6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7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476" y="2303627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THANKYOU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3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504729"/>
            <a:ext cx="9522823" cy="590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0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Famous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Alternatives </a:t>
            </a:r>
          </a:p>
        </p:txBody>
      </p:sp>
    </p:spTree>
    <p:extLst>
      <p:ext uri="{BB962C8B-B14F-4D97-AF65-F5344CB8AC3E}">
        <p14:creationId xmlns:p14="http://schemas.microsoft.com/office/powerpoint/2010/main" val="258804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7;p16"/>
          <p:cNvSpPr txBox="1">
            <a:spLocks/>
          </p:cNvSpPr>
          <p:nvPr/>
        </p:nvSpPr>
        <p:spPr>
          <a:xfrm>
            <a:off x="1433558" y="837887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158;p16"/>
          <p:cNvSpPr txBox="1">
            <a:spLocks/>
          </p:cNvSpPr>
          <p:nvPr/>
        </p:nvSpPr>
        <p:spPr>
          <a:xfrm>
            <a:off x="1833077" y="1751987"/>
            <a:ext cx="9178911" cy="3575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an advanced, scalable and efficient technology for indexing and searching log files stored on your system.</a:t>
            </a:r>
          </a:p>
          <a:p>
            <a:pPr marL="171450" indent="-171450" algn="just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 aggregation function - Quickly search dispersedly log files across the host</a:t>
            </a:r>
          </a:p>
          <a:p>
            <a:pPr marL="171450" indent="-171450" algn="just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extraction —  Search easily and then group and aggregate</a:t>
            </a:r>
          </a:p>
          <a:p>
            <a:pPr marL="171450" indent="-171450" algn="just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- Create charts with different operations, such as pie charts, histograms, row and column charts, and other complex charts</a:t>
            </a:r>
          </a:p>
          <a:p>
            <a:pPr marL="171450" indent="-171450" algn="just">
              <a:spcBef>
                <a:spcPts val="1600"/>
              </a:spcBef>
              <a:spcAft>
                <a:spcPts val="1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 Alert 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set to trigger email alerts based on different events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harshith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gudapati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31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3;p17"/>
          <p:cNvSpPr txBox="1">
            <a:spLocks/>
          </p:cNvSpPr>
          <p:nvPr/>
        </p:nvSpPr>
        <p:spPr>
          <a:xfrm>
            <a:off x="1297500" y="485280"/>
            <a:ext cx="6436290" cy="822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is Splunk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164;p17"/>
          <p:cNvSpPr txBox="1">
            <a:spLocks/>
          </p:cNvSpPr>
          <p:nvPr/>
        </p:nvSpPr>
        <p:spPr>
          <a:xfrm>
            <a:off x="1297500" y="1902460"/>
            <a:ext cx="8708649" cy="3832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digital platform that helps access machine-generated data, which is useful and valuable to everyone.</a:t>
            </a:r>
          </a:p>
          <a:p>
            <a:pPr marL="171450" indent="-171450" algn="just">
              <a:spcBef>
                <a:spcPts val="1600"/>
              </a:spcBef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that it does not require any database to store its data because it uses its indexes extensively to store data.</a:t>
            </a:r>
          </a:p>
          <a:p>
            <a:pPr marL="171450" indent="-171450" algn="just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Multi-platform support - Currently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supports Windows XP, Vista, 7, and 8 (32-bit/64-bit)/Windows Server 2003, 2003 R2, 2008, and 2008 R2 (32-bit/64-bit) 2.6+ kernel Linux distributions (32-bit/64-bit), Solaris (8, 9, 10, 11), OSX (10.5, 10.6, 10.7), FreeBSD 7, 8 (32-bit/64-bit), AIX (5.3, 6.1, 7.1), HP-UX (11i v2, 11i v3).</a:t>
            </a:r>
          </a:p>
          <a:p>
            <a:pPr marL="0" indent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						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harshith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gudapati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600"/>
              </a:spcBef>
              <a:spcAft>
                <a:spcPts val="1600"/>
              </a:spcAft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8324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1783" y="1515291"/>
            <a:ext cx="8373291" cy="26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arbitrary data from any source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index any type of computer data from any source in real time</a:t>
            </a:r>
          </a:p>
          <a:p>
            <a:pPr marL="285750" indent="-285750" algn="just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Forwarder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Forwarder can be deployed if the required data is not available over the network, or if the required data is not visible on the server where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installed.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powerful security model.</a:t>
            </a:r>
          </a:p>
        </p:txBody>
      </p:sp>
      <p:sp>
        <p:nvSpPr>
          <p:cNvPr id="3" name="Google Shape;169;p18"/>
          <p:cNvSpPr txBox="1">
            <a:spLocks/>
          </p:cNvSpPr>
          <p:nvPr/>
        </p:nvSpPr>
        <p:spPr>
          <a:xfrm>
            <a:off x="1201783" y="51131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75964" y="5634837"/>
            <a:ext cx="19543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just">
              <a:spcBef>
                <a:spcPts val="1600"/>
              </a:spcBef>
              <a:spcAft>
                <a:spcPts val="1600"/>
              </a:spcAft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harshith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gudapati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3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0;p23"/>
          <p:cNvSpPr txBox="1">
            <a:spLocks/>
          </p:cNvSpPr>
          <p:nvPr/>
        </p:nvSpPr>
        <p:spPr>
          <a:xfrm>
            <a:off x="1267097" y="393750"/>
            <a:ext cx="7069303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splunk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01;p23"/>
          <p:cNvSpPr txBox="1">
            <a:spLocks/>
          </p:cNvSpPr>
          <p:nvPr/>
        </p:nvSpPr>
        <p:spPr>
          <a:xfrm>
            <a:off x="1020263" y="1461223"/>
            <a:ext cx="9508399" cy="3546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Forwarder: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Forwarder gather data from remote devices and passes data in real time to the database.</a:t>
            </a:r>
          </a:p>
          <a:p>
            <a:pPr algn="just">
              <a:spcBef>
                <a:spcPts val="0"/>
              </a:spcBef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spcBef>
                <a:spcPts val="1600"/>
              </a:spcBef>
            </a:pPr>
            <a:r>
              <a:rPr lang="en-US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Indexer: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Incoming data is handled in real time by indexers. It stores and indexes the data on the disk as well.</a:t>
            </a:r>
          </a:p>
          <a:p>
            <a:pPr algn="just">
              <a:spcBef>
                <a:spcPts val="1600"/>
              </a:spcBef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/>
            <a:r>
              <a:rPr lang="en-US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Search Head: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End users interact with </a:t>
            </a:r>
            <a:r>
              <a:rPr lang="en-US" sz="24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Splunk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through Search Head. It allows users to do search, analysis &amp; Visualization.   </a:t>
            </a:r>
          </a:p>
          <a:p>
            <a:pPr marL="0" indent="0" algn="just">
              <a:spcBef>
                <a:spcPts val="1600"/>
              </a:spcBef>
              <a:spcAft>
                <a:spcPts val="1600"/>
              </a:spcAft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58346" y="5634837"/>
            <a:ext cx="25896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just">
              <a:spcBef>
                <a:spcPts val="1600"/>
              </a:spcBef>
              <a:spcAft>
                <a:spcPts val="1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Varun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goud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pulipalpula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1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5;p19"/>
          <p:cNvSpPr txBox="1">
            <a:spLocks/>
          </p:cNvSpPr>
          <p:nvPr/>
        </p:nvSpPr>
        <p:spPr>
          <a:xfrm>
            <a:off x="1297500" y="342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176;p19"/>
          <p:cNvSpPr txBox="1">
            <a:spLocks/>
          </p:cNvSpPr>
          <p:nvPr/>
        </p:nvSpPr>
        <p:spPr>
          <a:xfrm>
            <a:off x="1084447" y="1307850"/>
            <a:ext cx="7815003" cy="3668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Accelerate Development &amp; Testing</a:t>
            </a:r>
          </a:p>
          <a:p>
            <a:pPr marL="285750" indent="-285750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 and alert.</a:t>
            </a:r>
          </a:p>
          <a:p>
            <a:pPr marL="285750" indent="-285750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and index any data</a:t>
            </a:r>
          </a:p>
          <a:p>
            <a:pPr marL="285750" indent="-285750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search, analysis and visualization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endParaRPr lang="en-US" sz="2400" dirty="0" smtClean="0"/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endParaRPr lang="en-US" sz="2400" dirty="0" smtClean="0"/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endParaRPr lang="en-US" sz="2400" dirty="0" smtClean="0"/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endParaRPr lang="en-US" sz="2400" dirty="0" smtClean="0"/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endParaRPr lang="en-US" sz="2400" dirty="0" smtClean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158346" y="5634837"/>
            <a:ext cx="25896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just">
              <a:spcBef>
                <a:spcPts val="1600"/>
              </a:spcBef>
              <a:spcAft>
                <a:spcPts val="1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Varun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goud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pulipalpula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1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87;p21"/>
          <p:cNvSpPr txBox="1">
            <a:spLocks/>
          </p:cNvSpPr>
          <p:nvPr/>
        </p:nvSpPr>
        <p:spPr>
          <a:xfrm>
            <a:off x="935993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Products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188;p21"/>
          <p:cNvSpPr txBox="1">
            <a:spLocks/>
          </p:cNvSpPr>
          <p:nvPr/>
        </p:nvSpPr>
        <p:spPr>
          <a:xfrm>
            <a:off x="1286844" y="1307850"/>
            <a:ext cx="8601739" cy="3976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spcBef>
                <a:spcPts val="1600"/>
              </a:spcBef>
            </a:pPr>
            <a:r>
              <a:rPr lang="en-US" sz="2400" b="1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Splunk</a:t>
            </a:r>
            <a:r>
              <a:rPr lang="en-US" sz="24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Enterprise:</a:t>
            </a:r>
          </a:p>
          <a:p>
            <a:pPr marL="0" indent="0" algn="just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The large IT company uses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Splunk</a:t>
            </a:r>
            <a:r>
              <a:rPr lang="en-US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Enterprise Edition. It helps you to collect and analysis information apps , websites ,applications, etc.</a:t>
            </a:r>
          </a:p>
          <a:p>
            <a:pPr marL="285750" indent="-285750" algn="just"/>
            <a:endParaRPr lang="en-US" sz="2400" b="1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indent="-285750" algn="just"/>
            <a:r>
              <a:rPr lang="en-US" sz="24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Splunk</a:t>
            </a:r>
            <a:r>
              <a:rPr lang="en-US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Cloud:</a:t>
            </a:r>
          </a:p>
          <a:p>
            <a:pPr marL="0" indent="0" algn="just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   It has the same features as the enterprise </a:t>
            </a:r>
            <a:r>
              <a:rPr lang="en-US" sz="24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version.Splunk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Cloud is a hosted platform. It can be availed from AWS cloud platform or </a:t>
            </a:r>
            <a:r>
              <a:rPr lang="en-US" sz="24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splunk</a:t>
            </a: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spcBef>
                <a:spcPts val="1600"/>
              </a:spcBef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just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11" name="Rectangle 10"/>
          <p:cNvSpPr/>
          <p:nvPr/>
        </p:nvSpPr>
        <p:spPr>
          <a:xfrm>
            <a:off x="8158346" y="5634837"/>
            <a:ext cx="25896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just">
              <a:spcBef>
                <a:spcPts val="1600"/>
              </a:spcBef>
              <a:spcAft>
                <a:spcPts val="1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Varun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goud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pulipalpula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87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</TotalTime>
  <Words>731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Times New Roman</vt:lpstr>
      <vt:lpstr>Trebuchet MS</vt:lpstr>
      <vt:lpstr>Tw Cen MT</vt:lpstr>
      <vt:lpstr>Circuit</vt:lpstr>
      <vt:lpstr>PowerPoint Presentation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THANKYOU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Pulipalpula,Varun Goud</dc:creator>
  <cp:lastModifiedBy>Sabbineni,Bala Gopi Krishna</cp:lastModifiedBy>
  <cp:revision>9</cp:revision>
  <dcterms:created xsi:type="dcterms:W3CDTF">2020-04-18T04:02:35Z</dcterms:created>
  <dcterms:modified xsi:type="dcterms:W3CDTF">2020-04-19T16:35:53Z</dcterms:modified>
</cp:coreProperties>
</file>