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Montserrat"/>
      <p:regular r:id="rId16"/>
      <p:bold r:id="rId17"/>
      <p:italic r:id="rId18"/>
      <p:boldItalic r:id="rId19"/>
    </p:embeddedFont>
    <p:embeddedFont>
      <p:font typeface="Barlow"/>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2" roundtripDataSignature="AMtx7mgcZM3S49I3Ukak2JE+zHOsPcFq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bold.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Barlow-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jp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32.jpg"/><Relationship Id="rId7" Type="http://schemas.openxmlformats.org/officeDocument/2006/relationships/image" Target="../media/image3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21.png"/><Relationship Id="rId5" Type="http://schemas.openxmlformats.org/officeDocument/2006/relationships/image" Target="../media/image28.png"/><Relationship Id="rId6" Type="http://schemas.openxmlformats.org/officeDocument/2006/relationships/image" Target="../media/image33.png"/><Relationship Id="rId7"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5.png"/><Relationship Id="rId5"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35.png"/><Relationship Id="rId7"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23.png"/><Relationship Id="rId7"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21.png"/><Relationship Id="rId5" Type="http://schemas.openxmlformats.org/officeDocument/2006/relationships/image" Target="../media/image36.png"/><Relationship Id="rId6"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21.png"/><Relationship Id="rId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2073"/>
            </a:stretch>
          </a:blipFill>
          <a:ln>
            <a:noFill/>
          </a:ln>
        </p:spPr>
      </p:sp>
      <p:sp>
        <p:nvSpPr>
          <p:cNvPr id="85" name="Google Shape;85;p1"/>
          <p:cNvSpPr/>
          <p:nvPr/>
        </p:nvSpPr>
        <p:spPr>
          <a:xfrm>
            <a:off x="8001000" y="0"/>
            <a:ext cx="10287000" cy="10287000"/>
          </a:xfrm>
          <a:custGeom>
            <a:rect b="b" l="l" r="r" t="t"/>
            <a:pathLst>
              <a:path extrusionOk="0" h="10287000" w="10287000">
                <a:moveTo>
                  <a:pt x="0" y="0"/>
                </a:moveTo>
                <a:lnTo>
                  <a:pt x="10287000" y="0"/>
                </a:lnTo>
                <a:lnTo>
                  <a:pt x="10287000" y="10287000"/>
                </a:lnTo>
                <a:lnTo>
                  <a:pt x="0" y="10287000"/>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10644895" y="1329621"/>
            <a:ext cx="7643105" cy="7627758"/>
          </a:xfrm>
          <a:custGeom>
            <a:rect b="b" l="l" r="r" t="t"/>
            <a:pathLst>
              <a:path extrusionOk="0" h="7627758" w="7643105">
                <a:moveTo>
                  <a:pt x="0" y="0"/>
                </a:moveTo>
                <a:lnTo>
                  <a:pt x="7643105" y="0"/>
                </a:lnTo>
                <a:lnTo>
                  <a:pt x="7643105" y="7627758"/>
                </a:lnTo>
                <a:lnTo>
                  <a:pt x="0" y="7627758"/>
                </a:lnTo>
                <a:lnTo>
                  <a:pt x="0" y="0"/>
                </a:lnTo>
                <a:close/>
              </a:path>
            </a:pathLst>
          </a:custGeom>
          <a:blipFill rotWithShape="1">
            <a:blip r:embed="rId5">
              <a:alphaModFix/>
            </a:blip>
            <a:stretch>
              <a:fillRect b="0" l="0" r="0" t="0"/>
            </a:stretch>
          </a:blipFill>
          <a:ln>
            <a:noFill/>
          </a:ln>
        </p:spPr>
      </p:sp>
      <p:grpSp>
        <p:nvGrpSpPr>
          <p:cNvPr id="87" name="Google Shape;87;p1"/>
          <p:cNvGrpSpPr/>
          <p:nvPr/>
        </p:nvGrpSpPr>
        <p:grpSpPr>
          <a:xfrm>
            <a:off x="10783619" y="1460818"/>
            <a:ext cx="7212136" cy="7212136"/>
            <a:chOff x="0" y="0"/>
            <a:chExt cx="812800" cy="812800"/>
          </a:xfrm>
        </p:grpSpPr>
        <p:sp>
          <p:nvSpPr>
            <p:cNvPr id="88" name="Google Shape;88;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1"/>
          <p:cNvSpPr/>
          <p:nvPr/>
        </p:nvSpPr>
        <p:spPr>
          <a:xfrm>
            <a:off x="10969700" y="1646913"/>
            <a:ext cx="6839973" cy="6839946"/>
          </a:xfrm>
          <a:custGeom>
            <a:rect b="b" l="l" r="r" t="t"/>
            <a:pathLst>
              <a:path extrusionOk="0"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rotWithShape="1">
            <a:blip r:embed="rId6">
              <a:alphaModFix/>
            </a:blip>
            <a:stretch>
              <a:fillRect b="0" l="-71945" r="-71945"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
          <p:cNvSpPr/>
          <p:nvPr/>
        </p:nvSpPr>
        <p:spPr>
          <a:xfrm>
            <a:off x="225013" y="228740"/>
            <a:ext cx="2054523" cy="2054523"/>
          </a:xfrm>
          <a:custGeom>
            <a:rect b="b" l="l" r="r" t="t"/>
            <a:pathLst>
              <a:path extrusionOk="0" h="2054523" w="2054523">
                <a:moveTo>
                  <a:pt x="0" y="0"/>
                </a:moveTo>
                <a:lnTo>
                  <a:pt x="2054523" y="0"/>
                </a:lnTo>
                <a:lnTo>
                  <a:pt x="2054523" y="2054523"/>
                </a:lnTo>
                <a:lnTo>
                  <a:pt x="0" y="2054523"/>
                </a:lnTo>
                <a:lnTo>
                  <a:pt x="0" y="0"/>
                </a:lnTo>
                <a:close/>
              </a:path>
            </a:pathLst>
          </a:custGeom>
          <a:blipFill rotWithShape="1">
            <a:blip r:embed="rId7">
              <a:alphaModFix/>
            </a:blip>
            <a:stretch>
              <a:fillRect b="0" l="0" r="0" t="0"/>
            </a:stretch>
          </a:blipFill>
          <a:ln>
            <a:noFill/>
          </a:ln>
        </p:spPr>
      </p:sp>
      <p:sp>
        <p:nvSpPr>
          <p:cNvPr id="92" name="Google Shape;92;p1"/>
          <p:cNvSpPr txBox="1"/>
          <p:nvPr/>
        </p:nvSpPr>
        <p:spPr>
          <a:xfrm>
            <a:off x="225013" y="7722870"/>
            <a:ext cx="2469739" cy="3526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626" u="none" cap="none" strike="noStrike">
                <a:solidFill>
                  <a:srgbClr val="1C2120"/>
                </a:solidFill>
                <a:latin typeface="Montserrat"/>
                <a:ea typeface="Montserrat"/>
                <a:cs typeface="Montserrat"/>
                <a:sym typeface="Montserrat"/>
              </a:rPr>
              <a:t>Presented By:</a:t>
            </a:r>
            <a:endParaRPr/>
          </a:p>
        </p:txBody>
      </p:sp>
      <p:sp>
        <p:nvSpPr>
          <p:cNvPr id="93" name="Google Shape;93;p1"/>
          <p:cNvSpPr txBox="1"/>
          <p:nvPr/>
        </p:nvSpPr>
        <p:spPr>
          <a:xfrm>
            <a:off x="225013" y="8111193"/>
            <a:ext cx="5741908" cy="4137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3064" u="none" cap="none" strike="noStrike">
                <a:solidFill>
                  <a:srgbClr val="1C2120"/>
                </a:solidFill>
                <a:latin typeface="Montserrat"/>
                <a:ea typeface="Montserrat"/>
                <a:cs typeface="Montserrat"/>
                <a:sym typeface="Montserrat"/>
              </a:rPr>
              <a:t>Satish Jaiswal (21f2000142)</a:t>
            </a:r>
            <a:endParaRPr/>
          </a:p>
        </p:txBody>
      </p:sp>
      <p:sp>
        <p:nvSpPr>
          <p:cNvPr id="94" name="Google Shape;94;p1"/>
          <p:cNvSpPr txBox="1"/>
          <p:nvPr/>
        </p:nvSpPr>
        <p:spPr>
          <a:xfrm>
            <a:off x="225013" y="2602511"/>
            <a:ext cx="5490878" cy="1714351"/>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4926" u="none" cap="none" strike="noStrike">
                <a:solidFill>
                  <a:srgbClr val="1C2120"/>
                </a:solidFill>
                <a:latin typeface="Montserrat"/>
                <a:ea typeface="Montserrat"/>
                <a:cs typeface="Montserrat"/>
                <a:sym typeface="Montserrat"/>
              </a:rPr>
              <a:t>BUSINESS DATA MANAGEMENT</a:t>
            </a:r>
            <a:endParaRPr/>
          </a:p>
        </p:txBody>
      </p:sp>
      <p:sp>
        <p:nvSpPr>
          <p:cNvPr id="95" name="Google Shape;95;p1"/>
          <p:cNvSpPr txBox="1"/>
          <p:nvPr/>
        </p:nvSpPr>
        <p:spPr>
          <a:xfrm>
            <a:off x="225013" y="4259454"/>
            <a:ext cx="8190787" cy="852374"/>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4989" u="none" cap="none" strike="noStrike">
                <a:solidFill>
                  <a:srgbClr val="1C2120"/>
                </a:solidFill>
                <a:latin typeface="Montserrat"/>
                <a:ea typeface="Montserrat"/>
                <a:cs typeface="Montserrat"/>
                <a:sym typeface="Montserrat"/>
              </a:rPr>
              <a:t>CAPSTONE PROJECT</a:t>
            </a:r>
            <a:endParaRPr/>
          </a:p>
        </p:txBody>
      </p:sp>
      <p:sp>
        <p:nvSpPr>
          <p:cNvPr id="96" name="Google Shape;96;p1"/>
          <p:cNvSpPr txBox="1"/>
          <p:nvPr/>
        </p:nvSpPr>
        <p:spPr>
          <a:xfrm>
            <a:off x="225013" y="5557473"/>
            <a:ext cx="2469739" cy="38311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888" u="none" cap="none" strike="noStrike">
                <a:solidFill>
                  <a:srgbClr val="1C2120"/>
                </a:solidFill>
                <a:latin typeface="Montserrat"/>
                <a:ea typeface="Montserrat"/>
                <a:cs typeface="Montserrat"/>
                <a:sym typeface="Montserrat"/>
              </a:rPr>
              <a:t>Project on:</a:t>
            </a:r>
            <a:endParaRPr/>
          </a:p>
        </p:txBody>
      </p:sp>
      <p:sp>
        <p:nvSpPr>
          <p:cNvPr id="97" name="Google Shape;97;p1"/>
          <p:cNvSpPr txBox="1"/>
          <p:nvPr/>
        </p:nvSpPr>
        <p:spPr>
          <a:xfrm>
            <a:off x="225013" y="6182851"/>
            <a:ext cx="7104290" cy="11018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2890" u="none" cap="none" strike="noStrike">
                <a:solidFill>
                  <a:srgbClr val="1C2120"/>
                </a:solidFill>
                <a:latin typeface="Montserrat"/>
                <a:ea typeface="Montserrat"/>
                <a:cs typeface="Montserrat"/>
                <a:sym typeface="Montserrat"/>
              </a:rPr>
              <a:t>Transforming Jaiswal Cycle Stores: Data Strategies for Bicycle</a:t>
            </a:r>
            <a:endParaRPr/>
          </a:p>
          <a:p>
            <a:pPr indent="0" lvl="0" marL="0" marR="0" rtl="0" algn="l">
              <a:lnSpc>
                <a:spcPct val="100000"/>
              </a:lnSpc>
              <a:spcBef>
                <a:spcPts val="0"/>
              </a:spcBef>
              <a:spcAft>
                <a:spcPts val="0"/>
              </a:spcAft>
              <a:buNone/>
            </a:pPr>
            <a:r>
              <a:rPr b="1" i="0" lang="en-US" sz="2890" u="none" cap="none" strike="noStrike">
                <a:solidFill>
                  <a:srgbClr val="1C2120"/>
                </a:solidFill>
                <a:latin typeface="Montserrat"/>
                <a:ea typeface="Montserrat"/>
                <a:cs typeface="Montserrat"/>
                <a:sym typeface="Montserrat"/>
              </a:rPr>
              <a:t>Retail Success.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2073"/>
            </a:stretch>
          </a:blipFill>
          <a:ln>
            <a:noFill/>
          </a:ln>
        </p:spPr>
      </p:sp>
      <p:sp>
        <p:nvSpPr>
          <p:cNvPr id="225" name="Google Shape;225;p10"/>
          <p:cNvSpPr/>
          <p:nvPr/>
        </p:nvSpPr>
        <p:spPr>
          <a:xfrm>
            <a:off x="15132835" y="8203277"/>
            <a:ext cx="3155165" cy="2083723"/>
          </a:xfrm>
          <a:custGeom>
            <a:rect b="b" l="l" r="r" t="t"/>
            <a:pathLst>
              <a:path extrusionOk="0" h="2083723" w="3155165">
                <a:moveTo>
                  <a:pt x="0" y="0"/>
                </a:moveTo>
                <a:lnTo>
                  <a:pt x="3155165" y="0"/>
                </a:lnTo>
                <a:lnTo>
                  <a:pt x="3155165" y="2083723"/>
                </a:lnTo>
                <a:lnTo>
                  <a:pt x="0" y="2083723"/>
                </a:lnTo>
                <a:lnTo>
                  <a:pt x="0" y="0"/>
                </a:lnTo>
                <a:close/>
              </a:path>
            </a:pathLst>
          </a:custGeom>
          <a:blipFill rotWithShape="1">
            <a:blip r:embed="rId4">
              <a:alphaModFix/>
            </a:blip>
            <a:stretch>
              <a:fillRect b="0" l="0" r="0" t="0"/>
            </a:stretch>
          </a:blipFill>
          <a:ln>
            <a:noFill/>
          </a:ln>
        </p:spPr>
      </p:sp>
      <p:sp>
        <p:nvSpPr>
          <p:cNvPr id="226" name="Google Shape;226;p10"/>
          <p:cNvSpPr/>
          <p:nvPr/>
        </p:nvSpPr>
        <p:spPr>
          <a:xfrm rot="10800000">
            <a:off x="0" y="0"/>
            <a:ext cx="3155165" cy="2083723"/>
          </a:xfrm>
          <a:custGeom>
            <a:rect b="b" l="l" r="r" t="t"/>
            <a:pathLst>
              <a:path extrusionOk="0" h="2083723" w="3155165">
                <a:moveTo>
                  <a:pt x="3155165" y="2083723"/>
                </a:moveTo>
                <a:lnTo>
                  <a:pt x="0" y="2083723"/>
                </a:lnTo>
                <a:lnTo>
                  <a:pt x="0" y="0"/>
                </a:lnTo>
                <a:lnTo>
                  <a:pt x="3155165" y="0"/>
                </a:lnTo>
                <a:lnTo>
                  <a:pt x="3155165" y="2083723"/>
                </a:lnTo>
                <a:close/>
              </a:path>
            </a:pathLst>
          </a:custGeom>
          <a:blipFill rotWithShape="1">
            <a:blip r:embed="rId4">
              <a:alphaModFix/>
            </a:blip>
            <a:stretch>
              <a:fillRect b="0" l="0" r="0" t="0"/>
            </a:stretch>
          </a:blipFill>
          <a:ln>
            <a:noFill/>
          </a:ln>
        </p:spPr>
      </p:sp>
      <p:sp>
        <p:nvSpPr>
          <p:cNvPr id="227" name="Google Shape;227;p10"/>
          <p:cNvSpPr/>
          <p:nvPr/>
        </p:nvSpPr>
        <p:spPr>
          <a:xfrm>
            <a:off x="14777436" y="0"/>
            <a:ext cx="2862165" cy="2689243"/>
          </a:xfrm>
          <a:custGeom>
            <a:rect b="b" l="l" r="r" t="t"/>
            <a:pathLst>
              <a:path extrusionOk="0" h="2689243" w="2862165">
                <a:moveTo>
                  <a:pt x="0" y="0"/>
                </a:moveTo>
                <a:lnTo>
                  <a:pt x="2862165" y="0"/>
                </a:lnTo>
                <a:lnTo>
                  <a:pt x="2862165" y="2689243"/>
                </a:lnTo>
                <a:lnTo>
                  <a:pt x="0" y="2689243"/>
                </a:lnTo>
                <a:lnTo>
                  <a:pt x="0" y="0"/>
                </a:lnTo>
                <a:close/>
              </a:path>
            </a:pathLst>
          </a:custGeom>
          <a:blipFill rotWithShape="1">
            <a:blip r:embed="rId5">
              <a:alphaModFix/>
            </a:blip>
            <a:stretch>
              <a:fillRect b="0" l="0" r="0" t="0"/>
            </a:stretch>
          </a:blipFill>
          <a:ln>
            <a:noFill/>
          </a:ln>
        </p:spPr>
      </p:sp>
      <p:sp>
        <p:nvSpPr>
          <p:cNvPr id="228" name="Google Shape;228;p10"/>
          <p:cNvSpPr txBox="1"/>
          <p:nvPr/>
        </p:nvSpPr>
        <p:spPr>
          <a:xfrm>
            <a:off x="647261" y="2976562"/>
            <a:ext cx="16993479" cy="4333875"/>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0" i="0" lang="en-US" sz="2236" u="none" cap="none" strike="noStrike">
                <a:solidFill>
                  <a:srgbClr val="1C2120"/>
                </a:solidFill>
                <a:latin typeface="Arial"/>
                <a:ea typeface="Arial"/>
                <a:cs typeface="Arial"/>
                <a:sym typeface="Arial"/>
              </a:rPr>
              <a:t>1. </a:t>
            </a:r>
            <a:r>
              <a:rPr b="0" i="0" lang="en-US" sz="2236" u="none" cap="none" strike="noStrike">
                <a:solidFill>
                  <a:srgbClr val="F47621"/>
                </a:solidFill>
                <a:latin typeface="Arial"/>
                <a:ea typeface="Arial"/>
                <a:cs typeface="Arial"/>
                <a:sym typeface="Arial"/>
              </a:rPr>
              <a:t>Product Diversification:</a:t>
            </a:r>
            <a:r>
              <a:rPr b="0" i="0" lang="en-US" sz="2236" u="none" cap="none" strike="noStrike">
                <a:solidFill>
                  <a:srgbClr val="1C2120"/>
                </a:solidFill>
                <a:latin typeface="Arial"/>
                <a:ea typeface="Arial"/>
                <a:cs typeface="Arial"/>
                <a:sym typeface="Arial"/>
              </a:rPr>
              <a:t> Introduce indoor cycling accessories and non-seasonal items like maintenance products.</a:t>
            </a:r>
            <a:endParaRPr/>
          </a:p>
          <a:p>
            <a:pPr indent="0" lvl="0" marL="0" marR="0" rtl="0" algn="l">
              <a:lnSpc>
                <a:spcPct val="119991"/>
              </a:lnSpc>
              <a:spcBef>
                <a:spcPts val="0"/>
              </a:spcBef>
              <a:spcAft>
                <a:spcPts val="0"/>
              </a:spcAft>
              <a:buNone/>
            </a:pPr>
            <a:r>
              <a:t/>
            </a:r>
            <a:endParaRPr b="0" i="0" sz="2236" u="none" cap="none" strike="noStrike">
              <a:solidFill>
                <a:srgbClr val="1C2120"/>
              </a:solidFill>
              <a:latin typeface="Arial"/>
              <a:ea typeface="Arial"/>
              <a:cs typeface="Arial"/>
              <a:sym typeface="Arial"/>
            </a:endParaRPr>
          </a:p>
          <a:p>
            <a:pPr indent="0" lvl="0" marL="0" marR="0" rtl="0" algn="l">
              <a:lnSpc>
                <a:spcPct val="119991"/>
              </a:lnSpc>
              <a:spcBef>
                <a:spcPts val="0"/>
              </a:spcBef>
              <a:spcAft>
                <a:spcPts val="0"/>
              </a:spcAft>
              <a:buNone/>
            </a:pPr>
            <a:r>
              <a:rPr b="0" i="0" lang="en-US" sz="2236" u="none" cap="none" strike="noStrike">
                <a:solidFill>
                  <a:srgbClr val="1C2120"/>
                </a:solidFill>
                <a:latin typeface="Arial"/>
                <a:ea typeface="Arial"/>
                <a:cs typeface="Arial"/>
                <a:sym typeface="Arial"/>
              </a:rPr>
              <a:t>2. </a:t>
            </a:r>
            <a:r>
              <a:rPr b="0" i="0" lang="en-US" sz="2236" u="none" cap="none" strike="noStrike">
                <a:solidFill>
                  <a:srgbClr val="F47621"/>
                </a:solidFill>
                <a:latin typeface="Arial"/>
                <a:ea typeface="Arial"/>
                <a:cs typeface="Arial"/>
                <a:sym typeface="Arial"/>
              </a:rPr>
              <a:t>Seasonal Promotions:</a:t>
            </a:r>
            <a:r>
              <a:rPr b="0" i="0" lang="en-US" sz="2236" u="none" cap="none" strike="noStrike">
                <a:solidFill>
                  <a:srgbClr val="1C2120"/>
                </a:solidFill>
                <a:latin typeface="Arial"/>
                <a:ea typeface="Arial"/>
                <a:cs typeface="Arial"/>
                <a:sym typeface="Arial"/>
              </a:rPr>
              <a:t> Launch targeted discounts and highlight weather-resistant bicycle models.</a:t>
            </a:r>
            <a:endParaRPr/>
          </a:p>
          <a:p>
            <a:pPr indent="0" lvl="0" marL="0" marR="0" rtl="0" algn="l">
              <a:lnSpc>
                <a:spcPct val="119991"/>
              </a:lnSpc>
              <a:spcBef>
                <a:spcPts val="0"/>
              </a:spcBef>
              <a:spcAft>
                <a:spcPts val="0"/>
              </a:spcAft>
              <a:buNone/>
            </a:pPr>
            <a:r>
              <a:t/>
            </a:r>
            <a:endParaRPr b="0" i="0" sz="2236" u="none" cap="none" strike="noStrike">
              <a:solidFill>
                <a:srgbClr val="1C2120"/>
              </a:solidFill>
              <a:latin typeface="Arial"/>
              <a:ea typeface="Arial"/>
              <a:cs typeface="Arial"/>
              <a:sym typeface="Arial"/>
            </a:endParaRPr>
          </a:p>
          <a:p>
            <a:pPr indent="0" lvl="0" marL="0" marR="0" rtl="0" algn="l">
              <a:lnSpc>
                <a:spcPct val="119991"/>
              </a:lnSpc>
              <a:spcBef>
                <a:spcPts val="0"/>
              </a:spcBef>
              <a:spcAft>
                <a:spcPts val="0"/>
              </a:spcAft>
              <a:buNone/>
            </a:pPr>
            <a:r>
              <a:rPr b="0" i="0" lang="en-US" sz="2236" u="none" cap="none" strike="noStrike">
                <a:solidFill>
                  <a:srgbClr val="1C2120"/>
                </a:solidFill>
                <a:latin typeface="Arial"/>
                <a:ea typeface="Arial"/>
                <a:cs typeface="Arial"/>
                <a:sym typeface="Arial"/>
              </a:rPr>
              <a:t>3. </a:t>
            </a:r>
            <a:r>
              <a:rPr b="0" i="0" lang="en-US" sz="2236" u="none" cap="none" strike="noStrike">
                <a:solidFill>
                  <a:srgbClr val="F47621"/>
                </a:solidFill>
                <a:latin typeface="Arial"/>
                <a:ea typeface="Arial"/>
                <a:cs typeface="Arial"/>
                <a:sym typeface="Arial"/>
              </a:rPr>
              <a:t>Flexible Pricing:</a:t>
            </a:r>
            <a:r>
              <a:rPr b="0" i="0" lang="en-US" sz="2236" u="none" cap="none" strike="noStrike">
                <a:solidFill>
                  <a:srgbClr val="1C2120"/>
                </a:solidFill>
                <a:latin typeface="Arial"/>
                <a:ea typeface="Arial"/>
                <a:cs typeface="Arial"/>
                <a:sym typeface="Arial"/>
              </a:rPr>
              <a:t> Implement dynamic pricing and offer bundle deals to manage sales fluctuations.</a:t>
            </a:r>
            <a:endParaRPr/>
          </a:p>
          <a:p>
            <a:pPr indent="0" lvl="0" marL="0" marR="0" rtl="0" algn="l">
              <a:lnSpc>
                <a:spcPct val="119991"/>
              </a:lnSpc>
              <a:spcBef>
                <a:spcPts val="0"/>
              </a:spcBef>
              <a:spcAft>
                <a:spcPts val="0"/>
              </a:spcAft>
              <a:buNone/>
            </a:pPr>
            <a:r>
              <a:t/>
            </a:r>
            <a:endParaRPr b="0" i="0" sz="2236" u="none" cap="none" strike="noStrike">
              <a:solidFill>
                <a:srgbClr val="1C2120"/>
              </a:solidFill>
              <a:latin typeface="Arial"/>
              <a:ea typeface="Arial"/>
              <a:cs typeface="Arial"/>
              <a:sym typeface="Arial"/>
            </a:endParaRPr>
          </a:p>
          <a:p>
            <a:pPr indent="0" lvl="0" marL="0" marR="0" rtl="0" algn="l">
              <a:lnSpc>
                <a:spcPct val="119991"/>
              </a:lnSpc>
              <a:spcBef>
                <a:spcPts val="0"/>
              </a:spcBef>
              <a:spcAft>
                <a:spcPts val="0"/>
              </a:spcAft>
              <a:buNone/>
            </a:pPr>
            <a:r>
              <a:rPr b="0" i="0" lang="en-US" sz="2236" u="none" cap="none" strike="noStrike">
                <a:solidFill>
                  <a:srgbClr val="1C2120"/>
                </a:solidFill>
                <a:latin typeface="Arial"/>
                <a:ea typeface="Arial"/>
                <a:cs typeface="Arial"/>
                <a:sym typeface="Arial"/>
              </a:rPr>
              <a:t>4. </a:t>
            </a:r>
            <a:r>
              <a:rPr b="0" i="0" lang="en-US" sz="2236" u="none" cap="none" strike="noStrike">
                <a:solidFill>
                  <a:srgbClr val="F47621"/>
                </a:solidFill>
                <a:latin typeface="Arial"/>
                <a:ea typeface="Arial"/>
                <a:cs typeface="Arial"/>
                <a:sym typeface="Arial"/>
              </a:rPr>
              <a:t>Customer Engagement: </a:t>
            </a:r>
            <a:r>
              <a:rPr b="0" i="0" lang="en-US" sz="2236" u="none" cap="none" strike="noStrike">
                <a:solidFill>
                  <a:srgbClr val="1C2120"/>
                </a:solidFill>
                <a:latin typeface="Arial"/>
                <a:ea typeface="Arial"/>
                <a:cs typeface="Arial"/>
                <a:sym typeface="Arial"/>
              </a:rPr>
              <a:t>Enhance communication through email campaigns and loyalty programs.</a:t>
            </a:r>
            <a:endParaRPr/>
          </a:p>
          <a:p>
            <a:pPr indent="0" lvl="0" marL="0" marR="0" rtl="0" algn="l">
              <a:lnSpc>
                <a:spcPct val="119991"/>
              </a:lnSpc>
              <a:spcBef>
                <a:spcPts val="0"/>
              </a:spcBef>
              <a:spcAft>
                <a:spcPts val="0"/>
              </a:spcAft>
              <a:buNone/>
            </a:pPr>
            <a:r>
              <a:t/>
            </a:r>
            <a:endParaRPr b="0" i="0" sz="2236" u="none" cap="none" strike="noStrike">
              <a:solidFill>
                <a:srgbClr val="1C2120"/>
              </a:solidFill>
              <a:latin typeface="Arial"/>
              <a:ea typeface="Arial"/>
              <a:cs typeface="Arial"/>
              <a:sym typeface="Arial"/>
            </a:endParaRPr>
          </a:p>
          <a:p>
            <a:pPr indent="0" lvl="0" marL="0" marR="0" rtl="0" algn="l">
              <a:lnSpc>
                <a:spcPct val="119991"/>
              </a:lnSpc>
              <a:spcBef>
                <a:spcPts val="0"/>
              </a:spcBef>
              <a:spcAft>
                <a:spcPts val="0"/>
              </a:spcAft>
              <a:buNone/>
            </a:pPr>
            <a:r>
              <a:rPr b="0" i="0" lang="en-US" sz="2236" u="none" cap="none" strike="noStrike">
                <a:solidFill>
                  <a:srgbClr val="1C2120"/>
                </a:solidFill>
                <a:latin typeface="Arial"/>
                <a:ea typeface="Arial"/>
                <a:cs typeface="Arial"/>
                <a:sym typeface="Arial"/>
              </a:rPr>
              <a:t>5. </a:t>
            </a:r>
            <a:r>
              <a:rPr b="0" i="0" lang="en-US" sz="2236" u="none" cap="none" strike="noStrike">
                <a:solidFill>
                  <a:srgbClr val="F47621"/>
                </a:solidFill>
                <a:latin typeface="Arial"/>
                <a:ea typeface="Arial"/>
                <a:cs typeface="Arial"/>
                <a:sym typeface="Arial"/>
              </a:rPr>
              <a:t>Collaboration with Weather: </a:t>
            </a:r>
            <a:r>
              <a:rPr b="0" i="0" lang="en-US" sz="2236" u="none" cap="none" strike="noStrike">
                <a:solidFill>
                  <a:srgbClr val="1C2120"/>
                </a:solidFill>
                <a:latin typeface="Arial"/>
                <a:ea typeface="Arial"/>
                <a:cs typeface="Arial"/>
                <a:sym typeface="Arial"/>
              </a:rPr>
              <a:t>Related Businesses: Partner with umbrella shops or fitness centers for joint promotions.</a:t>
            </a:r>
            <a:endParaRPr/>
          </a:p>
          <a:p>
            <a:pPr indent="0" lvl="0" marL="0" marR="0" rtl="0" algn="l">
              <a:lnSpc>
                <a:spcPct val="119991"/>
              </a:lnSpc>
              <a:spcBef>
                <a:spcPts val="0"/>
              </a:spcBef>
              <a:spcAft>
                <a:spcPts val="0"/>
              </a:spcAft>
              <a:buNone/>
            </a:pPr>
            <a:r>
              <a:t/>
            </a:r>
            <a:endParaRPr b="0" i="0" sz="2236" u="none" cap="none" strike="noStrike">
              <a:solidFill>
                <a:srgbClr val="1C2120"/>
              </a:solidFill>
              <a:latin typeface="Arial"/>
              <a:ea typeface="Arial"/>
              <a:cs typeface="Arial"/>
              <a:sym typeface="Arial"/>
            </a:endParaRPr>
          </a:p>
          <a:p>
            <a:pPr indent="0" lvl="0" marL="0" marR="0" rtl="0" algn="l">
              <a:lnSpc>
                <a:spcPct val="119991"/>
              </a:lnSpc>
              <a:spcBef>
                <a:spcPts val="0"/>
              </a:spcBef>
              <a:spcAft>
                <a:spcPts val="0"/>
              </a:spcAft>
              <a:buNone/>
            </a:pPr>
            <a:r>
              <a:rPr b="0" i="0" lang="en-US" sz="2236" u="none" cap="none" strike="noStrike">
                <a:solidFill>
                  <a:srgbClr val="1C2120"/>
                </a:solidFill>
                <a:latin typeface="Arial"/>
                <a:ea typeface="Arial"/>
                <a:cs typeface="Arial"/>
                <a:sym typeface="Arial"/>
              </a:rPr>
              <a:t>6. </a:t>
            </a:r>
            <a:r>
              <a:rPr b="0" i="0" lang="en-US" sz="2236" u="none" cap="none" strike="noStrike">
                <a:solidFill>
                  <a:srgbClr val="F47621"/>
                </a:solidFill>
                <a:latin typeface="Arial"/>
                <a:ea typeface="Arial"/>
                <a:cs typeface="Arial"/>
                <a:sym typeface="Arial"/>
              </a:rPr>
              <a:t>Inventory Management:</a:t>
            </a:r>
            <a:r>
              <a:rPr b="0" i="0" lang="en-US" sz="2236" u="none" cap="none" strike="noStrike">
                <a:solidFill>
                  <a:srgbClr val="1C2120"/>
                </a:solidFill>
                <a:latin typeface="Arial"/>
                <a:ea typeface="Arial"/>
                <a:cs typeface="Arial"/>
                <a:sym typeface="Arial"/>
              </a:rPr>
              <a:t> Use software for sales forecasting and maintain lean inventory levels.</a:t>
            </a:r>
            <a:endParaRPr/>
          </a:p>
          <a:p>
            <a:pPr indent="0" lvl="0" marL="0" marR="0" rtl="0" algn="l">
              <a:lnSpc>
                <a:spcPct val="119991"/>
              </a:lnSpc>
              <a:spcBef>
                <a:spcPts val="0"/>
              </a:spcBef>
              <a:spcAft>
                <a:spcPts val="0"/>
              </a:spcAft>
              <a:buNone/>
            </a:pPr>
            <a:r>
              <a:t/>
            </a:r>
            <a:endParaRPr b="0" i="0" sz="2236" u="none" cap="none" strike="noStrike">
              <a:solidFill>
                <a:srgbClr val="1C2120"/>
              </a:solidFill>
              <a:latin typeface="Arial"/>
              <a:ea typeface="Arial"/>
              <a:cs typeface="Arial"/>
              <a:sym typeface="Arial"/>
            </a:endParaRPr>
          </a:p>
          <a:p>
            <a:pPr indent="0" lvl="0" marL="0" marR="0" rtl="0" algn="l">
              <a:lnSpc>
                <a:spcPct val="119991"/>
              </a:lnSpc>
              <a:spcBef>
                <a:spcPts val="0"/>
              </a:spcBef>
              <a:spcAft>
                <a:spcPts val="0"/>
              </a:spcAft>
              <a:buNone/>
            </a:pPr>
            <a:r>
              <a:rPr b="0" i="0" lang="en-US" sz="2236" u="none" cap="none" strike="noStrike">
                <a:solidFill>
                  <a:srgbClr val="1C2120"/>
                </a:solidFill>
                <a:latin typeface="Arial"/>
                <a:ea typeface="Arial"/>
                <a:cs typeface="Arial"/>
                <a:sym typeface="Arial"/>
              </a:rPr>
              <a:t>7. </a:t>
            </a:r>
            <a:r>
              <a:rPr b="0" i="0" lang="en-US" sz="2236" u="none" cap="none" strike="noStrike">
                <a:solidFill>
                  <a:srgbClr val="F47621"/>
                </a:solidFill>
                <a:latin typeface="Arial"/>
                <a:ea typeface="Arial"/>
                <a:cs typeface="Arial"/>
                <a:sym typeface="Arial"/>
              </a:rPr>
              <a:t>Community Engagement:</a:t>
            </a:r>
            <a:r>
              <a:rPr b="0" i="0" lang="en-US" sz="2236" u="none" cap="none" strike="noStrike">
                <a:solidFill>
                  <a:srgbClr val="1C2120"/>
                </a:solidFill>
                <a:latin typeface="Arial"/>
                <a:ea typeface="Arial"/>
                <a:cs typeface="Arial"/>
                <a:sym typeface="Arial"/>
              </a:rPr>
              <a:t> Organize indoor cycling events and partner with charities to boost store foot traffic.</a:t>
            </a:r>
            <a:endParaRPr/>
          </a:p>
        </p:txBody>
      </p:sp>
      <p:sp>
        <p:nvSpPr>
          <p:cNvPr id="229" name="Google Shape;229;p10"/>
          <p:cNvSpPr txBox="1"/>
          <p:nvPr/>
        </p:nvSpPr>
        <p:spPr>
          <a:xfrm>
            <a:off x="4013328" y="577124"/>
            <a:ext cx="9906000" cy="2001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500" u="sng" cap="none" strike="noStrike">
                <a:solidFill>
                  <a:srgbClr val="F47621"/>
                </a:solidFill>
                <a:latin typeface="Montserrat"/>
                <a:ea typeface="Montserrat"/>
                <a:cs typeface="Montserrat"/>
                <a:sym typeface="Montserrat"/>
              </a:rPr>
              <a:t>RECOMMENDATIONS</a:t>
            </a:r>
            <a:endParaRPr/>
          </a:p>
          <a:p>
            <a:pPr indent="0" lvl="0" marL="0" marR="0" rtl="0" algn="ctr">
              <a:lnSpc>
                <a:spcPct val="140000"/>
              </a:lnSpc>
              <a:spcBef>
                <a:spcPts val="0"/>
              </a:spcBef>
              <a:spcAft>
                <a:spcPts val="0"/>
              </a:spcAft>
              <a:buNone/>
            </a:pPr>
            <a:r>
              <a:rPr b="1" i="0" lang="en-US" sz="3900" u="sng" cap="none" strike="noStrike">
                <a:solidFill>
                  <a:srgbClr val="F47621"/>
                </a:solidFill>
                <a:latin typeface="Montserrat"/>
                <a:ea typeface="Montserrat"/>
                <a:cs typeface="Montserrat"/>
                <a:sym typeface="Montserrat"/>
              </a:rPr>
              <a:t>FOR SEASONAL SALE FLUCTUATIONS</a:t>
            </a:r>
            <a:endParaRPr/>
          </a:p>
        </p:txBody>
      </p:sp>
      <p:sp>
        <p:nvSpPr>
          <p:cNvPr id="230" name="Google Shape;230;p10"/>
          <p:cNvSpPr/>
          <p:nvPr/>
        </p:nvSpPr>
        <p:spPr>
          <a:xfrm>
            <a:off x="7505353" y="8296531"/>
            <a:ext cx="2243734" cy="1694019"/>
          </a:xfrm>
          <a:custGeom>
            <a:rect b="b" l="l" r="r" t="t"/>
            <a:pathLst>
              <a:path extrusionOk="0" h="1694019" w="2243734">
                <a:moveTo>
                  <a:pt x="0" y="0"/>
                </a:moveTo>
                <a:lnTo>
                  <a:pt x="2243734" y="0"/>
                </a:lnTo>
                <a:lnTo>
                  <a:pt x="2243734" y="1694019"/>
                </a:lnTo>
                <a:lnTo>
                  <a:pt x="0" y="1694019"/>
                </a:lnTo>
                <a:lnTo>
                  <a:pt x="0" y="0"/>
                </a:lnTo>
                <a:close/>
              </a:path>
            </a:pathLst>
          </a:custGeom>
          <a:blipFill rotWithShape="1">
            <a:blip r:embed="rId6">
              <a:alphaModFix/>
            </a:blip>
            <a:stretch>
              <a:fillRect b="0" l="0" r="0" t="0"/>
            </a:stretch>
          </a:blipFill>
          <a:ln>
            <a:noFill/>
          </a:ln>
        </p:spPr>
      </p:sp>
      <p:grpSp>
        <p:nvGrpSpPr>
          <p:cNvPr id="231" name="Google Shape;231;p10"/>
          <p:cNvGrpSpPr/>
          <p:nvPr/>
        </p:nvGrpSpPr>
        <p:grpSpPr>
          <a:xfrm>
            <a:off x="5628350" y="9990549"/>
            <a:ext cx="6257700" cy="670115"/>
            <a:chOff x="587735" y="76698"/>
            <a:chExt cx="8343600" cy="893487"/>
          </a:xfrm>
        </p:grpSpPr>
        <p:sp>
          <p:nvSpPr>
            <p:cNvPr id="232" name="Google Shape;232;p10"/>
            <p:cNvSpPr/>
            <p:nvPr/>
          </p:nvSpPr>
          <p:spPr>
            <a:xfrm>
              <a:off x="1205053" y="863701"/>
              <a:ext cx="6552882" cy="106484"/>
            </a:xfrm>
            <a:custGeom>
              <a:rect b="b" l="l" r="r" t="t"/>
              <a:pathLst>
                <a:path extrusionOk="0" h="106484" w="6552882">
                  <a:moveTo>
                    <a:pt x="0" y="0"/>
                  </a:moveTo>
                  <a:lnTo>
                    <a:pt x="6552882" y="0"/>
                  </a:lnTo>
                  <a:lnTo>
                    <a:pt x="6552882" y="106485"/>
                  </a:lnTo>
                  <a:lnTo>
                    <a:pt x="0" y="106485"/>
                  </a:lnTo>
                  <a:lnTo>
                    <a:pt x="0" y="0"/>
                  </a:lnTo>
                  <a:close/>
                </a:path>
              </a:pathLst>
            </a:custGeom>
            <a:blipFill rotWithShape="1">
              <a:blip r:embed="rId7">
                <a:alphaModFix/>
              </a:blip>
              <a:stretch>
                <a:fillRect b="0" l="0" r="0" t="0"/>
              </a:stretch>
            </a:blipFill>
            <a:ln>
              <a:noFill/>
            </a:ln>
          </p:spPr>
        </p:sp>
        <p:sp>
          <p:nvSpPr>
            <p:cNvPr id="233" name="Google Shape;233;p10"/>
            <p:cNvSpPr txBox="1"/>
            <p:nvPr/>
          </p:nvSpPr>
          <p:spPr>
            <a:xfrm>
              <a:off x="587735" y="76698"/>
              <a:ext cx="8343600" cy="662700"/>
            </a:xfrm>
            <a:prstGeom prst="rect">
              <a:avLst/>
            </a:prstGeom>
            <a:noFill/>
            <a:ln>
              <a:noFill/>
            </a:ln>
          </p:spPr>
          <p:txBody>
            <a:bodyPr anchorCtr="0" anchor="t" bIns="0" lIns="0" spcFirstLastPara="1" rIns="0" wrap="square" tIns="0">
              <a:normAutofit fontScale="85000"/>
            </a:bodyPr>
            <a:lstStyle/>
            <a:p>
              <a:pPr indent="0" lvl="0" marL="0" marR="0" rtl="0" algn="ctr">
                <a:lnSpc>
                  <a:spcPct val="140008"/>
                </a:lnSpc>
                <a:spcBef>
                  <a:spcPts val="0"/>
                </a:spcBef>
                <a:spcAft>
                  <a:spcPts val="0"/>
                </a:spcAft>
                <a:buNone/>
              </a:pPr>
              <a:r>
                <a:rPr b="1" i="0" lang="en-US" sz="2242" u="none" cap="none" strike="noStrike">
                  <a:solidFill>
                    <a:srgbClr val="1C2120"/>
                  </a:solidFill>
                  <a:latin typeface="Montserrat"/>
                  <a:ea typeface="Montserrat"/>
                  <a:cs typeface="Montserrat"/>
                  <a:sym typeface="Montserrat"/>
                </a:rPr>
                <a:t>THANK YOU FOR YOUR TIME AND ATTE</a:t>
              </a:r>
              <a:r>
                <a:rPr b="1" i="0" lang="en-US" sz="2242" u="none" cap="none" strike="noStrike">
                  <a:solidFill>
                    <a:srgbClr val="1C2120"/>
                  </a:solidFill>
                  <a:latin typeface="Montserrat"/>
                  <a:ea typeface="Montserrat"/>
                  <a:cs typeface="Montserrat"/>
                  <a:sym typeface="Montserrat"/>
                </a:rPr>
                <a:t>NTIO</a:t>
              </a:r>
              <a:r>
                <a:rPr b="1" i="0" lang="en-US" sz="2242" u="none" cap="none" strike="noStrike">
                  <a:solidFill>
                    <a:srgbClr val="1C2120"/>
                  </a:solidFill>
                  <a:latin typeface="Montserrat"/>
                  <a:ea typeface="Montserrat"/>
                  <a:cs typeface="Montserrat"/>
                  <a:sym typeface="Montserrat"/>
                </a:rPr>
                <a:t>N.</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2073"/>
            </a:stretch>
          </a:blipFill>
          <a:ln>
            <a:noFill/>
          </a:ln>
        </p:spPr>
      </p:sp>
      <p:sp>
        <p:nvSpPr>
          <p:cNvPr id="103" name="Google Shape;103;p2"/>
          <p:cNvSpPr/>
          <p:nvPr/>
        </p:nvSpPr>
        <p:spPr>
          <a:xfrm>
            <a:off x="0" y="-1113798"/>
            <a:ext cx="2215744" cy="2435999"/>
          </a:xfrm>
          <a:custGeom>
            <a:rect b="b" l="l" r="r" t="t"/>
            <a:pathLst>
              <a:path extrusionOk="0" h="2435999" w="2215744">
                <a:moveTo>
                  <a:pt x="0" y="0"/>
                </a:moveTo>
                <a:lnTo>
                  <a:pt x="2215744" y="0"/>
                </a:lnTo>
                <a:lnTo>
                  <a:pt x="2215744" y="2435999"/>
                </a:lnTo>
                <a:lnTo>
                  <a:pt x="0" y="2435999"/>
                </a:lnTo>
                <a:lnTo>
                  <a:pt x="0" y="0"/>
                </a:lnTo>
                <a:close/>
              </a:path>
            </a:pathLst>
          </a:custGeom>
          <a:blipFill rotWithShape="1">
            <a:blip r:embed="rId4">
              <a:alphaModFix/>
            </a:blip>
            <a:stretch>
              <a:fillRect b="0" l="0" r="0" t="0"/>
            </a:stretch>
          </a:blipFill>
          <a:ln>
            <a:noFill/>
          </a:ln>
        </p:spPr>
      </p:sp>
      <p:sp>
        <p:nvSpPr>
          <p:cNvPr id="104" name="Google Shape;104;p2"/>
          <p:cNvSpPr/>
          <p:nvPr/>
        </p:nvSpPr>
        <p:spPr>
          <a:xfrm rot="10800000">
            <a:off x="16072256" y="8964799"/>
            <a:ext cx="2215744" cy="2435999"/>
          </a:xfrm>
          <a:custGeom>
            <a:rect b="b" l="l" r="r" t="t"/>
            <a:pathLst>
              <a:path extrusionOk="0" h="2435999" w="2215744">
                <a:moveTo>
                  <a:pt x="2215744" y="2435999"/>
                </a:moveTo>
                <a:lnTo>
                  <a:pt x="0" y="2435999"/>
                </a:lnTo>
                <a:lnTo>
                  <a:pt x="0" y="0"/>
                </a:lnTo>
                <a:lnTo>
                  <a:pt x="2215744" y="0"/>
                </a:lnTo>
                <a:lnTo>
                  <a:pt x="2215744" y="2435999"/>
                </a:lnTo>
                <a:close/>
              </a:path>
            </a:pathLst>
          </a:custGeom>
          <a:blipFill rotWithShape="1">
            <a:blip r:embed="rId4">
              <a:alphaModFix/>
            </a:blip>
            <a:stretch>
              <a:fillRect b="0" l="0" r="0" t="0"/>
            </a:stretch>
          </a:blipFill>
          <a:ln>
            <a:noFill/>
          </a:ln>
        </p:spPr>
      </p:sp>
      <p:sp>
        <p:nvSpPr>
          <p:cNvPr id="105" name="Google Shape;105;p2"/>
          <p:cNvSpPr txBox="1"/>
          <p:nvPr/>
        </p:nvSpPr>
        <p:spPr>
          <a:xfrm>
            <a:off x="4391663" y="1769156"/>
            <a:ext cx="9504674" cy="1236346"/>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7199" u="sng" cap="none" strike="noStrike">
                <a:solidFill>
                  <a:srgbClr val="F47621"/>
                </a:solidFill>
                <a:latin typeface="Montserrat"/>
                <a:ea typeface="Montserrat"/>
                <a:cs typeface="Montserrat"/>
                <a:sym typeface="Montserrat"/>
              </a:rPr>
              <a:t>OUTLINE</a:t>
            </a:r>
            <a:endParaRPr/>
          </a:p>
        </p:txBody>
      </p:sp>
      <p:sp>
        <p:nvSpPr>
          <p:cNvPr id="106" name="Google Shape;106;p2"/>
          <p:cNvSpPr/>
          <p:nvPr/>
        </p:nvSpPr>
        <p:spPr>
          <a:xfrm>
            <a:off x="14513311" y="4677173"/>
            <a:ext cx="3455789" cy="2734393"/>
          </a:xfrm>
          <a:custGeom>
            <a:rect b="b" l="l" r="r" t="t"/>
            <a:pathLst>
              <a:path extrusionOk="0" h="2734393" w="3455789">
                <a:moveTo>
                  <a:pt x="0" y="0"/>
                </a:moveTo>
                <a:lnTo>
                  <a:pt x="3455790" y="0"/>
                </a:lnTo>
                <a:lnTo>
                  <a:pt x="3455790" y="2734393"/>
                </a:lnTo>
                <a:lnTo>
                  <a:pt x="0" y="2734393"/>
                </a:lnTo>
                <a:lnTo>
                  <a:pt x="0" y="0"/>
                </a:lnTo>
                <a:close/>
              </a:path>
            </a:pathLst>
          </a:custGeom>
          <a:blipFill rotWithShape="1">
            <a:blip r:embed="rId5">
              <a:alphaModFix amt="15000"/>
            </a:blip>
            <a:stretch>
              <a:fillRect b="0" l="0" r="0" t="0"/>
            </a:stretch>
          </a:blipFill>
          <a:ln>
            <a:noFill/>
          </a:ln>
        </p:spPr>
      </p:sp>
      <p:sp>
        <p:nvSpPr>
          <p:cNvPr id="107" name="Google Shape;107;p2"/>
          <p:cNvSpPr/>
          <p:nvPr/>
        </p:nvSpPr>
        <p:spPr>
          <a:xfrm>
            <a:off x="5614896" y="4677173"/>
            <a:ext cx="3455789" cy="2734393"/>
          </a:xfrm>
          <a:custGeom>
            <a:rect b="b" l="l" r="r" t="t"/>
            <a:pathLst>
              <a:path extrusionOk="0" h="2734393" w="3455789">
                <a:moveTo>
                  <a:pt x="0" y="0"/>
                </a:moveTo>
                <a:lnTo>
                  <a:pt x="3455790" y="0"/>
                </a:lnTo>
                <a:lnTo>
                  <a:pt x="3455790" y="2734393"/>
                </a:lnTo>
                <a:lnTo>
                  <a:pt x="0" y="2734393"/>
                </a:lnTo>
                <a:lnTo>
                  <a:pt x="0" y="0"/>
                </a:lnTo>
                <a:close/>
              </a:path>
            </a:pathLst>
          </a:custGeom>
          <a:blipFill rotWithShape="1">
            <a:blip r:embed="rId5">
              <a:alphaModFix amt="15000"/>
            </a:blip>
            <a:stretch>
              <a:fillRect b="0" l="0" r="0" t="0"/>
            </a:stretch>
          </a:blipFill>
          <a:ln>
            <a:noFill/>
          </a:ln>
        </p:spPr>
      </p:sp>
      <p:sp>
        <p:nvSpPr>
          <p:cNvPr id="108" name="Google Shape;108;p2"/>
          <p:cNvSpPr/>
          <p:nvPr/>
        </p:nvSpPr>
        <p:spPr>
          <a:xfrm>
            <a:off x="9927115" y="4677173"/>
            <a:ext cx="3455789" cy="2734393"/>
          </a:xfrm>
          <a:custGeom>
            <a:rect b="b" l="l" r="r" t="t"/>
            <a:pathLst>
              <a:path extrusionOk="0" h="2734393" w="3455789">
                <a:moveTo>
                  <a:pt x="0" y="0"/>
                </a:moveTo>
                <a:lnTo>
                  <a:pt x="3455790" y="0"/>
                </a:lnTo>
                <a:lnTo>
                  <a:pt x="3455790" y="2734393"/>
                </a:lnTo>
                <a:lnTo>
                  <a:pt x="0" y="2734393"/>
                </a:lnTo>
                <a:lnTo>
                  <a:pt x="0" y="0"/>
                </a:lnTo>
                <a:close/>
              </a:path>
            </a:pathLst>
          </a:custGeom>
          <a:blipFill rotWithShape="1">
            <a:blip r:embed="rId6">
              <a:alphaModFix amt="15000"/>
            </a:blip>
            <a:stretch>
              <a:fillRect b="0" l="0" r="0" t="0"/>
            </a:stretch>
          </a:blipFill>
          <a:ln>
            <a:noFill/>
          </a:ln>
        </p:spPr>
      </p:sp>
      <p:sp>
        <p:nvSpPr>
          <p:cNvPr id="109" name="Google Shape;109;p2"/>
          <p:cNvSpPr/>
          <p:nvPr/>
        </p:nvSpPr>
        <p:spPr>
          <a:xfrm>
            <a:off x="1028700" y="4677173"/>
            <a:ext cx="3455789" cy="2734393"/>
          </a:xfrm>
          <a:custGeom>
            <a:rect b="b" l="l" r="r" t="t"/>
            <a:pathLst>
              <a:path extrusionOk="0" h="2734393" w="3455789">
                <a:moveTo>
                  <a:pt x="0" y="0"/>
                </a:moveTo>
                <a:lnTo>
                  <a:pt x="3455789" y="0"/>
                </a:lnTo>
                <a:lnTo>
                  <a:pt x="3455789" y="2734393"/>
                </a:lnTo>
                <a:lnTo>
                  <a:pt x="0" y="2734393"/>
                </a:lnTo>
                <a:lnTo>
                  <a:pt x="0" y="0"/>
                </a:lnTo>
                <a:close/>
              </a:path>
            </a:pathLst>
          </a:custGeom>
          <a:blipFill rotWithShape="1">
            <a:blip r:embed="rId6">
              <a:alphaModFix amt="15000"/>
            </a:blip>
            <a:stretch>
              <a:fillRect b="0" l="0" r="0" t="0"/>
            </a:stretch>
          </a:blipFill>
          <a:ln>
            <a:noFill/>
          </a:ln>
        </p:spPr>
      </p:sp>
      <p:cxnSp>
        <p:nvCxnSpPr>
          <p:cNvPr id="110" name="Google Shape;110;p2"/>
          <p:cNvCxnSpPr/>
          <p:nvPr/>
        </p:nvCxnSpPr>
        <p:spPr>
          <a:xfrm>
            <a:off x="2484361" y="5942869"/>
            <a:ext cx="14933717" cy="101501"/>
          </a:xfrm>
          <a:prstGeom prst="straightConnector1">
            <a:avLst/>
          </a:prstGeom>
          <a:noFill/>
          <a:ln cap="flat" cmpd="sng" w="28575">
            <a:solidFill>
              <a:srgbClr val="3C5679"/>
            </a:solidFill>
            <a:prstDash val="dash"/>
            <a:round/>
            <a:headEnd len="sm" w="sm" type="none"/>
            <a:tailEnd len="sm" w="sm" type="none"/>
          </a:ln>
        </p:spPr>
      </p:cxnSp>
      <p:sp>
        <p:nvSpPr>
          <p:cNvPr id="111" name="Google Shape;111;p2"/>
          <p:cNvSpPr/>
          <p:nvPr/>
        </p:nvSpPr>
        <p:spPr>
          <a:xfrm>
            <a:off x="1028700" y="4269022"/>
            <a:ext cx="3452721" cy="3550694"/>
          </a:xfrm>
          <a:custGeom>
            <a:rect b="b" l="l" r="r" t="t"/>
            <a:pathLst>
              <a:path extrusionOk="0" h="7466238" w="7260225">
                <a:moveTo>
                  <a:pt x="6955425" y="0"/>
                </a:moveTo>
                <a:lnTo>
                  <a:pt x="304800" y="0"/>
                </a:lnTo>
                <a:cubicBezTo>
                  <a:pt x="135890" y="0"/>
                  <a:pt x="0" y="135890"/>
                  <a:pt x="0" y="304800"/>
                </a:cubicBezTo>
                <a:lnTo>
                  <a:pt x="0" y="7161438"/>
                </a:lnTo>
                <a:cubicBezTo>
                  <a:pt x="0" y="7330348"/>
                  <a:pt x="135890" y="7466238"/>
                  <a:pt x="304800" y="7466238"/>
                </a:cubicBezTo>
                <a:lnTo>
                  <a:pt x="6955425" y="7466238"/>
                </a:lnTo>
                <a:cubicBezTo>
                  <a:pt x="7124335" y="7466238"/>
                  <a:pt x="7260225" y="7330348"/>
                  <a:pt x="7260225" y="7161438"/>
                </a:cubicBezTo>
                <a:lnTo>
                  <a:pt x="7260225" y="304800"/>
                </a:lnTo>
                <a:cubicBezTo>
                  <a:pt x="7260225" y="135890"/>
                  <a:pt x="7124335" y="0"/>
                  <a:pt x="6955425" y="0"/>
                </a:cubicBezTo>
                <a:close/>
              </a:path>
            </a:pathLst>
          </a:custGeom>
          <a:gradFill>
            <a:gsLst>
              <a:gs pos="0">
                <a:srgbClr val="FFDE59"/>
              </a:gs>
              <a:gs pos="100000">
                <a:srgbClr val="FF914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txBox="1"/>
          <p:nvPr/>
        </p:nvSpPr>
        <p:spPr>
          <a:xfrm>
            <a:off x="1403740" y="5360668"/>
            <a:ext cx="2702642" cy="1047685"/>
          </a:xfrm>
          <a:prstGeom prst="rect">
            <a:avLst/>
          </a:prstGeom>
          <a:noFill/>
          <a:ln>
            <a:noFill/>
          </a:ln>
        </p:spPr>
        <p:txBody>
          <a:bodyPr anchorCtr="0" anchor="t" bIns="0" lIns="0" spcFirstLastPara="1" rIns="0" wrap="square" tIns="0">
            <a:spAutoFit/>
          </a:bodyPr>
          <a:lstStyle/>
          <a:p>
            <a:pPr indent="0" lvl="1" marL="0" marR="0" rtl="0" algn="l">
              <a:lnSpc>
                <a:spcPct val="140006"/>
              </a:lnSpc>
              <a:spcBef>
                <a:spcPts val="0"/>
              </a:spcBef>
              <a:spcAft>
                <a:spcPts val="0"/>
              </a:spcAft>
              <a:buNone/>
            </a:pPr>
            <a:r>
              <a:rPr b="1" i="0" lang="en-US" sz="3002" u="none" cap="none" strike="noStrike">
                <a:solidFill>
                  <a:srgbClr val="0D0D0D"/>
                </a:solidFill>
                <a:latin typeface="Barlow"/>
                <a:ea typeface="Barlow"/>
                <a:cs typeface="Barlow"/>
                <a:sym typeface="Barlow"/>
              </a:rPr>
              <a:t>About Jaiswal Cycle Stores</a:t>
            </a:r>
            <a:endParaRPr/>
          </a:p>
        </p:txBody>
      </p:sp>
      <p:sp>
        <p:nvSpPr>
          <p:cNvPr id="113" name="Google Shape;113;p2"/>
          <p:cNvSpPr/>
          <p:nvPr/>
        </p:nvSpPr>
        <p:spPr>
          <a:xfrm>
            <a:off x="5340919" y="4269022"/>
            <a:ext cx="3452721" cy="3550694"/>
          </a:xfrm>
          <a:custGeom>
            <a:rect b="b" l="l" r="r" t="t"/>
            <a:pathLst>
              <a:path extrusionOk="0" h="7466238" w="7260225">
                <a:moveTo>
                  <a:pt x="6955425" y="0"/>
                </a:moveTo>
                <a:lnTo>
                  <a:pt x="304800" y="0"/>
                </a:lnTo>
                <a:cubicBezTo>
                  <a:pt x="135890" y="0"/>
                  <a:pt x="0" y="135890"/>
                  <a:pt x="0" y="304800"/>
                </a:cubicBezTo>
                <a:lnTo>
                  <a:pt x="0" y="7161438"/>
                </a:lnTo>
                <a:cubicBezTo>
                  <a:pt x="0" y="7330348"/>
                  <a:pt x="135890" y="7466238"/>
                  <a:pt x="304800" y="7466238"/>
                </a:cubicBezTo>
                <a:lnTo>
                  <a:pt x="6955425" y="7466238"/>
                </a:lnTo>
                <a:cubicBezTo>
                  <a:pt x="7124335" y="7466238"/>
                  <a:pt x="7260225" y="7330348"/>
                  <a:pt x="7260225" y="7161438"/>
                </a:cubicBezTo>
                <a:lnTo>
                  <a:pt x="7260225" y="304800"/>
                </a:lnTo>
                <a:cubicBezTo>
                  <a:pt x="7260225" y="135890"/>
                  <a:pt x="7124335" y="0"/>
                  <a:pt x="6955425" y="0"/>
                </a:cubicBezTo>
                <a:close/>
              </a:path>
            </a:pathLst>
          </a:custGeom>
          <a:gradFill>
            <a:gsLst>
              <a:gs pos="0">
                <a:srgbClr val="FFDE59"/>
              </a:gs>
              <a:gs pos="100000">
                <a:srgbClr val="FF914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9653138" y="4269022"/>
            <a:ext cx="3452721" cy="3550694"/>
          </a:xfrm>
          <a:custGeom>
            <a:rect b="b" l="l" r="r" t="t"/>
            <a:pathLst>
              <a:path extrusionOk="0" h="7466238" w="7260225">
                <a:moveTo>
                  <a:pt x="6955425" y="0"/>
                </a:moveTo>
                <a:lnTo>
                  <a:pt x="304800" y="0"/>
                </a:lnTo>
                <a:cubicBezTo>
                  <a:pt x="135890" y="0"/>
                  <a:pt x="0" y="135890"/>
                  <a:pt x="0" y="304800"/>
                </a:cubicBezTo>
                <a:lnTo>
                  <a:pt x="0" y="7161438"/>
                </a:lnTo>
                <a:cubicBezTo>
                  <a:pt x="0" y="7330348"/>
                  <a:pt x="135890" y="7466238"/>
                  <a:pt x="304800" y="7466238"/>
                </a:cubicBezTo>
                <a:lnTo>
                  <a:pt x="6955425" y="7466238"/>
                </a:lnTo>
                <a:cubicBezTo>
                  <a:pt x="7124335" y="7466238"/>
                  <a:pt x="7260225" y="7330348"/>
                  <a:pt x="7260225" y="7161438"/>
                </a:cubicBezTo>
                <a:lnTo>
                  <a:pt x="7260225" y="304800"/>
                </a:lnTo>
                <a:cubicBezTo>
                  <a:pt x="7260225" y="135890"/>
                  <a:pt x="7124335" y="0"/>
                  <a:pt x="6955425" y="0"/>
                </a:cubicBezTo>
                <a:close/>
              </a:path>
            </a:pathLst>
          </a:custGeom>
          <a:gradFill>
            <a:gsLst>
              <a:gs pos="0">
                <a:srgbClr val="FFDE59"/>
              </a:gs>
              <a:gs pos="100000">
                <a:srgbClr val="FF914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3965357" y="4269022"/>
            <a:ext cx="3452721" cy="3550694"/>
          </a:xfrm>
          <a:custGeom>
            <a:rect b="b" l="l" r="r" t="t"/>
            <a:pathLst>
              <a:path extrusionOk="0" h="7466238" w="7260225">
                <a:moveTo>
                  <a:pt x="6955425" y="0"/>
                </a:moveTo>
                <a:lnTo>
                  <a:pt x="304800" y="0"/>
                </a:lnTo>
                <a:cubicBezTo>
                  <a:pt x="135890" y="0"/>
                  <a:pt x="0" y="135890"/>
                  <a:pt x="0" y="304800"/>
                </a:cubicBezTo>
                <a:lnTo>
                  <a:pt x="0" y="7161438"/>
                </a:lnTo>
                <a:cubicBezTo>
                  <a:pt x="0" y="7330348"/>
                  <a:pt x="135890" y="7466238"/>
                  <a:pt x="304800" y="7466238"/>
                </a:cubicBezTo>
                <a:lnTo>
                  <a:pt x="6955425" y="7466238"/>
                </a:lnTo>
                <a:cubicBezTo>
                  <a:pt x="7124335" y="7466238"/>
                  <a:pt x="7260225" y="7330348"/>
                  <a:pt x="7260225" y="7161438"/>
                </a:cubicBezTo>
                <a:lnTo>
                  <a:pt x="7260225" y="304800"/>
                </a:lnTo>
                <a:cubicBezTo>
                  <a:pt x="7260225" y="135890"/>
                  <a:pt x="7124335" y="0"/>
                  <a:pt x="6955425" y="0"/>
                </a:cubicBezTo>
                <a:close/>
              </a:path>
            </a:pathLst>
          </a:custGeom>
          <a:gradFill>
            <a:gsLst>
              <a:gs pos="0">
                <a:srgbClr val="FFDE59"/>
              </a:gs>
              <a:gs pos="100000">
                <a:srgbClr val="FF914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txBox="1"/>
          <p:nvPr/>
        </p:nvSpPr>
        <p:spPr>
          <a:xfrm>
            <a:off x="6126027" y="5487000"/>
            <a:ext cx="1917386" cy="986155"/>
          </a:xfrm>
          <a:prstGeom prst="rect">
            <a:avLst/>
          </a:prstGeom>
          <a:noFill/>
          <a:ln>
            <a:noFill/>
          </a:ln>
        </p:spPr>
        <p:txBody>
          <a:bodyPr anchorCtr="0" anchor="t" bIns="0" lIns="0" spcFirstLastPara="1" rIns="0" wrap="square" tIns="0">
            <a:spAutoFit/>
          </a:bodyPr>
          <a:lstStyle/>
          <a:p>
            <a:pPr indent="0" lvl="1" marL="0" marR="0" rtl="0" algn="l">
              <a:lnSpc>
                <a:spcPct val="140014"/>
              </a:lnSpc>
              <a:spcBef>
                <a:spcPts val="0"/>
              </a:spcBef>
              <a:spcAft>
                <a:spcPts val="0"/>
              </a:spcAft>
              <a:buNone/>
            </a:pPr>
            <a:r>
              <a:rPr b="1" i="0" lang="en-US" sz="2799" u="none" cap="none" strike="noStrike">
                <a:solidFill>
                  <a:srgbClr val="0D0D0D"/>
                </a:solidFill>
                <a:latin typeface="Barlow"/>
                <a:ea typeface="Barlow"/>
                <a:cs typeface="Barlow"/>
                <a:sym typeface="Barlow"/>
              </a:rPr>
              <a:t>Problem Statement</a:t>
            </a:r>
            <a:endParaRPr/>
          </a:p>
        </p:txBody>
      </p:sp>
      <p:sp>
        <p:nvSpPr>
          <p:cNvPr id="117" name="Google Shape;117;p2"/>
          <p:cNvSpPr txBox="1"/>
          <p:nvPr/>
        </p:nvSpPr>
        <p:spPr>
          <a:xfrm>
            <a:off x="9853015" y="4991700"/>
            <a:ext cx="3052968" cy="1976755"/>
          </a:xfrm>
          <a:prstGeom prst="rect">
            <a:avLst/>
          </a:prstGeom>
          <a:noFill/>
          <a:ln>
            <a:noFill/>
          </a:ln>
        </p:spPr>
        <p:txBody>
          <a:bodyPr anchorCtr="0" anchor="t" bIns="0" lIns="0" spcFirstLastPara="1" rIns="0" wrap="square" tIns="0">
            <a:spAutoFit/>
          </a:bodyPr>
          <a:lstStyle/>
          <a:p>
            <a:pPr indent="0" lvl="1" marL="0" marR="0" rtl="0" algn="l">
              <a:lnSpc>
                <a:spcPct val="140014"/>
              </a:lnSpc>
              <a:spcBef>
                <a:spcPts val="0"/>
              </a:spcBef>
              <a:spcAft>
                <a:spcPts val="0"/>
              </a:spcAft>
              <a:buNone/>
            </a:pPr>
            <a:r>
              <a:rPr b="1" i="0" lang="en-US" sz="2799" u="none" cap="none" strike="noStrike">
                <a:solidFill>
                  <a:srgbClr val="0D0D0D"/>
                </a:solidFill>
                <a:latin typeface="Barlow"/>
                <a:ea typeface="Barlow"/>
                <a:cs typeface="Barlow"/>
                <a:sym typeface="Barlow"/>
              </a:rPr>
              <a:t>Analysis on Collected Data of Products and their Details</a:t>
            </a:r>
            <a:endParaRPr/>
          </a:p>
        </p:txBody>
      </p:sp>
      <p:sp>
        <p:nvSpPr>
          <p:cNvPr id="118" name="Google Shape;118;p2"/>
          <p:cNvSpPr txBox="1"/>
          <p:nvPr/>
        </p:nvSpPr>
        <p:spPr>
          <a:xfrm>
            <a:off x="14240155" y="5634320"/>
            <a:ext cx="3327065" cy="490855"/>
          </a:xfrm>
          <a:prstGeom prst="rect">
            <a:avLst/>
          </a:prstGeom>
          <a:noFill/>
          <a:ln>
            <a:noFill/>
          </a:ln>
        </p:spPr>
        <p:txBody>
          <a:bodyPr anchorCtr="0" anchor="t" bIns="0" lIns="0" spcFirstLastPara="1" rIns="0" wrap="square" tIns="0">
            <a:spAutoFit/>
          </a:bodyPr>
          <a:lstStyle/>
          <a:p>
            <a:pPr indent="0" lvl="1" marL="0" marR="0" rtl="0" algn="l">
              <a:lnSpc>
                <a:spcPct val="140014"/>
              </a:lnSpc>
              <a:spcBef>
                <a:spcPts val="0"/>
              </a:spcBef>
              <a:spcAft>
                <a:spcPts val="0"/>
              </a:spcAft>
              <a:buNone/>
            </a:pPr>
            <a:r>
              <a:rPr b="1" i="0" lang="en-US" sz="2799" u="none" cap="none" strike="noStrike">
                <a:solidFill>
                  <a:srgbClr val="0D0D0D"/>
                </a:solidFill>
                <a:latin typeface="Barlow"/>
                <a:ea typeface="Barlow"/>
                <a:cs typeface="Barlow"/>
                <a:sym typeface="Barlow"/>
              </a:rPr>
              <a:t>Recommendations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2073"/>
            </a:stretch>
          </a:blipFill>
          <a:ln>
            <a:noFill/>
          </a:ln>
        </p:spPr>
      </p:sp>
      <p:sp>
        <p:nvSpPr>
          <p:cNvPr id="124" name="Google Shape;124;p3"/>
          <p:cNvSpPr/>
          <p:nvPr/>
        </p:nvSpPr>
        <p:spPr>
          <a:xfrm>
            <a:off x="-1310" y="3718663"/>
            <a:ext cx="5974450" cy="6568337"/>
          </a:xfrm>
          <a:custGeom>
            <a:rect b="b" l="l" r="r" t="t"/>
            <a:pathLst>
              <a:path extrusionOk="0" h="6568337" w="5974450">
                <a:moveTo>
                  <a:pt x="5974450" y="6568337"/>
                </a:moveTo>
                <a:lnTo>
                  <a:pt x="0" y="6568337"/>
                </a:lnTo>
                <a:lnTo>
                  <a:pt x="0" y="0"/>
                </a:lnTo>
                <a:lnTo>
                  <a:pt x="5974450" y="0"/>
                </a:lnTo>
                <a:lnTo>
                  <a:pt x="5974450" y="6568337"/>
                </a:lnTo>
                <a:close/>
              </a:path>
            </a:pathLst>
          </a:custGeom>
          <a:blipFill rotWithShape="1">
            <a:blip r:embed="rId4">
              <a:alphaModFix/>
            </a:blip>
            <a:stretch>
              <a:fillRect b="0" l="0" r="0" t="0"/>
            </a:stretch>
          </a:blipFill>
          <a:ln>
            <a:noFill/>
          </a:ln>
        </p:spPr>
      </p:sp>
      <p:sp>
        <p:nvSpPr>
          <p:cNvPr id="125" name="Google Shape;125;p3"/>
          <p:cNvSpPr/>
          <p:nvPr/>
        </p:nvSpPr>
        <p:spPr>
          <a:xfrm flipH="1" rot="10800000">
            <a:off x="-1310" y="0"/>
            <a:ext cx="5974450" cy="6568337"/>
          </a:xfrm>
          <a:custGeom>
            <a:rect b="b" l="l" r="r" t="t"/>
            <a:pathLst>
              <a:path extrusionOk="0" h="6568337" w="5974450">
                <a:moveTo>
                  <a:pt x="5974450" y="0"/>
                </a:moveTo>
                <a:lnTo>
                  <a:pt x="0" y="0"/>
                </a:lnTo>
                <a:lnTo>
                  <a:pt x="0" y="6568337"/>
                </a:lnTo>
                <a:lnTo>
                  <a:pt x="5974450" y="6568337"/>
                </a:lnTo>
                <a:lnTo>
                  <a:pt x="5974450" y="0"/>
                </a:lnTo>
                <a:close/>
              </a:path>
            </a:pathLst>
          </a:custGeom>
          <a:blipFill rotWithShape="1">
            <a:blip r:embed="rId4">
              <a:alphaModFix/>
            </a:blip>
            <a:stretch>
              <a:fillRect b="0" l="0" r="0" t="0"/>
            </a:stretch>
          </a:blipFill>
          <a:ln>
            <a:noFill/>
          </a:ln>
        </p:spPr>
      </p:sp>
      <p:sp>
        <p:nvSpPr>
          <p:cNvPr id="126" name="Google Shape;126;p3"/>
          <p:cNvSpPr/>
          <p:nvPr/>
        </p:nvSpPr>
        <p:spPr>
          <a:xfrm rot="10800000">
            <a:off x="-1310" y="1304911"/>
            <a:ext cx="7644415" cy="7629065"/>
          </a:xfrm>
          <a:custGeom>
            <a:rect b="b" l="l" r="r" t="t"/>
            <a:pathLst>
              <a:path extrusionOk="0" h="7629065" w="7644415">
                <a:moveTo>
                  <a:pt x="0" y="0"/>
                </a:moveTo>
                <a:lnTo>
                  <a:pt x="7644415" y="0"/>
                </a:lnTo>
                <a:lnTo>
                  <a:pt x="7644415" y="7629065"/>
                </a:lnTo>
                <a:lnTo>
                  <a:pt x="0" y="7629065"/>
                </a:lnTo>
                <a:lnTo>
                  <a:pt x="0" y="0"/>
                </a:lnTo>
                <a:close/>
              </a:path>
            </a:pathLst>
          </a:custGeom>
          <a:blipFill rotWithShape="1">
            <a:blip r:embed="rId5">
              <a:alphaModFix/>
            </a:blip>
            <a:stretch>
              <a:fillRect b="0" l="0" r="0" t="0"/>
            </a:stretch>
          </a:blipFill>
          <a:ln>
            <a:noFill/>
          </a:ln>
        </p:spPr>
      </p:sp>
      <p:grpSp>
        <p:nvGrpSpPr>
          <p:cNvPr id="127" name="Google Shape;127;p3"/>
          <p:cNvGrpSpPr/>
          <p:nvPr/>
        </p:nvGrpSpPr>
        <p:grpSpPr>
          <a:xfrm rot="10800000">
            <a:off x="290986" y="1570335"/>
            <a:ext cx="7213372" cy="7213372"/>
            <a:chOff x="0" y="0"/>
            <a:chExt cx="812800" cy="812800"/>
          </a:xfrm>
        </p:grpSpPr>
        <p:sp>
          <p:nvSpPr>
            <p:cNvPr id="128" name="Google Shape;128;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0" name="Google Shape;130;p3"/>
          <p:cNvSpPr/>
          <p:nvPr/>
        </p:nvSpPr>
        <p:spPr>
          <a:xfrm>
            <a:off x="477099" y="1756462"/>
            <a:ext cx="6841145" cy="6841118"/>
          </a:xfrm>
          <a:custGeom>
            <a:rect b="b" l="l" r="r" t="t"/>
            <a:pathLst>
              <a:path extrusionOk="0"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rotWithShape="1">
            <a:blip r:embed="rId6">
              <a:alphaModFix/>
            </a:blip>
            <a:stretch>
              <a:fillRect b="-17354"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txBox="1"/>
          <p:nvPr/>
        </p:nvSpPr>
        <p:spPr>
          <a:xfrm>
            <a:off x="11610094" y="1114268"/>
            <a:ext cx="5649206" cy="1455838"/>
          </a:xfrm>
          <a:prstGeom prst="rect">
            <a:avLst/>
          </a:prstGeom>
          <a:noFill/>
          <a:ln>
            <a:noFill/>
          </a:ln>
        </p:spPr>
        <p:txBody>
          <a:bodyPr anchorCtr="0" anchor="t" bIns="0" lIns="0" spcFirstLastPara="1" rIns="0" wrap="square" tIns="0">
            <a:spAutoFit/>
          </a:bodyPr>
          <a:lstStyle/>
          <a:p>
            <a:pPr indent="0" lvl="0" marL="0" marR="0" rtl="0" algn="r">
              <a:lnSpc>
                <a:spcPct val="139995"/>
              </a:lnSpc>
              <a:spcBef>
                <a:spcPts val="0"/>
              </a:spcBef>
              <a:spcAft>
                <a:spcPts val="0"/>
              </a:spcAft>
              <a:buNone/>
            </a:pPr>
            <a:r>
              <a:rPr b="1" i="0" lang="en-US" sz="4183" u="none" cap="none" strike="noStrike">
                <a:solidFill>
                  <a:srgbClr val="F47621"/>
                </a:solidFill>
                <a:latin typeface="Montserrat"/>
                <a:ea typeface="Montserrat"/>
                <a:cs typeface="Montserrat"/>
                <a:sym typeface="Montserrat"/>
              </a:rPr>
              <a:t>JAISWAL CYCLE</a:t>
            </a:r>
            <a:endParaRPr/>
          </a:p>
          <a:p>
            <a:pPr indent="0" lvl="0" marL="0" marR="0" rtl="0" algn="r">
              <a:lnSpc>
                <a:spcPct val="139995"/>
              </a:lnSpc>
              <a:spcBef>
                <a:spcPts val="0"/>
              </a:spcBef>
              <a:spcAft>
                <a:spcPts val="0"/>
              </a:spcAft>
              <a:buNone/>
            </a:pPr>
            <a:r>
              <a:rPr b="1" i="0" lang="en-US" sz="4183" u="none" cap="none" strike="noStrike">
                <a:solidFill>
                  <a:srgbClr val="F47621"/>
                </a:solidFill>
                <a:latin typeface="Montserrat"/>
                <a:ea typeface="Montserrat"/>
                <a:cs typeface="Montserrat"/>
                <a:sym typeface="Montserrat"/>
              </a:rPr>
              <a:t>STORES</a:t>
            </a:r>
            <a:endParaRPr/>
          </a:p>
        </p:txBody>
      </p:sp>
      <p:sp>
        <p:nvSpPr>
          <p:cNvPr id="132" name="Google Shape;132;p3"/>
          <p:cNvSpPr txBox="1"/>
          <p:nvPr/>
        </p:nvSpPr>
        <p:spPr>
          <a:xfrm>
            <a:off x="8431069" y="3168330"/>
            <a:ext cx="8828100" cy="61416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2100" u="none" cap="none" strike="noStrike">
                <a:solidFill>
                  <a:srgbClr val="1C2120"/>
                </a:solidFill>
                <a:latin typeface="Arial"/>
                <a:ea typeface="Arial"/>
                <a:cs typeface="Arial"/>
                <a:sym typeface="Arial"/>
              </a:rPr>
              <a:t>Jaiswal Cycle Stores, nestled in the heart of Kunwar Singh Chowk, Main Road Jainagar, Madhubani-847226, stands as a reliable destination for bicycle enthusiasts seeking quality products and exceptional service. Established by the visionary Nand Kumar Jaiswal, this shop has been a cornerstone of the community, providing eco-friendly and affordable transportation solutions.</a:t>
            </a:r>
            <a:endParaRPr/>
          </a:p>
          <a:p>
            <a:pPr indent="0" lvl="0" marL="0" marR="0" rtl="0" algn="just">
              <a:lnSpc>
                <a:spcPct val="120000"/>
              </a:lnSpc>
              <a:spcBef>
                <a:spcPts val="0"/>
              </a:spcBef>
              <a:spcAft>
                <a:spcPts val="0"/>
              </a:spcAft>
              <a:buNone/>
            </a:pPr>
            <a:r>
              <a:t/>
            </a:r>
            <a:endParaRPr b="0" i="0" sz="2100" u="none" cap="none" strike="noStrike">
              <a:solidFill>
                <a:srgbClr val="1C2120"/>
              </a:solidFill>
              <a:latin typeface="Arial"/>
              <a:ea typeface="Arial"/>
              <a:cs typeface="Arial"/>
              <a:sym typeface="Arial"/>
            </a:endParaRPr>
          </a:p>
          <a:p>
            <a:pPr indent="0" lvl="0" marL="0" marR="0" rtl="0" algn="just">
              <a:lnSpc>
                <a:spcPct val="120000"/>
              </a:lnSpc>
              <a:spcBef>
                <a:spcPts val="0"/>
              </a:spcBef>
              <a:spcAft>
                <a:spcPts val="0"/>
              </a:spcAft>
              <a:buNone/>
            </a:pPr>
            <a:r>
              <a:rPr b="0" i="0" lang="en-US" sz="2100" u="none" cap="none" strike="noStrike">
                <a:solidFill>
                  <a:srgbClr val="1C2120"/>
                </a:solidFill>
                <a:latin typeface="Arial"/>
                <a:ea typeface="Arial"/>
                <a:cs typeface="Arial"/>
                <a:sym typeface="Arial"/>
              </a:rPr>
              <a:t>From sleek bicycles to essential accessories, Jaiswal Cycle Stores caters to the diverse needs of its customers. Nand Kumar Jaiswal's dedication to excellence resonates in every product offered, ensuring customers receive top-notch quality and value.</a:t>
            </a:r>
            <a:endParaRPr/>
          </a:p>
          <a:p>
            <a:pPr indent="0" lvl="0" marL="0" marR="0" rtl="0" algn="just">
              <a:lnSpc>
                <a:spcPct val="120000"/>
              </a:lnSpc>
              <a:spcBef>
                <a:spcPts val="0"/>
              </a:spcBef>
              <a:spcAft>
                <a:spcPts val="0"/>
              </a:spcAft>
              <a:buNone/>
            </a:pPr>
            <a:r>
              <a:t/>
            </a:r>
            <a:endParaRPr b="0" i="0" sz="2100" u="none" cap="none" strike="noStrike">
              <a:solidFill>
                <a:srgbClr val="1C2120"/>
              </a:solidFill>
              <a:latin typeface="Arial"/>
              <a:ea typeface="Arial"/>
              <a:cs typeface="Arial"/>
              <a:sym typeface="Arial"/>
            </a:endParaRPr>
          </a:p>
          <a:p>
            <a:pPr indent="0" lvl="0" marL="0" marR="0" rtl="0" algn="just">
              <a:lnSpc>
                <a:spcPct val="120000"/>
              </a:lnSpc>
              <a:spcBef>
                <a:spcPts val="0"/>
              </a:spcBef>
              <a:spcAft>
                <a:spcPts val="0"/>
              </a:spcAft>
              <a:buNone/>
            </a:pPr>
            <a:r>
              <a:rPr b="0" i="0" lang="en-US" sz="2100" u="none" cap="none" strike="noStrike">
                <a:solidFill>
                  <a:srgbClr val="1C2120"/>
                </a:solidFill>
                <a:latin typeface="Arial"/>
                <a:ea typeface="Arial"/>
                <a:cs typeface="Arial"/>
                <a:sym typeface="Arial"/>
              </a:rPr>
              <a:t>With an average monthly sale of ₹</a:t>
            </a:r>
            <a:r>
              <a:rPr lang="en-US" sz="2100">
                <a:solidFill>
                  <a:srgbClr val="1C2120"/>
                </a:solidFill>
              </a:rPr>
              <a:t>4,45,180</a:t>
            </a:r>
            <a:r>
              <a:rPr b="0" i="0" lang="en-US" sz="2100" u="none" cap="none" strike="noStrike">
                <a:solidFill>
                  <a:srgbClr val="1C2120"/>
                </a:solidFill>
                <a:latin typeface="Arial"/>
                <a:ea typeface="Arial"/>
                <a:cs typeface="Arial"/>
                <a:sym typeface="Arial"/>
              </a:rPr>
              <a:t>, Jaiswal Cycle Stores has earned the trust and loyalty of its patrons. It's not merely a shop but an integral part of the neighborhood, fostering connections and delivering superior products with a personal touch.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p:nvPr/>
        </p:nvSpPr>
        <p:spPr>
          <a:xfrm>
            <a:off x="0" y="68580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2073"/>
            </a:stretch>
          </a:blipFill>
          <a:ln>
            <a:noFill/>
          </a:ln>
        </p:spPr>
      </p:sp>
      <p:sp>
        <p:nvSpPr>
          <p:cNvPr id="138" name="Google Shape;138;p4"/>
          <p:cNvSpPr/>
          <p:nvPr/>
        </p:nvSpPr>
        <p:spPr>
          <a:xfrm rot="10800000">
            <a:off x="16730358" y="0"/>
            <a:ext cx="1557642" cy="3273502"/>
          </a:xfrm>
          <a:custGeom>
            <a:rect b="b" l="l" r="r" t="t"/>
            <a:pathLst>
              <a:path extrusionOk="0" h="3273502" w="1557642">
                <a:moveTo>
                  <a:pt x="1557642" y="3273502"/>
                </a:moveTo>
                <a:lnTo>
                  <a:pt x="0" y="3273502"/>
                </a:lnTo>
                <a:lnTo>
                  <a:pt x="0" y="0"/>
                </a:lnTo>
                <a:lnTo>
                  <a:pt x="1557642" y="0"/>
                </a:lnTo>
                <a:lnTo>
                  <a:pt x="1557642" y="3273502"/>
                </a:lnTo>
                <a:close/>
              </a:path>
            </a:pathLst>
          </a:custGeom>
          <a:blipFill rotWithShape="1">
            <a:blip r:embed="rId4">
              <a:alphaModFix/>
            </a:blip>
            <a:stretch>
              <a:fillRect b="0" l="0" r="0" t="0"/>
            </a:stretch>
          </a:blipFill>
          <a:ln>
            <a:noFill/>
          </a:ln>
        </p:spPr>
      </p:sp>
      <p:sp>
        <p:nvSpPr>
          <p:cNvPr id="139" name="Google Shape;139;p4"/>
          <p:cNvSpPr/>
          <p:nvPr/>
        </p:nvSpPr>
        <p:spPr>
          <a:xfrm flipH="1" rot="10800000">
            <a:off x="0" y="0"/>
            <a:ext cx="1557642" cy="3273502"/>
          </a:xfrm>
          <a:custGeom>
            <a:rect b="b" l="l" r="r" t="t"/>
            <a:pathLst>
              <a:path extrusionOk="0" h="3273502" w="1557642">
                <a:moveTo>
                  <a:pt x="0" y="3273502"/>
                </a:moveTo>
                <a:lnTo>
                  <a:pt x="1557642" y="3273502"/>
                </a:lnTo>
                <a:lnTo>
                  <a:pt x="1557642" y="0"/>
                </a:lnTo>
                <a:lnTo>
                  <a:pt x="0" y="0"/>
                </a:lnTo>
                <a:lnTo>
                  <a:pt x="0" y="3273502"/>
                </a:lnTo>
                <a:close/>
              </a:path>
            </a:pathLst>
          </a:custGeom>
          <a:blipFill rotWithShape="1">
            <a:blip r:embed="rId4">
              <a:alphaModFix/>
            </a:blip>
            <a:stretch>
              <a:fillRect b="0" l="0" r="0" t="0"/>
            </a:stretch>
          </a:blipFill>
          <a:ln>
            <a:noFill/>
          </a:ln>
        </p:spPr>
      </p:sp>
      <p:grpSp>
        <p:nvGrpSpPr>
          <p:cNvPr id="140" name="Google Shape;140;p4"/>
          <p:cNvGrpSpPr/>
          <p:nvPr/>
        </p:nvGrpSpPr>
        <p:grpSpPr>
          <a:xfrm>
            <a:off x="-400" y="9474102"/>
            <a:ext cx="18287806" cy="1588623"/>
            <a:chOff x="0" y="-38100"/>
            <a:chExt cx="5031587" cy="636978"/>
          </a:xfrm>
        </p:grpSpPr>
        <p:sp>
          <p:nvSpPr>
            <p:cNvPr id="141" name="Google Shape;141;p4"/>
            <p:cNvSpPr/>
            <p:nvPr/>
          </p:nvSpPr>
          <p:spPr>
            <a:xfrm>
              <a:off x="0" y="0"/>
              <a:ext cx="5031587" cy="598878"/>
            </a:xfrm>
            <a:custGeom>
              <a:rect b="b" l="l" r="r" t="t"/>
              <a:pathLst>
                <a:path extrusionOk="0" h="598878" w="5031587">
                  <a:moveTo>
                    <a:pt x="0" y="0"/>
                  </a:moveTo>
                  <a:lnTo>
                    <a:pt x="5031587" y="0"/>
                  </a:lnTo>
                  <a:lnTo>
                    <a:pt x="5031587" y="598878"/>
                  </a:lnTo>
                  <a:lnTo>
                    <a:pt x="0" y="598878"/>
                  </a:lnTo>
                  <a:close/>
                </a:path>
              </a:pathLst>
            </a:custGeom>
            <a:solidFill>
              <a:srgbClr val="F47621"/>
            </a:solidFill>
            <a:ln cap="sq" cmpd="sng" w="95250">
              <a:solidFill>
                <a:srgbClr val="DE5026"/>
              </a:solidFill>
              <a:prstDash val="solid"/>
              <a:miter lim="8000"/>
              <a:headEnd len="sm" w="sm" type="none"/>
              <a:tailEnd len="sm" w="sm" type="none"/>
            </a:ln>
          </p:spPr>
        </p:sp>
        <p:sp>
          <p:nvSpPr>
            <p:cNvPr id="142" name="Google Shape;142;p4"/>
            <p:cNvSpPr txBox="1"/>
            <p:nvPr/>
          </p:nvSpPr>
          <p:spPr>
            <a:xfrm>
              <a:off x="0" y="-38100"/>
              <a:ext cx="5031587" cy="63697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3" name="Google Shape;143;p4"/>
          <p:cNvSpPr/>
          <p:nvPr/>
        </p:nvSpPr>
        <p:spPr>
          <a:xfrm>
            <a:off x="11189704" y="1636751"/>
            <a:ext cx="6859286" cy="7035166"/>
          </a:xfrm>
          <a:custGeom>
            <a:rect b="b" l="l" r="r" t="t"/>
            <a:pathLst>
              <a:path extrusionOk="0" h="7035166" w="6859286">
                <a:moveTo>
                  <a:pt x="0" y="0"/>
                </a:moveTo>
                <a:lnTo>
                  <a:pt x="6859286" y="0"/>
                </a:lnTo>
                <a:lnTo>
                  <a:pt x="6859286" y="7035166"/>
                </a:lnTo>
                <a:lnTo>
                  <a:pt x="0" y="7035166"/>
                </a:lnTo>
                <a:lnTo>
                  <a:pt x="0" y="0"/>
                </a:lnTo>
                <a:close/>
              </a:path>
            </a:pathLst>
          </a:custGeom>
          <a:blipFill rotWithShape="1">
            <a:blip r:embed="rId5">
              <a:alphaModFix/>
            </a:blip>
            <a:stretch>
              <a:fillRect b="0" l="0" r="0" t="0"/>
            </a:stretch>
          </a:blipFill>
          <a:ln>
            <a:noFill/>
          </a:ln>
        </p:spPr>
      </p:sp>
      <p:sp>
        <p:nvSpPr>
          <p:cNvPr id="144" name="Google Shape;144;p4"/>
          <p:cNvSpPr txBox="1"/>
          <p:nvPr/>
        </p:nvSpPr>
        <p:spPr>
          <a:xfrm>
            <a:off x="911771" y="2248071"/>
            <a:ext cx="8089831" cy="920656"/>
          </a:xfrm>
          <a:prstGeom prst="rect">
            <a:avLst/>
          </a:prstGeom>
          <a:noFill/>
          <a:ln>
            <a:noFill/>
          </a:ln>
        </p:spPr>
        <p:txBody>
          <a:bodyPr anchorCtr="0" anchor="t" bIns="0" lIns="0" spcFirstLastPara="1" rIns="0" wrap="square" tIns="0">
            <a:normAutofit fontScale="92500"/>
          </a:bodyPr>
          <a:lstStyle/>
          <a:p>
            <a:pPr indent="0" lvl="0" marL="0" marR="0" rtl="0" algn="l">
              <a:lnSpc>
                <a:spcPct val="140014"/>
              </a:lnSpc>
              <a:spcBef>
                <a:spcPts val="0"/>
              </a:spcBef>
              <a:spcAft>
                <a:spcPts val="0"/>
              </a:spcAft>
              <a:buNone/>
            </a:pPr>
            <a:r>
              <a:rPr b="1" i="0" lang="en-US" sz="5378" u="sng" cap="none" strike="noStrike">
                <a:solidFill>
                  <a:srgbClr val="F47621"/>
                </a:solidFill>
                <a:latin typeface="Montserrat"/>
                <a:ea typeface="Montserrat"/>
                <a:cs typeface="Montserrat"/>
                <a:sym typeface="Montserrat"/>
              </a:rPr>
              <a:t>PROBLEM STATEMENT</a:t>
            </a:r>
            <a:endParaRPr/>
          </a:p>
        </p:txBody>
      </p:sp>
      <p:sp>
        <p:nvSpPr>
          <p:cNvPr id="145" name="Google Shape;145;p4"/>
          <p:cNvSpPr txBox="1"/>
          <p:nvPr/>
        </p:nvSpPr>
        <p:spPr>
          <a:xfrm>
            <a:off x="911771" y="3656397"/>
            <a:ext cx="10277933" cy="3288618"/>
          </a:xfrm>
          <a:prstGeom prst="rect">
            <a:avLst/>
          </a:prstGeom>
          <a:noFill/>
          <a:ln>
            <a:noFill/>
          </a:ln>
        </p:spPr>
        <p:txBody>
          <a:bodyPr anchorCtr="0" anchor="t" bIns="0" lIns="0" spcFirstLastPara="1" rIns="0" wrap="square" tIns="0">
            <a:spAutoFit/>
          </a:bodyPr>
          <a:lstStyle/>
          <a:p>
            <a:pPr indent="0" lvl="0" marL="0" marR="0" rtl="0" algn="l">
              <a:lnSpc>
                <a:spcPct val="120019"/>
              </a:lnSpc>
              <a:spcBef>
                <a:spcPts val="0"/>
              </a:spcBef>
              <a:spcAft>
                <a:spcPts val="0"/>
              </a:spcAft>
              <a:buNone/>
            </a:pPr>
            <a:r>
              <a:rPr b="0" i="0" lang="en-US" sz="3132" u="none" cap="none" strike="noStrike">
                <a:solidFill>
                  <a:srgbClr val="1C2120"/>
                </a:solidFill>
                <a:latin typeface="Arial"/>
                <a:ea typeface="Arial"/>
                <a:cs typeface="Arial"/>
                <a:sym typeface="Arial"/>
              </a:rPr>
              <a:t>Reduced bicycle sales due to rising demand for motorized alternatives, endangering its market position.</a:t>
            </a:r>
            <a:endParaRPr/>
          </a:p>
          <a:p>
            <a:pPr indent="0" lvl="0" marL="0" marR="0" rtl="0" algn="l">
              <a:lnSpc>
                <a:spcPct val="120019"/>
              </a:lnSpc>
              <a:spcBef>
                <a:spcPts val="0"/>
              </a:spcBef>
              <a:spcAft>
                <a:spcPts val="0"/>
              </a:spcAft>
              <a:buNone/>
            </a:pPr>
            <a:r>
              <a:t/>
            </a:r>
            <a:endParaRPr b="0" i="0" sz="3132" u="none" cap="none" strike="noStrike">
              <a:solidFill>
                <a:srgbClr val="1C2120"/>
              </a:solidFill>
              <a:latin typeface="Arial"/>
              <a:ea typeface="Arial"/>
              <a:cs typeface="Arial"/>
              <a:sym typeface="Arial"/>
            </a:endParaRPr>
          </a:p>
          <a:p>
            <a:pPr indent="0" lvl="0" marL="0" marR="0" rtl="0" algn="l">
              <a:lnSpc>
                <a:spcPct val="120019"/>
              </a:lnSpc>
              <a:spcBef>
                <a:spcPts val="0"/>
              </a:spcBef>
              <a:spcAft>
                <a:spcPts val="0"/>
              </a:spcAft>
              <a:buNone/>
            </a:pPr>
            <a:r>
              <a:rPr b="0" i="0" lang="en-US" sz="3132" u="none" cap="none" strike="noStrike">
                <a:solidFill>
                  <a:srgbClr val="1C2120"/>
                </a:solidFill>
                <a:latin typeface="Arial"/>
                <a:ea typeface="Arial"/>
                <a:cs typeface="Arial"/>
                <a:sym typeface="Arial"/>
              </a:rPr>
              <a:t>Encounters a significant sales decline during the rainy season, lasting 2-3 months, posing financial hurdles.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2073"/>
            </a:stretch>
          </a:blipFill>
          <a:ln>
            <a:noFill/>
          </a:ln>
        </p:spPr>
      </p:sp>
      <p:sp>
        <p:nvSpPr>
          <p:cNvPr id="151" name="Google Shape;151;p5"/>
          <p:cNvSpPr/>
          <p:nvPr/>
        </p:nvSpPr>
        <p:spPr>
          <a:xfrm>
            <a:off x="15132835" y="8203277"/>
            <a:ext cx="3155165" cy="2083723"/>
          </a:xfrm>
          <a:custGeom>
            <a:rect b="b" l="l" r="r" t="t"/>
            <a:pathLst>
              <a:path extrusionOk="0" h="2083723" w="3155165">
                <a:moveTo>
                  <a:pt x="0" y="0"/>
                </a:moveTo>
                <a:lnTo>
                  <a:pt x="3155165" y="0"/>
                </a:lnTo>
                <a:lnTo>
                  <a:pt x="3155165" y="2083723"/>
                </a:lnTo>
                <a:lnTo>
                  <a:pt x="0" y="2083723"/>
                </a:lnTo>
                <a:lnTo>
                  <a:pt x="0" y="0"/>
                </a:lnTo>
                <a:close/>
              </a:path>
            </a:pathLst>
          </a:custGeom>
          <a:blipFill rotWithShape="1">
            <a:blip r:embed="rId4">
              <a:alphaModFix/>
            </a:blip>
            <a:stretch>
              <a:fillRect b="0" l="0" r="0" t="0"/>
            </a:stretch>
          </a:blipFill>
          <a:ln>
            <a:noFill/>
          </a:ln>
        </p:spPr>
      </p:sp>
      <p:sp>
        <p:nvSpPr>
          <p:cNvPr id="152" name="Google Shape;152;p5"/>
          <p:cNvSpPr/>
          <p:nvPr/>
        </p:nvSpPr>
        <p:spPr>
          <a:xfrm rot="10800000">
            <a:off x="0" y="0"/>
            <a:ext cx="3155165" cy="2083723"/>
          </a:xfrm>
          <a:custGeom>
            <a:rect b="b" l="l" r="r" t="t"/>
            <a:pathLst>
              <a:path extrusionOk="0" h="2083723" w="3155165">
                <a:moveTo>
                  <a:pt x="3155165" y="2083723"/>
                </a:moveTo>
                <a:lnTo>
                  <a:pt x="0" y="2083723"/>
                </a:lnTo>
                <a:lnTo>
                  <a:pt x="0" y="0"/>
                </a:lnTo>
                <a:lnTo>
                  <a:pt x="3155165" y="0"/>
                </a:lnTo>
                <a:lnTo>
                  <a:pt x="3155165" y="2083723"/>
                </a:lnTo>
                <a:close/>
              </a:path>
            </a:pathLst>
          </a:custGeom>
          <a:blipFill rotWithShape="1">
            <a:blip r:embed="rId4">
              <a:alphaModFix/>
            </a:blip>
            <a:stretch>
              <a:fillRect b="0" l="0" r="0" t="0"/>
            </a:stretch>
          </a:blipFill>
          <a:ln>
            <a:noFill/>
          </a:ln>
        </p:spPr>
      </p:sp>
      <p:sp>
        <p:nvSpPr>
          <p:cNvPr id="153" name="Google Shape;153;p5"/>
          <p:cNvSpPr/>
          <p:nvPr/>
        </p:nvSpPr>
        <p:spPr>
          <a:xfrm>
            <a:off x="478541" y="2353106"/>
            <a:ext cx="8487905" cy="3874913"/>
          </a:xfrm>
          <a:custGeom>
            <a:rect b="b" l="l" r="r" t="t"/>
            <a:pathLst>
              <a:path extrusionOk="0" h="3874913" w="8487905">
                <a:moveTo>
                  <a:pt x="0" y="0"/>
                </a:moveTo>
                <a:lnTo>
                  <a:pt x="8487905" y="0"/>
                </a:lnTo>
                <a:lnTo>
                  <a:pt x="8487905" y="3874913"/>
                </a:lnTo>
                <a:lnTo>
                  <a:pt x="0" y="3874913"/>
                </a:lnTo>
                <a:lnTo>
                  <a:pt x="0" y="0"/>
                </a:lnTo>
                <a:close/>
              </a:path>
            </a:pathLst>
          </a:custGeom>
          <a:blipFill rotWithShape="1">
            <a:blip r:embed="rId5">
              <a:alphaModFix/>
            </a:blip>
            <a:stretch>
              <a:fillRect b="0" l="0" r="0" t="0"/>
            </a:stretch>
          </a:blipFill>
          <a:ln>
            <a:noFill/>
          </a:ln>
        </p:spPr>
      </p:sp>
      <p:sp>
        <p:nvSpPr>
          <p:cNvPr id="154" name="Google Shape;154;p5"/>
          <p:cNvSpPr/>
          <p:nvPr/>
        </p:nvSpPr>
        <p:spPr>
          <a:xfrm>
            <a:off x="9363075" y="2353106"/>
            <a:ext cx="8383525" cy="3884700"/>
          </a:xfrm>
          <a:custGeom>
            <a:rect b="b" l="l" r="r" t="t"/>
            <a:pathLst>
              <a:path extrusionOk="0" h="3884700" w="8383525">
                <a:moveTo>
                  <a:pt x="0" y="0"/>
                </a:moveTo>
                <a:lnTo>
                  <a:pt x="8383525" y="0"/>
                </a:lnTo>
                <a:lnTo>
                  <a:pt x="8383525" y="3884700"/>
                </a:lnTo>
                <a:lnTo>
                  <a:pt x="0" y="3884700"/>
                </a:lnTo>
                <a:lnTo>
                  <a:pt x="0" y="0"/>
                </a:lnTo>
                <a:close/>
              </a:path>
            </a:pathLst>
          </a:custGeom>
          <a:blipFill rotWithShape="1">
            <a:blip r:embed="rId6">
              <a:alphaModFix/>
            </a:blip>
            <a:stretch>
              <a:fillRect b="0" l="0" r="0" t="0"/>
            </a:stretch>
          </a:blipFill>
          <a:ln>
            <a:noFill/>
          </a:ln>
        </p:spPr>
      </p:sp>
      <p:sp>
        <p:nvSpPr>
          <p:cNvPr id="155" name="Google Shape;155;p5"/>
          <p:cNvSpPr/>
          <p:nvPr/>
        </p:nvSpPr>
        <p:spPr>
          <a:xfrm>
            <a:off x="8966446" y="6666431"/>
            <a:ext cx="8586117" cy="2033035"/>
          </a:xfrm>
          <a:custGeom>
            <a:rect b="b" l="l" r="r" t="t"/>
            <a:pathLst>
              <a:path extrusionOk="0" h="2033035" w="8586117">
                <a:moveTo>
                  <a:pt x="0" y="0"/>
                </a:moveTo>
                <a:lnTo>
                  <a:pt x="8586117" y="0"/>
                </a:lnTo>
                <a:lnTo>
                  <a:pt x="8586117" y="2033034"/>
                </a:lnTo>
                <a:lnTo>
                  <a:pt x="0" y="2033034"/>
                </a:lnTo>
                <a:lnTo>
                  <a:pt x="0" y="0"/>
                </a:lnTo>
                <a:close/>
              </a:path>
            </a:pathLst>
          </a:custGeom>
          <a:blipFill rotWithShape="1">
            <a:blip r:embed="rId7">
              <a:alphaModFix/>
            </a:blip>
            <a:stretch>
              <a:fillRect b="0" l="0" r="0" t="0"/>
            </a:stretch>
          </a:blipFill>
          <a:ln>
            <a:noFill/>
          </a:ln>
        </p:spPr>
      </p:sp>
      <p:sp>
        <p:nvSpPr>
          <p:cNvPr id="156" name="Google Shape;156;p5"/>
          <p:cNvSpPr txBox="1"/>
          <p:nvPr/>
        </p:nvSpPr>
        <p:spPr>
          <a:xfrm>
            <a:off x="4191028" y="750541"/>
            <a:ext cx="9905945" cy="1162985"/>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1" i="0" lang="en-US" sz="3338" u="sng" cap="none" strike="noStrike">
                <a:solidFill>
                  <a:srgbClr val="F47621"/>
                </a:solidFill>
                <a:latin typeface="Montserrat"/>
                <a:ea typeface="Montserrat"/>
                <a:cs typeface="Montserrat"/>
                <a:sym typeface="Montserrat"/>
              </a:rPr>
              <a:t>ANALYSIS ON COLLECTED DATA OF PRODUCTS AND THEIR DETAILS</a:t>
            </a:r>
            <a:endParaRPr/>
          </a:p>
        </p:txBody>
      </p:sp>
      <p:sp>
        <p:nvSpPr>
          <p:cNvPr id="157" name="Google Shape;157;p5"/>
          <p:cNvSpPr txBox="1"/>
          <p:nvPr/>
        </p:nvSpPr>
        <p:spPr>
          <a:xfrm>
            <a:off x="352053" y="6642065"/>
            <a:ext cx="7677949" cy="2066925"/>
          </a:xfrm>
          <a:prstGeom prst="rect">
            <a:avLst/>
          </a:prstGeom>
          <a:noFill/>
          <a:ln>
            <a:noFill/>
          </a:ln>
        </p:spPr>
        <p:txBody>
          <a:bodyPr anchorCtr="0" anchor="t" bIns="0" lIns="0" spcFirstLastPara="1" rIns="0" wrap="square" tIns="0">
            <a:spAutoFit/>
          </a:bodyPr>
          <a:lstStyle/>
          <a:p>
            <a:pPr indent="-214368" lvl="1" marL="428735" marR="0" rtl="0" algn="l">
              <a:lnSpc>
                <a:spcPct val="120000"/>
              </a:lnSpc>
              <a:spcBef>
                <a:spcPts val="0"/>
              </a:spcBef>
              <a:spcAft>
                <a:spcPts val="0"/>
              </a:spcAft>
              <a:buClr>
                <a:srgbClr val="1C2120"/>
              </a:buClr>
              <a:buSzPts val="1985"/>
              <a:buFont typeface="Arial"/>
              <a:buChar char="•"/>
            </a:pPr>
            <a:r>
              <a:rPr b="0" i="0" lang="en-US" sz="1985" u="none" cap="none" strike="noStrike">
                <a:solidFill>
                  <a:srgbClr val="1C2120"/>
                </a:solidFill>
                <a:latin typeface="Arial"/>
                <a:ea typeface="Arial"/>
                <a:cs typeface="Arial"/>
                <a:sym typeface="Arial"/>
              </a:rPr>
              <a:t>Collecting relevant data from the </a:t>
            </a:r>
            <a:r>
              <a:rPr b="0" i="0" lang="en-US" sz="1985" u="none" cap="none" strike="noStrike">
                <a:solidFill>
                  <a:srgbClr val="DE5026"/>
                </a:solidFill>
                <a:latin typeface="Arial"/>
                <a:ea typeface="Arial"/>
                <a:cs typeface="Arial"/>
                <a:sym typeface="Arial"/>
              </a:rPr>
              <a:t>shop's sales</a:t>
            </a:r>
            <a:r>
              <a:rPr b="0" i="0" lang="en-US" sz="1985" u="none" cap="none" strike="noStrike">
                <a:solidFill>
                  <a:srgbClr val="1C2120"/>
                </a:solidFill>
                <a:latin typeface="Arial"/>
                <a:ea typeface="Arial"/>
                <a:cs typeface="Arial"/>
                <a:sym typeface="Arial"/>
              </a:rPr>
              <a:t> records and </a:t>
            </a:r>
            <a:r>
              <a:rPr b="0" i="0" lang="en-US" sz="1985" u="none" cap="none" strike="noStrike">
                <a:solidFill>
                  <a:srgbClr val="DE5026"/>
                </a:solidFill>
                <a:latin typeface="Arial"/>
                <a:ea typeface="Arial"/>
                <a:cs typeface="Arial"/>
                <a:sym typeface="Arial"/>
              </a:rPr>
              <a:t>inventory systems.</a:t>
            </a:r>
            <a:endParaRPr/>
          </a:p>
          <a:p>
            <a:pPr indent="0" lvl="0" marL="0" marR="0" rtl="0" algn="l">
              <a:lnSpc>
                <a:spcPct val="120000"/>
              </a:lnSpc>
              <a:spcBef>
                <a:spcPts val="0"/>
              </a:spcBef>
              <a:spcAft>
                <a:spcPts val="0"/>
              </a:spcAft>
              <a:buNone/>
            </a:pPr>
            <a:r>
              <a:t/>
            </a:r>
            <a:endParaRPr b="0" i="0" sz="1985" u="none" cap="none" strike="noStrike">
              <a:solidFill>
                <a:srgbClr val="DE5026"/>
              </a:solidFill>
              <a:latin typeface="Arial"/>
              <a:ea typeface="Arial"/>
              <a:cs typeface="Arial"/>
              <a:sym typeface="Arial"/>
            </a:endParaRPr>
          </a:p>
          <a:p>
            <a:pPr indent="-214368" lvl="1" marL="428735" marR="0" rtl="0" algn="l">
              <a:lnSpc>
                <a:spcPct val="120000"/>
              </a:lnSpc>
              <a:spcBef>
                <a:spcPts val="0"/>
              </a:spcBef>
              <a:spcAft>
                <a:spcPts val="0"/>
              </a:spcAft>
              <a:buClr>
                <a:srgbClr val="1C2120"/>
              </a:buClr>
              <a:buSzPts val="1985"/>
              <a:buFont typeface="Arial"/>
              <a:buChar char="•"/>
            </a:pPr>
            <a:r>
              <a:rPr b="0" i="0" lang="en-US" sz="1985" u="none" cap="none" strike="noStrike">
                <a:solidFill>
                  <a:srgbClr val="1C2120"/>
                </a:solidFill>
                <a:latin typeface="Arial"/>
                <a:ea typeface="Arial"/>
                <a:cs typeface="Arial"/>
                <a:sym typeface="Arial"/>
              </a:rPr>
              <a:t>After </a:t>
            </a:r>
            <a:r>
              <a:rPr b="0" i="0" lang="en-US" sz="1985" u="none" cap="none" strike="noStrike">
                <a:solidFill>
                  <a:srgbClr val="DE5026"/>
                </a:solidFill>
                <a:latin typeface="Arial"/>
                <a:ea typeface="Arial"/>
                <a:cs typeface="Arial"/>
                <a:sym typeface="Arial"/>
              </a:rPr>
              <a:t>collection</a:t>
            </a:r>
            <a:r>
              <a:rPr b="0" i="0" lang="en-US" sz="1985" u="none" cap="none" strike="noStrike">
                <a:solidFill>
                  <a:srgbClr val="1C2120"/>
                </a:solidFill>
                <a:latin typeface="Arial"/>
                <a:ea typeface="Arial"/>
                <a:cs typeface="Arial"/>
                <a:sym typeface="Arial"/>
              </a:rPr>
              <a:t>, the data underwent thorough </a:t>
            </a:r>
            <a:r>
              <a:rPr b="0" i="0" lang="en-US" sz="1985" u="none" cap="none" strike="noStrike">
                <a:solidFill>
                  <a:srgbClr val="DE5026"/>
                </a:solidFill>
                <a:latin typeface="Arial"/>
                <a:ea typeface="Arial"/>
                <a:cs typeface="Arial"/>
                <a:sym typeface="Arial"/>
              </a:rPr>
              <a:t>cleaning</a:t>
            </a:r>
            <a:r>
              <a:rPr b="0" i="0" lang="en-US" sz="1985" u="none" cap="none" strike="noStrike">
                <a:solidFill>
                  <a:srgbClr val="1C2120"/>
                </a:solidFill>
                <a:latin typeface="Arial"/>
                <a:ea typeface="Arial"/>
                <a:cs typeface="Arial"/>
                <a:sym typeface="Arial"/>
              </a:rPr>
              <a:t>.</a:t>
            </a:r>
            <a:endParaRPr/>
          </a:p>
          <a:p>
            <a:pPr indent="0" lvl="0" marL="0" marR="0" rtl="0" algn="l">
              <a:lnSpc>
                <a:spcPct val="120000"/>
              </a:lnSpc>
              <a:spcBef>
                <a:spcPts val="0"/>
              </a:spcBef>
              <a:spcAft>
                <a:spcPts val="0"/>
              </a:spcAft>
              <a:buNone/>
            </a:pPr>
            <a:r>
              <a:t/>
            </a:r>
            <a:endParaRPr b="0" i="0" sz="1985" u="none" cap="none" strike="noStrike">
              <a:solidFill>
                <a:srgbClr val="1C2120"/>
              </a:solidFill>
              <a:latin typeface="Arial"/>
              <a:ea typeface="Arial"/>
              <a:cs typeface="Arial"/>
              <a:sym typeface="Arial"/>
            </a:endParaRPr>
          </a:p>
          <a:p>
            <a:pPr indent="-214368" lvl="1" marL="428735" marR="0" rtl="0" algn="l">
              <a:lnSpc>
                <a:spcPct val="120000"/>
              </a:lnSpc>
              <a:spcBef>
                <a:spcPts val="0"/>
              </a:spcBef>
              <a:spcAft>
                <a:spcPts val="0"/>
              </a:spcAft>
              <a:buClr>
                <a:srgbClr val="1C2120"/>
              </a:buClr>
              <a:buSzPts val="1985"/>
              <a:buFont typeface="Arial"/>
              <a:buChar char="•"/>
            </a:pPr>
            <a:r>
              <a:rPr b="0" i="0" lang="en-US" sz="1985" u="none" cap="none" strike="noStrike">
                <a:solidFill>
                  <a:srgbClr val="1C2120"/>
                </a:solidFill>
                <a:latin typeface="Arial"/>
                <a:ea typeface="Arial"/>
                <a:cs typeface="Arial"/>
                <a:sym typeface="Arial"/>
              </a:rPr>
              <a:t>The </a:t>
            </a:r>
            <a:r>
              <a:rPr b="0" i="0" lang="en-US" sz="1985" u="none" cap="none" strike="noStrike">
                <a:solidFill>
                  <a:srgbClr val="DE5026"/>
                </a:solidFill>
                <a:latin typeface="Arial"/>
                <a:ea typeface="Arial"/>
                <a:cs typeface="Arial"/>
                <a:sym typeface="Arial"/>
              </a:rPr>
              <a:t>data </a:t>
            </a:r>
            <a:r>
              <a:rPr b="0" i="0" lang="en-US" sz="1985" u="none" cap="none" strike="noStrike">
                <a:solidFill>
                  <a:srgbClr val="1C2120"/>
                </a:solidFill>
                <a:latin typeface="Arial"/>
                <a:ea typeface="Arial"/>
                <a:cs typeface="Arial"/>
                <a:sym typeface="Arial"/>
              </a:rPr>
              <a:t>will be presented </a:t>
            </a:r>
            <a:r>
              <a:rPr b="0" i="0" lang="en-US" sz="1985" u="none" cap="none" strike="noStrike">
                <a:solidFill>
                  <a:srgbClr val="DE5026"/>
                </a:solidFill>
                <a:latin typeface="Arial"/>
                <a:ea typeface="Arial"/>
                <a:cs typeface="Arial"/>
                <a:sym typeface="Arial"/>
              </a:rPr>
              <a:t>visually </a:t>
            </a:r>
            <a:r>
              <a:rPr b="0" i="0" lang="en-US" sz="1985" u="none" cap="none" strike="noStrike">
                <a:solidFill>
                  <a:srgbClr val="1C2120"/>
                </a:solidFill>
                <a:latin typeface="Arial"/>
                <a:ea typeface="Arial"/>
                <a:cs typeface="Arial"/>
                <a:sym typeface="Arial"/>
              </a:rPr>
              <a:t>using appropriate </a:t>
            </a:r>
            <a:r>
              <a:rPr b="0" i="0" lang="en-US" sz="1985" u="none" cap="none" strike="noStrike">
                <a:solidFill>
                  <a:srgbClr val="DE5026"/>
                </a:solidFill>
                <a:latin typeface="Arial"/>
                <a:ea typeface="Arial"/>
                <a:cs typeface="Arial"/>
                <a:sym typeface="Arial"/>
              </a:rPr>
              <a:t>charts</a:t>
            </a:r>
            <a:r>
              <a:rPr b="0" i="0" lang="en-US" sz="1985" u="none" cap="none" strike="noStrike">
                <a:solidFill>
                  <a:srgbClr val="1C2120"/>
                </a:solidFill>
                <a:latin typeface="Arial"/>
                <a:ea typeface="Arial"/>
                <a:cs typeface="Arial"/>
                <a:sym typeface="Arial"/>
              </a:rPr>
              <a:t>, </a:t>
            </a:r>
            <a:r>
              <a:rPr b="0" i="0" lang="en-US" sz="1985" u="none" cap="none" strike="noStrike">
                <a:solidFill>
                  <a:srgbClr val="DE5026"/>
                </a:solidFill>
                <a:latin typeface="Arial"/>
                <a:ea typeface="Arial"/>
                <a:cs typeface="Arial"/>
                <a:sym typeface="Arial"/>
              </a:rPr>
              <a:t>graphs</a:t>
            </a:r>
            <a:r>
              <a:rPr b="0" i="0" lang="en-US" sz="1985" u="none" cap="none" strike="noStrike">
                <a:solidFill>
                  <a:srgbClr val="1C2120"/>
                </a:solidFill>
                <a:latin typeface="Arial"/>
                <a:ea typeface="Arial"/>
                <a:cs typeface="Arial"/>
                <a:sym typeface="Arial"/>
              </a:rPr>
              <a:t>, and </a:t>
            </a:r>
            <a:r>
              <a:rPr b="0" i="0" lang="en-US" sz="1985" u="none" cap="none" strike="noStrike">
                <a:solidFill>
                  <a:srgbClr val="DE5026"/>
                </a:solidFill>
                <a:latin typeface="Arial"/>
                <a:ea typeface="Arial"/>
                <a:cs typeface="Arial"/>
                <a:sym typeface="Arial"/>
              </a:rPr>
              <a:t>tables </a:t>
            </a:r>
            <a:r>
              <a:rPr b="0" i="0" lang="en-US" sz="1985" u="none" cap="none" strike="noStrike">
                <a:solidFill>
                  <a:srgbClr val="1C2120"/>
                </a:solidFill>
                <a:latin typeface="Arial"/>
                <a:ea typeface="Arial"/>
                <a:cs typeface="Arial"/>
                <a:sym typeface="Arial"/>
              </a:rPr>
              <a:t>to enhance comprehension.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2073"/>
            </a:stretch>
          </a:blipFill>
          <a:ln>
            <a:noFill/>
          </a:ln>
        </p:spPr>
      </p:sp>
      <p:sp>
        <p:nvSpPr>
          <p:cNvPr id="163" name="Google Shape;163;p6"/>
          <p:cNvSpPr/>
          <p:nvPr/>
        </p:nvSpPr>
        <p:spPr>
          <a:xfrm>
            <a:off x="15132835" y="8203277"/>
            <a:ext cx="3155165" cy="2083723"/>
          </a:xfrm>
          <a:custGeom>
            <a:rect b="b" l="l" r="r" t="t"/>
            <a:pathLst>
              <a:path extrusionOk="0" h="2083723" w="3155165">
                <a:moveTo>
                  <a:pt x="0" y="0"/>
                </a:moveTo>
                <a:lnTo>
                  <a:pt x="3155165" y="0"/>
                </a:lnTo>
                <a:lnTo>
                  <a:pt x="3155165" y="2083723"/>
                </a:lnTo>
                <a:lnTo>
                  <a:pt x="0" y="2083723"/>
                </a:lnTo>
                <a:lnTo>
                  <a:pt x="0" y="0"/>
                </a:lnTo>
                <a:close/>
              </a:path>
            </a:pathLst>
          </a:custGeom>
          <a:blipFill rotWithShape="1">
            <a:blip r:embed="rId4">
              <a:alphaModFix/>
            </a:blip>
            <a:stretch>
              <a:fillRect b="0" l="0" r="0" t="0"/>
            </a:stretch>
          </a:blipFill>
          <a:ln>
            <a:noFill/>
          </a:ln>
        </p:spPr>
      </p:sp>
      <p:sp>
        <p:nvSpPr>
          <p:cNvPr id="164" name="Google Shape;164;p6"/>
          <p:cNvSpPr/>
          <p:nvPr/>
        </p:nvSpPr>
        <p:spPr>
          <a:xfrm rot="10800000">
            <a:off x="0" y="0"/>
            <a:ext cx="3155165" cy="2083723"/>
          </a:xfrm>
          <a:custGeom>
            <a:rect b="b" l="l" r="r" t="t"/>
            <a:pathLst>
              <a:path extrusionOk="0" h="2083723" w="3155165">
                <a:moveTo>
                  <a:pt x="3155165" y="2083723"/>
                </a:moveTo>
                <a:lnTo>
                  <a:pt x="0" y="2083723"/>
                </a:lnTo>
                <a:lnTo>
                  <a:pt x="0" y="0"/>
                </a:lnTo>
                <a:lnTo>
                  <a:pt x="3155165" y="0"/>
                </a:lnTo>
                <a:lnTo>
                  <a:pt x="3155165" y="2083723"/>
                </a:lnTo>
                <a:close/>
              </a:path>
            </a:pathLst>
          </a:custGeom>
          <a:blipFill rotWithShape="1">
            <a:blip r:embed="rId4">
              <a:alphaModFix/>
            </a:blip>
            <a:stretch>
              <a:fillRect b="0" l="0" r="0" t="0"/>
            </a:stretch>
          </a:blipFill>
          <a:ln>
            <a:noFill/>
          </a:ln>
        </p:spPr>
      </p:sp>
      <p:sp>
        <p:nvSpPr>
          <p:cNvPr id="165" name="Google Shape;165;p6"/>
          <p:cNvSpPr/>
          <p:nvPr/>
        </p:nvSpPr>
        <p:spPr>
          <a:xfrm>
            <a:off x="7256063" y="5323666"/>
            <a:ext cx="11202932" cy="112029"/>
          </a:xfrm>
          <a:custGeom>
            <a:rect b="b" l="l" r="r" t="t"/>
            <a:pathLst>
              <a:path extrusionOk="0" h="112029" w="11202932">
                <a:moveTo>
                  <a:pt x="0" y="0"/>
                </a:moveTo>
                <a:lnTo>
                  <a:pt x="11202932" y="0"/>
                </a:lnTo>
                <a:lnTo>
                  <a:pt x="11202932" y="112030"/>
                </a:lnTo>
                <a:lnTo>
                  <a:pt x="0" y="112030"/>
                </a:lnTo>
                <a:lnTo>
                  <a:pt x="0" y="0"/>
                </a:lnTo>
                <a:close/>
              </a:path>
            </a:pathLst>
          </a:custGeom>
          <a:blipFill rotWithShape="1">
            <a:blip r:embed="rId5">
              <a:alphaModFix/>
            </a:blip>
            <a:stretch>
              <a:fillRect b="0" l="0" r="0" t="0"/>
            </a:stretch>
          </a:blipFill>
          <a:ln>
            <a:noFill/>
          </a:ln>
        </p:spPr>
      </p:sp>
      <p:grpSp>
        <p:nvGrpSpPr>
          <p:cNvPr id="166" name="Google Shape;166;p6"/>
          <p:cNvGrpSpPr/>
          <p:nvPr/>
        </p:nvGrpSpPr>
        <p:grpSpPr>
          <a:xfrm>
            <a:off x="2781378" y="5089097"/>
            <a:ext cx="2430691" cy="593282"/>
            <a:chOff x="0" y="-38100"/>
            <a:chExt cx="640182" cy="156255"/>
          </a:xfrm>
        </p:grpSpPr>
        <p:sp>
          <p:nvSpPr>
            <p:cNvPr id="167" name="Google Shape;167;p6"/>
            <p:cNvSpPr/>
            <p:nvPr/>
          </p:nvSpPr>
          <p:spPr>
            <a:xfrm>
              <a:off x="0" y="0"/>
              <a:ext cx="640182" cy="118155"/>
            </a:xfrm>
            <a:custGeom>
              <a:rect b="b" l="l" r="r" t="t"/>
              <a:pathLst>
                <a:path extrusionOk="0" h="118155" w="640182">
                  <a:moveTo>
                    <a:pt x="59078" y="0"/>
                  </a:moveTo>
                  <a:lnTo>
                    <a:pt x="581104" y="0"/>
                  </a:lnTo>
                  <a:cubicBezTo>
                    <a:pt x="596773" y="0"/>
                    <a:pt x="611799" y="6224"/>
                    <a:pt x="622879" y="17303"/>
                  </a:cubicBezTo>
                  <a:cubicBezTo>
                    <a:pt x="633958" y="28383"/>
                    <a:pt x="640182" y="43409"/>
                    <a:pt x="640182" y="59078"/>
                  </a:cubicBezTo>
                  <a:lnTo>
                    <a:pt x="640182" y="59078"/>
                  </a:lnTo>
                  <a:cubicBezTo>
                    <a:pt x="640182" y="74746"/>
                    <a:pt x="633958" y="89773"/>
                    <a:pt x="622879" y="100852"/>
                  </a:cubicBezTo>
                  <a:cubicBezTo>
                    <a:pt x="611799" y="111931"/>
                    <a:pt x="596773" y="118155"/>
                    <a:pt x="581104"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txBox="1"/>
            <p:nvPr/>
          </p:nvSpPr>
          <p:spPr>
            <a:xfrm>
              <a:off x="0" y="-38100"/>
              <a:ext cx="640182" cy="156255"/>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Stock Pie Chart</a:t>
              </a:r>
              <a:endParaRPr/>
            </a:p>
          </p:txBody>
        </p:sp>
      </p:grpSp>
      <p:sp>
        <p:nvSpPr>
          <p:cNvPr id="169" name="Google Shape;169;p6"/>
          <p:cNvSpPr/>
          <p:nvPr/>
        </p:nvSpPr>
        <p:spPr>
          <a:xfrm>
            <a:off x="1028700" y="1399249"/>
            <a:ext cx="6504169" cy="3744251"/>
          </a:xfrm>
          <a:custGeom>
            <a:rect b="b" l="l" r="r" t="t"/>
            <a:pathLst>
              <a:path extrusionOk="0" h="3744251" w="6504169">
                <a:moveTo>
                  <a:pt x="0" y="0"/>
                </a:moveTo>
                <a:lnTo>
                  <a:pt x="6504169" y="0"/>
                </a:lnTo>
                <a:lnTo>
                  <a:pt x="6504169" y="3744251"/>
                </a:lnTo>
                <a:lnTo>
                  <a:pt x="0" y="3744251"/>
                </a:lnTo>
                <a:lnTo>
                  <a:pt x="0" y="0"/>
                </a:lnTo>
                <a:close/>
              </a:path>
            </a:pathLst>
          </a:custGeom>
          <a:blipFill rotWithShape="1">
            <a:blip r:embed="rId6">
              <a:alphaModFix/>
            </a:blip>
            <a:stretch>
              <a:fillRect b="-3703" l="0" r="0" t="-3704"/>
            </a:stretch>
          </a:blipFill>
          <a:ln>
            <a:noFill/>
          </a:ln>
        </p:spPr>
      </p:sp>
      <p:sp>
        <p:nvSpPr>
          <p:cNvPr id="170" name="Google Shape;170;p6"/>
          <p:cNvSpPr/>
          <p:nvPr/>
        </p:nvSpPr>
        <p:spPr>
          <a:xfrm>
            <a:off x="1028700" y="5791687"/>
            <a:ext cx="6504169" cy="4021745"/>
          </a:xfrm>
          <a:custGeom>
            <a:rect b="b" l="l" r="r" t="t"/>
            <a:pathLst>
              <a:path extrusionOk="0" h="4021745" w="6504169">
                <a:moveTo>
                  <a:pt x="0" y="0"/>
                </a:moveTo>
                <a:lnTo>
                  <a:pt x="6504169" y="0"/>
                </a:lnTo>
                <a:lnTo>
                  <a:pt x="6504169" y="4021745"/>
                </a:lnTo>
                <a:lnTo>
                  <a:pt x="0" y="4021745"/>
                </a:lnTo>
                <a:lnTo>
                  <a:pt x="0" y="0"/>
                </a:lnTo>
                <a:close/>
              </a:path>
            </a:pathLst>
          </a:custGeom>
          <a:blipFill rotWithShape="1">
            <a:blip r:embed="rId7">
              <a:alphaModFix/>
            </a:blip>
            <a:stretch>
              <a:fillRect b="0" l="0" r="0" t="0"/>
            </a:stretch>
          </a:blipFill>
          <a:ln>
            <a:noFill/>
          </a:ln>
        </p:spPr>
      </p:sp>
      <p:sp>
        <p:nvSpPr>
          <p:cNvPr id="171" name="Google Shape;171;p6"/>
          <p:cNvSpPr txBox="1"/>
          <p:nvPr/>
        </p:nvSpPr>
        <p:spPr>
          <a:xfrm>
            <a:off x="8307306" y="2537949"/>
            <a:ext cx="8274683" cy="1476375"/>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n-US" sz="2499" u="none" cap="none" strike="noStrike">
                <a:solidFill>
                  <a:srgbClr val="1C2120"/>
                </a:solidFill>
                <a:latin typeface="Arial"/>
                <a:ea typeface="Arial"/>
                <a:cs typeface="Arial"/>
                <a:sym typeface="Arial"/>
              </a:rPr>
              <a:t>The </a:t>
            </a:r>
            <a:r>
              <a:rPr b="0" i="0" lang="en-US" sz="2499" u="none" cap="none" strike="noStrike">
                <a:solidFill>
                  <a:srgbClr val="DE5026"/>
                </a:solidFill>
                <a:latin typeface="Arial"/>
                <a:ea typeface="Arial"/>
                <a:cs typeface="Arial"/>
                <a:sym typeface="Arial"/>
              </a:rPr>
              <a:t>Monthly</a:t>
            </a:r>
            <a:r>
              <a:rPr b="0" i="0" lang="en-US" sz="2499" u="none" cap="none" strike="noStrike">
                <a:solidFill>
                  <a:srgbClr val="1C2120"/>
                </a:solidFill>
                <a:latin typeface="Arial"/>
                <a:ea typeface="Arial"/>
                <a:cs typeface="Arial"/>
                <a:sym typeface="Arial"/>
              </a:rPr>
              <a:t> Combined </a:t>
            </a:r>
            <a:r>
              <a:rPr b="0" i="0" lang="en-US" sz="2499" u="none" cap="none" strike="noStrike">
                <a:solidFill>
                  <a:srgbClr val="DE5026"/>
                </a:solidFill>
                <a:latin typeface="Arial"/>
                <a:ea typeface="Arial"/>
                <a:cs typeface="Arial"/>
                <a:sym typeface="Arial"/>
              </a:rPr>
              <a:t>Stock Chart</a:t>
            </a:r>
            <a:r>
              <a:rPr b="0" i="0" lang="en-US" sz="2499" u="none" cap="none" strike="noStrike">
                <a:solidFill>
                  <a:srgbClr val="1C2120"/>
                </a:solidFill>
                <a:latin typeface="Arial"/>
                <a:ea typeface="Arial"/>
                <a:cs typeface="Arial"/>
                <a:sym typeface="Arial"/>
              </a:rPr>
              <a:t> illustrates the quantities of different </a:t>
            </a:r>
            <a:r>
              <a:rPr b="0" i="0" lang="en-US" sz="2499" u="none" cap="none" strike="noStrike">
                <a:solidFill>
                  <a:srgbClr val="DE5026"/>
                </a:solidFill>
                <a:latin typeface="Arial"/>
                <a:ea typeface="Arial"/>
                <a:cs typeface="Arial"/>
                <a:sym typeface="Arial"/>
              </a:rPr>
              <a:t>items</a:t>
            </a:r>
            <a:r>
              <a:rPr b="0" i="0" lang="en-US" sz="2499" u="none" cap="none" strike="noStrike">
                <a:solidFill>
                  <a:srgbClr val="1C2120"/>
                </a:solidFill>
                <a:latin typeface="Arial"/>
                <a:ea typeface="Arial"/>
                <a:cs typeface="Arial"/>
                <a:sym typeface="Arial"/>
              </a:rPr>
              <a:t> in stock across months, aiding in identifying trends and </a:t>
            </a:r>
            <a:r>
              <a:rPr b="0" i="0" lang="en-US" sz="2499" u="none" cap="none" strike="noStrike">
                <a:solidFill>
                  <a:srgbClr val="DE5026"/>
                </a:solidFill>
                <a:latin typeface="Arial"/>
                <a:ea typeface="Arial"/>
                <a:cs typeface="Arial"/>
                <a:sym typeface="Arial"/>
              </a:rPr>
              <a:t>potential inventory</a:t>
            </a:r>
            <a:r>
              <a:rPr b="0" i="0" lang="en-US" sz="2499" u="none" cap="none" strike="noStrike">
                <a:solidFill>
                  <a:srgbClr val="1C2120"/>
                </a:solidFill>
                <a:latin typeface="Arial"/>
                <a:ea typeface="Arial"/>
                <a:cs typeface="Arial"/>
                <a:sym typeface="Arial"/>
              </a:rPr>
              <a:t> imbalances.</a:t>
            </a:r>
            <a:endParaRPr/>
          </a:p>
        </p:txBody>
      </p:sp>
      <p:sp>
        <p:nvSpPr>
          <p:cNvPr id="172" name="Google Shape;172;p6"/>
          <p:cNvSpPr txBox="1"/>
          <p:nvPr/>
        </p:nvSpPr>
        <p:spPr>
          <a:xfrm>
            <a:off x="8307306" y="6902447"/>
            <a:ext cx="8803542" cy="184785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n-US" sz="2499" u="none" cap="none" strike="noStrike">
                <a:solidFill>
                  <a:srgbClr val="1C2120"/>
                </a:solidFill>
                <a:latin typeface="Arial"/>
                <a:ea typeface="Arial"/>
                <a:cs typeface="Arial"/>
                <a:sym typeface="Arial"/>
              </a:rPr>
              <a:t>The </a:t>
            </a:r>
            <a:r>
              <a:rPr b="0" i="0" lang="en-US" sz="2499" u="none" cap="none" strike="noStrike">
                <a:solidFill>
                  <a:srgbClr val="DE5026"/>
                </a:solidFill>
                <a:latin typeface="Arial"/>
                <a:ea typeface="Arial"/>
                <a:cs typeface="Arial"/>
                <a:sym typeface="Arial"/>
              </a:rPr>
              <a:t>Stock </a:t>
            </a:r>
            <a:r>
              <a:rPr b="0" i="0" lang="en-US" sz="2499" u="none" cap="none" strike="noStrike">
                <a:solidFill>
                  <a:srgbClr val="1C2120"/>
                </a:solidFill>
                <a:latin typeface="Arial"/>
                <a:ea typeface="Arial"/>
                <a:cs typeface="Arial"/>
                <a:sym typeface="Arial"/>
              </a:rPr>
              <a:t>Amount </a:t>
            </a:r>
            <a:r>
              <a:rPr b="0" i="0" lang="en-US" sz="2499" u="none" cap="none" strike="noStrike">
                <a:solidFill>
                  <a:srgbClr val="DE5026"/>
                </a:solidFill>
                <a:latin typeface="Arial"/>
                <a:ea typeface="Arial"/>
                <a:cs typeface="Arial"/>
                <a:sym typeface="Arial"/>
              </a:rPr>
              <a:t>Pie Chart </a:t>
            </a:r>
            <a:r>
              <a:rPr b="0" i="0" lang="en-US" sz="2499" u="none" cap="none" strike="noStrike">
                <a:solidFill>
                  <a:srgbClr val="1C2120"/>
                </a:solidFill>
                <a:latin typeface="Arial"/>
                <a:ea typeface="Arial"/>
                <a:cs typeface="Arial"/>
                <a:sym typeface="Arial"/>
              </a:rPr>
              <a:t>visually depicts the allocation of total stock values among various </a:t>
            </a:r>
            <a:r>
              <a:rPr b="0" i="0" lang="en-US" sz="2499" u="none" cap="none" strike="noStrike">
                <a:solidFill>
                  <a:srgbClr val="DE5026"/>
                </a:solidFill>
                <a:latin typeface="Arial"/>
                <a:ea typeface="Arial"/>
                <a:cs typeface="Arial"/>
                <a:sym typeface="Arial"/>
              </a:rPr>
              <a:t>items</a:t>
            </a:r>
            <a:r>
              <a:rPr b="0" i="0" lang="en-US" sz="2499" u="none" cap="none" strike="noStrike">
                <a:solidFill>
                  <a:srgbClr val="1C2120"/>
                </a:solidFill>
                <a:latin typeface="Arial"/>
                <a:ea typeface="Arial"/>
                <a:cs typeface="Arial"/>
                <a:sym typeface="Arial"/>
              </a:rPr>
              <a:t>, emphasizing each </a:t>
            </a:r>
            <a:r>
              <a:rPr b="0" i="0" lang="en-US" sz="2499" u="none" cap="none" strike="noStrike">
                <a:solidFill>
                  <a:srgbClr val="DE5026"/>
                </a:solidFill>
                <a:latin typeface="Arial"/>
                <a:ea typeface="Arial"/>
                <a:cs typeface="Arial"/>
                <a:sym typeface="Arial"/>
              </a:rPr>
              <a:t>product's </a:t>
            </a:r>
            <a:r>
              <a:rPr b="0" i="0" lang="en-US" sz="2499" u="none" cap="none" strike="noStrike">
                <a:solidFill>
                  <a:srgbClr val="1C2120"/>
                </a:solidFill>
                <a:latin typeface="Arial"/>
                <a:ea typeface="Arial"/>
                <a:cs typeface="Arial"/>
                <a:sym typeface="Arial"/>
              </a:rPr>
              <a:t>contribution to the overall inventory value. This aids in efficient </a:t>
            </a:r>
            <a:r>
              <a:rPr b="0" i="0" lang="en-US" sz="2499" u="none" cap="none" strike="noStrike">
                <a:solidFill>
                  <a:srgbClr val="DE5026"/>
                </a:solidFill>
                <a:latin typeface="Arial"/>
                <a:ea typeface="Arial"/>
                <a:cs typeface="Arial"/>
                <a:sym typeface="Arial"/>
              </a:rPr>
              <a:t>prioritization </a:t>
            </a:r>
            <a:r>
              <a:rPr b="0" i="0" lang="en-US" sz="2499" u="none" cap="none" strike="noStrike">
                <a:solidFill>
                  <a:srgbClr val="1C2120"/>
                </a:solidFill>
                <a:latin typeface="Arial"/>
                <a:ea typeface="Arial"/>
                <a:cs typeface="Arial"/>
                <a:sym typeface="Arial"/>
              </a:rPr>
              <a:t>and </a:t>
            </a:r>
            <a:r>
              <a:rPr b="0" i="0" lang="en-US" sz="2499" u="none" cap="none" strike="noStrike">
                <a:solidFill>
                  <a:srgbClr val="DE5026"/>
                </a:solidFill>
                <a:latin typeface="Arial"/>
                <a:ea typeface="Arial"/>
                <a:cs typeface="Arial"/>
                <a:sym typeface="Arial"/>
              </a:rPr>
              <a:t>allocation </a:t>
            </a:r>
            <a:r>
              <a:rPr b="0" i="0" lang="en-US" sz="2499" u="none" cap="none" strike="noStrike">
                <a:solidFill>
                  <a:srgbClr val="1C2120"/>
                </a:solidFill>
                <a:latin typeface="Arial"/>
                <a:ea typeface="Arial"/>
                <a:cs typeface="Arial"/>
                <a:sym typeface="Arial"/>
              </a:rPr>
              <a:t>of resources.</a:t>
            </a:r>
            <a:endParaRPr/>
          </a:p>
        </p:txBody>
      </p:sp>
      <p:grpSp>
        <p:nvGrpSpPr>
          <p:cNvPr id="173" name="Google Shape;173;p6"/>
          <p:cNvGrpSpPr/>
          <p:nvPr/>
        </p:nvGrpSpPr>
        <p:grpSpPr>
          <a:xfrm>
            <a:off x="2563086" y="358291"/>
            <a:ext cx="2867275" cy="926657"/>
            <a:chOff x="0" y="-38100"/>
            <a:chExt cx="755167" cy="244058"/>
          </a:xfrm>
        </p:grpSpPr>
        <p:sp>
          <p:nvSpPr>
            <p:cNvPr id="174" name="Google Shape;174;p6"/>
            <p:cNvSpPr/>
            <p:nvPr/>
          </p:nvSpPr>
          <p:spPr>
            <a:xfrm>
              <a:off x="0" y="0"/>
              <a:ext cx="755167" cy="205958"/>
            </a:xfrm>
            <a:custGeom>
              <a:rect b="b" l="l" r="r" t="t"/>
              <a:pathLst>
                <a:path extrusionOk="0" h="205958" w="755167">
                  <a:moveTo>
                    <a:pt x="102979" y="0"/>
                  </a:moveTo>
                  <a:lnTo>
                    <a:pt x="652188" y="0"/>
                  </a:lnTo>
                  <a:cubicBezTo>
                    <a:pt x="679500" y="0"/>
                    <a:pt x="705693" y="10850"/>
                    <a:pt x="725005" y="30162"/>
                  </a:cubicBezTo>
                  <a:cubicBezTo>
                    <a:pt x="744317" y="49474"/>
                    <a:pt x="755167" y="75667"/>
                    <a:pt x="755167" y="102979"/>
                  </a:cubicBezTo>
                  <a:lnTo>
                    <a:pt x="755167" y="102979"/>
                  </a:lnTo>
                  <a:cubicBezTo>
                    <a:pt x="755167" y="130291"/>
                    <a:pt x="744317" y="156484"/>
                    <a:pt x="725005" y="175796"/>
                  </a:cubicBezTo>
                  <a:cubicBezTo>
                    <a:pt x="705693" y="195108"/>
                    <a:pt x="679500" y="205958"/>
                    <a:pt x="652188" y="205958"/>
                  </a:cubicBezTo>
                  <a:lnTo>
                    <a:pt x="102979" y="205958"/>
                  </a:lnTo>
                  <a:cubicBezTo>
                    <a:pt x="75667" y="205958"/>
                    <a:pt x="49474" y="195108"/>
                    <a:pt x="30162" y="175796"/>
                  </a:cubicBezTo>
                  <a:cubicBezTo>
                    <a:pt x="10850" y="156484"/>
                    <a:pt x="0" y="130291"/>
                    <a:pt x="0" y="102979"/>
                  </a:cubicBezTo>
                  <a:lnTo>
                    <a:pt x="0" y="102979"/>
                  </a:lnTo>
                  <a:cubicBezTo>
                    <a:pt x="0" y="75667"/>
                    <a:pt x="10850" y="49474"/>
                    <a:pt x="30162" y="30162"/>
                  </a:cubicBezTo>
                  <a:cubicBezTo>
                    <a:pt x="49474" y="10850"/>
                    <a:pt x="75667" y="0"/>
                    <a:pt x="1029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txBox="1"/>
            <p:nvPr/>
          </p:nvSpPr>
          <p:spPr>
            <a:xfrm>
              <a:off x="0" y="-38100"/>
              <a:ext cx="755167" cy="244058"/>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Monthly Stock Amount</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2073"/>
            </a:stretch>
          </a:blipFill>
          <a:ln>
            <a:noFill/>
          </a:ln>
        </p:spPr>
      </p:sp>
      <p:sp>
        <p:nvSpPr>
          <p:cNvPr id="181" name="Google Shape;181;p7"/>
          <p:cNvSpPr/>
          <p:nvPr/>
        </p:nvSpPr>
        <p:spPr>
          <a:xfrm>
            <a:off x="15132835" y="8203277"/>
            <a:ext cx="3155165" cy="2083723"/>
          </a:xfrm>
          <a:custGeom>
            <a:rect b="b" l="l" r="r" t="t"/>
            <a:pathLst>
              <a:path extrusionOk="0" h="2083723" w="3155165">
                <a:moveTo>
                  <a:pt x="0" y="0"/>
                </a:moveTo>
                <a:lnTo>
                  <a:pt x="3155165" y="0"/>
                </a:lnTo>
                <a:lnTo>
                  <a:pt x="3155165" y="2083723"/>
                </a:lnTo>
                <a:lnTo>
                  <a:pt x="0" y="2083723"/>
                </a:lnTo>
                <a:lnTo>
                  <a:pt x="0" y="0"/>
                </a:lnTo>
                <a:close/>
              </a:path>
            </a:pathLst>
          </a:custGeom>
          <a:blipFill rotWithShape="1">
            <a:blip r:embed="rId4">
              <a:alphaModFix/>
            </a:blip>
            <a:stretch>
              <a:fillRect b="0" l="0" r="0" t="0"/>
            </a:stretch>
          </a:blipFill>
          <a:ln>
            <a:noFill/>
          </a:ln>
        </p:spPr>
      </p:sp>
      <p:sp>
        <p:nvSpPr>
          <p:cNvPr id="182" name="Google Shape;182;p7"/>
          <p:cNvSpPr/>
          <p:nvPr/>
        </p:nvSpPr>
        <p:spPr>
          <a:xfrm rot="10800000">
            <a:off x="0" y="0"/>
            <a:ext cx="3155165" cy="2083723"/>
          </a:xfrm>
          <a:custGeom>
            <a:rect b="b" l="l" r="r" t="t"/>
            <a:pathLst>
              <a:path extrusionOk="0" h="2083723" w="3155165">
                <a:moveTo>
                  <a:pt x="3155165" y="2083723"/>
                </a:moveTo>
                <a:lnTo>
                  <a:pt x="0" y="2083723"/>
                </a:lnTo>
                <a:lnTo>
                  <a:pt x="0" y="0"/>
                </a:lnTo>
                <a:lnTo>
                  <a:pt x="3155165" y="0"/>
                </a:lnTo>
                <a:lnTo>
                  <a:pt x="3155165" y="2083723"/>
                </a:lnTo>
                <a:close/>
              </a:path>
            </a:pathLst>
          </a:custGeom>
          <a:blipFill rotWithShape="1">
            <a:blip r:embed="rId4">
              <a:alphaModFix/>
            </a:blip>
            <a:stretch>
              <a:fillRect b="0" l="0" r="0" t="0"/>
            </a:stretch>
          </a:blipFill>
          <a:ln>
            <a:noFill/>
          </a:ln>
        </p:spPr>
      </p:sp>
      <p:sp>
        <p:nvSpPr>
          <p:cNvPr id="183" name="Google Shape;183;p7"/>
          <p:cNvSpPr/>
          <p:nvPr/>
        </p:nvSpPr>
        <p:spPr>
          <a:xfrm>
            <a:off x="7256063" y="5743522"/>
            <a:ext cx="11202932" cy="112029"/>
          </a:xfrm>
          <a:custGeom>
            <a:rect b="b" l="l" r="r" t="t"/>
            <a:pathLst>
              <a:path extrusionOk="0" h="112029" w="11202932">
                <a:moveTo>
                  <a:pt x="0" y="0"/>
                </a:moveTo>
                <a:lnTo>
                  <a:pt x="11202932" y="0"/>
                </a:lnTo>
                <a:lnTo>
                  <a:pt x="11202932" y="112030"/>
                </a:lnTo>
                <a:lnTo>
                  <a:pt x="0" y="112030"/>
                </a:lnTo>
                <a:lnTo>
                  <a:pt x="0" y="0"/>
                </a:lnTo>
                <a:close/>
              </a:path>
            </a:pathLst>
          </a:custGeom>
          <a:blipFill rotWithShape="1">
            <a:blip r:embed="rId5">
              <a:alphaModFix/>
            </a:blip>
            <a:stretch>
              <a:fillRect b="0" l="0" r="0" t="0"/>
            </a:stretch>
          </a:blipFill>
          <a:ln>
            <a:noFill/>
          </a:ln>
        </p:spPr>
      </p:sp>
      <p:grpSp>
        <p:nvGrpSpPr>
          <p:cNvPr id="184" name="Google Shape;184;p7"/>
          <p:cNvGrpSpPr/>
          <p:nvPr/>
        </p:nvGrpSpPr>
        <p:grpSpPr>
          <a:xfrm>
            <a:off x="2629335" y="602578"/>
            <a:ext cx="3086100" cy="593282"/>
            <a:chOff x="0" y="-38100"/>
            <a:chExt cx="812800" cy="156255"/>
          </a:xfrm>
        </p:grpSpPr>
        <p:sp>
          <p:nvSpPr>
            <p:cNvPr id="185" name="Google Shape;185;p7"/>
            <p:cNvSpPr/>
            <p:nvPr/>
          </p:nvSpPr>
          <p:spPr>
            <a:xfrm>
              <a:off x="0" y="0"/>
              <a:ext cx="812800" cy="118155"/>
            </a:xfrm>
            <a:custGeom>
              <a:rect b="b" l="l" r="r" t="t"/>
              <a:pathLst>
                <a:path extrusionOk="0" h="118155" w="812800">
                  <a:moveTo>
                    <a:pt x="59078" y="0"/>
                  </a:moveTo>
                  <a:lnTo>
                    <a:pt x="753722" y="0"/>
                  </a:lnTo>
                  <a:cubicBezTo>
                    <a:pt x="769391" y="0"/>
                    <a:pt x="784417" y="6224"/>
                    <a:pt x="795497" y="17303"/>
                  </a:cubicBezTo>
                  <a:cubicBezTo>
                    <a:pt x="806576" y="28383"/>
                    <a:pt x="812800" y="43409"/>
                    <a:pt x="812800" y="59078"/>
                  </a:cubicBezTo>
                  <a:lnTo>
                    <a:pt x="812800" y="59078"/>
                  </a:lnTo>
                  <a:cubicBezTo>
                    <a:pt x="812800" y="74746"/>
                    <a:pt x="806576" y="89773"/>
                    <a:pt x="795497" y="100852"/>
                  </a:cubicBezTo>
                  <a:cubicBezTo>
                    <a:pt x="784417" y="111931"/>
                    <a:pt x="769391" y="118155"/>
                    <a:pt x="753722"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txBox="1"/>
            <p:nvPr/>
          </p:nvSpPr>
          <p:spPr>
            <a:xfrm>
              <a:off x="0" y="-38100"/>
              <a:ext cx="812800" cy="156255"/>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Items Stock Pareto Chart</a:t>
              </a:r>
              <a:endParaRPr/>
            </a:p>
          </p:txBody>
        </p:sp>
      </p:grpSp>
      <p:grpSp>
        <p:nvGrpSpPr>
          <p:cNvPr id="187" name="Google Shape;187;p7"/>
          <p:cNvGrpSpPr/>
          <p:nvPr/>
        </p:nvGrpSpPr>
        <p:grpSpPr>
          <a:xfrm>
            <a:off x="2957039" y="5421040"/>
            <a:ext cx="2430691" cy="593282"/>
            <a:chOff x="0" y="-38100"/>
            <a:chExt cx="640182" cy="156255"/>
          </a:xfrm>
        </p:grpSpPr>
        <p:sp>
          <p:nvSpPr>
            <p:cNvPr id="188" name="Google Shape;188;p7"/>
            <p:cNvSpPr/>
            <p:nvPr/>
          </p:nvSpPr>
          <p:spPr>
            <a:xfrm>
              <a:off x="0" y="0"/>
              <a:ext cx="640182" cy="118155"/>
            </a:xfrm>
            <a:custGeom>
              <a:rect b="b" l="l" r="r" t="t"/>
              <a:pathLst>
                <a:path extrusionOk="0" h="118155" w="640182">
                  <a:moveTo>
                    <a:pt x="59078" y="0"/>
                  </a:moveTo>
                  <a:lnTo>
                    <a:pt x="581104" y="0"/>
                  </a:lnTo>
                  <a:cubicBezTo>
                    <a:pt x="596773" y="0"/>
                    <a:pt x="611799" y="6224"/>
                    <a:pt x="622879" y="17303"/>
                  </a:cubicBezTo>
                  <a:cubicBezTo>
                    <a:pt x="633958" y="28383"/>
                    <a:pt x="640182" y="43409"/>
                    <a:pt x="640182" y="59078"/>
                  </a:cubicBezTo>
                  <a:lnTo>
                    <a:pt x="640182" y="59078"/>
                  </a:lnTo>
                  <a:cubicBezTo>
                    <a:pt x="640182" y="74746"/>
                    <a:pt x="633958" y="89773"/>
                    <a:pt x="622879" y="100852"/>
                  </a:cubicBezTo>
                  <a:cubicBezTo>
                    <a:pt x="611799" y="111931"/>
                    <a:pt x="596773" y="118155"/>
                    <a:pt x="581104"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txBox="1"/>
            <p:nvPr/>
          </p:nvSpPr>
          <p:spPr>
            <a:xfrm>
              <a:off x="0" y="-38100"/>
              <a:ext cx="640182" cy="156255"/>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Sales Pareto Chart</a:t>
              </a:r>
              <a:endParaRPr/>
            </a:p>
          </p:txBody>
        </p:sp>
      </p:grpSp>
      <p:sp>
        <p:nvSpPr>
          <p:cNvPr id="190" name="Google Shape;190;p7"/>
          <p:cNvSpPr/>
          <p:nvPr/>
        </p:nvSpPr>
        <p:spPr>
          <a:xfrm>
            <a:off x="1028700" y="6157198"/>
            <a:ext cx="6227363" cy="3596083"/>
          </a:xfrm>
          <a:custGeom>
            <a:rect b="b" l="l" r="r" t="t"/>
            <a:pathLst>
              <a:path extrusionOk="0" h="3596083" w="6227363">
                <a:moveTo>
                  <a:pt x="0" y="0"/>
                </a:moveTo>
                <a:lnTo>
                  <a:pt x="6227363" y="0"/>
                </a:lnTo>
                <a:lnTo>
                  <a:pt x="6227363" y="3596082"/>
                </a:lnTo>
                <a:lnTo>
                  <a:pt x="0" y="3596082"/>
                </a:lnTo>
                <a:lnTo>
                  <a:pt x="0" y="0"/>
                </a:lnTo>
                <a:close/>
              </a:path>
            </a:pathLst>
          </a:custGeom>
          <a:blipFill rotWithShape="1">
            <a:blip r:embed="rId6">
              <a:alphaModFix/>
            </a:blip>
            <a:stretch>
              <a:fillRect b="0" l="0" r="0" t="0"/>
            </a:stretch>
          </a:blipFill>
          <a:ln>
            <a:noFill/>
          </a:ln>
        </p:spPr>
      </p:sp>
      <p:sp>
        <p:nvSpPr>
          <p:cNvPr id="191" name="Google Shape;191;p7"/>
          <p:cNvSpPr/>
          <p:nvPr/>
        </p:nvSpPr>
        <p:spPr>
          <a:xfrm>
            <a:off x="1028700" y="1479378"/>
            <a:ext cx="6227363" cy="3850586"/>
          </a:xfrm>
          <a:custGeom>
            <a:rect b="b" l="l" r="r" t="t"/>
            <a:pathLst>
              <a:path extrusionOk="0" h="3850586" w="6227363">
                <a:moveTo>
                  <a:pt x="0" y="0"/>
                </a:moveTo>
                <a:lnTo>
                  <a:pt x="6227363" y="0"/>
                </a:lnTo>
                <a:lnTo>
                  <a:pt x="6227363" y="3850586"/>
                </a:lnTo>
                <a:lnTo>
                  <a:pt x="0" y="3850586"/>
                </a:lnTo>
                <a:lnTo>
                  <a:pt x="0" y="0"/>
                </a:lnTo>
                <a:close/>
              </a:path>
            </a:pathLst>
          </a:custGeom>
          <a:blipFill rotWithShape="1">
            <a:blip r:embed="rId7">
              <a:alphaModFix/>
            </a:blip>
            <a:stretch>
              <a:fillRect b="0" l="0" r="0" t="0"/>
            </a:stretch>
          </a:blipFill>
          <a:ln>
            <a:noFill/>
          </a:ln>
        </p:spPr>
      </p:sp>
      <p:sp>
        <p:nvSpPr>
          <p:cNvPr id="192" name="Google Shape;192;p7"/>
          <p:cNvSpPr txBox="1"/>
          <p:nvPr/>
        </p:nvSpPr>
        <p:spPr>
          <a:xfrm>
            <a:off x="8230415" y="2485508"/>
            <a:ext cx="8803542" cy="184785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n-US" sz="2499" u="none" cap="none" strike="noStrike">
                <a:solidFill>
                  <a:srgbClr val="1C2120"/>
                </a:solidFill>
                <a:latin typeface="Arial"/>
                <a:ea typeface="Arial"/>
                <a:cs typeface="Arial"/>
                <a:sym typeface="Arial"/>
              </a:rPr>
              <a:t>The </a:t>
            </a:r>
            <a:r>
              <a:rPr b="0" i="0" lang="en-US" sz="2499" u="none" cap="none" strike="noStrike">
                <a:solidFill>
                  <a:srgbClr val="DE5026"/>
                </a:solidFill>
                <a:latin typeface="Arial"/>
                <a:ea typeface="Arial"/>
                <a:cs typeface="Arial"/>
                <a:sym typeface="Arial"/>
              </a:rPr>
              <a:t>Stock Pareto Chart</a:t>
            </a:r>
            <a:r>
              <a:rPr b="0" i="0" lang="en-US" sz="2499" u="none" cap="none" strike="noStrike">
                <a:solidFill>
                  <a:srgbClr val="1C2120"/>
                </a:solidFill>
                <a:latin typeface="Arial"/>
                <a:ea typeface="Arial"/>
                <a:cs typeface="Arial"/>
                <a:sym typeface="Arial"/>
              </a:rPr>
              <a:t> displays products in descending order of stock quantities, helping </a:t>
            </a:r>
            <a:r>
              <a:rPr b="0" i="0" lang="en-US" sz="2499" u="none" cap="none" strike="noStrike">
                <a:solidFill>
                  <a:srgbClr val="DE5026"/>
                </a:solidFill>
                <a:latin typeface="Arial"/>
                <a:ea typeface="Arial"/>
                <a:cs typeface="Arial"/>
                <a:sym typeface="Arial"/>
              </a:rPr>
              <a:t>identify the key items </a:t>
            </a:r>
            <a:r>
              <a:rPr b="0" i="0" lang="en-US" sz="2499" u="none" cap="none" strike="noStrike">
                <a:solidFill>
                  <a:srgbClr val="1C2120"/>
                </a:solidFill>
                <a:latin typeface="Arial"/>
                <a:ea typeface="Arial"/>
                <a:cs typeface="Arial"/>
                <a:sym typeface="Arial"/>
              </a:rPr>
              <a:t>and their respective </a:t>
            </a:r>
            <a:r>
              <a:rPr b="0" i="0" lang="en-US" sz="2499" u="none" cap="none" strike="noStrike">
                <a:solidFill>
                  <a:srgbClr val="DE5026"/>
                </a:solidFill>
                <a:latin typeface="Arial"/>
                <a:ea typeface="Arial"/>
                <a:cs typeface="Arial"/>
                <a:sym typeface="Arial"/>
              </a:rPr>
              <a:t>companies</a:t>
            </a:r>
            <a:r>
              <a:rPr b="0" i="0" lang="en-US" sz="2499" u="none" cap="none" strike="noStrike">
                <a:solidFill>
                  <a:srgbClr val="1C2120"/>
                </a:solidFill>
                <a:latin typeface="Arial"/>
                <a:ea typeface="Arial"/>
                <a:cs typeface="Arial"/>
                <a:sym typeface="Arial"/>
              </a:rPr>
              <a:t> that contribute the most to inventory levels. This enables a focus on </a:t>
            </a:r>
            <a:r>
              <a:rPr b="0" i="0" lang="en-US" sz="2499" u="none" cap="none" strike="noStrike">
                <a:solidFill>
                  <a:srgbClr val="DE5026"/>
                </a:solidFill>
                <a:latin typeface="Arial"/>
                <a:ea typeface="Arial"/>
                <a:cs typeface="Arial"/>
                <a:sym typeface="Arial"/>
              </a:rPr>
              <a:t>targeted inventory</a:t>
            </a:r>
            <a:r>
              <a:rPr b="0" i="0" lang="en-US" sz="2499" u="none" cap="none" strike="noStrike">
                <a:solidFill>
                  <a:srgbClr val="1C2120"/>
                </a:solidFill>
                <a:latin typeface="Arial"/>
                <a:ea typeface="Arial"/>
                <a:cs typeface="Arial"/>
                <a:sym typeface="Arial"/>
              </a:rPr>
              <a:t> management strategies.</a:t>
            </a:r>
            <a:endParaRPr/>
          </a:p>
        </p:txBody>
      </p:sp>
      <p:sp>
        <p:nvSpPr>
          <p:cNvPr id="193" name="Google Shape;193;p7"/>
          <p:cNvSpPr txBox="1"/>
          <p:nvPr/>
        </p:nvSpPr>
        <p:spPr>
          <a:xfrm>
            <a:off x="8230415" y="7002566"/>
            <a:ext cx="8803542" cy="184785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n-US" sz="2499" u="none" cap="none" strike="noStrike">
                <a:solidFill>
                  <a:srgbClr val="1C2120"/>
                </a:solidFill>
                <a:latin typeface="Arial"/>
                <a:ea typeface="Arial"/>
                <a:cs typeface="Arial"/>
                <a:sym typeface="Arial"/>
              </a:rPr>
              <a:t>The Sales </a:t>
            </a:r>
            <a:r>
              <a:rPr b="0" i="0" lang="en-US" sz="2499" u="none" cap="none" strike="noStrike">
                <a:solidFill>
                  <a:srgbClr val="DE5026"/>
                </a:solidFill>
                <a:latin typeface="Arial"/>
                <a:ea typeface="Arial"/>
                <a:cs typeface="Arial"/>
                <a:sym typeface="Arial"/>
              </a:rPr>
              <a:t>Quantity </a:t>
            </a:r>
            <a:r>
              <a:rPr b="0" i="0" lang="en-US" sz="2499" u="none" cap="none" strike="noStrike">
                <a:solidFill>
                  <a:srgbClr val="1C2120"/>
                </a:solidFill>
                <a:latin typeface="Arial"/>
                <a:ea typeface="Arial"/>
                <a:cs typeface="Arial"/>
                <a:sym typeface="Arial"/>
              </a:rPr>
              <a:t>Pareto Chart organizes products based on descending sales quantities, helping </a:t>
            </a:r>
            <a:r>
              <a:rPr b="0" i="0" lang="en-US" sz="2499" u="none" cap="none" strike="noStrike">
                <a:solidFill>
                  <a:srgbClr val="DE5026"/>
                </a:solidFill>
                <a:latin typeface="Arial"/>
                <a:ea typeface="Arial"/>
                <a:cs typeface="Arial"/>
                <a:sym typeface="Arial"/>
              </a:rPr>
              <a:t>identify the key</a:t>
            </a:r>
            <a:r>
              <a:rPr b="0" i="0" lang="en-US" sz="2499" u="none" cap="none" strike="noStrike">
                <a:solidFill>
                  <a:srgbClr val="1C2120"/>
                </a:solidFill>
                <a:latin typeface="Arial"/>
                <a:ea typeface="Arial"/>
                <a:cs typeface="Arial"/>
                <a:sym typeface="Arial"/>
              </a:rPr>
              <a:t> items by company that significantly drive most of the sales. This aids in </a:t>
            </a:r>
            <a:r>
              <a:rPr b="0" i="0" lang="en-US" sz="2499" u="none" cap="none" strike="noStrike">
                <a:solidFill>
                  <a:srgbClr val="DE5026"/>
                </a:solidFill>
                <a:latin typeface="Arial"/>
                <a:ea typeface="Arial"/>
                <a:cs typeface="Arial"/>
                <a:sym typeface="Arial"/>
              </a:rPr>
              <a:t>focusing</a:t>
            </a:r>
            <a:r>
              <a:rPr b="0" i="0" lang="en-US" sz="2499" u="none" cap="none" strike="noStrike">
                <a:solidFill>
                  <a:srgbClr val="1C2120"/>
                </a:solidFill>
                <a:latin typeface="Arial"/>
                <a:ea typeface="Arial"/>
                <a:cs typeface="Arial"/>
                <a:sym typeface="Arial"/>
              </a:rPr>
              <a:t> efforts to enhance </a:t>
            </a:r>
            <a:r>
              <a:rPr b="0" i="0" lang="en-US" sz="2499" u="none" cap="none" strike="noStrike">
                <a:solidFill>
                  <a:srgbClr val="DE5026"/>
                </a:solidFill>
                <a:latin typeface="Arial"/>
                <a:ea typeface="Arial"/>
                <a:cs typeface="Arial"/>
                <a:sym typeface="Arial"/>
              </a:rPr>
              <a:t>sales </a:t>
            </a:r>
            <a:r>
              <a:rPr b="0" i="0" lang="en-US" sz="2499" u="none" cap="none" strike="noStrike">
                <a:solidFill>
                  <a:srgbClr val="1C2120"/>
                </a:solidFill>
                <a:latin typeface="Arial"/>
                <a:ea typeface="Arial"/>
                <a:cs typeface="Arial"/>
                <a:sym typeface="Arial"/>
              </a:rPr>
              <a:t>for these particular items.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2073"/>
            </a:stretch>
          </a:blipFill>
          <a:ln>
            <a:noFill/>
          </a:ln>
        </p:spPr>
      </p:sp>
      <p:sp>
        <p:nvSpPr>
          <p:cNvPr id="199" name="Google Shape;199;p8"/>
          <p:cNvSpPr/>
          <p:nvPr/>
        </p:nvSpPr>
        <p:spPr>
          <a:xfrm>
            <a:off x="15132835" y="8203277"/>
            <a:ext cx="3155165" cy="2083723"/>
          </a:xfrm>
          <a:custGeom>
            <a:rect b="b" l="l" r="r" t="t"/>
            <a:pathLst>
              <a:path extrusionOk="0" h="2083723" w="3155165">
                <a:moveTo>
                  <a:pt x="0" y="0"/>
                </a:moveTo>
                <a:lnTo>
                  <a:pt x="3155165" y="0"/>
                </a:lnTo>
                <a:lnTo>
                  <a:pt x="3155165" y="2083723"/>
                </a:lnTo>
                <a:lnTo>
                  <a:pt x="0" y="2083723"/>
                </a:lnTo>
                <a:lnTo>
                  <a:pt x="0" y="0"/>
                </a:lnTo>
                <a:close/>
              </a:path>
            </a:pathLst>
          </a:custGeom>
          <a:blipFill rotWithShape="1">
            <a:blip r:embed="rId4">
              <a:alphaModFix/>
            </a:blip>
            <a:stretch>
              <a:fillRect b="0" l="0" r="0" t="0"/>
            </a:stretch>
          </a:blipFill>
          <a:ln>
            <a:noFill/>
          </a:ln>
        </p:spPr>
      </p:sp>
      <p:sp>
        <p:nvSpPr>
          <p:cNvPr id="200" name="Google Shape;200;p8"/>
          <p:cNvSpPr/>
          <p:nvPr/>
        </p:nvSpPr>
        <p:spPr>
          <a:xfrm rot="10800000">
            <a:off x="0" y="0"/>
            <a:ext cx="3155165" cy="2083723"/>
          </a:xfrm>
          <a:custGeom>
            <a:rect b="b" l="l" r="r" t="t"/>
            <a:pathLst>
              <a:path extrusionOk="0" h="2083723" w="3155165">
                <a:moveTo>
                  <a:pt x="3155165" y="2083723"/>
                </a:moveTo>
                <a:lnTo>
                  <a:pt x="0" y="2083723"/>
                </a:lnTo>
                <a:lnTo>
                  <a:pt x="0" y="0"/>
                </a:lnTo>
                <a:lnTo>
                  <a:pt x="3155165" y="0"/>
                </a:lnTo>
                <a:lnTo>
                  <a:pt x="3155165" y="2083723"/>
                </a:lnTo>
                <a:close/>
              </a:path>
            </a:pathLst>
          </a:custGeom>
          <a:blipFill rotWithShape="1">
            <a:blip r:embed="rId4">
              <a:alphaModFix/>
            </a:blip>
            <a:stretch>
              <a:fillRect b="0" l="0" r="0" t="0"/>
            </a:stretch>
          </a:blipFill>
          <a:ln>
            <a:noFill/>
          </a:ln>
        </p:spPr>
      </p:sp>
      <p:grpSp>
        <p:nvGrpSpPr>
          <p:cNvPr id="201" name="Google Shape;201;p8"/>
          <p:cNvGrpSpPr/>
          <p:nvPr/>
        </p:nvGrpSpPr>
        <p:grpSpPr>
          <a:xfrm>
            <a:off x="1170560" y="962618"/>
            <a:ext cx="5871170" cy="615471"/>
            <a:chOff x="0" y="-38100"/>
            <a:chExt cx="1546316" cy="162100"/>
          </a:xfrm>
        </p:grpSpPr>
        <p:sp>
          <p:nvSpPr>
            <p:cNvPr id="202" name="Google Shape;202;p8"/>
            <p:cNvSpPr/>
            <p:nvPr/>
          </p:nvSpPr>
          <p:spPr>
            <a:xfrm>
              <a:off x="0" y="0"/>
              <a:ext cx="1546316" cy="124000"/>
            </a:xfrm>
            <a:custGeom>
              <a:rect b="b" l="l" r="r" t="t"/>
              <a:pathLst>
                <a:path extrusionOk="0" h="124000" w="1546316">
                  <a:moveTo>
                    <a:pt x="0" y="0"/>
                  </a:moveTo>
                  <a:lnTo>
                    <a:pt x="1546316" y="0"/>
                  </a:lnTo>
                  <a:lnTo>
                    <a:pt x="1546316" y="124000"/>
                  </a:lnTo>
                  <a:lnTo>
                    <a:pt x="0" y="124000"/>
                  </a:lnTo>
                  <a:close/>
                </a:path>
              </a:pathLst>
            </a:custGeom>
            <a:solidFill>
              <a:srgbClr val="FFFFFF"/>
            </a:solidFill>
            <a:ln>
              <a:noFill/>
            </a:ln>
          </p:spPr>
        </p:sp>
        <p:sp>
          <p:nvSpPr>
            <p:cNvPr id="203" name="Google Shape;203;p8"/>
            <p:cNvSpPr txBox="1"/>
            <p:nvPr/>
          </p:nvSpPr>
          <p:spPr>
            <a:xfrm>
              <a:off x="0" y="-38100"/>
              <a:ext cx="1546316" cy="162100"/>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Monthly sales &amp; profit trends</a:t>
              </a:r>
              <a:endParaRPr/>
            </a:p>
          </p:txBody>
        </p:sp>
      </p:grpSp>
      <p:sp>
        <p:nvSpPr>
          <p:cNvPr id="204" name="Google Shape;204;p8"/>
          <p:cNvSpPr/>
          <p:nvPr/>
        </p:nvSpPr>
        <p:spPr>
          <a:xfrm>
            <a:off x="1170560" y="1681319"/>
            <a:ext cx="5871170" cy="3630340"/>
          </a:xfrm>
          <a:custGeom>
            <a:rect b="b" l="l" r="r" t="t"/>
            <a:pathLst>
              <a:path extrusionOk="0" h="3630340" w="5871170">
                <a:moveTo>
                  <a:pt x="0" y="0"/>
                </a:moveTo>
                <a:lnTo>
                  <a:pt x="5871170" y="0"/>
                </a:lnTo>
                <a:lnTo>
                  <a:pt x="5871170" y="3630340"/>
                </a:lnTo>
                <a:lnTo>
                  <a:pt x="0" y="3630340"/>
                </a:lnTo>
                <a:lnTo>
                  <a:pt x="0" y="0"/>
                </a:lnTo>
                <a:close/>
              </a:path>
            </a:pathLst>
          </a:custGeom>
          <a:blipFill rotWithShape="1">
            <a:blip r:embed="rId5">
              <a:alphaModFix/>
            </a:blip>
            <a:stretch>
              <a:fillRect b="0" l="0" r="0" t="0"/>
            </a:stretch>
          </a:blipFill>
          <a:ln>
            <a:noFill/>
          </a:ln>
        </p:spPr>
      </p:sp>
      <p:sp>
        <p:nvSpPr>
          <p:cNvPr id="205" name="Google Shape;205;p8"/>
          <p:cNvSpPr/>
          <p:nvPr/>
        </p:nvSpPr>
        <p:spPr>
          <a:xfrm>
            <a:off x="1170560" y="5934871"/>
            <a:ext cx="5871170" cy="3630340"/>
          </a:xfrm>
          <a:custGeom>
            <a:rect b="b" l="l" r="r" t="t"/>
            <a:pathLst>
              <a:path extrusionOk="0" h="3630340" w="5871170">
                <a:moveTo>
                  <a:pt x="0" y="0"/>
                </a:moveTo>
                <a:lnTo>
                  <a:pt x="5871170" y="0"/>
                </a:lnTo>
                <a:lnTo>
                  <a:pt x="5871170" y="3630340"/>
                </a:lnTo>
                <a:lnTo>
                  <a:pt x="0" y="3630340"/>
                </a:lnTo>
                <a:lnTo>
                  <a:pt x="0" y="0"/>
                </a:lnTo>
                <a:close/>
              </a:path>
            </a:pathLst>
          </a:custGeom>
          <a:blipFill rotWithShape="1">
            <a:blip r:embed="rId6">
              <a:alphaModFix/>
            </a:blip>
            <a:stretch>
              <a:fillRect b="0" l="0" r="0" t="0"/>
            </a:stretch>
          </a:blipFill>
          <a:ln>
            <a:noFill/>
          </a:ln>
        </p:spPr>
      </p:sp>
      <p:sp>
        <p:nvSpPr>
          <p:cNvPr id="206" name="Google Shape;206;p8"/>
          <p:cNvSpPr txBox="1"/>
          <p:nvPr/>
        </p:nvSpPr>
        <p:spPr>
          <a:xfrm>
            <a:off x="7242208" y="1681319"/>
            <a:ext cx="10895900" cy="6723053"/>
          </a:xfrm>
          <a:prstGeom prst="rect">
            <a:avLst/>
          </a:prstGeom>
          <a:noFill/>
          <a:ln>
            <a:noFill/>
          </a:ln>
        </p:spPr>
        <p:txBody>
          <a:bodyPr anchorCtr="0" anchor="t" bIns="0" lIns="0" spcFirstLastPara="1" rIns="0" wrap="square" tIns="0">
            <a:spAutoFit/>
          </a:bodyPr>
          <a:lstStyle/>
          <a:p>
            <a:pPr indent="0" lvl="0" marL="0" marR="0" rtl="0" algn="l">
              <a:lnSpc>
                <a:spcPct val="120048"/>
              </a:lnSpc>
              <a:spcBef>
                <a:spcPts val="0"/>
              </a:spcBef>
              <a:spcAft>
                <a:spcPts val="0"/>
              </a:spcAft>
              <a:buNone/>
            </a:pPr>
            <a:r>
              <a:rPr b="0" i="0" lang="en-US" sz="2045" u="none" cap="none" strike="noStrike">
                <a:solidFill>
                  <a:srgbClr val="DE5026"/>
                </a:solidFill>
                <a:latin typeface="Arial"/>
                <a:ea typeface="Arial"/>
                <a:cs typeface="Arial"/>
                <a:sym typeface="Arial"/>
              </a:rPr>
              <a:t>Sales Trends:</a:t>
            </a:r>
            <a:endParaRPr/>
          </a:p>
          <a:p>
            <a:pPr indent="-220913" lvl="1" marL="441827" marR="0" rtl="0" algn="l">
              <a:lnSpc>
                <a:spcPct val="120048"/>
              </a:lnSpc>
              <a:spcBef>
                <a:spcPts val="0"/>
              </a:spcBef>
              <a:spcAft>
                <a:spcPts val="0"/>
              </a:spcAft>
              <a:buClr>
                <a:srgbClr val="1C2120"/>
              </a:buClr>
              <a:buSzPts val="2045"/>
              <a:buFont typeface="Arial"/>
              <a:buChar char="•"/>
            </a:pPr>
            <a:r>
              <a:rPr b="0" i="0" lang="en-US" sz="2045" u="none" cap="none" strike="noStrike">
                <a:solidFill>
                  <a:srgbClr val="1C2120"/>
                </a:solidFill>
                <a:latin typeface="Arial"/>
                <a:ea typeface="Arial"/>
                <a:cs typeface="Arial"/>
                <a:sym typeface="Arial"/>
              </a:rPr>
              <a:t>Monthly sales exhibit fluctuations, with July marking the highest at ₹5,21,458.</a:t>
            </a:r>
            <a:endParaRPr/>
          </a:p>
          <a:p>
            <a:pPr indent="-220913" lvl="1" marL="441827" marR="0" rtl="0" algn="l">
              <a:lnSpc>
                <a:spcPct val="120048"/>
              </a:lnSpc>
              <a:spcBef>
                <a:spcPts val="0"/>
              </a:spcBef>
              <a:spcAft>
                <a:spcPts val="0"/>
              </a:spcAft>
              <a:buClr>
                <a:srgbClr val="1C2120"/>
              </a:buClr>
              <a:buSzPts val="2045"/>
              <a:buFont typeface="Arial"/>
              <a:buChar char="•"/>
            </a:pPr>
            <a:r>
              <a:rPr b="0" i="0" lang="en-US" sz="2045" u="none" cap="none" strike="noStrike">
                <a:solidFill>
                  <a:srgbClr val="1C2120"/>
                </a:solidFill>
                <a:latin typeface="Arial"/>
                <a:ea typeface="Arial"/>
                <a:cs typeface="Arial"/>
                <a:sym typeface="Arial"/>
              </a:rPr>
              <a:t>Consistently stable profit margins indicate steady profitability.</a:t>
            </a:r>
            <a:endParaRPr/>
          </a:p>
          <a:p>
            <a:pPr indent="0" lvl="0" marL="0" marR="0" rtl="0" algn="l">
              <a:lnSpc>
                <a:spcPct val="119990"/>
              </a:lnSpc>
              <a:spcBef>
                <a:spcPts val="0"/>
              </a:spcBef>
              <a:spcAft>
                <a:spcPts val="0"/>
              </a:spcAft>
              <a:buNone/>
            </a:pPr>
            <a:r>
              <a:t/>
            </a:r>
            <a:endParaRPr b="0" i="0" sz="2045" u="none" cap="none" strike="noStrike">
              <a:solidFill>
                <a:srgbClr val="1C2120"/>
              </a:solidFill>
              <a:latin typeface="Arial"/>
              <a:ea typeface="Arial"/>
              <a:cs typeface="Arial"/>
              <a:sym typeface="Arial"/>
            </a:endParaRPr>
          </a:p>
          <a:p>
            <a:pPr indent="0" lvl="0" marL="0" marR="0" rtl="0" algn="l">
              <a:lnSpc>
                <a:spcPct val="120048"/>
              </a:lnSpc>
              <a:spcBef>
                <a:spcPts val="0"/>
              </a:spcBef>
              <a:spcAft>
                <a:spcPts val="0"/>
              </a:spcAft>
              <a:buNone/>
            </a:pPr>
            <a:r>
              <a:rPr b="0" i="0" lang="en-US" sz="2045" u="none" cap="none" strike="noStrike">
                <a:solidFill>
                  <a:srgbClr val="DE5026"/>
                </a:solidFill>
                <a:latin typeface="Arial"/>
                <a:ea typeface="Arial"/>
                <a:cs typeface="Arial"/>
                <a:sym typeface="Arial"/>
              </a:rPr>
              <a:t>Insights into Customer Preferences:</a:t>
            </a:r>
            <a:endParaRPr/>
          </a:p>
          <a:p>
            <a:pPr indent="-220913" lvl="1" marL="441827" marR="0" rtl="0" algn="l">
              <a:lnSpc>
                <a:spcPct val="120048"/>
              </a:lnSpc>
              <a:spcBef>
                <a:spcPts val="0"/>
              </a:spcBef>
              <a:spcAft>
                <a:spcPts val="0"/>
              </a:spcAft>
              <a:buClr>
                <a:srgbClr val="1C2120"/>
              </a:buClr>
              <a:buSzPts val="2045"/>
              <a:buFont typeface="Arial"/>
              <a:buChar char="•"/>
            </a:pPr>
            <a:r>
              <a:rPr b="0" i="0" lang="en-US" sz="2045" u="none" cap="none" strike="noStrike">
                <a:solidFill>
                  <a:srgbClr val="1C2120"/>
                </a:solidFill>
                <a:latin typeface="Arial"/>
                <a:ea typeface="Arial"/>
                <a:cs typeface="Arial"/>
                <a:sym typeface="Arial"/>
              </a:rPr>
              <a:t>Rain influences buying patterns, notably higher sales during July and lowest in August(heavy rainy season) followed by September(less rain as compared to August).</a:t>
            </a:r>
            <a:endParaRPr/>
          </a:p>
          <a:p>
            <a:pPr indent="-220913" lvl="1" marL="441827" marR="0" rtl="0" algn="l">
              <a:lnSpc>
                <a:spcPct val="120048"/>
              </a:lnSpc>
              <a:spcBef>
                <a:spcPts val="0"/>
              </a:spcBef>
              <a:spcAft>
                <a:spcPts val="0"/>
              </a:spcAft>
              <a:buClr>
                <a:srgbClr val="1C2120"/>
              </a:buClr>
              <a:buSzPts val="2045"/>
              <a:buFont typeface="Arial"/>
              <a:buChar char="•"/>
            </a:pPr>
            <a:r>
              <a:rPr b="0" i="0" lang="en-US" sz="2045" u="none" cap="none" strike="noStrike">
                <a:solidFill>
                  <a:srgbClr val="1C2120"/>
                </a:solidFill>
                <a:latin typeface="Arial"/>
                <a:ea typeface="Arial"/>
                <a:cs typeface="Arial"/>
                <a:sym typeface="Arial"/>
              </a:rPr>
              <a:t>August's sales surge is attributed to the onset of the Rainy season, influencing the number of customers in the market.</a:t>
            </a:r>
            <a:endParaRPr/>
          </a:p>
          <a:p>
            <a:pPr indent="0" lvl="0" marL="0" marR="0" rtl="0" algn="l">
              <a:lnSpc>
                <a:spcPct val="119990"/>
              </a:lnSpc>
              <a:spcBef>
                <a:spcPts val="0"/>
              </a:spcBef>
              <a:spcAft>
                <a:spcPts val="0"/>
              </a:spcAft>
              <a:buNone/>
            </a:pPr>
            <a:r>
              <a:t/>
            </a:r>
            <a:endParaRPr b="0" i="0" sz="2045" u="none" cap="none" strike="noStrike">
              <a:solidFill>
                <a:srgbClr val="1C2120"/>
              </a:solidFill>
              <a:latin typeface="Arial"/>
              <a:ea typeface="Arial"/>
              <a:cs typeface="Arial"/>
              <a:sym typeface="Arial"/>
            </a:endParaRPr>
          </a:p>
          <a:p>
            <a:pPr indent="0" lvl="0" marL="0" marR="0" rtl="0" algn="l">
              <a:lnSpc>
                <a:spcPct val="120048"/>
              </a:lnSpc>
              <a:spcBef>
                <a:spcPts val="0"/>
              </a:spcBef>
              <a:spcAft>
                <a:spcPts val="0"/>
              </a:spcAft>
              <a:buNone/>
            </a:pPr>
            <a:r>
              <a:rPr b="0" i="0" lang="en-US" sz="2045" u="none" cap="none" strike="noStrike">
                <a:solidFill>
                  <a:srgbClr val="DE5026"/>
                </a:solidFill>
                <a:latin typeface="Arial"/>
                <a:ea typeface="Arial"/>
                <a:cs typeface="Arial"/>
                <a:sym typeface="Arial"/>
              </a:rPr>
              <a:t>Top-Selling Products and Companies:</a:t>
            </a:r>
            <a:endParaRPr/>
          </a:p>
          <a:p>
            <a:pPr indent="-220913" lvl="1" marL="441827" marR="0" rtl="0" algn="l">
              <a:lnSpc>
                <a:spcPct val="120048"/>
              </a:lnSpc>
              <a:spcBef>
                <a:spcPts val="0"/>
              </a:spcBef>
              <a:spcAft>
                <a:spcPts val="0"/>
              </a:spcAft>
              <a:buClr>
                <a:srgbClr val="1C2120"/>
              </a:buClr>
              <a:buSzPts val="2045"/>
              <a:buFont typeface="Arial"/>
              <a:buChar char="•"/>
            </a:pPr>
            <a:r>
              <a:rPr b="0" i="0" lang="en-US" sz="2045" u="none" cap="none" strike="noStrike">
                <a:solidFill>
                  <a:srgbClr val="1C2120"/>
                </a:solidFill>
                <a:latin typeface="Arial"/>
                <a:ea typeface="Arial"/>
                <a:cs typeface="Arial"/>
                <a:sym typeface="Arial"/>
              </a:rPr>
              <a:t>Hero dominates both sales and stock, followed by Ralson and Ralco.</a:t>
            </a:r>
            <a:endParaRPr/>
          </a:p>
          <a:p>
            <a:pPr indent="-220913" lvl="1" marL="441827" marR="0" rtl="0" algn="l">
              <a:lnSpc>
                <a:spcPct val="120048"/>
              </a:lnSpc>
              <a:spcBef>
                <a:spcPts val="0"/>
              </a:spcBef>
              <a:spcAft>
                <a:spcPts val="0"/>
              </a:spcAft>
              <a:buClr>
                <a:srgbClr val="1C2120"/>
              </a:buClr>
              <a:buSzPts val="2045"/>
              <a:buFont typeface="Arial"/>
              <a:buChar char="•"/>
            </a:pPr>
            <a:r>
              <a:rPr b="0" i="0" lang="en-US" sz="2045" u="none" cap="none" strike="noStrike">
                <a:solidFill>
                  <a:srgbClr val="1C2120"/>
                </a:solidFill>
                <a:latin typeface="Arial"/>
                <a:ea typeface="Arial"/>
                <a:cs typeface="Arial"/>
                <a:sym typeface="Arial"/>
              </a:rPr>
              <a:t>Ralson offers a diverse variety but contributes less to sales compared to Hero.</a:t>
            </a:r>
            <a:endParaRPr/>
          </a:p>
          <a:p>
            <a:pPr indent="-220913" lvl="1" marL="441827" marR="0" rtl="0" algn="l">
              <a:lnSpc>
                <a:spcPct val="120048"/>
              </a:lnSpc>
              <a:spcBef>
                <a:spcPts val="0"/>
              </a:spcBef>
              <a:spcAft>
                <a:spcPts val="0"/>
              </a:spcAft>
              <a:buClr>
                <a:srgbClr val="1C2120"/>
              </a:buClr>
              <a:buSzPts val="2045"/>
              <a:buFont typeface="Arial"/>
              <a:buChar char="•"/>
            </a:pPr>
            <a:r>
              <a:rPr b="0" i="0" lang="en-US" sz="2045" u="none" cap="none" strike="noStrike">
                <a:solidFill>
                  <a:srgbClr val="1C2120"/>
                </a:solidFill>
                <a:latin typeface="Arial"/>
                <a:ea typeface="Arial"/>
                <a:cs typeface="Arial"/>
                <a:sym typeface="Arial"/>
              </a:rPr>
              <a:t>HERO TERRAIN 50 CM S/B RB, HERO JET GOLD 55CM GR, HERO ROYAL GOLD 55CM GN, and BONFIRE 26T SS V-BRK collectively drive 57% of total sales.</a:t>
            </a:r>
            <a:endParaRPr/>
          </a:p>
          <a:p>
            <a:pPr indent="0" lvl="0" marL="0" marR="0" rtl="0" algn="l">
              <a:lnSpc>
                <a:spcPct val="119990"/>
              </a:lnSpc>
              <a:spcBef>
                <a:spcPts val="0"/>
              </a:spcBef>
              <a:spcAft>
                <a:spcPts val="0"/>
              </a:spcAft>
              <a:buNone/>
            </a:pPr>
            <a:r>
              <a:t/>
            </a:r>
            <a:endParaRPr b="0" i="0" sz="2045" u="none" cap="none" strike="noStrike">
              <a:solidFill>
                <a:srgbClr val="1C2120"/>
              </a:solidFill>
              <a:latin typeface="Arial"/>
              <a:ea typeface="Arial"/>
              <a:cs typeface="Arial"/>
              <a:sym typeface="Arial"/>
            </a:endParaRPr>
          </a:p>
          <a:p>
            <a:pPr indent="0" lvl="0" marL="0" marR="0" rtl="0" algn="l">
              <a:lnSpc>
                <a:spcPct val="120048"/>
              </a:lnSpc>
              <a:spcBef>
                <a:spcPts val="0"/>
              </a:spcBef>
              <a:spcAft>
                <a:spcPts val="0"/>
              </a:spcAft>
              <a:buNone/>
            </a:pPr>
            <a:r>
              <a:rPr b="0" i="0" lang="en-US" sz="2045" u="none" cap="none" strike="noStrike">
                <a:solidFill>
                  <a:srgbClr val="DE5026"/>
                </a:solidFill>
                <a:latin typeface="Arial"/>
                <a:ea typeface="Arial"/>
                <a:cs typeface="Arial"/>
                <a:sym typeface="Arial"/>
              </a:rPr>
              <a:t>Customer Preference Patterns:</a:t>
            </a:r>
            <a:endParaRPr/>
          </a:p>
          <a:p>
            <a:pPr indent="-220913" lvl="1" marL="441827" marR="0" rtl="0" algn="l">
              <a:lnSpc>
                <a:spcPct val="120048"/>
              </a:lnSpc>
              <a:spcBef>
                <a:spcPts val="0"/>
              </a:spcBef>
              <a:spcAft>
                <a:spcPts val="0"/>
              </a:spcAft>
              <a:buClr>
                <a:srgbClr val="1C2120"/>
              </a:buClr>
              <a:buSzPts val="2045"/>
              <a:buFont typeface="Arial"/>
              <a:buChar char="•"/>
            </a:pPr>
            <a:r>
              <a:rPr b="0" i="0" lang="en-US" sz="2045" u="none" cap="none" strike="noStrike">
                <a:solidFill>
                  <a:srgbClr val="1C2120"/>
                </a:solidFill>
                <a:latin typeface="Arial"/>
                <a:ea typeface="Arial"/>
                <a:cs typeface="Arial"/>
                <a:sym typeface="Arial"/>
              </a:rPr>
              <a:t>Hero’s diverse product range holds a substantial share in customer preferences.</a:t>
            </a:r>
            <a:endParaRPr/>
          </a:p>
          <a:p>
            <a:pPr indent="-220913" lvl="1" marL="441827" marR="0" rtl="0" algn="l">
              <a:lnSpc>
                <a:spcPct val="120048"/>
              </a:lnSpc>
              <a:spcBef>
                <a:spcPts val="0"/>
              </a:spcBef>
              <a:spcAft>
                <a:spcPts val="0"/>
              </a:spcAft>
              <a:buClr>
                <a:srgbClr val="1C2120"/>
              </a:buClr>
              <a:buSzPts val="2045"/>
              <a:buFont typeface="Arial"/>
              <a:buChar char="•"/>
            </a:pPr>
            <a:r>
              <a:rPr b="0" i="0" lang="en-US" sz="2045" u="none" cap="none" strike="noStrike">
                <a:solidFill>
                  <a:srgbClr val="1C2120"/>
                </a:solidFill>
                <a:latin typeface="Arial"/>
                <a:ea typeface="Arial"/>
                <a:cs typeface="Arial"/>
                <a:sym typeface="Arial"/>
              </a:rPr>
              <a:t>Terrain and Empress products closely follow in popularity.</a:t>
            </a:r>
            <a:endParaRPr/>
          </a:p>
          <a:p>
            <a:pPr indent="-220913" lvl="1" marL="441827" marR="0" rtl="0" algn="l">
              <a:lnSpc>
                <a:spcPct val="120048"/>
              </a:lnSpc>
              <a:spcBef>
                <a:spcPts val="0"/>
              </a:spcBef>
              <a:spcAft>
                <a:spcPts val="0"/>
              </a:spcAft>
              <a:buClr>
                <a:srgbClr val="1C2120"/>
              </a:buClr>
              <a:buSzPts val="2045"/>
              <a:buFont typeface="Arial"/>
              <a:buChar char="•"/>
            </a:pPr>
            <a:r>
              <a:rPr b="0" i="0" lang="en-US" sz="2045" u="none" cap="none" strike="noStrike">
                <a:solidFill>
                  <a:srgbClr val="1C2120"/>
                </a:solidFill>
                <a:latin typeface="Arial"/>
                <a:ea typeface="Arial"/>
                <a:cs typeface="Arial"/>
                <a:sym typeface="Arial"/>
              </a:rPr>
              <a:t>July and September emerge as favored months for Bicycle and its related product purchases, with less rain resulting in more customers.</a:t>
            </a:r>
            <a:endParaRPr/>
          </a:p>
        </p:txBody>
      </p:sp>
      <p:grpSp>
        <p:nvGrpSpPr>
          <p:cNvPr id="207" name="Google Shape;207;p8"/>
          <p:cNvGrpSpPr/>
          <p:nvPr/>
        </p:nvGrpSpPr>
        <p:grpSpPr>
          <a:xfrm>
            <a:off x="1170560" y="5257991"/>
            <a:ext cx="5871170" cy="615471"/>
            <a:chOff x="0" y="-38100"/>
            <a:chExt cx="1546316" cy="162100"/>
          </a:xfrm>
        </p:grpSpPr>
        <p:sp>
          <p:nvSpPr>
            <p:cNvPr id="208" name="Google Shape;208;p8"/>
            <p:cNvSpPr/>
            <p:nvPr/>
          </p:nvSpPr>
          <p:spPr>
            <a:xfrm>
              <a:off x="0" y="0"/>
              <a:ext cx="1546316" cy="124000"/>
            </a:xfrm>
            <a:custGeom>
              <a:rect b="b" l="l" r="r" t="t"/>
              <a:pathLst>
                <a:path extrusionOk="0" h="124000" w="1546316">
                  <a:moveTo>
                    <a:pt x="0" y="0"/>
                  </a:moveTo>
                  <a:lnTo>
                    <a:pt x="1546316" y="0"/>
                  </a:lnTo>
                  <a:lnTo>
                    <a:pt x="1546316" y="124000"/>
                  </a:lnTo>
                  <a:lnTo>
                    <a:pt x="0" y="124000"/>
                  </a:lnTo>
                  <a:close/>
                </a:path>
              </a:pathLst>
            </a:custGeom>
            <a:solidFill>
              <a:srgbClr val="FFFFFF"/>
            </a:solidFill>
            <a:ln>
              <a:noFill/>
            </a:ln>
          </p:spPr>
        </p:sp>
        <p:sp>
          <p:nvSpPr>
            <p:cNvPr id="209" name="Google Shape;209;p8"/>
            <p:cNvSpPr txBox="1"/>
            <p:nvPr/>
          </p:nvSpPr>
          <p:spPr>
            <a:xfrm>
              <a:off x="0" y="-38100"/>
              <a:ext cx="1546316" cy="162100"/>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Monthly stock and sales</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2073"/>
            </a:stretch>
          </a:blipFill>
          <a:ln>
            <a:noFill/>
          </a:ln>
        </p:spPr>
      </p:sp>
      <p:sp>
        <p:nvSpPr>
          <p:cNvPr id="215" name="Google Shape;215;p9"/>
          <p:cNvSpPr/>
          <p:nvPr/>
        </p:nvSpPr>
        <p:spPr>
          <a:xfrm>
            <a:off x="15132835" y="8203277"/>
            <a:ext cx="3155165" cy="2083723"/>
          </a:xfrm>
          <a:custGeom>
            <a:rect b="b" l="l" r="r" t="t"/>
            <a:pathLst>
              <a:path extrusionOk="0" h="2083723" w="3155165">
                <a:moveTo>
                  <a:pt x="0" y="0"/>
                </a:moveTo>
                <a:lnTo>
                  <a:pt x="3155165" y="0"/>
                </a:lnTo>
                <a:lnTo>
                  <a:pt x="3155165" y="2083723"/>
                </a:lnTo>
                <a:lnTo>
                  <a:pt x="0" y="2083723"/>
                </a:lnTo>
                <a:lnTo>
                  <a:pt x="0" y="0"/>
                </a:lnTo>
                <a:close/>
              </a:path>
            </a:pathLst>
          </a:custGeom>
          <a:blipFill rotWithShape="1">
            <a:blip r:embed="rId4">
              <a:alphaModFix/>
            </a:blip>
            <a:stretch>
              <a:fillRect b="0" l="0" r="0" t="0"/>
            </a:stretch>
          </a:blipFill>
          <a:ln>
            <a:noFill/>
          </a:ln>
        </p:spPr>
      </p:sp>
      <p:sp>
        <p:nvSpPr>
          <p:cNvPr id="216" name="Google Shape;216;p9"/>
          <p:cNvSpPr/>
          <p:nvPr/>
        </p:nvSpPr>
        <p:spPr>
          <a:xfrm rot="10800000">
            <a:off x="0" y="0"/>
            <a:ext cx="3155165" cy="2083723"/>
          </a:xfrm>
          <a:custGeom>
            <a:rect b="b" l="l" r="r" t="t"/>
            <a:pathLst>
              <a:path extrusionOk="0" h="2083723" w="3155165">
                <a:moveTo>
                  <a:pt x="3155165" y="2083723"/>
                </a:moveTo>
                <a:lnTo>
                  <a:pt x="0" y="2083723"/>
                </a:lnTo>
                <a:lnTo>
                  <a:pt x="0" y="0"/>
                </a:lnTo>
                <a:lnTo>
                  <a:pt x="3155165" y="0"/>
                </a:lnTo>
                <a:lnTo>
                  <a:pt x="3155165" y="2083723"/>
                </a:lnTo>
                <a:close/>
              </a:path>
            </a:pathLst>
          </a:custGeom>
          <a:blipFill rotWithShape="1">
            <a:blip r:embed="rId4">
              <a:alphaModFix/>
            </a:blip>
            <a:stretch>
              <a:fillRect b="0" l="0" r="0" t="0"/>
            </a:stretch>
          </a:blipFill>
          <a:ln>
            <a:noFill/>
          </a:ln>
        </p:spPr>
      </p:sp>
      <p:sp>
        <p:nvSpPr>
          <p:cNvPr id="217" name="Google Shape;217;p9"/>
          <p:cNvSpPr/>
          <p:nvPr/>
        </p:nvSpPr>
        <p:spPr>
          <a:xfrm>
            <a:off x="14777436" y="266600"/>
            <a:ext cx="2862165" cy="2689243"/>
          </a:xfrm>
          <a:custGeom>
            <a:rect b="b" l="l" r="r" t="t"/>
            <a:pathLst>
              <a:path extrusionOk="0" h="2689243" w="2862165">
                <a:moveTo>
                  <a:pt x="0" y="0"/>
                </a:moveTo>
                <a:lnTo>
                  <a:pt x="2862165" y="0"/>
                </a:lnTo>
                <a:lnTo>
                  <a:pt x="2862165" y="2689242"/>
                </a:lnTo>
                <a:lnTo>
                  <a:pt x="0" y="2689242"/>
                </a:lnTo>
                <a:lnTo>
                  <a:pt x="0" y="0"/>
                </a:lnTo>
                <a:close/>
              </a:path>
            </a:pathLst>
          </a:custGeom>
          <a:blipFill rotWithShape="1">
            <a:blip r:embed="rId5">
              <a:alphaModFix/>
            </a:blip>
            <a:stretch>
              <a:fillRect b="0" l="0" r="0" t="0"/>
            </a:stretch>
          </a:blipFill>
          <a:ln>
            <a:noFill/>
          </a:ln>
        </p:spPr>
      </p:sp>
      <p:sp>
        <p:nvSpPr>
          <p:cNvPr id="218" name="Google Shape;218;p9"/>
          <p:cNvSpPr txBox="1"/>
          <p:nvPr/>
        </p:nvSpPr>
        <p:spPr>
          <a:xfrm>
            <a:off x="646123" y="3635661"/>
            <a:ext cx="16993479" cy="4000500"/>
          </a:xfrm>
          <a:prstGeom prst="rect">
            <a:avLst/>
          </a:prstGeom>
          <a:noFill/>
          <a:ln>
            <a:noFill/>
          </a:ln>
        </p:spPr>
        <p:txBody>
          <a:bodyPr anchorCtr="0" anchor="t" bIns="0" lIns="0" spcFirstLastPara="1" rIns="0" wrap="square" tIns="0">
            <a:spAutoFit/>
          </a:bodyPr>
          <a:lstStyle/>
          <a:p>
            <a:pPr indent="0" lvl="0" marL="0" marR="0" rtl="0" algn="l">
              <a:lnSpc>
                <a:spcPct val="149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19991"/>
              </a:lnSpc>
              <a:spcBef>
                <a:spcPts val="0"/>
              </a:spcBef>
              <a:spcAft>
                <a:spcPts val="0"/>
              </a:spcAft>
              <a:buNone/>
            </a:pPr>
            <a:r>
              <a:rPr b="0" i="0" lang="en-US" sz="2236" u="none" cap="none" strike="noStrike">
                <a:solidFill>
                  <a:srgbClr val="000000"/>
                </a:solidFill>
                <a:latin typeface="Arial"/>
                <a:ea typeface="Arial"/>
                <a:cs typeface="Arial"/>
                <a:sym typeface="Arial"/>
              </a:rPr>
              <a:t>1. </a:t>
            </a:r>
            <a:r>
              <a:rPr b="0" i="0" lang="en-US" sz="2236" u="none" cap="none" strike="noStrike">
                <a:solidFill>
                  <a:srgbClr val="F47621"/>
                </a:solidFill>
                <a:latin typeface="Arial"/>
                <a:ea typeface="Arial"/>
                <a:cs typeface="Arial"/>
                <a:sym typeface="Arial"/>
              </a:rPr>
              <a:t>Market Research:</a:t>
            </a:r>
            <a:r>
              <a:rPr b="0" i="0" lang="en-US" sz="2236" u="none" cap="none" strike="noStrike">
                <a:solidFill>
                  <a:srgbClr val="000000"/>
                </a:solidFill>
                <a:latin typeface="Arial"/>
                <a:ea typeface="Arial"/>
                <a:cs typeface="Arial"/>
                <a:sym typeface="Arial"/>
              </a:rPr>
              <a:t> Understand factors driving motorized preference and identify opportunities for bicycle positioning.</a:t>
            </a:r>
            <a:endParaRPr/>
          </a:p>
          <a:p>
            <a:pPr indent="0" lvl="0" marL="0" marR="0" rtl="0" algn="l">
              <a:lnSpc>
                <a:spcPct val="119991"/>
              </a:lnSpc>
              <a:spcBef>
                <a:spcPts val="0"/>
              </a:spcBef>
              <a:spcAft>
                <a:spcPts val="0"/>
              </a:spcAft>
              <a:buNone/>
            </a:pPr>
            <a:r>
              <a:t/>
            </a:r>
            <a:endParaRPr b="0" i="0" sz="2236" u="none" cap="none" strike="noStrike">
              <a:solidFill>
                <a:srgbClr val="000000"/>
              </a:solidFill>
              <a:latin typeface="Arial"/>
              <a:ea typeface="Arial"/>
              <a:cs typeface="Arial"/>
              <a:sym typeface="Arial"/>
            </a:endParaRPr>
          </a:p>
          <a:p>
            <a:pPr indent="0" lvl="0" marL="0" marR="0" rtl="0" algn="l">
              <a:lnSpc>
                <a:spcPct val="119991"/>
              </a:lnSpc>
              <a:spcBef>
                <a:spcPts val="0"/>
              </a:spcBef>
              <a:spcAft>
                <a:spcPts val="0"/>
              </a:spcAft>
              <a:buNone/>
            </a:pPr>
            <a:r>
              <a:rPr b="0" i="0" lang="en-US" sz="2236" u="none" cap="none" strike="noStrike">
                <a:solidFill>
                  <a:srgbClr val="000000"/>
                </a:solidFill>
                <a:latin typeface="Arial"/>
                <a:ea typeface="Arial"/>
                <a:cs typeface="Arial"/>
                <a:sym typeface="Arial"/>
              </a:rPr>
              <a:t>2. </a:t>
            </a:r>
            <a:r>
              <a:rPr b="0" i="0" lang="en-US" sz="2236" u="none" cap="none" strike="noStrike">
                <a:solidFill>
                  <a:srgbClr val="F47621"/>
                </a:solidFill>
                <a:latin typeface="Arial"/>
                <a:ea typeface="Arial"/>
                <a:cs typeface="Arial"/>
                <a:sym typeface="Arial"/>
              </a:rPr>
              <a:t>Product Innovation:</a:t>
            </a:r>
            <a:r>
              <a:rPr b="0" i="0" lang="en-US" sz="2236" u="none" cap="none" strike="noStrike">
                <a:solidFill>
                  <a:srgbClr val="000000"/>
                </a:solidFill>
                <a:latin typeface="Arial"/>
                <a:ea typeface="Arial"/>
                <a:cs typeface="Arial"/>
                <a:sym typeface="Arial"/>
              </a:rPr>
              <a:t> Introduce advanced bicycle models like gear types to differentiate from motorized options.</a:t>
            </a:r>
            <a:endParaRPr/>
          </a:p>
          <a:p>
            <a:pPr indent="0" lvl="0" marL="0" marR="0" rtl="0" algn="l">
              <a:lnSpc>
                <a:spcPct val="119991"/>
              </a:lnSpc>
              <a:spcBef>
                <a:spcPts val="0"/>
              </a:spcBef>
              <a:spcAft>
                <a:spcPts val="0"/>
              </a:spcAft>
              <a:buNone/>
            </a:pPr>
            <a:r>
              <a:t/>
            </a:r>
            <a:endParaRPr b="0" i="0" sz="2236" u="none" cap="none" strike="noStrike">
              <a:solidFill>
                <a:srgbClr val="000000"/>
              </a:solidFill>
              <a:latin typeface="Arial"/>
              <a:ea typeface="Arial"/>
              <a:cs typeface="Arial"/>
              <a:sym typeface="Arial"/>
            </a:endParaRPr>
          </a:p>
          <a:p>
            <a:pPr indent="0" lvl="0" marL="0" marR="0" rtl="0" algn="l">
              <a:lnSpc>
                <a:spcPct val="119991"/>
              </a:lnSpc>
              <a:spcBef>
                <a:spcPts val="0"/>
              </a:spcBef>
              <a:spcAft>
                <a:spcPts val="0"/>
              </a:spcAft>
              <a:buNone/>
            </a:pPr>
            <a:r>
              <a:rPr b="0" i="0" lang="en-US" sz="2236" u="none" cap="none" strike="noStrike">
                <a:solidFill>
                  <a:srgbClr val="000000"/>
                </a:solidFill>
                <a:latin typeface="Arial"/>
                <a:ea typeface="Arial"/>
                <a:cs typeface="Arial"/>
                <a:sym typeface="Arial"/>
              </a:rPr>
              <a:t>3. </a:t>
            </a:r>
            <a:r>
              <a:rPr b="0" i="0" lang="en-US" sz="2236" u="none" cap="none" strike="noStrike">
                <a:solidFill>
                  <a:srgbClr val="F47621"/>
                </a:solidFill>
                <a:latin typeface="Arial"/>
                <a:ea typeface="Arial"/>
                <a:cs typeface="Arial"/>
                <a:sym typeface="Arial"/>
              </a:rPr>
              <a:t>Promotional Campaigns:</a:t>
            </a:r>
            <a:r>
              <a:rPr b="0" i="0" lang="en-US" sz="2236" u="none" cap="none" strike="noStrike">
                <a:solidFill>
                  <a:srgbClr val="000000"/>
                </a:solidFill>
                <a:latin typeface="Arial"/>
                <a:ea typeface="Arial"/>
                <a:cs typeface="Arial"/>
                <a:sym typeface="Arial"/>
              </a:rPr>
              <a:t> Highlight bicycle benefits in targeted marketing, emphasizing eco-friendliness and health.</a:t>
            </a:r>
            <a:endParaRPr/>
          </a:p>
          <a:p>
            <a:pPr indent="0" lvl="0" marL="0" marR="0" rtl="0" algn="l">
              <a:lnSpc>
                <a:spcPct val="119991"/>
              </a:lnSpc>
              <a:spcBef>
                <a:spcPts val="0"/>
              </a:spcBef>
              <a:spcAft>
                <a:spcPts val="0"/>
              </a:spcAft>
              <a:buNone/>
            </a:pPr>
            <a:r>
              <a:t/>
            </a:r>
            <a:endParaRPr b="0" i="0" sz="2236" u="none" cap="none" strike="noStrike">
              <a:solidFill>
                <a:srgbClr val="000000"/>
              </a:solidFill>
              <a:latin typeface="Arial"/>
              <a:ea typeface="Arial"/>
              <a:cs typeface="Arial"/>
              <a:sym typeface="Arial"/>
            </a:endParaRPr>
          </a:p>
          <a:p>
            <a:pPr indent="0" lvl="0" marL="0" marR="0" rtl="0" algn="l">
              <a:lnSpc>
                <a:spcPct val="119991"/>
              </a:lnSpc>
              <a:spcBef>
                <a:spcPts val="0"/>
              </a:spcBef>
              <a:spcAft>
                <a:spcPts val="0"/>
              </a:spcAft>
              <a:buNone/>
            </a:pPr>
            <a:r>
              <a:rPr b="0" i="0" lang="en-US" sz="2236" u="none" cap="none" strike="noStrike">
                <a:solidFill>
                  <a:srgbClr val="000000"/>
                </a:solidFill>
                <a:latin typeface="Arial"/>
                <a:ea typeface="Arial"/>
                <a:cs typeface="Arial"/>
                <a:sym typeface="Arial"/>
              </a:rPr>
              <a:t>4. </a:t>
            </a:r>
            <a:r>
              <a:rPr b="0" i="0" lang="en-US" sz="2236" u="none" cap="none" strike="noStrike">
                <a:solidFill>
                  <a:srgbClr val="F47621"/>
                </a:solidFill>
                <a:latin typeface="Arial"/>
                <a:ea typeface="Arial"/>
                <a:cs typeface="Arial"/>
                <a:sym typeface="Arial"/>
              </a:rPr>
              <a:t>Enhanced Customer Experience:</a:t>
            </a:r>
            <a:r>
              <a:rPr b="0" i="0" lang="en-US" sz="2236" u="none" cap="none" strike="noStrike">
                <a:solidFill>
                  <a:srgbClr val="000000"/>
                </a:solidFill>
                <a:latin typeface="Arial"/>
                <a:ea typeface="Arial"/>
                <a:cs typeface="Arial"/>
                <a:sym typeface="Arial"/>
              </a:rPr>
              <a:t> Improve in-store displays, offer test rides, and implement loyalty programs.</a:t>
            </a:r>
            <a:endParaRPr/>
          </a:p>
          <a:p>
            <a:pPr indent="0" lvl="0" marL="0" marR="0" rtl="0" algn="l">
              <a:lnSpc>
                <a:spcPct val="119991"/>
              </a:lnSpc>
              <a:spcBef>
                <a:spcPts val="0"/>
              </a:spcBef>
              <a:spcAft>
                <a:spcPts val="0"/>
              </a:spcAft>
              <a:buNone/>
            </a:pPr>
            <a:r>
              <a:t/>
            </a:r>
            <a:endParaRPr b="0" i="0" sz="2236" u="none" cap="none" strike="noStrike">
              <a:solidFill>
                <a:srgbClr val="000000"/>
              </a:solidFill>
              <a:latin typeface="Arial"/>
              <a:ea typeface="Arial"/>
              <a:cs typeface="Arial"/>
              <a:sym typeface="Arial"/>
            </a:endParaRPr>
          </a:p>
          <a:p>
            <a:pPr indent="0" lvl="0" marL="0" marR="0" rtl="0" algn="l">
              <a:lnSpc>
                <a:spcPct val="119991"/>
              </a:lnSpc>
              <a:spcBef>
                <a:spcPts val="0"/>
              </a:spcBef>
              <a:spcAft>
                <a:spcPts val="0"/>
              </a:spcAft>
              <a:buNone/>
            </a:pPr>
            <a:r>
              <a:rPr b="0" i="0" lang="en-US" sz="2236" u="none" cap="none" strike="noStrike">
                <a:solidFill>
                  <a:srgbClr val="000000"/>
                </a:solidFill>
                <a:latin typeface="Arial"/>
                <a:ea typeface="Arial"/>
                <a:cs typeface="Arial"/>
                <a:sym typeface="Arial"/>
              </a:rPr>
              <a:t>5. </a:t>
            </a:r>
            <a:r>
              <a:rPr b="0" i="0" lang="en-US" sz="2236" u="none" cap="none" strike="noStrike">
                <a:solidFill>
                  <a:srgbClr val="F47621"/>
                </a:solidFill>
                <a:latin typeface="Arial"/>
                <a:ea typeface="Arial"/>
                <a:cs typeface="Arial"/>
                <a:sym typeface="Arial"/>
              </a:rPr>
              <a:t>Pricing and Financing:</a:t>
            </a:r>
            <a:r>
              <a:rPr b="0" i="0" lang="en-US" sz="2236" u="none" cap="none" strike="noStrike">
                <a:solidFill>
                  <a:srgbClr val="000000"/>
                </a:solidFill>
                <a:latin typeface="Arial"/>
                <a:ea typeface="Arial"/>
                <a:cs typeface="Arial"/>
                <a:sym typeface="Arial"/>
              </a:rPr>
              <a:t> Ensure competitive pricing and offer financing options for accessibility.</a:t>
            </a:r>
            <a:endParaRPr/>
          </a:p>
          <a:p>
            <a:pPr indent="0" lvl="0" marL="0" marR="0" rtl="0" algn="l">
              <a:lnSpc>
                <a:spcPct val="119991"/>
              </a:lnSpc>
              <a:spcBef>
                <a:spcPts val="0"/>
              </a:spcBef>
              <a:spcAft>
                <a:spcPts val="0"/>
              </a:spcAft>
              <a:buNone/>
            </a:pPr>
            <a:r>
              <a:t/>
            </a:r>
            <a:endParaRPr b="0" i="0" sz="2236" u="none" cap="none" strike="noStrike">
              <a:solidFill>
                <a:srgbClr val="000000"/>
              </a:solidFill>
              <a:latin typeface="Arial"/>
              <a:ea typeface="Arial"/>
              <a:cs typeface="Arial"/>
              <a:sym typeface="Arial"/>
            </a:endParaRPr>
          </a:p>
          <a:p>
            <a:pPr indent="0" lvl="0" marL="0" marR="0" rtl="0" algn="l">
              <a:lnSpc>
                <a:spcPct val="119991"/>
              </a:lnSpc>
              <a:spcBef>
                <a:spcPts val="0"/>
              </a:spcBef>
              <a:spcAft>
                <a:spcPts val="0"/>
              </a:spcAft>
              <a:buNone/>
            </a:pPr>
            <a:r>
              <a:rPr b="0" i="0" lang="en-US" sz="2236" u="none" cap="none" strike="noStrike">
                <a:solidFill>
                  <a:srgbClr val="000000"/>
                </a:solidFill>
                <a:latin typeface="Arial"/>
                <a:ea typeface="Arial"/>
                <a:cs typeface="Arial"/>
                <a:sym typeface="Arial"/>
              </a:rPr>
              <a:t>6. </a:t>
            </a:r>
            <a:r>
              <a:rPr b="0" i="0" lang="en-US" sz="2236" u="none" cap="none" strike="noStrike">
                <a:solidFill>
                  <a:srgbClr val="F47621"/>
                </a:solidFill>
                <a:latin typeface="Arial"/>
                <a:ea typeface="Arial"/>
                <a:cs typeface="Arial"/>
                <a:sym typeface="Arial"/>
              </a:rPr>
              <a:t>Community Engagement: </a:t>
            </a:r>
            <a:r>
              <a:rPr b="0" i="0" lang="en-US" sz="2236" u="none" cap="none" strike="noStrike">
                <a:solidFill>
                  <a:srgbClr val="000000"/>
                </a:solidFill>
                <a:latin typeface="Arial"/>
                <a:ea typeface="Arial"/>
                <a:cs typeface="Arial"/>
                <a:sym typeface="Arial"/>
              </a:rPr>
              <a:t>Sponsor cycling events, partner with local businesses, and promote bike safety.</a:t>
            </a:r>
            <a:endParaRPr/>
          </a:p>
        </p:txBody>
      </p:sp>
      <p:sp>
        <p:nvSpPr>
          <p:cNvPr id="219" name="Google Shape;219;p9"/>
          <p:cNvSpPr txBox="1"/>
          <p:nvPr/>
        </p:nvSpPr>
        <p:spPr>
          <a:xfrm>
            <a:off x="4095778" y="1211171"/>
            <a:ext cx="9905945" cy="18573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500" u="sng" cap="none" strike="noStrike">
                <a:solidFill>
                  <a:srgbClr val="F47621"/>
                </a:solidFill>
                <a:latin typeface="Montserrat"/>
                <a:ea typeface="Montserrat"/>
                <a:cs typeface="Montserrat"/>
                <a:sym typeface="Montserrat"/>
              </a:rPr>
              <a:t>RECOMMENDATIONS</a:t>
            </a:r>
            <a:endParaRPr/>
          </a:p>
          <a:p>
            <a:pPr indent="0" lvl="0" marL="0" marR="0" rtl="0" algn="ctr">
              <a:lnSpc>
                <a:spcPct val="140010"/>
              </a:lnSpc>
              <a:spcBef>
                <a:spcPts val="0"/>
              </a:spcBef>
              <a:spcAft>
                <a:spcPts val="0"/>
              </a:spcAft>
              <a:buNone/>
            </a:pPr>
            <a:r>
              <a:rPr b="1" i="0" lang="en-US" sz="3999" u="sng" cap="none" strike="noStrike">
                <a:solidFill>
                  <a:srgbClr val="F47621"/>
                </a:solidFill>
                <a:latin typeface="Montserrat"/>
                <a:ea typeface="Montserrat"/>
                <a:cs typeface="Montserrat"/>
                <a:sym typeface="Montserrat"/>
              </a:rPr>
              <a:t>FOR DECLINING BICYCLE SALES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