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1"/>
  </p:notesMasterIdLst>
  <p:sldIdLst>
    <p:sldId id="256" r:id="rId3"/>
    <p:sldId id="257" r:id="rId4"/>
    <p:sldId id="258" r:id="rId5"/>
    <p:sldId id="259" r:id="rId6"/>
    <p:sldId id="260" r:id="rId7"/>
    <p:sldId id="261" r:id="rId8"/>
    <p:sldId id="265" r:id="rId9"/>
    <p:sldId id="264" r:id="rId10"/>
  </p:sldIdLst>
  <p:sldSz cx="9144000" cy="5143500" type="screen16x9"/>
  <p:notesSz cx="6858000" cy="9144000"/>
  <p:embeddedFontLst>
    <p:embeddedFont>
      <p:font typeface="Lato" charset="0"/>
      <p:regular r:id="rId12"/>
      <p:bold r:id="rId13"/>
      <p:italic r:id="rId14"/>
      <p:boldItalic r:id="rId15"/>
    </p:embeddedFont>
    <p:embeddedFont>
      <p:font typeface="Trebuchet MS" pitchFamily="34" charset="0"/>
      <p:regular r:id="rId16"/>
      <p:bold r:id="rId17"/>
      <p:italic r:id="rId18"/>
      <p:boldItalic r:id="rId19"/>
    </p:embeddedFont>
    <p:embeddedFont>
      <p:font typeface="Lato Black"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7" d="100"/>
          <a:sy n="157" d="100"/>
        </p:scale>
        <p:origin x="-294"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939268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a:t>
            </a:r>
            <a:r>
              <a:rPr lang="en" sz="2900" b="1" i="0" u="none" strike="noStrike" cap="none" dirty="0" smtClean="0">
                <a:solidFill>
                  <a:schemeClr val="lt1"/>
                </a:solidFill>
                <a:latin typeface="Trebuchet MS"/>
                <a:ea typeface="Trebuchet MS"/>
                <a:cs typeface="Trebuchet MS"/>
                <a:sym typeface="Trebuchet MS"/>
              </a:rPr>
              <a:t>:UniqueTeam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en" sz="1700" i="0" u="none" strike="noStrike" cap="none" dirty="0" smtClean="0">
                <a:solidFill>
                  <a:schemeClr val="lt1"/>
                </a:solidFill>
                <a:latin typeface="Trebuchet MS"/>
                <a:ea typeface="Trebuchet MS"/>
                <a:cs typeface="Trebuchet MS"/>
                <a:sym typeface="Trebuchet MS"/>
              </a:rPr>
              <a:t>: Satish,Nearly 17 yrs exp</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r>
              <a:rPr lang="en" sz="1200" i="0" u="none" strike="noStrike" cap="none" dirty="0" smtClean="0">
                <a:solidFill>
                  <a:schemeClr val="lt1"/>
                </a:solidFill>
                <a:latin typeface="Trebuchet MS"/>
                <a:ea typeface="Trebuchet MS"/>
                <a:cs typeface="Trebuchet MS"/>
                <a:sym typeface="Trebuchet MS"/>
              </a:rPr>
              <a:t>:18-08-2022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I faced difficulty in resolving problem with banks - long wait time, </a:t>
            </a:r>
          </a:p>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some banks are fully occupied on the first week, not that crowded no the month ends.(Core banks)</a:t>
            </a:r>
          </a:p>
          <a:p>
            <a:pPr marL="0" marR="0" lvl="0" indent="0" algn="l" rtl="0">
              <a:lnSpc>
                <a:spcPct val="100000"/>
              </a:lnSpc>
              <a:spcBef>
                <a:spcPts val="0"/>
              </a:spcBef>
              <a:spcAft>
                <a:spcPts val="0"/>
              </a:spcAft>
              <a:buClr>
                <a:srgbClr val="000000"/>
              </a:buClr>
              <a:buSzPts val="1400"/>
              <a:buFont typeface="Arial"/>
              <a:buNone/>
            </a:pPr>
            <a:r>
              <a:rPr lang="en-US" dirty="0" smtClean="0">
                <a:solidFill>
                  <a:srgbClr val="222222"/>
                </a:solidFill>
                <a:highlight>
                  <a:srgbClr val="FFFFFF"/>
                </a:highlight>
                <a:latin typeface="Lato"/>
                <a:ea typeface="Lato"/>
                <a:cs typeface="Lato"/>
                <a:sym typeface="Lato"/>
              </a:rPr>
              <a:t>O</a:t>
            </a:r>
            <a:r>
              <a:rPr lang="en" dirty="0" smtClean="0">
                <a:solidFill>
                  <a:srgbClr val="222222"/>
                </a:solidFill>
                <a:highlight>
                  <a:srgbClr val="FFFFFF"/>
                </a:highlight>
                <a:latin typeface="Lato"/>
                <a:ea typeface="Lato"/>
                <a:cs typeface="Lato"/>
                <a:sym typeface="Lato"/>
              </a:rPr>
              <a:t>fcourse depends on the location of the bank and other parameters.</a:t>
            </a:r>
          </a:p>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Is there any way to solution these type so  issues .</a:t>
            </a: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smtClean="0">
                <a:solidFill>
                  <a:srgbClr val="222222"/>
                </a:solidFill>
                <a:highlight>
                  <a:srgbClr val="FFFFFF"/>
                </a:highlight>
                <a:latin typeface="Lato"/>
                <a:ea typeface="Lato"/>
                <a:cs typeface="Lato"/>
                <a:sym typeface="Lato"/>
              </a:rPr>
              <a:t>M</a:t>
            </a:r>
            <a:r>
              <a:rPr lang="en" dirty="0" smtClean="0">
                <a:solidFill>
                  <a:srgbClr val="222222"/>
                </a:solidFill>
                <a:highlight>
                  <a:srgbClr val="FFFFFF"/>
                </a:highlight>
                <a:latin typeface="Lato"/>
                <a:ea typeface="Lato"/>
                <a:cs typeface="Lato"/>
                <a:sym typeface="Lato"/>
              </a:rPr>
              <a:t>otivation:It’s a new a way of solutioning no extra effort required to drive the analytics as most of the banks are installed with cameras.</a:t>
            </a:r>
            <a:endParaRPr lang="en" sz="1400" b="0" i="0" u="none" strike="noStrike" cap="none" dirty="0" smtClean="0">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US" b="1" u="sng" dirty="0" smtClean="0">
                <a:solidFill>
                  <a:srgbClr val="222222"/>
                </a:solidFill>
                <a:highlight>
                  <a:srgbClr val="FFFFFF"/>
                </a:highlight>
                <a:latin typeface="Lato"/>
                <a:ea typeface="Lato"/>
                <a:cs typeface="Lato"/>
                <a:sym typeface="Lato"/>
              </a:rPr>
              <a:t>U</a:t>
            </a:r>
            <a:r>
              <a:rPr lang="en" b="1" u="sng" dirty="0" smtClean="0">
                <a:solidFill>
                  <a:srgbClr val="222222"/>
                </a:solidFill>
                <a:highlight>
                  <a:srgbClr val="FFFFFF"/>
                </a:highlight>
                <a:latin typeface="Lato"/>
                <a:ea typeface="Lato"/>
                <a:cs typeface="Lato"/>
                <a:sym typeface="Lato"/>
              </a:rPr>
              <a:t>ser Segment:</a:t>
            </a:r>
          </a:p>
          <a:p>
            <a:pPr marL="0" marR="0" lvl="0" indent="0" algn="l" rtl="0">
              <a:lnSpc>
                <a:spcPct val="115000"/>
              </a:lnSpc>
              <a:spcBef>
                <a:spcPts val="100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Any business is having physical office and want to analize the customer behavior.</a:t>
            </a:r>
          </a:p>
          <a:p>
            <a:pPr marL="0" marR="0" lvl="0" indent="0" algn="l" rtl="0">
              <a:lnSpc>
                <a:spcPct val="115000"/>
              </a:lnSpc>
              <a:spcBef>
                <a:spcPts val="100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 b="1" dirty="0" smtClean="0">
                <a:solidFill>
                  <a:srgbClr val="222222"/>
                </a:solidFill>
                <a:highlight>
                  <a:srgbClr val="FFFFFF"/>
                </a:highlight>
                <a:latin typeface="Lato"/>
                <a:ea typeface="Lato"/>
                <a:cs typeface="Lato"/>
                <a:sym typeface="Lato"/>
              </a:rPr>
              <a:t>Pain points:</a:t>
            </a:r>
          </a:p>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80-90 percent accuracy can only be achived, that should be fine for any analytics.</a:t>
            </a:r>
          </a:p>
          <a:p>
            <a:pPr marL="0" marR="0" lvl="0" indent="0" algn="l" rtl="0">
              <a:lnSpc>
                <a:spcPct val="115000"/>
              </a:lnSpc>
              <a:spcBef>
                <a:spcPts val="100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There could be any issue with the face recognization as it can be treated as personal data. </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Cameras need to be fitted and the same height.</a:t>
            </a:r>
          </a:p>
          <a:p>
            <a:pPr marL="0" marR="0" lvl="0" indent="0" algn="l" rtl="0">
              <a:lnSpc>
                <a:spcPct val="115000"/>
              </a:lnSpc>
              <a:spcBef>
                <a:spcPts val="1000"/>
              </a:spcBef>
              <a:spcAft>
                <a:spcPts val="1000"/>
              </a:spcAft>
              <a:buClr>
                <a:srgbClr val="000000"/>
              </a:buClr>
              <a:buSzPts val="1400"/>
              <a:buFont typeface="Arial"/>
              <a:buNone/>
            </a:pPr>
            <a:r>
              <a:rPr lang="en-US" dirty="0" smtClean="0">
                <a:solidFill>
                  <a:srgbClr val="222222"/>
                </a:solidFill>
                <a:highlight>
                  <a:srgbClr val="FFFFFF"/>
                </a:highlight>
                <a:latin typeface="Lato"/>
                <a:ea typeface="Lato"/>
                <a:cs typeface="Lato"/>
                <a:sym typeface="Lato"/>
              </a:rPr>
              <a:t>F</a:t>
            </a:r>
            <a:r>
              <a:rPr lang="en" dirty="0" smtClean="0">
                <a:solidFill>
                  <a:srgbClr val="222222"/>
                </a:solidFill>
                <a:highlight>
                  <a:srgbClr val="FFFFFF"/>
                </a:highlight>
                <a:latin typeface="Lato"/>
                <a:ea typeface="Lato"/>
                <a:cs typeface="Lato"/>
                <a:sym typeface="Lato"/>
              </a:rPr>
              <a:t>acial recognization :</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r>
              <a:rPr lang="en" dirty="0" smtClean="0">
                <a:solidFill>
                  <a:srgbClr val="222222"/>
                </a:solidFill>
                <a:highlight>
                  <a:srgbClr val="FFFFFF"/>
                </a:highlight>
                <a:latin typeface="Lato"/>
                <a:ea typeface="Lato"/>
                <a:cs typeface="Lato"/>
                <a:sym typeface="Lato"/>
              </a:rPr>
              <a:t>Algorithm need to be developed or a 3</a:t>
            </a:r>
            <a:r>
              <a:rPr lang="en" baseline="30000" dirty="0" smtClean="0">
                <a:solidFill>
                  <a:srgbClr val="222222"/>
                </a:solidFill>
                <a:highlight>
                  <a:srgbClr val="FFFFFF"/>
                </a:highlight>
                <a:latin typeface="Lato"/>
                <a:ea typeface="Lato"/>
                <a:cs typeface="Lato"/>
                <a:sym typeface="Lato"/>
              </a:rPr>
              <a:t>rd</a:t>
            </a:r>
            <a:r>
              <a:rPr lang="en" dirty="0" smtClean="0">
                <a:solidFill>
                  <a:srgbClr val="222222"/>
                </a:solidFill>
                <a:highlight>
                  <a:srgbClr val="FFFFFF"/>
                </a:highlight>
                <a:latin typeface="Lato"/>
                <a:ea typeface="Lato"/>
                <a:cs typeface="Lato"/>
                <a:sym typeface="Lato"/>
              </a:rPr>
              <a:t> party software can be used.</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r>
              <a:rPr lang="en" dirty="0" smtClean="0">
                <a:solidFill>
                  <a:srgbClr val="222222"/>
                </a:solidFill>
                <a:highlight>
                  <a:srgbClr val="FFFFFF"/>
                </a:highlight>
                <a:latin typeface="Lato"/>
                <a:ea typeface="Lato"/>
                <a:cs typeface="Lato"/>
                <a:sym typeface="Lato"/>
              </a:rPr>
              <a:t>Able to under stand its human / object.</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endParaRPr lang="en" dirty="0" smtClean="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endParaRPr lang="en" dirty="0" smtClean="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400" dirty="0" smtClean="0"/>
              <a:t>At this point no idea, need to analyze during design phase.</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dirty="0" smtClean="0">
                <a:solidFill>
                  <a:srgbClr val="222222"/>
                </a:solidFill>
                <a:highlight>
                  <a:srgbClr val="FFFFFF"/>
                </a:highlight>
                <a:latin typeface="Lato"/>
                <a:ea typeface="Lato"/>
                <a:cs typeface="Lato"/>
                <a:sym typeface="Lato"/>
              </a:rPr>
              <a:t>Count of people : </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F</a:t>
            </a:r>
            <a:r>
              <a:rPr lang="en" dirty="0" smtClean="0">
                <a:solidFill>
                  <a:srgbClr val="222222"/>
                </a:solidFill>
                <a:highlight>
                  <a:srgbClr val="FFFFFF"/>
                </a:highlight>
                <a:latin typeface="Lato"/>
                <a:ea typeface="Lato"/>
                <a:cs typeface="Lato"/>
                <a:sym typeface="Lato"/>
              </a:rPr>
              <a:t>or counting number of people the in premises - </a:t>
            </a:r>
          </a:p>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		Every moving object is not a human</a:t>
            </a:r>
            <a:r>
              <a:rPr lang="en" sz="1400" b="0" i="0" u="none" strike="noStrike" cap="none" dirty="0">
                <a:solidFill>
                  <a:srgbClr val="222222"/>
                </a:solidFill>
                <a:highlight>
                  <a:srgbClr val="FFFFFF"/>
                </a:highlight>
                <a:latin typeface="Lato"/>
                <a:ea typeface="Lato"/>
                <a:cs typeface="Lato"/>
                <a:sym typeface="Lato"/>
              </a:rPr>
              <a:t>	</a:t>
            </a: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r>
              <a:rPr lang="en" dirty="0" smtClean="0">
                <a:solidFill>
                  <a:srgbClr val="222222"/>
                </a:solidFill>
                <a:highlight>
                  <a:srgbClr val="FFFFFF"/>
                </a:highlight>
                <a:latin typeface="Lato"/>
                <a:ea typeface="Lato"/>
                <a:cs typeface="Lato"/>
                <a:sym typeface="Lato"/>
              </a:rPr>
              <a:t>	</a:t>
            </a:r>
            <a:r>
              <a:rPr lang="en" sz="1400" b="0" i="0" u="none" strike="noStrike" cap="none" dirty="0" smtClean="0">
                <a:solidFill>
                  <a:srgbClr val="222222"/>
                </a:solidFill>
                <a:highlight>
                  <a:srgbClr val="FFFFFF"/>
                </a:highlight>
                <a:latin typeface="Lato"/>
                <a:ea typeface="Lato"/>
                <a:cs typeface="Lato"/>
                <a:sym typeface="Lato"/>
              </a:rPr>
              <a:t>Based on height – on avg humans are 4.5-6.5 feet height</a:t>
            </a:r>
          </a:p>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		Based of common properties of human we can decide is human or not.</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a:t>
            </a:r>
            <a:r>
              <a:rPr lang="en" sz="1400" b="0" i="0" u="none" strike="noStrike" cap="none" dirty="0" smtClean="0">
                <a:solidFill>
                  <a:srgbClr val="222222"/>
                </a:solidFill>
                <a:highlight>
                  <a:srgbClr val="FFFFFF"/>
                </a:highlight>
                <a:latin typeface="Lato"/>
                <a:ea typeface="Lato"/>
                <a:cs typeface="Lato"/>
                <a:sym typeface="Lato"/>
              </a:rPr>
              <a:t>	Employees are ignored from the count – (Employeed to to wear id card always)</a:t>
            </a:r>
          </a:p>
          <a:p>
            <a:pPr>
              <a:buSzPts val="1400"/>
            </a:pPr>
            <a:r>
              <a:rPr lang="en-US" b="1" u="sng" dirty="0"/>
              <a:t>Any activity that needs </a:t>
            </a:r>
            <a:r>
              <a:rPr lang="en-US" b="1" u="sng" dirty="0" smtClean="0"/>
              <a:t>attention:</a:t>
            </a:r>
          </a:p>
          <a:p>
            <a:pPr>
              <a:buSzPts val="1400"/>
            </a:pPr>
            <a:r>
              <a:rPr lang="en-US" dirty="0"/>
              <a:t>	</a:t>
            </a:r>
            <a:r>
              <a:rPr lang="en-US" dirty="0" smtClean="0"/>
              <a:t>In case of any exception cases like fire, robbery there will be a panic situation and people start moving in a faster manner can this be analyzed with the objects repositioning algorithm with the speed and number of objects moving. It send  alarm to head office and can be forwarded to nearest to fire station/ police station.</a:t>
            </a:r>
          </a:p>
          <a:p>
            <a:pPr>
              <a:buSzPts val="1400"/>
            </a:pPr>
            <a:endParaRPr lang="en-US" dirty="0" smtClean="0"/>
          </a:p>
          <a:p>
            <a:pPr>
              <a:buSzPts val="1400"/>
            </a:pPr>
            <a:r>
              <a:rPr lang="en-US" b="1" u="sng" dirty="0"/>
              <a:t>Time taken for activity on premises</a:t>
            </a:r>
          </a:p>
          <a:p>
            <a:pPr>
              <a:buSzPts val="1400"/>
            </a:pPr>
            <a:r>
              <a:rPr lang="en-US" dirty="0" smtClean="0"/>
              <a:t>	Every activity serviced on premises will be mapped to the </a:t>
            </a:r>
            <a:r>
              <a:rPr lang="en-US" dirty="0" err="1" smtClean="0"/>
              <a:t>faceID</a:t>
            </a:r>
            <a:r>
              <a:rPr lang="en-US" dirty="0" smtClean="0"/>
              <a:t>, login and logout of the face id are captured. Service id mapped to face id. This helps how much time the person is spending </a:t>
            </a:r>
            <a:endParaRPr lang="en-US" dirty="0"/>
          </a:p>
          <a:p>
            <a:pPr>
              <a:buSzPts val="1400"/>
            </a:pPr>
            <a:endParaRPr lang="en-US" dirty="0"/>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r>
              <a:rPr lang="en" sz="1400" b="0" i="0" u="none" strike="noStrike" cap="none" dirty="0" smtClean="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For all video analytics the base is face recognization as its it’s the only param which can treat person as unique.</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Present </a:t>
            </a:r>
            <a:r>
              <a:rPr lang="en" sz="1400" b="0" i="0" u="none" strike="noStrike" cap="none" dirty="0">
                <a:solidFill>
                  <a:srgbClr val="222222"/>
                </a:solidFill>
                <a:highlight>
                  <a:srgbClr val="FFFFFF"/>
                </a:highlight>
                <a:latin typeface="Lato"/>
                <a:ea typeface="Lato"/>
                <a:cs typeface="Lato"/>
                <a:sym typeface="Lato"/>
              </a:rPr>
              <a:t>your solution, talk about methodology, architecture &amp; scalability</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smtClean="0"/>
              <a:t>time in premise, whether is meeting the SLAs are not. If the same Face id is coming next day for same activity there should be special attention. In case of joint accounts there can be a different face id coming for the same activity of a common account, in this case it should be consider or mapped to the previous face id and analyze.</a:t>
            </a:r>
          </a:p>
          <a:p>
            <a:pPr marL="0" marR="0" lvl="0" indent="0" algn="l" rtl="0">
              <a:lnSpc>
                <a:spcPct val="100000"/>
              </a:lnSpc>
              <a:spcBef>
                <a:spcPts val="0"/>
              </a:spcBef>
              <a:spcAft>
                <a:spcPts val="0"/>
              </a:spcAft>
              <a:buClr>
                <a:srgbClr val="000000"/>
              </a:buClr>
              <a:buSzPts val="1400"/>
              <a:buFont typeface="Arial"/>
              <a:buNone/>
            </a:pPr>
            <a:endParaRPr lang="en-US" dirty="0"/>
          </a:p>
          <a:p>
            <a:pPr>
              <a:buSzPts val="1400"/>
            </a:pPr>
            <a:r>
              <a:rPr lang="en-US" b="1" u="sng" dirty="0"/>
              <a:t>Identification of known facilitators</a:t>
            </a:r>
          </a:p>
          <a:p>
            <a:pPr marL="0" marR="0" lvl="0" indent="0" algn="l" rtl="0">
              <a:lnSpc>
                <a:spcPct val="100000"/>
              </a:lnSpc>
              <a:spcBef>
                <a:spcPts val="0"/>
              </a:spcBef>
              <a:spcAft>
                <a:spcPts val="0"/>
              </a:spcAft>
              <a:buClr>
                <a:srgbClr val="000000"/>
              </a:buClr>
              <a:buSzPts val="1400"/>
              <a:buFont typeface="Arial"/>
              <a:buNone/>
            </a:pPr>
            <a:r>
              <a:rPr lang="en-US" dirty="0" smtClean="0"/>
              <a:t>	Facilitators are pre recognized by :</a:t>
            </a:r>
          </a:p>
          <a:p>
            <a:pPr marL="0" marR="0" lvl="0" indent="0" algn="l" rtl="0">
              <a:lnSpc>
                <a:spcPct val="100000"/>
              </a:lnSpc>
              <a:spcBef>
                <a:spcPts val="0"/>
              </a:spcBef>
              <a:spcAft>
                <a:spcPts val="0"/>
              </a:spcAft>
              <a:buClr>
                <a:srgbClr val="000000"/>
              </a:buClr>
              <a:buSzPts val="1400"/>
              <a:buFont typeface="Arial"/>
              <a:buNone/>
            </a:pPr>
            <a:r>
              <a:rPr lang="en-US" dirty="0"/>
              <a:t>	</a:t>
            </a:r>
            <a:r>
              <a:rPr lang="en-US" dirty="0" smtClean="0"/>
              <a:t>	face recognition. </a:t>
            </a:r>
          </a:p>
          <a:p>
            <a:pPr marL="0" marR="0" lvl="0" indent="0" algn="l" rtl="0">
              <a:lnSpc>
                <a:spcPct val="100000"/>
              </a:lnSpc>
              <a:spcBef>
                <a:spcPts val="0"/>
              </a:spcBef>
              <a:spcAft>
                <a:spcPts val="0"/>
              </a:spcAft>
              <a:buClr>
                <a:srgbClr val="000000"/>
              </a:buClr>
              <a:buSzPts val="1400"/>
              <a:buFont typeface="Arial"/>
              <a:buNone/>
            </a:pPr>
            <a:r>
              <a:rPr lang="en-US" dirty="0"/>
              <a:t>	</a:t>
            </a:r>
            <a:r>
              <a:rPr lang="en-US" dirty="0" smtClean="0"/>
              <a:t>	wearing id card always in office.</a:t>
            </a:r>
          </a:p>
          <a:p>
            <a:pPr marL="0" marR="0" lvl="0" indent="0" algn="l" rtl="0">
              <a:lnSpc>
                <a:spcPct val="100000"/>
              </a:lnSpc>
              <a:spcBef>
                <a:spcPts val="0"/>
              </a:spcBef>
              <a:spcAft>
                <a:spcPts val="0"/>
              </a:spcAft>
              <a:buClr>
                <a:srgbClr val="000000"/>
              </a:buClr>
              <a:buSzPts val="1400"/>
              <a:buFont typeface="Arial"/>
              <a:buNone/>
            </a:pPr>
            <a:r>
              <a:rPr lang="en-US" dirty="0"/>
              <a:t>	</a:t>
            </a:r>
            <a:r>
              <a:rPr lang="en-US" dirty="0" smtClean="0"/>
              <a:t>	by a specific locations where to consider them as facilitators.</a:t>
            </a: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extLst>
      <p:ext uri="{BB962C8B-B14F-4D97-AF65-F5344CB8AC3E}">
        <p14:creationId xmlns:p14="http://schemas.microsoft.com/office/powerpoint/2010/main" val="43345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US" sz="1500" dirty="0" err="1" smtClean="0"/>
              <a:t>Satish</a:t>
            </a:r>
            <a:r>
              <a:rPr lang="en-US" sz="1500" smtClean="0"/>
              <a:t> KK</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292</Words>
  <Application>Microsoft Office PowerPoint</Application>
  <PresentationFormat>On-screen Show (16:9)</PresentationFormat>
  <Paragraphs>58</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Lato</vt:lpstr>
      <vt:lpstr>Trebuchet MS</vt:lpstr>
      <vt:lpstr>Lato Black</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Any Supporting Functional Documents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klv</dc:creator>
  <cp:lastModifiedBy>klv</cp:lastModifiedBy>
  <cp:revision>11</cp:revision>
  <dcterms:modified xsi:type="dcterms:W3CDTF">2022-08-18T15:39:22Z</dcterms:modified>
</cp:coreProperties>
</file>