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82" r:id="rId6"/>
    <p:sldId id="280" r:id="rId7"/>
    <p:sldId id="276" r:id="rId8"/>
    <p:sldId id="279" r:id="rId9"/>
    <p:sldId id="278" r:id="rId10"/>
    <p:sldId id="261" r:id="rId11"/>
    <p:sldId id="274" r:id="rId12"/>
    <p:sldId id="264" r:id="rId13"/>
    <p:sldId id="275" r:id="rId14"/>
    <p:sldId id="266" r:id="rId15"/>
    <p:sldId id="262" r:id="rId16"/>
    <p:sldId id="265" r:id="rId17"/>
    <p:sldId id="268" r:id="rId18"/>
    <p:sldId id="269" r:id="rId19"/>
    <p:sldId id="267" r:id="rId20"/>
    <p:sldId id="263" r:id="rId21"/>
    <p:sldId id="27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5/9/2019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5/9/2019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5/9/2019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5/9/2019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493D-10A4-434B-8688-8810495F6FC7}"/>
              </a:ext>
            </a:extLst>
          </p:cNvPr>
          <p:cNvSpPr>
            <a:spLocks noGrp="1"/>
          </p:cNvSpPr>
          <p:nvPr>
            <p:ph type="ctrTitle"/>
          </p:nvPr>
        </p:nvSpPr>
        <p:spPr>
          <a:xfrm>
            <a:off x="944342" y="1585318"/>
            <a:ext cx="7315200" cy="1946418"/>
          </a:xfrm>
        </p:spPr>
        <p:txBody>
          <a:bodyPr>
            <a:normAutofit fontScale="90000"/>
          </a:bodyPr>
          <a:lstStyle/>
          <a:p>
            <a:r>
              <a:rPr lang="en-US" sz="4400">
                <a:latin typeface="Times New Roman"/>
                <a:cs typeface="Arial"/>
              </a:rPr>
              <a:t>SEIS 763 – Machine Learning </a:t>
            </a:r>
            <a:br>
              <a:rPr lang="en-US">
                <a:latin typeface="Times New Roman"/>
                <a:cs typeface="Arial" panose="020B0604020202020204" pitchFamily="34" charset="0"/>
              </a:rPr>
            </a:br>
            <a:r>
              <a:rPr lang="en-US" sz="5400">
                <a:solidFill>
                  <a:schemeClr val="bg1"/>
                </a:solidFill>
                <a:latin typeface="Times New Roman"/>
                <a:cs typeface="Arial"/>
              </a:rPr>
              <a:t>Petfinder Project </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23DBD4D-529F-D74D-8DB9-3C35100CC78C}"/>
              </a:ext>
            </a:extLst>
          </p:cNvPr>
          <p:cNvSpPr>
            <a:spLocks noGrp="1"/>
          </p:cNvSpPr>
          <p:nvPr>
            <p:ph type="subTitle" idx="1"/>
          </p:nvPr>
        </p:nvSpPr>
        <p:spPr>
          <a:xfrm>
            <a:off x="1100015" y="3693094"/>
            <a:ext cx="7315200" cy="1891552"/>
          </a:xfrm>
        </p:spPr>
        <p:txBody>
          <a:bodyPr>
            <a:normAutofit/>
          </a:bodyPr>
          <a:lstStyle/>
          <a:p>
            <a:pPr algn="r"/>
            <a:r>
              <a:rPr lang="en-US">
                <a:solidFill>
                  <a:schemeClr val="tx1"/>
                </a:solidFill>
                <a:latin typeface="Times New Roman"/>
                <a:cs typeface="Times New Roman"/>
              </a:rPr>
              <a:t>Ke Chen </a:t>
            </a:r>
            <a:endParaRPr lang="en-US">
              <a:solidFill>
                <a:schemeClr val="tx1"/>
              </a:solidFill>
            </a:endParaRPr>
          </a:p>
          <a:p>
            <a:pPr algn="r"/>
            <a:r>
              <a:rPr lang="en-US">
                <a:solidFill>
                  <a:schemeClr val="tx1"/>
                </a:solidFill>
                <a:latin typeface="Times New Roman"/>
                <a:cs typeface="Times New Roman"/>
              </a:rPr>
              <a:t>Jun Li </a:t>
            </a:r>
            <a:endParaRPr lang="en-US">
              <a:solidFill>
                <a:schemeClr val="tx1"/>
              </a:solidFill>
              <a:latin typeface="Corbel" panose="020B0503020204020204"/>
              <a:cs typeface="Times New Roman"/>
            </a:endParaRPr>
          </a:p>
          <a:p>
            <a:pPr algn="r"/>
            <a:r>
              <a:rPr lang="en-US">
                <a:solidFill>
                  <a:schemeClr val="tx1"/>
                </a:solidFill>
                <a:latin typeface="Times New Roman"/>
                <a:cs typeface="Times New Roman"/>
              </a:rPr>
              <a:t>Jared Oeth </a:t>
            </a:r>
            <a:endParaRPr lang="en-US">
              <a:solidFill>
                <a:schemeClr val="tx1"/>
              </a:solidFill>
              <a:latin typeface="Corbel" panose="020B0503020204020204"/>
              <a:cs typeface="Times New Roman"/>
            </a:endParaRPr>
          </a:p>
          <a:p>
            <a:pPr algn="r"/>
            <a:r>
              <a:rPr lang="en-US">
                <a:solidFill>
                  <a:schemeClr val="tx1"/>
                </a:solidFill>
                <a:latin typeface="Times New Roman"/>
                <a:cs typeface="Times New Roman"/>
              </a:rPr>
              <a:t>Satish Dandayudhapani</a:t>
            </a:r>
            <a:endParaRPr lang="en-US">
              <a:solidFill>
                <a:schemeClr val="tx1"/>
              </a:solidFill>
            </a:endParaRPr>
          </a:p>
        </p:txBody>
      </p:sp>
    </p:spTree>
    <p:extLst>
      <p:ext uri="{BB962C8B-B14F-4D97-AF65-F5344CB8AC3E}">
        <p14:creationId xmlns:p14="http://schemas.microsoft.com/office/powerpoint/2010/main" val="181062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0FAE-D37F-6A49-AA34-D801DE6CDB1C}"/>
              </a:ext>
            </a:extLst>
          </p:cNvPr>
          <p:cNvSpPr>
            <a:spLocks noGrp="1"/>
          </p:cNvSpPr>
          <p:nvPr>
            <p:ph type="title"/>
          </p:nvPr>
        </p:nvSpPr>
        <p:spPr/>
        <p:txBody>
          <a:bodyPr/>
          <a:lstStyle/>
          <a:p>
            <a:r>
              <a:rPr lang="en-US">
                <a:latin typeface="Times New Roman"/>
                <a:cs typeface="Times New Roman"/>
              </a:rPr>
              <a:t>Preprocessing</a:t>
            </a:r>
          </a:p>
        </p:txBody>
      </p:sp>
      <p:sp>
        <p:nvSpPr>
          <p:cNvPr id="3" name="Content Placeholder 2">
            <a:extLst>
              <a:ext uri="{FF2B5EF4-FFF2-40B4-BE49-F238E27FC236}">
                <a16:creationId xmlns:a16="http://schemas.microsoft.com/office/drawing/2014/main" id="{3EC27967-BE27-4846-B577-AA032C0E1910}"/>
              </a:ext>
            </a:extLst>
          </p:cNvPr>
          <p:cNvSpPr>
            <a:spLocks noGrp="1"/>
          </p:cNvSpPr>
          <p:nvPr>
            <p:ph idx="1"/>
          </p:nvPr>
        </p:nvSpPr>
        <p:spPr>
          <a:xfrm>
            <a:off x="3246658" y="864108"/>
            <a:ext cx="8653346" cy="5120640"/>
          </a:xfrm>
        </p:spPr>
        <p:txBody>
          <a:bodyPr vert="horz" lIns="91440" tIns="45720" rIns="91440" bIns="45720" rtlCol="0" anchor="t">
            <a:normAutofit/>
          </a:bodyPr>
          <a:lstStyle/>
          <a:p>
            <a:r>
              <a:rPr lang="en-US" sz="2400">
                <a:latin typeface="Times New Roman"/>
                <a:cs typeface="Times New Roman"/>
              </a:rPr>
              <a:t>CSV file with 14,993 pets</a:t>
            </a:r>
          </a:p>
          <a:p>
            <a:r>
              <a:rPr lang="en-US" sz="2400">
                <a:latin typeface="Times New Roman"/>
                <a:cs typeface="Times New Roman"/>
              </a:rPr>
              <a:t>14,442 JSON files w/ Description Sentiment from Google Natural Language API</a:t>
            </a:r>
          </a:p>
          <a:p>
            <a:pPr lvl="1"/>
            <a:r>
              <a:rPr lang="en-US" sz="2000">
                <a:latin typeface="Times New Roman"/>
                <a:cs typeface="Times New Roman"/>
              </a:rPr>
              <a:t>1 file per pet max</a:t>
            </a:r>
          </a:p>
          <a:p>
            <a:pPr lvl="1"/>
            <a:r>
              <a:rPr lang="en-US" sz="2000">
                <a:latin typeface="Times New Roman"/>
                <a:cs typeface="Times New Roman"/>
              </a:rPr>
              <a:t>551 missing</a:t>
            </a:r>
          </a:p>
          <a:p>
            <a:r>
              <a:rPr lang="en-US" sz="2400">
                <a:latin typeface="Times New Roman"/>
                <a:cs typeface="Times New Roman"/>
              </a:rPr>
              <a:t>58,311 jpg images</a:t>
            </a:r>
          </a:p>
          <a:p>
            <a:pPr lvl="1"/>
            <a:r>
              <a:rPr lang="en-US" sz="2000">
                <a:latin typeface="Times New Roman"/>
                <a:cs typeface="Times New Roman"/>
              </a:rPr>
              <a:t>0-30 images per pet</a:t>
            </a:r>
          </a:p>
          <a:p>
            <a:pPr lvl="1"/>
            <a:r>
              <a:rPr lang="en-US" sz="2000">
                <a:latin typeface="Times New Roman"/>
                <a:cs typeface="Times New Roman"/>
              </a:rPr>
              <a:t>341 missing</a:t>
            </a:r>
          </a:p>
          <a:p>
            <a:pPr>
              <a:spcAft>
                <a:spcPts val="250"/>
              </a:spcAft>
            </a:pPr>
            <a:endParaRPr lang="en-US" sz="2400"/>
          </a:p>
          <a:p>
            <a:endParaRPr lang="en-US" sz="2400"/>
          </a:p>
          <a:p>
            <a:endParaRPr lang="en-US" sz="2400"/>
          </a:p>
        </p:txBody>
      </p:sp>
    </p:spTree>
    <p:extLst>
      <p:ext uri="{BB962C8B-B14F-4D97-AF65-F5344CB8AC3E}">
        <p14:creationId xmlns:p14="http://schemas.microsoft.com/office/powerpoint/2010/main" val="145331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434A-95E0-48A3-AFCC-A6B16505B596}"/>
              </a:ext>
            </a:extLst>
          </p:cNvPr>
          <p:cNvSpPr>
            <a:spLocks noGrp="1"/>
          </p:cNvSpPr>
          <p:nvPr>
            <p:ph type="title"/>
          </p:nvPr>
        </p:nvSpPr>
        <p:spPr>
          <a:xfrm>
            <a:off x="252919" y="1123837"/>
            <a:ext cx="2947482" cy="4601183"/>
          </a:xfrm>
        </p:spPr>
        <p:txBody>
          <a:bodyPr>
            <a:normAutofit/>
          </a:bodyPr>
          <a:lstStyle/>
          <a:p>
            <a:r>
              <a:rPr lang="en-US"/>
              <a:t>Preprocessing</a:t>
            </a:r>
            <a:br>
              <a:rPr lang="en-US"/>
            </a:br>
            <a:endParaRPr lang="en-US"/>
          </a:p>
          <a:p>
            <a:endParaRPr lang="en-US"/>
          </a:p>
        </p:txBody>
      </p:sp>
      <p:sp>
        <p:nvSpPr>
          <p:cNvPr id="9" name="Content Placeholder 8">
            <a:extLst>
              <a:ext uri="{FF2B5EF4-FFF2-40B4-BE49-F238E27FC236}">
                <a16:creationId xmlns:a16="http://schemas.microsoft.com/office/drawing/2014/main" id="{FC4EA62F-E141-43AF-B3A9-761455AA193B}"/>
              </a:ext>
            </a:extLst>
          </p:cNvPr>
          <p:cNvSpPr>
            <a:spLocks noGrp="1"/>
          </p:cNvSpPr>
          <p:nvPr>
            <p:ph idx="1"/>
          </p:nvPr>
        </p:nvSpPr>
        <p:spPr>
          <a:xfrm>
            <a:off x="3711293" y="864108"/>
            <a:ext cx="7872759" cy="2840790"/>
          </a:xfrm>
        </p:spPr>
        <p:txBody>
          <a:bodyPr>
            <a:normAutofit/>
          </a:bodyPr>
          <a:lstStyle/>
          <a:p>
            <a:pPr marL="0" indent="0">
              <a:buNone/>
            </a:pPr>
            <a:r>
              <a:rPr lang="en-US">
                <a:latin typeface="Times New Roman"/>
                <a:cs typeface="Times New Roman"/>
              </a:rPr>
              <a:t>Google Natural Language Results (JSON)</a:t>
            </a:r>
          </a:p>
          <a:p>
            <a:pPr marL="457200" indent="-457200">
              <a:buAutoNum type="arabicPeriod"/>
            </a:pPr>
            <a:r>
              <a:rPr lang="en-US">
                <a:latin typeface="Times New Roman"/>
                <a:cs typeface="Times New Roman"/>
              </a:rPr>
              <a:t>Use For-Loop and JSON package to run through each file in our folder</a:t>
            </a:r>
          </a:p>
          <a:p>
            <a:pPr marL="457200" indent="-457200">
              <a:buAutoNum type="arabicPeriod"/>
            </a:pPr>
            <a:r>
              <a:rPr lang="en-US">
                <a:latin typeface="Times New Roman"/>
                <a:cs typeface="Times New Roman"/>
              </a:rPr>
              <a:t>Extract dimensions from JSON file and add to python list</a:t>
            </a:r>
          </a:p>
          <a:p>
            <a:pPr marL="457200" indent="-457200">
              <a:buAutoNum type="arabicPeriod"/>
            </a:pPr>
            <a:r>
              <a:rPr lang="en-US">
                <a:latin typeface="Times New Roman"/>
                <a:cs typeface="Times New Roman"/>
              </a:rPr>
              <a:t>Append records into list that will be used in data frame</a:t>
            </a:r>
          </a:p>
          <a:p>
            <a:pPr marL="457200" indent="-457200">
              <a:buAutoNum type="arabicPeriod"/>
            </a:pPr>
            <a:r>
              <a:rPr lang="en-US">
                <a:latin typeface="Times New Roman"/>
                <a:cs typeface="Times New Roman"/>
              </a:rPr>
              <a:t>Join data frame with existing data</a:t>
            </a:r>
          </a:p>
          <a:p>
            <a:pPr lvl="1"/>
            <a:r>
              <a:rPr lang="en-US">
                <a:latin typeface="Times New Roman"/>
                <a:cs typeface="Times New Roman"/>
              </a:rPr>
              <a:t>left outer because nulls exist, and we want to keep those pets in our model</a:t>
            </a:r>
          </a:p>
        </p:txBody>
      </p:sp>
      <p:pic>
        <p:nvPicPr>
          <p:cNvPr id="4" name="Picture 7" descr="A screenshot of a cell phone&#10;&#10;Description generated with very high confidence">
            <a:extLst>
              <a:ext uri="{FF2B5EF4-FFF2-40B4-BE49-F238E27FC236}">
                <a16:creationId xmlns:a16="http://schemas.microsoft.com/office/drawing/2014/main" id="{E6748BF6-4E0B-4F5F-953C-6D08C0FB00B9}"/>
              </a:ext>
            </a:extLst>
          </p:cNvPr>
          <p:cNvPicPr>
            <a:picLocks noChangeAspect="1"/>
          </p:cNvPicPr>
          <p:nvPr/>
        </p:nvPicPr>
        <p:blipFill>
          <a:blip r:embed="rId2"/>
          <a:stretch>
            <a:fillRect/>
          </a:stretch>
        </p:blipFill>
        <p:spPr>
          <a:xfrm>
            <a:off x="3469889" y="3538529"/>
            <a:ext cx="8323455" cy="2540868"/>
          </a:xfrm>
          <a:prstGeom prst="rect">
            <a:avLst/>
          </a:prstGeom>
        </p:spPr>
      </p:pic>
    </p:spTree>
    <p:extLst>
      <p:ext uri="{BB962C8B-B14F-4D97-AF65-F5344CB8AC3E}">
        <p14:creationId xmlns:p14="http://schemas.microsoft.com/office/powerpoint/2010/main" val="107682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0FAE-D37F-6A49-AA34-D801DE6CDB1C}"/>
              </a:ext>
            </a:extLst>
          </p:cNvPr>
          <p:cNvSpPr>
            <a:spLocks noGrp="1"/>
          </p:cNvSpPr>
          <p:nvPr>
            <p:ph type="title"/>
          </p:nvPr>
        </p:nvSpPr>
        <p:spPr/>
        <p:txBody>
          <a:bodyPr/>
          <a:lstStyle/>
          <a:p>
            <a:r>
              <a:rPr lang="en-US">
                <a:latin typeface="Times New Roman"/>
                <a:cs typeface="Times New Roman"/>
              </a:rPr>
              <a:t>Preprocessing</a:t>
            </a:r>
          </a:p>
        </p:txBody>
      </p:sp>
      <p:sp>
        <p:nvSpPr>
          <p:cNvPr id="3" name="Content Placeholder 2">
            <a:extLst>
              <a:ext uri="{FF2B5EF4-FFF2-40B4-BE49-F238E27FC236}">
                <a16:creationId xmlns:a16="http://schemas.microsoft.com/office/drawing/2014/main" id="{3EC27967-BE27-4846-B577-AA032C0E1910}"/>
              </a:ext>
            </a:extLst>
          </p:cNvPr>
          <p:cNvSpPr>
            <a:spLocks noGrp="1"/>
          </p:cNvSpPr>
          <p:nvPr>
            <p:ph idx="1"/>
          </p:nvPr>
        </p:nvSpPr>
        <p:spPr>
          <a:xfrm>
            <a:off x="3869268" y="864108"/>
            <a:ext cx="7519638" cy="5120640"/>
          </a:xfrm>
        </p:spPr>
        <p:txBody>
          <a:bodyPr vert="horz" lIns="91440" tIns="45720" rIns="91440" bIns="45720" rtlCol="0" anchor="t">
            <a:normAutofit/>
          </a:bodyPr>
          <a:lstStyle/>
          <a:p>
            <a:pPr marL="0" indent="0">
              <a:buNone/>
            </a:pPr>
            <a:r>
              <a:rPr lang="en-US" sz="2400" b="1">
                <a:latin typeface="Times New Roman"/>
                <a:cs typeface="Times New Roman"/>
              </a:rPr>
              <a:t>Feature Engineering - Images</a:t>
            </a:r>
          </a:p>
          <a:p>
            <a:r>
              <a:rPr lang="en-US">
                <a:latin typeface="Times New Roman"/>
                <a:cs typeface="Times New Roman"/>
              </a:rPr>
              <a:t>Basic Image Statistics</a:t>
            </a:r>
          </a:p>
          <a:p>
            <a:pPr lvl="1"/>
            <a:r>
              <a:rPr lang="en-US">
                <a:latin typeface="Times New Roman"/>
                <a:cs typeface="Times New Roman"/>
              </a:rPr>
              <a:t>Height &amp; Width</a:t>
            </a:r>
          </a:p>
          <a:p>
            <a:pPr lvl="1"/>
            <a:r>
              <a:rPr lang="en-US">
                <a:latin typeface="Times New Roman"/>
                <a:cs typeface="Times New Roman"/>
              </a:rPr>
              <a:t>Average, Median, Min, Max</a:t>
            </a:r>
          </a:p>
          <a:p>
            <a:pPr marL="457200" indent="-457200">
              <a:spcAft>
                <a:spcPts val="250"/>
              </a:spcAft>
              <a:buAutoNum type="arabicPeriod"/>
            </a:pPr>
            <a:r>
              <a:rPr lang="en-US">
                <a:latin typeface="Times New Roman"/>
                <a:cs typeface="Times New Roman"/>
              </a:rPr>
              <a:t>Utilize For-Loop again to cycle through all files in image subfolder</a:t>
            </a:r>
          </a:p>
          <a:p>
            <a:pPr marL="457200" indent="-457200">
              <a:spcAft>
                <a:spcPts val="250"/>
              </a:spcAft>
              <a:buAutoNum type="arabicPeriod"/>
            </a:pPr>
            <a:r>
              <a:rPr lang="en-US">
                <a:latin typeface="Times New Roman"/>
                <a:cs typeface="Times New Roman"/>
              </a:rPr>
              <a:t>Using Image package from Python Imaging Library (PIL), use the .size method to get height and width dimensions of each photo </a:t>
            </a:r>
          </a:p>
          <a:p>
            <a:pPr marL="457200" indent="-457200">
              <a:buAutoNum type="arabicPeriod"/>
            </a:pPr>
            <a:r>
              <a:rPr lang="en-US">
                <a:latin typeface="Times New Roman"/>
                <a:cs typeface="Times New Roman"/>
              </a:rPr>
              <a:t>Because one pet can have multiple photos, we used aggregate functions (min, max, mean, median) across the Pet ID</a:t>
            </a:r>
          </a:p>
          <a:p>
            <a:pPr marL="457200" indent="-457200">
              <a:buAutoNum type="arabicPeriod"/>
            </a:pPr>
            <a:r>
              <a:rPr lang="en-US">
                <a:latin typeface="Times New Roman"/>
                <a:cs typeface="Times New Roman"/>
              </a:rPr>
              <a:t>Create Data Frame one row per pet and join to base data again</a:t>
            </a:r>
          </a:p>
          <a:p>
            <a:endParaRPr lang="en-US"/>
          </a:p>
        </p:txBody>
      </p:sp>
    </p:spTree>
    <p:extLst>
      <p:ext uri="{BB962C8B-B14F-4D97-AF65-F5344CB8AC3E}">
        <p14:creationId xmlns:p14="http://schemas.microsoft.com/office/powerpoint/2010/main" val="45254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0FAE-D37F-6A49-AA34-D801DE6CDB1C}"/>
              </a:ext>
            </a:extLst>
          </p:cNvPr>
          <p:cNvSpPr>
            <a:spLocks noGrp="1"/>
          </p:cNvSpPr>
          <p:nvPr>
            <p:ph type="title"/>
          </p:nvPr>
        </p:nvSpPr>
        <p:spPr/>
        <p:txBody>
          <a:bodyPr/>
          <a:lstStyle/>
          <a:p>
            <a:r>
              <a:rPr lang="en-US">
                <a:latin typeface="Times New Roman"/>
                <a:cs typeface="Times New Roman"/>
              </a:rPr>
              <a:t>Preprocessing</a:t>
            </a:r>
          </a:p>
        </p:txBody>
      </p:sp>
      <p:sp>
        <p:nvSpPr>
          <p:cNvPr id="3" name="Content Placeholder 2">
            <a:extLst>
              <a:ext uri="{FF2B5EF4-FFF2-40B4-BE49-F238E27FC236}">
                <a16:creationId xmlns:a16="http://schemas.microsoft.com/office/drawing/2014/main" id="{3EC27967-BE27-4846-B577-AA032C0E1910}"/>
              </a:ext>
            </a:extLst>
          </p:cNvPr>
          <p:cNvSpPr>
            <a:spLocks noGrp="1"/>
          </p:cNvSpPr>
          <p:nvPr>
            <p:ph idx="1"/>
          </p:nvPr>
        </p:nvSpPr>
        <p:spPr>
          <a:xfrm>
            <a:off x="3869268" y="864108"/>
            <a:ext cx="7315200" cy="2323680"/>
          </a:xfrm>
        </p:spPr>
        <p:txBody>
          <a:bodyPr vert="horz" lIns="91440" tIns="45720" rIns="91440" bIns="45720" rtlCol="0" anchor="t">
            <a:normAutofit/>
          </a:bodyPr>
          <a:lstStyle/>
          <a:p>
            <a:pPr marL="0" indent="0">
              <a:buNone/>
            </a:pPr>
            <a:r>
              <a:rPr lang="en-US" sz="2400" b="1">
                <a:latin typeface="Times New Roman"/>
                <a:cs typeface="Times New Roman"/>
              </a:rPr>
              <a:t>Feature Engineering - Images</a:t>
            </a:r>
          </a:p>
          <a:p>
            <a:pPr>
              <a:spcAft>
                <a:spcPts val="250"/>
              </a:spcAft>
            </a:pPr>
            <a:r>
              <a:rPr lang="en-US">
                <a:latin typeface="Times New Roman"/>
                <a:cs typeface="Times New Roman"/>
              </a:rPr>
              <a:t>More Complex Metrics</a:t>
            </a:r>
          </a:p>
          <a:p>
            <a:pPr lvl="1"/>
            <a:r>
              <a:rPr lang="en-US">
                <a:latin typeface="Times New Roman"/>
                <a:cs typeface="Times New Roman"/>
              </a:rPr>
              <a:t>Brightness (0-100)</a:t>
            </a:r>
          </a:p>
          <a:p>
            <a:pPr lvl="1"/>
            <a:r>
              <a:rPr lang="en-US">
                <a:latin typeface="Times New Roman"/>
                <a:cs typeface="Times New Roman"/>
              </a:rPr>
              <a:t>Dullness (0-100)</a:t>
            </a:r>
          </a:p>
          <a:p>
            <a:pPr lvl="1"/>
            <a:r>
              <a:rPr lang="en-US">
                <a:latin typeface="Times New Roman"/>
                <a:cs typeface="Times New Roman"/>
              </a:rPr>
              <a:t>Blurriness (5-16000)</a:t>
            </a:r>
          </a:p>
          <a:p>
            <a:pPr lvl="1"/>
            <a:r>
              <a:rPr lang="en-US">
                <a:latin typeface="Times New Roman"/>
                <a:cs typeface="Times New Roman"/>
              </a:rPr>
              <a:t>Average Pixel Width (0-12)</a:t>
            </a:r>
          </a:p>
          <a:p>
            <a:pPr lvl="1"/>
            <a:endParaRPr lang="en-US">
              <a:latin typeface="Corbel"/>
              <a:cs typeface="Times New Roman"/>
            </a:endParaRPr>
          </a:p>
          <a:p>
            <a:pPr lvl="1"/>
            <a:endParaRPr lang="en-US"/>
          </a:p>
          <a:p>
            <a:pPr>
              <a:spcAft>
                <a:spcPts val="250"/>
              </a:spcAft>
            </a:pPr>
            <a:endParaRPr lang="en-US"/>
          </a:p>
          <a:p>
            <a:pPr>
              <a:spcAft>
                <a:spcPts val="250"/>
              </a:spcAft>
            </a:pPr>
            <a:endParaRPr lang="en-US"/>
          </a:p>
          <a:p>
            <a:endParaRPr lang="en-US"/>
          </a:p>
          <a:p>
            <a:pPr lvl="1"/>
            <a:endParaRPr lang="en-US"/>
          </a:p>
          <a:p>
            <a:endParaRPr lang="en-US"/>
          </a:p>
          <a:p>
            <a:endParaRPr lang="en-US"/>
          </a:p>
        </p:txBody>
      </p:sp>
      <p:pic>
        <p:nvPicPr>
          <p:cNvPr id="4" name="Picture 5" descr="A cat lying on a blanket&#10;&#10;Description generated with high confidence">
            <a:extLst>
              <a:ext uri="{FF2B5EF4-FFF2-40B4-BE49-F238E27FC236}">
                <a16:creationId xmlns:a16="http://schemas.microsoft.com/office/drawing/2014/main" id="{FCA691C4-70D1-4155-B4F2-1167160663CB}"/>
              </a:ext>
            </a:extLst>
          </p:cNvPr>
          <p:cNvPicPr>
            <a:picLocks noChangeAspect="1"/>
          </p:cNvPicPr>
          <p:nvPr/>
        </p:nvPicPr>
        <p:blipFill>
          <a:blip r:embed="rId2"/>
          <a:stretch>
            <a:fillRect/>
          </a:stretch>
        </p:blipFill>
        <p:spPr>
          <a:xfrm>
            <a:off x="5572202" y="3421978"/>
            <a:ext cx="2122312" cy="2122312"/>
          </a:xfrm>
          <a:prstGeom prst="rect">
            <a:avLst/>
          </a:prstGeom>
        </p:spPr>
      </p:pic>
      <p:pic>
        <p:nvPicPr>
          <p:cNvPr id="8" name="Picture 8" descr="A brown and white dog looking at the camera&#10;&#10;Description generated with very high confidence">
            <a:extLst>
              <a:ext uri="{FF2B5EF4-FFF2-40B4-BE49-F238E27FC236}">
                <a16:creationId xmlns:a16="http://schemas.microsoft.com/office/drawing/2014/main" id="{E15C4BEB-9C85-4AC2-9396-CDA9B0AD425F}"/>
              </a:ext>
            </a:extLst>
          </p:cNvPr>
          <p:cNvPicPr>
            <a:picLocks noChangeAspect="1"/>
          </p:cNvPicPr>
          <p:nvPr/>
        </p:nvPicPr>
        <p:blipFill>
          <a:blip r:embed="rId3"/>
          <a:stretch>
            <a:fillRect/>
          </a:stretch>
        </p:blipFill>
        <p:spPr>
          <a:xfrm>
            <a:off x="3460733" y="3423356"/>
            <a:ext cx="2111023" cy="2105379"/>
          </a:xfrm>
          <a:prstGeom prst="rect">
            <a:avLst/>
          </a:prstGeom>
        </p:spPr>
      </p:pic>
      <p:sp>
        <p:nvSpPr>
          <p:cNvPr id="16" name="TextBox 15">
            <a:extLst>
              <a:ext uri="{FF2B5EF4-FFF2-40B4-BE49-F238E27FC236}">
                <a16:creationId xmlns:a16="http://schemas.microsoft.com/office/drawing/2014/main" id="{3B34BE78-81BF-4DE7-B6B7-87B337253E2F}"/>
              </a:ext>
            </a:extLst>
          </p:cNvPr>
          <p:cNvSpPr txBox="1"/>
          <p:nvPr/>
        </p:nvSpPr>
        <p:spPr>
          <a:xfrm>
            <a:off x="3423425" y="5537510"/>
            <a:ext cx="87658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Brightness: 96.84          Dullness: 91.525            Blurriness: 5.59                  Avg. Pixel Width: 11.73</a:t>
            </a:r>
          </a:p>
        </p:txBody>
      </p:sp>
      <p:pic>
        <p:nvPicPr>
          <p:cNvPr id="5" name="Picture 5" descr="A cat lying on a white surface&#10;&#10;Description generated with high confidence">
            <a:extLst>
              <a:ext uri="{FF2B5EF4-FFF2-40B4-BE49-F238E27FC236}">
                <a16:creationId xmlns:a16="http://schemas.microsoft.com/office/drawing/2014/main" id="{94B9320A-E963-4756-BD15-20522922FB1A}"/>
              </a:ext>
            </a:extLst>
          </p:cNvPr>
          <p:cNvPicPr>
            <a:picLocks noChangeAspect="1"/>
          </p:cNvPicPr>
          <p:nvPr/>
        </p:nvPicPr>
        <p:blipFill rotWithShape="1">
          <a:blip r:embed="rId4"/>
          <a:srcRect t="132" r="20527" b="-93"/>
          <a:stretch/>
        </p:blipFill>
        <p:spPr>
          <a:xfrm>
            <a:off x="7729771" y="3426203"/>
            <a:ext cx="2247853" cy="2115194"/>
          </a:xfrm>
          <a:prstGeom prst="rect">
            <a:avLst/>
          </a:prstGeom>
        </p:spPr>
      </p:pic>
      <p:pic>
        <p:nvPicPr>
          <p:cNvPr id="7" name="Picture 8" descr="A dog looking at the camera&#10;&#10;Description generated with high confidence">
            <a:extLst>
              <a:ext uri="{FF2B5EF4-FFF2-40B4-BE49-F238E27FC236}">
                <a16:creationId xmlns:a16="http://schemas.microsoft.com/office/drawing/2014/main" id="{82B69752-E5EE-429C-9414-84C2728C296C}"/>
              </a:ext>
            </a:extLst>
          </p:cNvPr>
          <p:cNvPicPr>
            <a:picLocks noChangeAspect="1"/>
          </p:cNvPicPr>
          <p:nvPr/>
        </p:nvPicPr>
        <p:blipFill rotWithShape="1">
          <a:blip r:embed="rId5"/>
          <a:srcRect l="19272" t="-827" r="5781" b="1237"/>
          <a:stretch/>
        </p:blipFill>
        <p:spPr>
          <a:xfrm>
            <a:off x="10047742" y="3423931"/>
            <a:ext cx="1864241" cy="2108491"/>
          </a:xfrm>
          <a:prstGeom prst="rect">
            <a:avLst/>
          </a:prstGeom>
        </p:spPr>
      </p:pic>
    </p:spTree>
    <p:extLst>
      <p:ext uri="{BB962C8B-B14F-4D97-AF65-F5344CB8AC3E}">
        <p14:creationId xmlns:p14="http://schemas.microsoft.com/office/powerpoint/2010/main" val="238809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0FAE-D37F-6A49-AA34-D801DE6CDB1C}"/>
              </a:ext>
            </a:extLst>
          </p:cNvPr>
          <p:cNvSpPr>
            <a:spLocks noGrp="1"/>
          </p:cNvSpPr>
          <p:nvPr>
            <p:ph type="title"/>
          </p:nvPr>
        </p:nvSpPr>
        <p:spPr/>
        <p:txBody>
          <a:bodyPr/>
          <a:lstStyle/>
          <a:p>
            <a:r>
              <a:rPr lang="en-US">
                <a:latin typeface="Times New Roman"/>
                <a:cs typeface="Times New Roman"/>
              </a:rPr>
              <a:t>Preprocessing</a:t>
            </a:r>
          </a:p>
        </p:txBody>
      </p:sp>
      <p:sp>
        <p:nvSpPr>
          <p:cNvPr id="3" name="Content Placeholder 2">
            <a:extLst>
              <a:ext uri="{FF2B5EF4-FFF2-40B4-BE49-F238E27FC236}">
                <a16:creationId xmlns:a16="http://schemas.microsoft.com/office/drawing/2014/main" id="{3EC27967-BE27-4846-B577-AA032C0E1910}"/>
              </a:ext>
            </a:extLst>
          </p:cNvPr>
          <p:cNvSpPr>
            <a:spLocks noGrp="1"/>
          </p:cNvSpPr>
          <p:nvPr>
            <p:ph idx="1"/>
          </p:nvPr>
        </p:nvSpPr>
        <p:spPr/>
        <p:txBody>
          <a:bodyPr vert="horz" lIns="91440" tIns="45720" rIns="91440" bIns="45720" rtlCol="0" anchor="t">
            <a:normAutofit/>
          </a:bodyPr>
          <a:lstStyle/>
          <a:p>
            <a:pPr marL="0" indent="0">
              <a:buNone/>
            </a:pPr>
            <a:r>
              <a:rPr lang="en-US" sz="2400" b="1">
                <a:latin typeface="Times New Roman"/>
                <a:cs typeface="Times New Roman"/>
              </a:rPr>
              <a:t>Imputing and Encoding</a:t>
            </a:r>
          </a:p>
          <a:p>
            <a:pPr marL="0" indent="0">
              <a:buNone/>
            </a:pPr>
            <a:endParaRPr lang="en-US" sz="2400">
              <a:latin typeface="Times New Roman"/>
              <a:cs typeface="Times New Roman"/>
            </a:endParaRPr>
          </a:p>
          <a:p>
            <a:r>
              <a:rPr lang="en-US" sz="2400">
                <a:latin typeface="Times New Roman"/>
                <a:cs typeface="Times New Roman"/>
              </a:rPr>
              <a:t>Drop Pet ID, Description, and Rescuer ID</a:t>
            </a:r>
          </a:p>
          <a:p>
            <a:r>
              <a:rPr lang="en-US" sz="2400">
                <a:latin typeface="Times New Roman"/>
                <a:cs typeface="Times New Roman"/>
              </a:rPr>
              <a:t>Impute Mean for numeric </a:t>
            </a:r>
            <a:endParaRPr lang="en-US">
              <a:latin typeface="Times New Roman"/>
              <a:cs typeface="Times New Roman"/>
            </a:endParaRPr>
          </a:p>
          <a:p>
            <a:pPr lvl="1"/>
            <a:r>
              <a:rPr lang="en-US" sz="2200">
                <a:latin typeface="Times New Roman"/>
                <a:cs typeface="Times New Roman"/>
              </a:rPr>
              <a:t>Description Sentiment</a:t>
            </a:r>
          </a:p>
          <a:p>
            <a:pPr lvl="1"/>
            <a:r>
              <a:rPr lang="en-US" sz="2200">
                <a:latin typeface="Times New Roman"/>
                <a:cs typeface="Times New Roman"/>
              </a:rPr>
              <a:t>Image dimensional and scoring features</a:t>
            </a:r>
          </a:p>
          <a:p>
            <a:r>
              <a:rPr lang="en-US" sz="2400">
                <a:latin typeface="Times New Roman"/>
                <a:cs typeface="Times New Roman"/>
              </a:rPr>
              <a:t>Impute Mode for categorical </a:t>
            </a:r>
            <a:endParaRPr lang="en-US">
              <a:latin typeface="Times New Roman"/>
              <a:cs typeface="Times New Roman"/>
            </a:endParaRPr>
          </a:p>
          <a:p>
            <a:pPr lvl="1">
              <a:spcAft>
                <a:spcPts val="0"/>
              </a:spcAft>
            </a:pPr>
            <a:r>
              <a:rPr lang="en-US" sz="2200">
                <a:latin typeface="Times New Roman"/>
                <a:cs typeface="Times New Roman"/>
              </a:rPr>
              <a:t>Description Language</a:t>
            </a:r>
          </a:p>
          <a:p>
            <a:r>
              <a:rPr lang="en-US" sz="2400">
                <a:latin typeface="Times New Roman"/>
                <a:cs typeface="Times New Roman"/>
              </a:rPr>
              <a:t>Label Encoding and One Hot Encoding</a:t>
            </a:r>
          </a:p>
          <a:p>
            <a:pPr lvl="1"/>
            <a:r>
              <a:rPr lang="en-US" sz="2200">
                <a:latin typeface="Times New Roman"/>
                <a:cs typeface="Times New Roman"/>
              </a:rPr>
              <a:t>Label Encode Description Language</a:t>
            </a:r>
          </a:p>
          <a:p>
            <a:pPr lvl="1"/>
            <a:r>
              <a:rPr lang="en-US" sz="2200">
                <a:latin typeface="Times New Roman"/>
                <a:cs typeface="Times New Roman"/>
              </a:rPr>
              <a:t>One Hot Encode categorical columns</a:t>
            </a:r>
            <a:endParaRPr lang="en-US">
              <a:latin typeface="Times New Roman"/>
              <a:cs typeface="Times New Roman"/>
            </a:endParaRPr>
          </a:p>
          <a:p>
            <a:endParaRPr lang="en-US" sz="2400"/>
          </a:p>
          <a:p>
            <a:pPr lvl="1"/>
            <a:endParaRPr lang="en-US" sz="2200"/>
          </a:p>
          <a:p>
            <a:endParaRPr lang="en-US"/>
          </a:p>
          <a:p>
            <a:pPr lvl="1">
              <a:spcAft>
                <a:spcPts val="250"/>
              </a:spcAft>
            </a:pPr>
            <a:endParaRPr lang="en-US"/>
          </a:p>
          <a:p>
            <a:pPr lvl="1">
              <a:spcAft>
                <a:spcPts val="250"/>
              </a:spcAft>
            </a:pPr>
            <a:endParaRPr lang="en-US"/>
          </a:p>
          <a:p>
            <a:pPr>
              <a:spcAft>
                <a:spcPts val="250"/>
              </a:spcAft>
            </a:pPr>
            <a:endParaRPr lang="en-US"/>
          </a:p>
          <a:p>
            <a:pPr>
              <a:spcAft>
                <a:spcPts val="250"/>
              </a:spcAft>
            </a:pPr>
            <a:endParaRPr lang="en-US"/>
          </a:p>
          <a:p>
            <a:endParaRPr lang="en-US"/>
          </a:p>
          <a:p>
            <a:pPr lvl="1"/>
            <a:endParaRPr lang="en-US"/>
          </a:p>
          <a:p>
            <a:endParaRPr lang="en-US"/>
          </a:p>
          <a:p>
            <a:endParaRPr lang="en-US"/>
          </a:p>
        </p:txBody>
      </p:sp>
    </p:spTree>
    <p:extLst>
      <p:ext uri="{BB962C8B-B14F-4D97-AF65-F5344CB8AC3E}">
        <p14:creationId xmlns:p14="http://schemas.microsoft.com/office/powerpoint/2010/main" val="247048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0F6B7-4A6D-FA4A-9785-AD66A8576BA5}"/>
              </a:ext>
            </a:extLst>
          </p:cNvPr>
          <p:cNvSpPr>
            <a:spLocks noGrp="1"/>
          </p:cNvSpPr>
          <p:nvPr>
            <p:ph idx="1"/>
          </p:nvPr>
        </p:nvSpPr>
        <p:spPr>
          <a:xfrm>
            <a:off x="3869268" y="177887"/>
            <a:ext cx="7315200" cy="5806861"/>
          </a:xfrm>
        </p:spPr>
        <p:txBody>
          <a:bodyPr>
            <a:normAutofit fontScale="92500" lnSpcReduction="20000"/>
          </a:bodyPr>
          <a:lstStyle/>
          <a:p>
            <a:pPr marL="342900" indent="-342900"/>
            <a:r>
              <a:rPr lang="en-US" b="1">
                <a:latin typeface="Times New Roman"/>
                <a:cs typeface="Times New Roman"/>
              </a:rPr>
              <a:t>Methods   </a:t>
            </a:r>
            <a:endParaRPr lang="en-US">
              <a:latin typeface="Times New Roman"/>
              <a:cs typeface="Times New Roman"/>
            </a:endParaRPr>
          </a:p>
          <a:p>
            <a:pPr marL="0" indent="0">
              <a:buNone/>
            </a:pPr>
            <a:endParaRPr lang="en-US" b="1"/>
          </a:p>
          <a:p>
            <a:pPr marL="0" indent="0">
              <a:buNone/>
            </a:pPr>
            <a:endParaRPr lang="en-US" b="1"/>
          </a:p>
          <a:p>
            <a:pPr marL="0" indent="0">
              <a:buNone/>
            </a:pPr>
            <a:endParaRPr lang="en-US" b="1"/>
          </a:p>
          <a:p>
            <a:pPr marL="0" indent="0">
              <a:buNone/>
            </a:pPr>
            <a:endParaRPr lang="en-US" b="1"/>
          </a:p>
          <a:p>
            <a:pPr marL="0" indent="0">
              <a:buNone/>
            </a:pPr>
            <a:endParaRPr lang="en-US" b="1"/>
          </a:p>
          <a:p>
            <a:pPr marL="0" indent="0">
              <a:buNone/>
            </a:pPr>
            <a:endParaRPr lang="en-US" b="1"/>
          </a:p>
          <a:p>
            <a:pPr marL="342900" indent="-342900"/>
            <a:r>
              <a:rPr lang="en-US" b="1">
                <a:latin typeface="Times New Roman"/>
                <a:cs typeface="Times New Roman"/>
              </a:rPr>
              <a:t>Algorithms</a:t>
            </a:r>
            <a:endParaRPr lang="en-US">
              <a:latin typeface="Times New Roman"/>
              <a:cs typeface="Times New Roman"/>
            </a:endParaRPr>
          </a:p>
          <a:p>
            <a:pPr marL="0" indent="0">
              <a:buNone/>
            </a:pPr>
            <a:endParaRPr lang="en-US" b="1"/>
          </a:p>
          <a:p>
            <a:pPr marL="0" indent="0">
              <a:buNone/>
            </a:pPr>
            <a:endParaRPr lang="en-US" b="1"/>
          </a:p>
          <a:p>
            <a:pPr marL="0" indent="0">
              <a:buNone/>
            </a:pPr>
            <a:r>
              <a:rPr lang="en-US" b="1"/>
              <a:t>    </a:t>
            </a:r>
            <a:endParaRPr lang="en-US"/>
          </a:p>
          <a:p>
            <a:pPr marL="0" indent="0">
              <a:buNone/>
            </a:pPr>
            <a:r>
              <a:rPr lang="en-US" b="1"/>
              <a:t>     </a:t>
            </a:r>
            <a:endParaRPr lang="en-US"/>
          </a:p>
          <a:p>
            <a:endParaRPr lang="en-US" b="1"/>
          </a:p>
          <a:p>
            <a:r>
              <a:rPr lang="en-US" b="1">
                <a:latin typeface="Times New Roman"/>
                <a:cs typeface="Times New Roman"/>
              </a:rPr>
              <a:t>Accuracy Metrics</a:t>
            </a:r>
            <a:endParaRPr lang="en-US">
              <a:latin typeface="Times New Roman"/>
              <a:cs typeface="Times New Roman"/>
            </a:endParaRPr>
          </a:p>
          <a:p>
            <a:pPr lvl="1"/>
            <a:r>
              <a:rPr lang="en-US">
                <a:latin typeface="Times New Roman"/>
                <a:cs typeface="Times New Roman"/>
              </a:rPr>
              <a:t>Classification Accuracy (Score)</a:t>
            </a:r>
          </a:p>
          <a:p>
            <a:pPr lvl="1"/>
            <a:r>
              <a:rPr lang="en-US">
                <a:latin typeface="Times New Roman"/>
                <a:cs typeface="Times New Roman"/>
              </a:rPr>
              <a:t>Confusion Matrix</a:t>
            </a:r>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0AA61022-E31D-4EEC-A69C-10E078F4341D}"/>
              </a:ext>
            </a:extLst>
          </p:cNvPr>
          <p:cNvPicPr>
            <a:picLocks noChangeAspect="1"/>
          </p:cNvPicPr>
          <p:nvPr/>
        </p:nvPicPr>
        <p:blipFill>
          <a:blip r:embed="rId2"/>
          <a:stretch>
            <a:fillRect/>
          </a:stretch>
        </p:blipFill>
        <p:spPr>
          <a:xfrm>
            <a:off x="3969673" y="568019"/>
            <a:ext cx="3320324" cy="1903168"/>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49C861F-F34D-41FA-91D1-1851DCA5D1C8}"/>
              </a:ext>
            </a:extLst>
          </p:cNvPr>
          <p:cNvPicPr>
            <a:picLocks noChangeAspect="1"/>
          </p:cNvPicPr>
          <p:nvPr/>
        </p:nvPicPr>
        <p:blipFill>
          <a:blip r:embed="rId3"/>
          <a:stretch>
            <a:fillRect/>
          </a:stretch>
        </p:blipFill>
        <p:spPr>
          <a:xfrm>
            <a:off x="4145981" y="3141184"/>
            <a:ext cx="1685925" cy="1438275"/>
          </a:xfrm>
          <a:prstGeom prst="rect">
            <a:avLst/>
          </a:prstGeom>
        </p:spPr>
      </p:pic>
      <p:sp>
        <p:nvSpPr>
          <p:cNvPr id="13" name="Title 1">
            <a:extLst>
              <a:ext uri="{FF2B5EF4-FFF2-40B4-BE49-F238E27FC236}">
                <a16:creationId xmlns:a16="http://schemas.microsoft.com/office/drawing/2014/main" id="{483B890C-C3DA-4FE1-A089-28FAAEE3CC06}"/>
              </a:ext>
            </a:extLst>
          </p:cNvPr>
          <p:cNvSpPr txBox="1">
            <a:spLocks/>
          </p:cNvSpPr>
          <p:nvPr/>
        </p:nvSpPr>
        <p:spPr>
          <a:xfrm>
            <a:off x="405319" y="12762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Times New Roman"/>
                <a:cs typeface="Times New Roman"/>
              </a:rPr>
              <a:t>Algorithms - Models</a:t>
            </a:r>
          </a:p>
        </p:txBody>
      </p:sp>
    </p:spTree>
    <p:extLst>
      <p:ext uri="{BB962C8B-B14F-4D97-AF65-F5344CB8AC3E}">
        <p14:creationId xmlns:p14="http://schemas.microsoft.com/office/powerpoint/2010/main" val="27822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32635-E958-4481-87CD-D35A4C32A807}"/>
              </a:ext>
            </a:extLst>
          </p:cNvPr>
          <p:cNvSpPr>
            <a:spLocks noGrp="1"/>
          </p:cNvSpPr>
          <p:nvPr>
            <p:ph idx="1"/>
          </p:nvPr>
        </p:nvSpPr>
        <p:spPr>
          <a:xfrm>
            <a:off x="3869268" y="577238"/>
            <a:ext cx="7315200" cy="5407510"/>
          </a:xfrm>
        </p:spPr>
        <p:txBody>
          <a:bodyPr/>
          <a:lstStyle/>
          <a:p>
            <a:r>
              <a:rPr lang="en-US">
                <a:latin typeface="Times New Roman"/>
                <a:cs typeface="Times New Roman"/>
              </a:rPr>
              <a:t>Visualizing PCA, LDA and KPCA where </a:t>
            </a:r>
            <a:r>
              <a:rPr lang="en-US" err="1">
                <a:latin typeface="Times New Roman"/>
                <a:cs typeface="Times New Roman"/>
              </a:rPr>
              <a:t>n_components</a:t>
            </a:r>
            <a:r>
              <a:rPr lang="en-US">
                <a:latin typeface="Times New Roman"/>
                <a:cs typeface="Times New Roman"/>
              </a:rPr>
              <a:t> =2</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5" name="Title 1">
            <a:extLst>
              <a:ext uri="{FF2B5EF4-FFF2-40B4-BE49-F238E27FC236}">
                <a16:creationId xmlns:a16="http://schemas.microsoft.com/office/drawing/2014/main" id="{248D9124-9EEB-4B97-80DB-AA01109861CC}"/>
              </a:ext>
            </a:extLst>
          </p:cNvPr>
          <p:cNvSpPr txBox="1">
            <a:spLocks/>
          </p:cNvSpPr>
          <p:nvPr/>
        </p:nvSpPr>
        <p:spPr>
          <a:xfrm>
            <a:off x="405319" y="12762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Times New Roman"/>
                <a:cs typeface="Times New Roman"/>
              </a:rPr>
              <a:t>Algorithms - Models</a:t>
            </a:r>
          </a:p>
        </p:txBody>
      </p:sp>
      <p:pic>
        <p:nvPicPr>
          <p:cNvPr id="6" name="Picture 6" descr="A close up of a map&#10;&#10;Description generated with high confidence">
            <a:extLst>
              <a:ext uri="{FF2B5EF4-FFF2-40B4-BE49-F238E27FC236}">
                <a16:creationId xmlns:a16="http://schemas.microsoft.com/office/drawing/2014/main" id="{C8A322A9-F428-4E9C-B700-3E2174A154E6}"/>
              </a:ext>
            </a:extLst>
          </p:cNvPr>
          <p:cNvPicPr>
            <a:picLocks noChangeAspect="1"/>
          </p:cNvPicPr>
          <p:nvPr/>
        </p:nvPicPr>
        <p:blipFill>
          <a:blip r:embed="rId2"/>
          <a:stretch>
            <a:fillRect/>
          </a:stretch>
        </p:blipFill>
        <p:spPr>
          <a:xfrm>
            <a:off x="4078941" y="1353738"/>
            <a:ext cx="2743200" cy="2196218"/>
          </a:xfrm>
          <a:prstGeom prst="rect">
            <a:avLst/>
          </a:prstGeom>
        </p:spPr>
      </p:pic>
      <p:pic>
        <p:nvPicPr>
          <p:cNvPr id="8" name="Picture 8" descr="A close up of a map&#10;&#10;Description generated with very high confidence">
            <a:extLst>
              <a:ext uri="{FF2B5EF4-FFF2-40B4-BE49-F238E27FC236}">
                <a16:creationId xmlns:a16="http://schemas.microsoft.com/office/drawing/2014/main" id="{432CA2E3-A76B-4A0E-B5CA-4BC8C5E005BD}"/>
              </a:ext>
            </a:extLst>
          </p:cNvPr>
          <p:cNvPicPr>
            <a:picLocks noChangeAspect="1"/>
          </p:cNvPicPr>
          <p:nvPr/>
        </p:nvPicPr>
        <p:blipFill>
          <a:blip r:embed="rId3"/>
          <a:stretch>
            <a:fillRect/>
          </a:stretch>
        </p:blipFill>
        <p:spPr>
          <a:xfrm>
            <a:off x="8382000" y="1273056"/>
            <a:ext cx="2743200" cy="2196218"/>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3D031E9D-6BDF-49DB-9F99-F58209A77ED4}"/>
              </a:ext>
            </a:extLst>
          </p:cNvPr>
          <p:cNvPicPr>
            <a:picLocks noChangeAspect="1"/>
          </p:cNvPicPr>
          <p:nvPr/>
        </p:nvPicPr>
        <p:blipFill>
          <a:blip r:embed="rId4"/>
          <a:stretch>
            <a:fillRect/>
          </a:stretch>
        </p:blipFill>
        <p:spPr>
          <a:xfrm>
            <a:off x="6158753" y="3706457"/>
            <a:ext cx="2743200" cy="2170355"/>
          </a:xfrm>
          <a:prstGeom prst="rect">
            <a:avLst/>
          </a:prstGeom>
        </p:spPr>
      </p:pic>
    </p:spTree>
    <p:extLst>
      <p:ext uri="{BB962C8B-B14F-4D97-AF65-F5344CB8AC3E}">
        <p14:creationId xmlns:p14="http://schemas.microsoft.com/office/powerpoint/2010/main" val="221822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6BEE2-64E8-4923-9864-33C733D6D7D4}"/>
              </a:ext>
            </a:extLst>
          </p:cNvPr>
          <p:cNvSpPr>
            <a:spLocks noGrp="1"/>
          </p:cNvSpPr>
          <p:nvPr>
            <p:ph idx="1"/>
          </p:nvPr>
        </p:nvSpPr>
        <p:spPr/>
        <p:txBody>
          <a:bodyPr/>
          <a:lstStyle/>
          <a:p>
            <a:pPr marL="457200" lvl="1" indent="0" algn="ctr">
              <a:buNone/>
            </a:pPr>
            <a:r>
              <a:rPr lang="en-US" sz="2400" b="1">
                <a:latin typeface="Times New Roman"/>
                <a:cs typeface="Times New Roman"/>
              </a:rPr>
              <a:t>Results</a:t>
            </a:r>
            <a:endParaRPr lang="en-US" sz="2400"/>
          </a:p>
          <a:p>
            <a:r>
              <a:rPr lang="en-US" b="1">
                <a:latin typeface="Times New Roman"/>
                <a:cs typeface="Times New Roman"/>
              </a:rPr>
              <a:t>Logistic Regression</a:t>
            </a: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r>
              <a:rPr lang="en-US" b="1">
                <a:latin typeface="Times New Roman"/>
                <a:cs typeface="Times New Roman"/>
              </a:rPr>
              <a:t>Decision Tree</a:t>
            </a:r>
            <a:endParaRPr lang="en-US"/>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r>
              <a:rPr lang="en-US" b="1">
                <a:latin typeface="Times New Roman"/>
                <a:cs typeface="Times New Roman"/>
              </a:rPr>
              <a:t>Naïve Bayes</a:t>
            </a:r>
            <a:endParaRPr lang="en-US"/>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p:txBody>
      </p:sp>
      <p:sp>
        <p:nvSpPr>
          <p:cNvPr id="7" name="Title 1">
            <a:extLst>
              <a:ext uri="{FF2B5EF4-FFF2-40B4-BE49-F238E27FC236}">
                <a16:creationId xmlns:a16="http://schemas.microsoft.com/office/drawing/2014/main" id="{65CEDB92-77F4-46F0-82D0-2E16403719DF}"/>
              </a:ext>
            </a:extLst>
          </p:cNvPr>
          <p:cNvSpPr txBox="1">
            <a:spLocks/>
          </p:cNvSpPr>
          <p:nvPr/>
        </p:nvSpPr>
        <p:spPr>
          <a:xfrm>
            <a:off x="405319" y="12762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Times New Roman"/>
                <a:cs typeface="Times New Roman"/>
              </a:rPr>
              <a:t>Algorithms - Models</a:t>
            </a:r>
          </a:p>
        </p:txBody>
      </p:sp>
      <p:pic>
        <p:nvPicPr>
          <p:cNvPr id="8" name="Picture 8" descr="A screenshot of a cell phone&#10;&#10;Description generated with very high confidence">
            <a:extLst>
              <a:ext uri="{FF2B5EF4-FFF2-40B4-BE49-F238E27FC236}">
                <a16:creationId xmlns:a16="http://schemas.microsoft.com/office/drawing/2014/main" id="{BFBE2661-064C-4E43-8A97-E2EB8812CB34}"/>
              </a:ext>
            </a:extLst>
          </p:cNvPr>
          <p:cNvPicPr>
            <a:picLocks noChangeAspect="1"/>
          </p:cNvPicPr>
          <p:nvPr/>
        </p:nvPicPr>
        <p:blipFill>
          <a:blip r:embed="rId2"/>
          <a:stretch>
            <a:fillRect/>
          </a:stretch>
        </p:blipFill>
        <p:spPr>
          <a:xfrm>
            <a:off x="4177552" y="1278087"/>
            <a:ext cx="3647324" cy="1190744"/>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7B86CFA1-51B8-4CB1-BF2E-696608CE7464}"/>
              </a:ext>
            </a:extLst>
          </p:cNvPr>
          <p:cNvPicPr>
            <a:picLocks noChangeAspect="1"/>
          </p:cNvPicPr>
          <p:nvPr/>
        </p:nvPicPr>
        <p:blipFill>
          <a:blip r:embed="rId3"/>
          <a:stretch>
            <a:fillRect/>
          </a:stretch>
        </p:blipFill>
        <p:spPr>
          <a:xfrm>
            <a:off x="4179958" y="3015081"/>
            <a:ext cx="3644590" cy="1063152"/>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7461BD2C-4EB1-45A1-B0C4-EF58663AD3AD}"/>
              </a:ext>
            </a:extLst>
          </p:cNvPr>
          <p:cNvPicPr>
            <a:picLocks noChangeAspect="1"/>
          </p:cNvPicPr>
          <p:nvPr/>
        </p:nvPicPr>
        <p:blipFill>
          <a:blip r:embed="rId4"/>
          <a:stretch>
            <a:fillRect/>
          </a:stretch>
        </p:blipFill>
        <p:spPr>
          <a:xfrm>
            <a:off x="9834446" y="1550833"/>
            <a:ext cx="1295400" cy="466725"/>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856B2AEA-827A-47D5-BBDC-30CB0D340D33}"/>
              </a:ext>
            </a:extLst>
          </p:cNvPr>
          <p:cNvPicPr>
            <a:picLocks noChangeAspect="1"/>
          </p:cNvPicPr>
          <p:nvPr/>
        </p:nvPicPr>
        <p:blipFill>
          <a:blip r:embed="rId5"/>
          <a:stretch>
            <a:fillRect/>
          </a:stretch>
        </p:blipFill>
        <p:spPr>
          <a:xfrm>
            <a:off x="4176132" y="4709821"/>
            <a:ext cx="3635297" cy="1174016"/>
          </a:xfrm>
          <a:prstGeom prst="rect">
            <a:avLst/>
          </a:prstGeom>
        </p:spPr>
      </p:pic>
    </p:spTree>
    <p:extLst>
      <p:ext uri="{BB962C8B-B14F-4D97-AF65-F5344CB8AC3E}">
        <p14:creationId xmlns:p14="http://schemas.microsoft.com/office/powerpoint/2010/main" val="3824845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B474B-92F5-4599-85D6-AD4EC731720B}"/>
              </a:ext>
            </a:extLst>
          </p:cNvPr>
          <p:cNvSpPr>
            <a:spLocks noGrp="1"/>
          </p:cNvSpPr>
          <p:nvPr>
            <p:ph idx="1"/>
          </p:nvPr>
        </p:nvSpPr>
        <p:spPr>
          <a:xfrm>
            <a:off x="3869268" y="568273"/>
            <a:ext cx="7315200" cy="5416475"/>
          </a:xfrm>
        </p:spPr>
        <p:txBody>
          <a:bodyPr>
            <a:normAutofit/>
          </a:bodyPr>
          <a:lstStyle/>
          <a:p>
            <a:pPr marL="0" indent="0">
              <a:buNone/>
            </a:pPr>
            <a:endParaRPr lang="en-US" b="1"/>
          </a:p>
          <a:p>
            <a:pPr marL="0" indent="0" algn="ctr">
              <a:buNone/>
            </a:pPr>
            <a:r>
              <a:rPr lang="en-US" sz="2400" b="1">
                <a:latin typeface="Times New Roman"/>
                <a:cs typeface="Times New Roman"/>
              </a:rPr>
              <a:t>Results</a:t>
            </a:r>
            <a:endParaRPr lang="en-US" sz="2400">
              <a:latin typeface="Times New Roman"/>
              <a:cs typeface="Times New Roman"/>
            </a:endParaRPr>
          </a:p>
          <a:p>
            <a:r>
              <a:rPr lang="en-US" b="1">
                <a:latin typeface="Times New Roman"/>
                <a:cs typeface="Times New Roman"/>
              </a:rPr>
              <a:t>Random Forest</a:t>
            </a: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r>
              <a:rPr lang="en-US" b="1">
                <a:latin typeface="Times New Roman"/>
                <a:cs typeface="Times New Roman"/>
              </a:rPr>
              <a:t>Support Vector Machines (SVM) &amp; Kernel SVM</a:t>
            </a: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r>
              <a:rPr lang="en-US" b="1">
                <a:latin typeface="Times New Roman"/>
                <a:cs typeface="Times New Roman"/>
              </a:rPr>
              <a:t>K-Nearest Neighbors (KNN)</a:t>
            </a: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a:p>
            <a:endParaRPr lang="en-US" b="1">
              <a:latin typeface="Times New Roman"/>
              <a:cs typeface="Times New Roman"/>
            </a:endParaRPr>
          </a:p>
        </p:txBody>
      </p:sp>
      <p:sp>
        <p:nvSpPr>
          <p:cNvPr id="5" name="Title 1">
            <a:extLst>
              <a:ext uri="{FF2B5EF4-FFF2-40B4-BE49-F238E27FC236}">
                <a16:creationId xmlns:a16="http://schemas.microsoft.com/office/drawing/2014/main" id="{9EA23D01-9A1B-44B8-B086-7E753B38BF46}"/>
              </a:ext>
            </a:extLst>
          </p:cNvPr>
          <p:cNvSpPr txBox="1">
            <a:spLocks/>
          </p:cNvSpPr>
          <p:nvPr/>
        </p:nvSpPr>
        <p:spPr>
          <a:xfrm>
            <a:off x="405319" y="12762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Times New Roman"/>
                <a:cs typeface="Times New Roman"/>
              </a:rPr>
              <a:t>Algorithms - Models</a:t>
            </a:r>
          </a:p>
        </p:txBody>
      </p:sp>
      <p:pic>
        <p:nvPicPr>
          <p:cNvPr id="6" name="Picture 6" descr="A screenshot of a cell phone&#10;&#10;Description generated with very high confidence">
            <a:extLst>
              <a:ext uri="{FF2B5EF4-FFF2-40B4-BE49-F238E27FC236}">
                <a16:creationId xmlns:a16="http://schemas.microsoft.com/office/drawing/2014/main" id="{E7D02ACF-1462-4AB1-A117-6EAEE03160A4}"/>
              </a:ext>
            </a:extLst>
          </p:cNvPr>
          <p:cNvPicPr>
            <a:picLocks noChangeAspect="1"/>
          </p:cNvPicPr>
          <p:nvPr/>
        </p:nvPicPr>
        <p:blipFill>
          <a:blip r:embed="rId2"/>
          <a:stretch>
            <a:fillRect/>
          </a:stretch>
        </p:blipFill>
        <p:spPr>
          <a:xfrm>
            <a:off x="4195482" y="1302747"/>
            <a:ext cx="3962399" cy="1132784"/>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8BB572B6-C512-4EEE-A58C-DB0EB3360FEC}"/>
              </a:ext>
            </a:extLst>
          </p:cNvPr>
          <p:cNvPicPr>
            <a:picLocks noChangeAspect="1"/>
          </p:cNvPicPr>
          <p:nvPr/>
        </p:nvPicPr>
        <p:blipFill>
          <a:blip r:embed="rId3"/>
          <a:stretch>
            <a:fillRect/>
          </a:stretch>
        </p:blipFill>
        <p:spPr>
          <a:xfrm>
            <a:off x="4222376" y="3075150"/>
            <a:ext cx="7270376" cy="1344193"/>
          </a:xfrm>
          <a:prstGeom prst="rect">
            <a:avLst/>
          </a:prstGeom>
        </p:spPr>
      </p:pic>
      <p:pic>
        <p:nvPicPr>
          <p:cNvPr id="2" name="Picture 3" descr="A screenshot of a cell phone&#10;&#10;Description generated with very high confidence">
            <a:extLst>
              <a:ext uri="{FF2B5EF4-FFF2-40B4-BE49-F238E27FC236}">
                <a16:creationId xmlns:a16="http://schemas.microsoft.com/office/drawing/2014/main" id="{BDA90188-FE26-4AC5-9B25-B6FDC74989AD}"/>
              </a:ext>
            </a:extLst>
          </p:cNvPr>
          <p:cNvPicPr>
            <a:picLocks noChangeAspect="1"/>
          </p:cNvPicPr>
          <p:nvPr/>
        </p:nvPicPr>
        <p:blipFill>
          <a:blip r:embed="rId4"/>
          <a:stretch>
            <a:fillRect/>
          </a:stretch>
        </p:blipFill>
        <p:spPr>
          <a:xfrm>
            <a:off x="4224235" y="4749407"/>
            <a:ext cx="3962400" cy="1304748"/>
          </a:xfrm>
          <a:prstGeom prst="rect">
            <a:avLst/>
          </a:prstGeom>
        </p:spPr>
      </p:pic>
      <p:pic>
        <p:nvPicPr>
          <p:cNvPr id="7" name="Picture 12" descr="A screenshot of a cell phone&#10;&#10;Description generated with very high confidence">
            <a:extLst>
              <a:ext uri="{FF2B5EF4-FFF2-40B4-BE49-F238E27FC236}">
                <a16:creationId xmlns:a16="http://schemas.microsoft.com/office/drawing/2014/main" id="{F8B75ECB-ECF9-464B-B461-0F71C8A7720C}"/>
              </a:ext>
            </a:extLst>
          </p:cNvPr>
          <p:cNvPicPr>
            <a:picLocks noChangeAspect="1"/>
          </p:cNvPicPr>
          <p:nvPr/>
        </p:nvPicPr>
        <p:blipFill>
          <a:blip r:embed="rId5"/>
          <a:stretch>
            <a:fillRect/>
          </a:stretch>
        </p:blipFill>
        <p:spPr>
          <a:xfrm>
            <a:off x="10193034" y="1228104"/>
            <a:ext cx="1295400" cy="466725"/>
          </a:xfrm>
          <a:prstGeom prst="rect">
            <a:avLst/>
          </a:prstGeom>
        </p:spPr>
      </p:pic>
    </p:spTree>
    <p:extLst>
      <p:ext uri="{BB962C8B-B14F-4D97-AF65-F5344CB8AC3E}">
        <p14:creationId xmlns:p14="http://schemas.microsoft.com/office/powerpoint/2010/main" val="362542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155A6-FAC0-4932-9389-4B1A23B82803}"/>
              </a:ext>
            </a:extLst>
          </p:cNvPr>
          <p:cNvSpPr>
            <a:spLocks noGrp="1"/>
          </p:cNvSpPr>
          <p:nvPr>
            <p:ph idx="1"/>
          </p:nvPr>
        </p:nvSpPr>
        <p:spPr/>
        <p:txBody>
          <a:bodyPr/>
          <a:lstStyle/>
          <a:p>
            <a:pPr marL="457200" indent="-457200"/>
            <a:r>
              <a:rPr lang="en-US">
                <a:latin typeface="Times New Roman"/>
                <a:cs typeface="Times New Roman"/>
              </a:rPr>
              <a:t>SVM turned out to be best algorithms for Petfinder dataset with 38% prediction accuracy. </a:t>
            </a:r>
            <a:endParaRPr lang="en-US"/>
          </a:p>
          <a:p>
            <a:pPr marL="0" indent="0">
              <a:buNone/>
            </a:pPr>
            <a:endParaRPr lang="en-US">
              <a:latin typeface="Times New Roman"/>
              <a:cs typeface="Times New Roman"/>
            </a:endParaRPr>
          </a:p>
          <a:p>
            <a:pPr marL="0" indent="0">
              <a:buNone/>
            </a:pPr>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p>
        </p:txBody>
      </p:sp>
      <p:sp>
        <p:nvSpPr>
          <p:cNvPr id="5" name="Title 1">
            <a:extLst>
              <a:ext uri="{FF2B5EF4-FFF2-40B4-BE49-F238E27FC236}">
                <a16:creationId xmlns:a16="http://schemas.microsoft.com/office/drawing/2014/main" id="{8AFEC035-DE45-4A80-A174-78C0AA8E6685}"/>
              </a:ext>
            </a:extLst>
          </p:cNvPr>
          <p:cNvSpPr>
            <a:spLocks noGrp="1"/>
          </p:cNvSpPr>
          <p:nvPr>
            <p:ph type="title"/>
          </p:nvPr>
        </p:nvSpPr>
        <p:spPr>
          <a:xfrm>
            <a:off x="252919" y="1123837"/>
            <a:ext cx="2947482" cy="4601183"/>
          </a:xfrm>
        </p:spPr>
        <p:txBody>
          <a:bodyPr/>
          <a:lstStyle/>
          <a:p>
            <a:r>
              <a:rPr lang="en-US"/>
              <a:t>Conclusion </a:t>
            </a:r>
          </a:p>
        </p:txBody>
      </p:sp>
      <p:pic>
        <p:nvPicPr>
          <p:cNvPr id="7" name="Picture 4" descr="A screenshot of a cell phone&#10;&#10;Description generated with high confidence">
            <a:extLst>
              <a:ext uri="{FF2B5EF4-FFF2-40B4-BE49-F238E27FC236}">
                <a16:creationId xmlns:a16="http://schemas.microsoft.com/office/drawing/2014/main" id="{7C7CE0CE-A08F-43E5-89E8-F772509FBFFA}"/>
              </a:ext>
            </a:extLst>
          </p:cNvPr>
          <p:cNvPicPr>
            <a:picLocks noChangeAspect="1"/>
          </p:cNvPicPr>
          <p:nvPr/>
        </p:nvPicPr>
        <p:blipFill>
          <a:blip r:embed="rId2"/>
          <a:stretch>
            <a:fillRect/>
          </a:stretch>
        </p:blipFill>
        <p:spPr>
          <a:xfrm>
            <a:off x="4028817" y="1591414"/>
            <a:ext cx="6395590" cy="4850703"/>
          </a:xfrm>
          <a:prstGeom prst="rect">
            <a:avLst/>
          </a:prstGeom>
        </p:spPr>
      </p:pic>
    </p:spTree>
    <p:extLst>
      <p:ext uri="{BB962C8B-B14F-4D97-AF65-F5344CB8AC3E}">
        <p14:creationId xmlns:p14="http://schemas.microsoft.com/office/powerpoint/2010/main" val="263910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BE6B-6477-4C4C-8B5E-A9873D2B0D77}"/>
              </a:ext>
            </a:extLst>
          </p:cNvPr>
          <p:cNvSpPr>
            <a:spLocks noGrp="1"/>
          </p:cNvSpPr>
          <p:nvPr>
            <p:ph type="title"/>
          </p:nvPr>
        </p:nvSpPr>
        <p:spPr/>
        <p:txBody>
          <a:bodyPr/>
          <a:lstStyle/>
          <a:p>
            <a:r>
              <a:rPr lang="en-US">
                <a:latin typeface="Times New Roman"/>
                <a:cs typeface="Times New Roman"/>
              </a:rPr>
              <a:t>Introduction </a:t>
            </a:r>
            <a:endParaRPr lang="en-US"/>
          </a:p>
        </p:txBody>
      </p:sp>
      <p:sp>
        <p:nvSpPr>
          <p:cNvPr id="3" name="Content Placeholder 2">
            <a:extLst>
              <a:ext uri="{FF2B5EF4-FFF2-40B4-BE49-F238E27FC236}">
                <a16:creationId xmlns:a16="http://schemas.microsoft.com/office/drawing/2014/main" id="{2195757C-58F7-834D-A2DF-875F0A02BB97}"/>
              </a:ext>
            </a:extLst>
          </p:cNvPr>
          <p:cNvSpPr>
            <a:spLocks noGrp="1"/>
          </p:cNvSpPr>
          <p:nvPr>
            <p:ph idx="1"/>
          </p:nvPr>
        </p:nvSpPr>
        <p:spPr/>
        <p:txBody>
          <a:bodyPr/>
          <a:lstStyle/>
          <a:p>
            <a:pPr marL="0" indent="0">
              <a:buNone/>
            </a:pPr>
            <a:r>
              <a:rPr lang="en-US"/>
              <a:t>  </a:t>
            </a:r>
          </a:p>
        </p:txBody>
      </p:sp>
      <p:sp>
        <p:nvSpPr>
          <p:cNvPr id="4" name="TextBox 3">
            <a:extLst>
              <a:ext uri="{FF2B5EF4-FFF2-40B4-BE49-F238E27FC236}">
                <a16:creationId xmlns:a16="http://schemas.microsoft.com/office/drawing/2014/main" id="{C4552897-D6E3-4DF8-8F66-D55EF2FF6CF1}"/>
              </a:ext>
            </a:extLst>
          </p:cNvPr>
          <p:cNvSpPr txBox="1"/>
          <p:nvPr/>
        </p:nvSpPr>
        <p:spPr>
          <a:xfrm>
            <a:off x="3604352" y="831773"/>
            <a:ext cx="79578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Our project is to predict the rate at which a pet is adopted.</a:t>
            </a:r>
          </a:p>
          <a:p>
            <a:r>
              <a:rPr lang="en-US">
                <a:latin typeface="Times New Roman"/>
                <a:cs typeface="Times New Roman"/>
              </a:rPr>
              <a:t>According to the rate which all the pets are adopted, like text, image data, we make prediction of how long animals can be adopted.</a:t>
            </a:r>
          </a:p>
          <a:p>
            <a:endParaRPr lang="en-US"/>
          </a:p>
          <a:p>
            <a:endParaRPr lang="en-US"/>
          </a:p>
        </p:txBody>
      </p:sp>
      <p:pic>
        <p:nvPicPr>
          <p:cNvPr id="5" name="Picture 5" descr="A close up of a logo&#10;&#10;Description generated with high confidence">
            <a:extLst>
              <a:ext uri="{FF2B5EF4-FFF2-40B4-BE49-F238E27FC236}">
                <a16:creationId xmlns:a16="http://schemas.microsoft.com/office/drawing/2014/main" id="{1368B98E-2AC2-4279-A8F2-E9A3BD4CE09E}"/>
              </a:ext>
            </a:extLst>
          </p:cNvPr>
          <p:cNvPicPr>
            <a:picLocks noChangeAspect="1"/>
          </p:cNvPicPr>
          <p:nvPr/>
        </p:nvPicPr>
        <p:blipFill>
          <a:blip r:embed="rId2"/>
          <a:stretch>
            <a:fillRect/>
          </a:stretch>
        </p:blipFill>
        <p:spPr>
          <a:xfrm>
            <a:off x="6588087" y="2492652"/>
            <a:ext cx="2743200" cy="2735684"/>
          </a:xfrm>
          <a:prstGeom prst="rect">
            <a:avLst/>
          </a:prstGeom>
        </p:spPr>
      </p:pic>
    </p:spTree>
    <p:extLst>
      <p:ext uri="{BB962C8B-B14F-4D97-AF65-F5344CB8AC3E}">
        <p14:creationId xmlns:p14="http://schemas.microsoft.com/office/powerpoint/2010/main" val="375656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C7E4-5EB8-4D48-BE3C-E3AAD84998BB}"/>
              </a:ext>
            </a:extLst>
          </p:cNvPr>
          <p:cNvSpPr>
            <a:spLocks noGrp="1"/>
          </p:cNvSpPr>
          <p:nvPr>
            <p:ph type="title"/>
          </p:nvPr>
        </p:nvSpPr>
        <p:spPr/>
        <p:txBody>
          <a:bodyPr/>
          <a:lstStyle/>
          <a:p>
            <a:r>
              <a:rPr lang="en-US"/>
              <a:t>Conclusion </a:t>
            </a:r>
          </a:p>
        </p:txBody>
      </p:sp>
      <p:sp>
        <p:nvSpPr>
          <p:cNvPr id="5" name="Content Placeholder 4">
            <a:extLst>
              <a:ext uri="{FF2B5EF4-FFF2-40B4-BE49-F238E27FC236}">
                <a16:creationId xmlns:a16="http://schemas.microsoft.com/office/drawing/2014/main" id="{4F932824-9CDD-4E16-88E1-E65048660416}"/>
              </a:ext>
            </a:extLst>
          </p:cNvPr>
          <p:cNvSpPr>
            <a:spLocks noGrp="1"/>
          </p:cNvSpPr>
          <p:nvPr>
            <p:ph idx="1"/>
          </p:nvPr>
        </p:nvSpPr>
        <p:spPr/>
        <p:txBody>
          <a:bodyPr/>
          <a:lstStyle/>
          <a:p>
            <a:r>
              <a:rPr lang="en-US">
                <a:latin typeface="Times New Roman"/>
                <a:cs typeface="Times New Roman"/>
              </a:rPr>
              <a:t>SVM works well with clear margin of separation and is effective in high dimensional spaces.</a:t>
            </a:r>
          </a:p>
          <a:p>
            <a:pPr marL="0" indent="0">
              <a:buNone/>
            </a:pPr>
            <a:endParaRPr lang="en-US">
              <a:latin typeface="Times New Roman"/>
              <a:cs typeface="Times New Roman"/>
            </a:endParaRPr>
          </a:p>
          <a:p>
            <a:r>
              <a:rPr lang="en-US">
                <a:latin typeface="Times New Roman"/>
                <a:cs typeface="Times New Roman"/>
              </a:rPr>
              <a:t>But other model accuracies are close with SVM</a:t>
            </a:r>
          </a:p>
          <a:p>
            <a:pPr marL="0" indent="0">
              <a:buNone/>
            </a:pPr>
            <a:endParaRPr lang="en-US">
              <a:latin typeface="Times New Roman"/>
              <a:cs typeface="Times New Roman"/>
            </a:endParaRPr>
          </a:p>
          <a:p>
            <a:r>
              <a:rPr lang="en-US">
                <a:latin typeface="Times New Roman"/>
                <a:cs typeface="Times New Roman"/>
              </a:rPr>
              <a:t>Why such low accuracies? </a:t>
            </a:r>
          </a:p>
          <a:p>
            <a:pPr lvl="1">
              <a:spcAft>
                <a:spcPts val="0"/>
              </a:spcAft>
            </a:pPr>
            <a:r>
              <a:rPr lang="en-US">
                <a:latin typeface="Times New Roman"/>
                <a:cs typeface="Times New Roman"/>
              </a:rPr>
              <a:t>Variety with in the feature i.e. Breed1, Breed2, Color1, Color 2, Color3 etc.</a:t>
            </a:r>
            <a:endParaRPr lang="en-US"/>
          </a:p>
          <a:p>
            <a:pPr lvl="1"/>
            <a:r>
              <a:rPr lang="en-US">
                <a:latin typeface="Times New Roman"/>
                <a:cs typeface="Times New Roman"/>
              </a:rPr>
              <a:t>Target classes are overlapping</a:t>
            </a:r>
            <a:endParaRPr lang="en-US"/>
          </a:p>
          <a:p>
            <a:endParaRPr lang="en-US">
              <a:latin typeface="Times New Roman"/>
              <a:cs typeface="Times New Roman"/>
            </a:endParaRPr>
          </a:p>
          <a:p>
            <a:endParaRPr lang="en-US"/>
          </a:p>
        </p:txBody>
      </p:sp>
    </p:spTree>
    <p:extLst>
      <p:ext uri="{BB962C8B-B14F-4D97-AF65-F5344CB8AC3E}">
        <p14:creationId xmlns:p14="http://schemas.microsoft.com/office/powerpoint/2010/main" val="121904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E2C74-74E1-4F28-885E-4BC074738819}"/>
              </a:ext>
            </a:extLst>
          </p:cNvPr>
          <p:cNvSpPr>
            <a:spLocks noGrp="1"/>
          </p:cNvSpPr>
          <p:nvPr>
            <p:ph idx="1"/>
          </p:nvPr>
        </p:nvSpPr>
        <p:spPr>
          <a:xfrm>
            <a:off x="3869268" y="657920"/>
            <a:ext cx="7315200" cy="5326828"/>
          </a:xfrm>
        </p:spPr>
        <p:txBody>
          <a:bodyPr>
            <a:normAutofit fontScale="92500" lnSpcReduction="10000"/>
          </a:bodyPr>
          <a:lstStyle/>
          <a:p>
            <a:r>
              <a:rPr lang="en-US">
                <a:latin typeface="Times New Roman"/>
                <a:cs typeface="Times New Roman"/>
              </a:rPr>
              <a:t>Comparing our results to Kaggle competition. Our model with 38% accuracy will be ~800 rank out of 1800</a:t>
            </a: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r>
              <a:rPr lang="en-US">
                <a:latin typeface="Times New Roman"/>
                <a:cs typeface="Times New Roman"/>
              </a:rPr>
              <a:t>Future work – </a:t>
            </a:r>
          </a:p>
          <a:p>
            <a:pPr lvl="1"/>
            <a:r>
              <a:rPr lang="en-US">
                <a:latin typeface="Times New Roman"/>
                <a:cs typeface="Times New Roman"/>
              </a:rPr>
              <a:t>Try different combinations of hyperparameters Grid Search, K-Fold and Pipeline.</a:t>
            </a:r>
            <a:endParaRPr lang="en-US"/>
          </a:p>
          <a:p>
            <a:pPr lvl="1"/>
            <a:r>
              <a:rPr lang="en-US">
                <a:latin typeface="Times New Roman"/>
                <a:cs typeface="Times New Roman"/>
              </a:rPr>
              <a:t>Focus on the feature engineering to fine tune the models.</a:t>
            </a:r>
            <a:endParaRPr lang="en-US"/>
          </a:p>
          <a:p>
            <a:pPr lvl="1"/>
            <a:r>
              <a:rPr lang="en-US">
                <a:latin typeface="Times New Roman"/>
                <a:cs typeface="Times New Roman"/>
              </a:rPr>
              <a:t>Try other boosting algorithms – XGBoost &amp; Light GBM.</a:t>
            </a:r>
            <a:endParaRPr lang="en-US"/>
          </a:p>
          <a:p>
            <a:endParaRPr lang="en-US">
              <a:latin typeface="Times New Roman"/>
              <a:cs typeface="Times New Roman"/>
            </a:endParaRPr>
          </a:p>
        </p:txBody>
      </p:sp>
      <p:sp>
        <p:nvSpPr>
          <p:cNvPr id="5" name="Title 1">
            <a:extLst>
              <a:ext uri="{FF2B5EF4-FFF2-40B4-BE49-F238E27FC236}">
                <a16:creationId xmlns:a16="http://schemas.microsoft.com/office/drawing/2014/main" id="{0E4DA5E2-3A6B-497C-87DD-32DB9A003176}"/>
              </a:ext>
            </a:extLst>
          </p:cNvPr>
          <p:cNvSpPr>
            <a:spLocks noGrp="1"/>
          </p:cNvSpPr>
          <p:nvPr>
            <p:ph type="title"/>
          </p:nvPr>
        </p:nvSpPr>
        <p:spPr>
          <a:xfrm>
            <a:off x="252919" y="1123837"/>
            <a:ext cx="2947482" cy="4601183"/>
          </a:xfrm>
        </p:spPr>
        <p:txBody>
          <a:bodyPr/>
          <a:lstStyle/>
          <a:p>
            <a:r>
              <a:rPr lang="en-US"/>
              <a:t>Conclusion </a:t>
            </a:r>
          </a:p>
        </p:txBody>
      </p:sp>
      <p:pic>
        <p:nvPicPr>
          <p:cNvPr id="6" name="Picture 6" descr="A screenshot of a cell phone&#10;&#10;Description generated with very high confidence">
            <a:extLst>
              <a:ext uri="{FF2B5EF4-FFF2-40B4-BE49-F238E27FC236}">
                <a16:creationId xmlns:a16="http://schemas.microsoft.com/office/drawing/2014/main" id="{20331AA0-BCC6-4C62-B0E1-5A7E59EE5BDB}"/>
              </a:ext>
            </a:extLst>
          </p:cNvPr>
          <p:cNvPicPr>
            <a:picLocks noChangeAspect="1"/>
          </p:cNvPicPr>
          <p:nvPr/>
        </p:nvPicPr>
        <p:blipFill>
          <a:blip r:embed="rId2"/>
          <a:stretch>
            <a:fillRect/>
          </a:stretch>
        </p:blipFill>
        <p:spPr>
          <a:xfrm>
            <a:off x="4177554" y="1372686"/>
            <a:ext cx="5100917" cy="2812743"/>
          </a:xfrm>
          <a:prstGeom prst="rect">
            <a:avLst/>
          </a:prstGeom>
        </p:spPr>
      </p:pic>
    </p:spTree>
    <p:extLst>
      <p:ext uri="{BB962C8B-B14F-4D97-AF65-F5344CB8AC3E}">
        <p14:creationId xmlns:p14="http://schemas.microsoft.com/office/powerpoint/2010/main" val="217846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6319-3A91-4438-B93F-128F4842A5CE}"/>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69CAD565-013C-4083-A2A2-6AF6EEBE93A9}"/>
              </a:ext>
            </a:extLst>
          </p:cNvPr>
          <p:cNvSpPr>
            <a:spLocks noGrp="1"/>
          </p:cNvSpPr>
          <p:nvPr>
            <p:ph idx="1"/>
          </p:nvPr>
        </p:nvSpPr>
        <p:spPr/>
        <p:txBody>
          <a:bodyPr>
            <a:normAutofit/>
          </a:bodyPr>
          <a:lstStyle/>
          <a:p>
            <a:pPr marL="0" indent="0">
              <a:buNone/>
            </a:pPr>
            <a:r>
              <a:rPr lang="en-US" sz="4000">
                <a:latin typeface="Times New Roman"/>
                <a:cs typeface="Times New Roman"/>
              </a:rPr>
              <a:t>                           </a:t>
            </a:r>
            <a:r>
              <a:rPr lang="en-US" sz="7000">
                <a:latin typeface="Times New Roman"/>
                <a:cs typeface="Times New Roman"/>
              </a:rPr>
              <a:t>?</a:t>
            </a:r>
          </a:p>
        </p:txBody>
      </p:sp>
    </p:spTree>
    <p:extLst>
      <p:ext uri="{BB962C8B-B14F-4D97-AF65-F5344CB8AC3E}">
        <p14:creationId xmlns:p14="http://schemas.microsoft.com/office/powerpoint/2010/main" val="1242401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8682B-24AD-4925-9F1C-9E30CB8FA1D0}"/>
              </a:ext>
            </a:extLst>
          </p:cNvPr>
          <p:cNvSpPr>
            <a:spLocks noGrp="1"/>
          </p:cNvSpPr>
          <p:nvPr>
            <p:ph idx="1"/>
          </p:nvPr>
        </p:nvSpPr>
        <p:spPr/>
        <p:txBody>
          <a:bodyPr>
            <a:normAutofit/>
          </a:bodyPr>
          <a:lstStyle/>
          <a:p>
            <a:pPr marL="0" indent="0">
              <a:buNone/>
            </a:pPr>
            <a:r>
              <a:rPr lang="en-US" sz="5000" dirty="0">
                <a:latin typeface="Times New Roman"/>
                <a:cs typeface="Times New Roman"/>
              </a:rPr>
              <a:t>              </a:t>
            </a:r>
            <a:r>
              <a:rPr lang="en-US" sz="6000" dirty="0">
                <a:latin typeface="Times New Roman"/>
                <a:cs typeface="Times New Roman"/>
              </a:rPr>
              <a:t>Thank You!</a:t>
            </a:r>
          </a:p>
        </p:txBody>
      </p:sp>
    </p:spTree>
    <p:extLst>
      <p:ext uri="{BB962C8B-B14F-4D97-AF65-F5344CB8AC3E}">
        <p14:creationId xmlns:p14="http://schemas.microsoft.com/office/powerpoint/2010/main" val="166692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0F6D-90DD-9F45-A12B-929A71E3A3EF}"/>
              </a:ext>
            </a:extLst>
          </p:cNvPr>
          <p:cNvSpPr>
            <a:spLocks noGrp="1"/>
          </p:cNvSpPr>
          <p:nvPr>
            <p:ph type="title"/>
          </p:nvPr>
        </p:nvSpPr>
        <p:spPr/>
        <p:txBody>
          <a:bodyPr/>
          <a:lstStyle/>
          <a:p>
            <a:r>
              <a:rPr lang="en-US">
                <a:latin typeface="Times New Roman"/>
                <a:cs typeface="Times New Roman"/>
              </a:rPr>
              <a:t>Dataset</a:t>
            </a:r>
          </a:p>
        </p:txBody>
      </p:sp>
      <p:sp>
        <p:nvSpPr>
          <p:cNvPr id="3" name="Content Placeholder 2">
            <a:extLst>
              <a:ext uri="{FF2B5EF4-FFF2-40B4-BE49-F238E27FC236}">
                <a16:creationId xmlns:a16="http://schemas.microsoft.com/office/drawing/2014/main" id="{721AA70F-38EC-5E4B-B886-508E05B6EF2A}"/>
              </a:ext>
            </a:extLst>
          </p:cNvPr>
          <p:cNvSpPr>
            <a:spLocks noGrp="1"/>
          </p:cNvSpPr>
          <p:nvPr>
            <p:ph idx="1"/>
          </p:nvPr>
        </p:nvSpPr>
        <p:spPr>
          <a:xfrm>
            <a:off x="3711117" y="777844"/>
            <a:ext cx="7689011" cy="5537583"/>
          </a:xfrm>
        </p:spPr>
        <p:txBody>
          <a:bodyPr>
            <a:normAutofit lnSpcReduction="10000"/>
          </a:bodyPr>
          <a:lstStyle/>
          <a:p>
            <a:r>
              <a:rPr lang="en-US">
                <a:latin typeface="Times New Roman"/>
                <a:cs typeface="Times New Roman"/>
              </a:rPr>
              <a:t>Dataset is about of 2.7 GB of size and has 24 variables with a mix of continuous and categorical.</a:t>
            </a:r>
          </a:p>
          <a:p>
            <a:r>
              <a:rPr lang="en-US" b="1">
                <a:latin typeface="Times New Roman"/>
                <a:cs typeface="Times New Roman"/>
              </a:rPr>
              <a:t>Data Fields</a:t>
            </a:r>
            <a:r>
              <a:rPr lang="en-US">
                <a:latin typeface="Times New Roman"/>
                <a:cs typeface="Times New Roman"/>
              </a:rPr>
              <a:t> </a:t>
            </a:r>
          </a:p>
          <a:p>
            <a:r>
              <a:rPr lang="en-US" b="1">
                <a:latin typeface="Times New Roman"/>
                <a:cs typeface="Times New Roman"/>
              </a:rPr>
              <a:t>Class variable</a:t>
            </a:r>
            <a:r>
              <a:rPr lang="en-US">
                <a:latin typeface="Times New Roman"/>
                <a:cs typeface="Times New Roman"/>
              </a:rPr>
              <a:t>  - Adoption Speed (0,1,2,3,4) – Classification </a:t>
            </a:r>
          </a:p>
          <a:p>
            <a:r>
              <a:rPr lang="en-US" b="1">
                <a:latin typeface="Times New Roman"/>
                <a:cs typeface="Times New Roman"/>
              </a:rPr>
              <a:t>0</a:t>
            </a:r>
            <a:r>
              <a:rPr lang="en-US">
                <a:latin typeface="Times New Roman"/>
                <a:cs typeface="Times New Roman"/>
              </a:rPr>
              <a:t> - Pet was adopted on the same day as it was listed.</a:t>
            </a:r>
          </a:p>
          <a:p>
            <a:r>
              <a:rPr lang="en-US" b="1">
                <a:latin typeface="Times New Roman"/>
                <a:cs typeface="Times New Roman"/>
              </a:rPr>
              <a:t>1</a:t>
            </a:r>
            <a:r>
              <a:rPr lang="en-US">
                <a:latin typeface="Times New Roman"/>
                <a:cs typeface="Times New Roman"/>
              </a:rPr>
              <a:t> - Pet was adopted between 1 and 7 days (1st week) after being listed.</a:t>
            </a:r>
          </a:p>
          <a:p>
            <a:r>
              <a:rPr lang="en-US" b="1">
                <a:latin typeface="Times New Roman"/>
                <a:cs typeface="Times New Roman"/>
              </a:rPr>
              <a:t>2</a:t>
            </a:r>
            <a:r>
              <a:rPr lang="en-US">
                <a:latin typeface="Times New Roman"/>
                <a:cs typeface="Times New Roman"/>
              </a:rPr>
              <a:t> - Pet was adopted between 8 and 30 days (1st month) after being listed.</a:t>
            </a:r>
          </a:p>
          <a:p>
            <a:r>
              <a:rPr lang="en-US" b="1">
                <a:latin typeface="Times New Roman"/>
                <a:cs typeface="Times New Roman"/>
              </a:rPr>
              <a:t>3</a:t>
            </a:r>
            <a:r>
              <a:rPr lang="en-US">
                <a:latin typeface="Times New Roman"/>
                <a:cs typeface="Times New Roman"/>
              </a:rPr>
              <a:t> - Pet was adopted between 31 and 90 days (2nd &amp; 3rd month) after being listed.</a:t>
            </a:r>
          </a:p>
          <a:p>
            <a:r>
              <a:rPr lang="en-US" b="1">
                <a:latin typeface="Times New Roman"/>
                <a:cs typeface="Times New Roman"/>
              </a:rPr>
              <a:t>4</a:t>
            </a:r>
            <a:r>
              <a:rPr lang="en-US">
                <a:latin typeface="Times New Roman"/>
                <a:cs typeface="Times New Roman"/>
              </a:rPr>
              <a:t> - No adoption after 100 days of being listed. (There are no pets in this dataset that waited between 90 and 100 days)</a:t>
            </a:r>
          </a:p>
          <a:p>
            <a:r>
              <a:rPr lang="en-US" b="1">
                <a:latin typeface="Times New Roman"/>
                <a:cs typeface="Times New Roman"/>
              </a:rPr>
              <a:t>Image Files</a:t>
            </a:r>
            <a:r>
              <a:rPr lang="en-US">
                <a:latin typeface="Times New Roman"/>
                <a:cs typeface="Times New Roman"/>
              </a:rPr>
              <a:t> - stored as separate JPGs with the </a:t>
            </a:r>
            <a:r>
              <a:rPr lang="en-US" err="1">
                <a:latin typeface="Times New Roman"/>
                <a:cs typeface="Times New Roman"/>
              </a:rPr>
              <a:t>petID</a:t>
            </a:r>
            <a:endParaRPr lang="en-US">
              <a:latin typeface="Times New Roman"/>
              <a:cs typeface="Times New Roman"/>
            </a:endParaRPr>
          </a:p>
          <a:p>
            <a:r>
              <a:rPr lang="en-US" b="1">
                <a:latin typeface="Times New Roman"/>
                <a:cs typeface="Times New Roman"/>
              </a:rPr>
              <a:t>Sentiment Data  </a:t>
            </a:r>
            <a:r>
              <a:rPr lang="en-US">
                <a:latin typeface="Times New Roman"/>
                <a:cs typeface="Times New Roman"/>
              </a:rPr>
              <a:t>- Each pet profile is run through Google’s Natural Language API, providing analysis on sentiment and key entities.</a:t>
            </a:r>
          </a:p>
          <a:p>
            <a:endParaRPr lang="en-US"/>
          </a:p>
        </p:txBody>
      </p:sp>
    </p:spTree>
    <p:extLst>
      <p:ext uri="{BB962C8B-B14F-4D97-AF65-F5344CB8AC3E}">
        <p14:creationId xmlns:p14="http://schemas.microsoft.com/office/powerpoint/2010/main" val="9834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DF9A-6A37-6940-97A6-3BF3C572CBC0}"/>
              </a:ext>
            </a:extLst>
          </p:cNvPr>
          <p:cNvSpPr>
            <a:spLocks noGrp="1"/>
          </p:cNvSpPr>
          <p:nvPr>
            <p:ph type="title"/>
          </p:nvPr>
        </p:nvSpPr>
        <p:spPr/>
        <p:txBody>
          <a:bodyPr/>
          <a:lstStyle/>
          <a:p>
            <a:r>
              <a:rPr lang="en-US">
                <a:latin typeface="Times New Roman"/>
                <a:cs typeface="Times New Roman"/>
              </a:rPr>
              <a:t>Data Exploration</a:t>
            </a:r>
          </a:p>
        </p:txBody>
      </p:sp>
      <p:pic>
        <p:nvPicPr>
          <p:cNvPr id="4" name="Picture 4" descr="A screenshot of a cell phone&#10;&#10;Description generated with very high confidence">
            <a:extLst>
              <a:ext uri="{FF2B5EF4-FFF2-40B4-BE49-F238E27FC236}">
                <a16:creationId xmlns:a16="http://schemas.microsoft.com/office/drawing/2014/main" id="{5378F740-4A1B-4163-92A0-A240306FF919}"/>
              </a:ext>
            </a:extLst>
          </p:cNvPr>
          <p:cNvPicPr>
            <a:picLocks noGrp="1" noChangeAspect="1"/>
          </p:cNvPicPr>
          <p:nvPr>
            <p:ph idx="1"/>
          </p:nvPr>
        </p:nvPicPr>
        <p:blipFill>
          <a:blip r:embed="rId2"/>
          <a:stretch>
            <a:fillRect/>
          </a:stretch>
        </p:blipFill>
        <p:spPr>
          <a:xfrm>
            <a:off x="3435415" y="537267"/>
            <a:ext cx="5826728" cy="2244070"/>
          </a:xfrm>
          <a:prstGeom prst="rect">
            <a:avLst/>
          </a:prstGeom>
        </p:spPr>
      </p:pic>
      <p:sp>
        <p:nvSpPr>
          <p:cNvPr id="6" name="TextBox 5">
            <a:extLst>
              <a:ext uri="{FF2B5EF4-FFF2-40B4-BE49-F238E27FC236}">
                <a16:creationId xmlns:a16="http://schemas.microsoft.com/office/drawing/2014/main" id="{A4BDD123-DFD9-48E8-BED0-C988567F63A2}"/>
              </a:ext>
            </a:extLst>
          </p:cNvPr>
          <p:cNvSpPr txBox="1"/>
          <p:nvPr/>
        </p:nvSpPr>
        <p:spPr>
          <a:xfrm>
            <a:off x="4183230" y="2037179"/>
            <a:ext cx="9221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highlight>
                  <a:srgbClr val="C0C0C0"/>
                </a:highlight>
                <a:latin typeface="Times"/>
                <a:cs typeface="Times"/>
              </a:rPr>
              <a:t>2.73%</a:t>
            </a:r>
          </a:p>
        </p:txBody>
      </p:sp>
      <p:sp>
        <p:nvSpPr>
          <p:cNvPr id="9" name="TextBox 8">
            <a:extLst>
              <a:ext uri="{FF2B5EF4-FFF2-40B4-BE49-F238E27FC236}">
                <a16:creationId xmlns:a16="http://schemas.microsoft.com/office/drawing/2014/main" id="{639CDF2F-A104-43E8-B550-3FDF6108546A}"/>
              </a:ext>
            </a:extLst>
          </p:cNvPr>
          <p:cNvSpPr txBox="1"/>
          <p:nvPr/>
        </p:nvSpPr>
        <p:spPr>
          <a:xfrm>
            <a:off x="5176434" y="966058"/>
            <a:ext cx="89631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highlight>
                  <a:srgbClr val="C0C0C0"/>
                </a:highlight>
                <a:latin typeface="Times"/>
                <a:cs typeface="Times"/>
              </a:rPr>
              <a:t>20.61%</a:t>
            </a:r>
          </a:p>
        </p:txBody>
      </p:sp>
      <p:sp>
        <p:nvSpPr>
          <p:cNvPr id="10" name="TextBox 9">
            <a:extLst>
              <a:ext uri="{FF2B5EF4-FFF2-40B4-BE49-F238E27FC236}">
                <a16:creationId xmlns:a16="http://schemas.microsoft.com/office/drawing/2014/main" id="{89F0FCDA-B32C-46BC-9BC6-1BF177BB3613}"/>
              </a:ext>
            </a:extLst>
          </p:cNvPr>
          <p:cNvSpPr txBox="1"/>
          <p:nvPr/>
        </p:nvSpPr>
        <p:spPr>
          <a:xfrm>
            <a:off x="6221299" y="657364"/>
            <a:ext cx="80591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highlight>
                  <a:srgbClr val="C0C0C0"/>
                </a:highlight>
                <a:latin typeface="Times"/>
                <a:cs typeface="Times"/>
              </a:rPr>
              <a:t>26.93%</a:t>
            </a:r>
          </a:p>
        </p:txBody>
      </p:sp>
      <p:sp>
        <p:nvSpPr>
          <p:cNvPr id="11" name="TextBox 10">
            <a:extLst>
              <a:ext uri="{FF2B5EF4-FFF2-40B4-BE49-F238E27FC236}">
                <a16:creationId xmlns:a16="http://schemas.microsoft.com/office/drawing/2014/main" id="{C6148C80-9824-4082-B8A8-4E7D7E88B34D}"/>
              </a:ext>
            </a:extLst>
          </p:cNvPr>
          <p:cNvSpPr txBox="1"/>
          <p:nvPr/>
        </p:nvSpPr>
        <p:spPr>
          <a:xfrm>
            <a:off x="7223275" y="917552"/>
            <a:ext cx="8575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highlight>
                  <a:srgbClr val="C0C0C0"/>
                </a:highlight>
                <a:latin typeface="Times"/>
                <a:cs typeface="Times"/>
              </a:rPr>
              <a:t>21.74%</a:t>
            </a:r>
          </a:p>
        </p:txBody>
      </p:sp>
      <p:sp>
        <p:nvSpPr>
          <p:cNvPr id="12" name="TextBox 11">
            <a:extLst>
              <a:ext uri="{FF2B5EF4-FFF2-40B4-BE49-F238E27FC236}">
                <a16:creationId xmlns:a16="http://schemas.microsoft.com/office/drawing/2014/main" id="{DC0F89BB-1838-4A20-8C41-3BA3CC35A3E6}"/>
              </a:ext>
            </a:extLst>
          </p:cNvPr>
          <p:cNvSpPr txBox="1"/>
          <p:nvPr/>
        </p:nvSpPr>
        <p:spPr>
          <a:xfrm>
            <a:off x="8242639" y="539854"/>
            <a:ext cx="8575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highlight>
                  <a:srgbClr val="C0C0C0"/>
                </a:highlight>
                <a:latin typeface="Times"/>
                <a:cs typeface="Times"/>
              </a:rPr>
              <a:t>27.99%</a:t>
            </a:r>
          </a:p>
        </p:txBody>
      </p:sp>
      <p:pic>
        <p:nvPicPr>
          <p:cNvPr id="13" name="Picture 13" descr="A screenshot of a cell phone&#10;&#10;Description generated with high confidence">
            <a:extLst>
              <a:ext uri="{FF2B5EF4-FFF2-40B4-BE49-F238E27FC236}">
                <a16:creationId xmlns:a16="http://schemas.microsoft.com/office/drawing/2014/main" id="{9D1888D4-4FA2-4A3E-9879-3F62C6EDEAFF}"/>
              </a:ext>
            </a:extLst>
          </p:cNvPr>
          <p:cNvPicPr>
            <a:picLocks noChangeAspect="1"/>
          </p:cNvPicPr>
          <p:nvPr/>
        </p:nvPicPr>
        <p:blipFill>
          <a:blip r:embed="rId3"/>
          <a:stretch>
            <a:fillRect/>
          </a:stretch>
        </p:blipFill>
        <p:spPr>
          <a:xfrm>
            <a:off x="3536197" y="3087739"/>
            <a:ext cx="5770449" cy="3022087"/>
          </a:xfrm>
          <a:prstGeom prst="rect">
            <a:avLst/>
          </a:prstGeom>
        </p:spPr>
      </p:pic>
      <p:sp>
        <p:nvSpPr>
          <p:cNvPr id="15" name="TextBox 14">
            <a:extLst>
              <a:ext uri="{FF2B5EF4-FFF2-40B4-BE49-F238E27FC236}">
                <a16:creationId xmlns:a16="http://schemas.microsoft.com/office/drawing/2014/main" id="{50484C57-6B17-44E0-9421-9F2B61DA1671}"/>
              </a:ext>
            </a:extLst>
          </p:cNvPr>
          <p:cNvSpPr txBox="1"/>
          <p:nvPr/>
        </p:nvSpPr>
        <p:spPr>
          <a:xfrm>
            <a:off x="9146498" y="577121"/>
            <a:ext cx="261828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bg2">
                    <a:lumMod val="50000"/>
                  </a:schemeClr>
                </a:solidFill>
                <a:latin typeface="Times New Roman"/>
                <a:cs typeface="Times"/>
              </a:rPr>
              <a:t>A lot of pets aren't adopted at all, and we hope our models and analysis will help them to find their home. Most pets are adopted within the first month being listed.</a:t>
            </a:r>
            <a:endParaRPr lang="en-US" sz="2000">
              <a:solidFill>
                <a:schemeClr val="bg2">
                  <a:lumMod val="50000"/>
                </a:schemeClr>
              </a:solidFill>
            </a:endParaRPr>
          </a:p>
          <a:p>
            <a:pPr marL="285750" indent="-285750">
              <a:buFont typeface="Arial"/>
              <a:buChar char="•"/>
            </a:pPr>
            <a:endParaRPr lang="en-US" sz="2000">
              <a:solidFill>
                <a:schemeClr val="bg2">
                  <a:lumMod val="50000"/>
                </a:schemeClr>
              </a:solidFill>
              <a:latin typeface="Times New Roman"/>
              <a:cs typeface="Times"/>
            </a:endParaRPr>
          </a:p>
          <a:p>
            <a:pPr marL="285750" indent="-285750">
              <a:buFont typeface="Arial"/>
              <a:buChar char="•"/>
            </a:pPr>
            <a:r>
              <a:rPr lang="en-US" sz="2000">
                <a:solidFill>
                  <a:schemeClr val="bg2">
                    <a:lumMod val="50000"/>
                  </a:schemeClr>
                </a:solidFill>
                <a:latin typeface="Times New Roman"/>
                <a:cs typeface="Times"/>
              </a:rPr>
              <a:t>Young pets are adopted quite fast.</a:t>
            </a:r>
          </a:p>
        </p:txBody>
      </p:sp>
      <p:sp>
        <p:nvSpPr>
          <p:cNvPr id="3" name="TextBox 2">
            <a:extLst>
              <a:ext uri="{FF2B5EF4-FFF2-40B4-BE49-F238E27FC236}">
                <a16:creationId xmlns:a16="http://schemas.microsoft.com/office/drawing/2014/main" id="{3CE77B15-6067-466B-9923-41F85AD47BDB}"/>
              </a:ext>
            </a:extLst>
          </p:cNvPr>
          <p:cNvSpPr txBox="1"/>
          <p:nvPr/>
        </p:nvSpPr>
        <p:spPr>
          <a:xfrm>
            <a:off x="6073515" y="2650761"/>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AdoptionSpeed</a:t>
            </a:r>
          </a:p>
        </p:txBody>
      </p:sp>
      <p:sp>
        <p:nvSpPr>
          <p:cNvPr id="14" name="TextBox 13">
            <a:extLst>
              <a:ext uri="{FF2B5EF4-FFF2-40B4-BE49-F238E27FC236}">
                <a16:creationId xmlns:a16="http://schemas.microsoft.com/office/drawing/2014/main" id="{19CD648A-6E91-4D07-A6A0-55D15B568B53}"/>
              </a:ext>
            </a:extLst>
          </p:cNvPr>
          <p:cNvSpPr txBox="1"/>
          <p:nvPr/>
        </p:nvSpPr>
        <p:spPr>
          <a:xfrm>
            <a:off x="5898629" y="5811186"/>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AdoptionSpeed</a:t>
            </a:r>
          </a:p>
        </p:txBody>
      </p:sp>
      <p:sp>
        <p:nvSpPr>
          <p:cNvPr id="16" name="TextBox 15">
            <a:extLst>
              <a:ext uri="{FF2B5EF4-FFF2-40B4-BE49-F238E27FC236}">
                <a16:creationId xmlns:a16="http://schemas.microsoft.com/office/drawing/2014/main" id="{91AAE520-D000-4197-A89D-EF5762579BB9}"/>
              </a:ext>
            </a:extLst>
          </p:cNvPr>
          <p:cNvSpPr txBox="1"/>
          <p:nvPr/>
        </p:nvSpPr>
        <p:spPr>
          <a:xfrm rot="-5400000">
            <a:off x="3500202" y="4137283"/>
            <a:ext cx="831955"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Age</a:t>
            </a:r>
          </a:p>
        </p:txBody>
      </p:sp>
    </p:spTree>
    <p:extLst>
      <p:ext uri="{BB962C8B-B14F-4D97-AF65-F5344CB8AC3E}">
        <p14:creationId xmlns:p14="http://schemas.microsoft.com/office/powerpoint/2010/main" val="231542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A4D9-AF9E-45A7-A535-A6EADF6803FF}"/>
              </a:ext>
            </a:extLst>
          </p:cNvPr>
          <p:cNvSpPr>
            <a:spLocks noGrp="1"/>
          </p:cNvSpPr>
          <p:nvPr>
            <p:ph type="title"/>
          </p:nvPr>
        </p:nvSpPr>
        <p:spPr/>
        <p:txBody>
          <a:bodyPr/>
          <a:lstStyle/>
          <a:p>
            <a:r>
              <a:rPr lang="en-US" dirty="0">
                <a:latin typeface="Times New Roman"/>
                <a:cs typeface="Times New Roman"/>
              </a:rPr>
              <a:t>Data </a:t>
            </a:r>
            <a:br>
              <a:rPr lang="en-US" dirty="0">
                <a:latin typeface="Times New Roman"/>
                <a:cs typeface="Times New Roman"/>
              </a:rPr>
            </a:br>
            <a:r>
              <a:rPr lang="en-US" dirty="0">
                <a:latin typeface="Times New Roman"/>
                <a:cs typeface="Times New Roman"/>
              </a:rPr>
              <a:t>Exploration</a:t>
            </a:r>
            <a:endParaRPr lang="en-US" dirty="0">
              <a:ea typeface="+mj-lt"/>
              <a:cs typeface="+mj-lt"/>
            </a:endParaRPr>
          </a:p>
          <a:p>
            <a:endParaRPr lang="en-US" dirty="0"/>
          </a:p>
        </p:txBody>
      </p:sp>
      <p:sp>
        <p:nvSpPr>
          <p:cNvPr id="4" name="TextBox 3">
            <a:extLst>
              <a:ext uri="{FF2B5EF4-FFF2-40B4-BE49-F238E27FC236}">
                <a16:creationId xmlns:a16="http://schemas.microsoft.com/office/drawing/2014/main" id="{472A113C-F745-40EB-AE56-7C381491DDED}"/>
              </a:ext>
            </a:extLst>
          </p:cNvPr>
          <p:cNvSpPr txBox="1"/>
          <p:nvPr/>
        </p:nvSpPr>
        <p:spPr>
          <a:xfrm>
            <a:off x="3662597" y="714531"/>
            <a:ext cx="823959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50000"/>
                  </a:schemeClr>
                </a:solidFill>
                <a:latin typeface="Times New Roman"/>
                <a:cs typeface="Times New Roman"/>
              </a:rPr>
              <a:t>Base Rate (</a:t>
            </a:r>
            <a:r>
              <a:rPr lang="en-US" b="1">
                <a:solidFill>
                  <a:schemeClr val="accent3">
                    <a:lumMod val="75000"/>
                  </a:schemeClr>
                </a:solidFill>
                <a:latin typeface="Times New Roman"/>
                <a:cs typeface="Times New Roman"/>
              </a:rPr>
              <a:t>higher</a:t>
            </a:r>
            <a:r>
              <a:rPr lang="en-US" b="1" dirty="0">
                <a:solidFill>
                  <a:schemeClr val="bg2">
                    <a:lumMod val="50000"/>
                  </a:schemeClr>
                </a:solidFill>
                <a:latin typeface="Times New Roman"/>
                <a:cs typeface="Times New Roman"/>
              </a:rPr>
              <a:t> </a:t>
            </a:r>
            <a:r>
              <a:rPr lang="en-US" b="1">
                <a:solidFill>
                  <a:schemeClr val="accent3">
                    <a:lumMod val="75000"/>
                  </a:schemeClr>
                </a:solidFill>
                <a:latin typeface="Times New Roman"/>
                <a:cs typeface="Times New Roman"/>
              </a:rPr>
              <a:t>than base rate</a:t>
            </a:r>
            <a:r>
              <a:rPr lang="en-US" b="1" dirty="0">
                <a:solidFill>
                  <a:schemeClr val="bg2">
                    <a:lumMod val="50000"/>
                  </a:schemeClr>
                </a:solidFill>
                <a:latin typeface="Times New Roman"/>
                <a:cs typeface="Times New Roman"/>
              </a:rPr>
              <a:t> or </a:t>
            </a:r>
            <a:r>
              <a:rPr lang="en-US" b="1">
                <a:solidFill>
                  <a:schemeClr val="accent6"/>
                </a:solidFill>
                <a:latin typeface="Times New Roman"/>
                <a:cs typeface="Times New Roman"/>
              </a:rPr>
              <a:t>lower than base rate</a:t>
            </a:r>
            <a:r>
              <a:rPr lang="en-US" b="1" dirty="0">
                <a:solidFill>
                  <a:schemeClr val="bg2">
                    <a:lumMod val="50000"/>
                  </a:schemeClr>
                </a:solidFill>
                <a:latin typeface="Times New Roman"/>
                <a:cs typeface="Times New Roman"/>
              </a:rPr>
              <a:t>)</a:t>
            </a:r>
            <a:r>
              <a:rPr lang="en-US" b="1" dirty="0">
                <a:solidFill>
                  <a:schemeClr val="accent3">
                    <a:lumMod val="75000"/>
                  </a:schemeClr>
                </a:solidFill>
                <a:latin typeface="Times New Roman"/>
                <a:cs typeface="Times New Roman"/>
              </a:rPr>
              <a:t>:</a:t>
            </a:r>
          </a:p>
          <a:p>
            <a:endParaRPr lang="en-US" b="1" dirty="0">
              <a:solidFill>
                <a:schemeClr val="bg2">
                  <a:lumMod val="50000"/>
                </a:schemeClr>
              </a:solidFill>
              <a:latin typeface="Times New Roman"/>
              <a:cs typeface="Times New Roman"/>
            </a:endParaRPr>
          </a:p>
          <a:p>
            <a:r>
              <a:rPr lang="en-US" dirty="0">
                <a:solidFill>
                  <a:schemeClr val="bg2">
                    <a:lumMod val="50000"/>
                  </a:schemeClr>
                </a:solidFill>
                <a:latin typeface="Times New Roman"/>
                <a:cs typeface="Times New Roman"/>
              </a:rPr>
              <a:t>We compare not only counts of pets in different categories, but also compare adoption speed rates with base rate. </a:t>
            </a:r>
          </a:p>
          <a:p>
            <a:endParaRPr lang="en-US" dirty="0">
              <a:solidFill>
                <a:schemeClr val="bg2">
                  <a:lumMod val="50000"/>
                </a:schemeClr>
              </a:solidFill>
              <a:latin typeface="Times New Roman"/>
              <a:cs typeface="Times New Roman"/>
            </a:endParaRPr>
          </a:p>
          <a:p>
            <a:r>
              <a:rPr lang="en-US" dirty="0">
                <a:solidFill>
                  <a:schemeClr val="bg2">
                    <a:lumMod val="50000"/>
                  </a:schemeClr>
                </a:solidFill>
                <a:latin typeface="Times New Roman"/>
                <a:cs typeface="Times New Roman"/>
              </a:rPr>
              <a:t>This is an example of how the base rate was calculated: </a:t>
            </a:r>
          </a:p>
          <a:p>
            <a:endParaRPr lang="en-US" dirty="0">
              <a:solidFill>
                <a:schemeClr val="bg2">
                  <a:lumMod val="50000"/>
                </a:schemeClr>
              </a:solidFill>
              <a:latin typeface="Times New Roman"/>
              <a:cs typeface="Times New Roman"/>
            </a:endParaRPr>
          </a:p>
          <a:p>
            <a:pPr marL="285750" indent="-285750">
              <a:buFont typeface="Arial"/>
              <a:buChar char="•"/>
            </a:pPr>
            <a:r>
              <a:rPr lang="en-US" dirty="0">
                <a:solidFill>
                  <a:schemeClr val="bg2">
                    <a:lumMod val="50000"/>
                  </a:schemeClr>
                </a:solidFill>
                <a:latin typeface="Times New Roman"/>
                <a:cs typeface="Times New Roman"/>
              </a:rPr>
              <a:t>The  base rate of pets with adoption speed 0 is:</a:t>
            </a:r>
          </a:p>
          <a:p>
            <a:pPr marL="285750" indent="-285750">
              <a:buFont typeface="Arial"/>
              <a:buChar char="•"/>
            </a:pPr>
            <a:endParaRPr lang="en-US" dirty="0">
              <a:solidFill>
                <a:schemeClr val="bg2">
                  <a:lumMod val="50000"/>
                </a:schemeClr>
              </a:solidFill>
            </a:endParaRPr>
          </a:p>
          <a:p>
            <a:pPr lvl="2"/>
            <a:r>
              <a:rPr lang="en-US" dirty="0">
                <a:solidFill>
                  <a:schemeClr val="bg2">
                    <a:lumMod val="50000"/>
                  </a:schemeClr>
                </a:solidFill>
                <a:latin typeface="Times New Roman"/>
                <a:cs typeface="Times New Roman"/>
              </a:rPr>
              <a:t> (# of pets with </a:t>
            </a:r>
            <a:r>
              <a:rPr lang="en-US" err="1">
                <a:solidFill>
                  <a:schemeClr val="bg2">
                    <a:lumMod val="50000"/>
                  </a:schemeClr>
                </a:solidFill>
                <a:latin typeface="Times New Roman"/>
                <a:cs typeface="Times New Roman"/>
              </a:rPr>
              <a:t>AdoptionSpeed</a:t>
            </a:r>
            <a:r>
              <a:rPr lang="en-US" dirty="0">
                <a:solidFill>
                  <a:schemeClr val="bg2">
                    <a:lumMod val="50000"/>
                  </a:schemeClr>
                </a:solidFill>
                <a:latin typeface="Times New Roman"/>
                <a:cs typeface="Times New Roman"/>
              </a:rPr>
              <a:t> = 0) / (Total # of pets)</a:t>
            </a:r>
          </a:p>
          <a:p>
            <a:pPr lvl="2"/>
            <a:r>
              <a:rPr lang="en-US">
                <a:solidFill>
                  <a:schemeClr val="bg2">
                    <a:lumMod val="50000"/>
                  </a:schemeClr>
                </a:solidFill>
                <a:latin typeface="Times New Roman"/>
                <a:cs typeface="Times New Roman"/>
              </a:rPr>
              <a:t>= 410 / 14993 = 0.027;</a:t>
            </a:r>
            <a:endParaRPr lang="en-US">
              <a:solidFill>
                <a:schemeClr val="bg2">
                  <a:lumMod val="50000"/>
                </a:schemeClr>
              </a:solidFill>
            </a:endParaRPr>
          </a:p>
          <a:p>
            <a:pPr lvl="2"/>
            <a:endParaRPr lang="en-US" dirty="0">
              <a:solidFill>
                <a:schemeClr val="bg2">
                  <a:lumMod val="50000"/>
                </a:schemeClr>
              </a:solidFill>
              <a:latin typeface="Times New Roman"/>
              <a:cs typeface="Times New Roman"/>
            </a:endParaRPr>
          </a:p>
          <a:p>
            <a:pPr marL="285750" indent="-285750">
              <a:buFont typeface="Arial"/>
              <a:buChar char="•"/>
            </a:pPr>
            <a:r>
              <a:rPr lang="en-US" dirty="0">
                <a:solidFill>
                  <a:schemeClr val="bg2">
                    <a:lumMod val="50000"/>
                  </a:schemeClr>
                </a:solidFill>
                <a:latin typeface="Times New Roman"/>
                <a:cs typeface="Times New Roman"/>
              </a:rPr>
              <a:t>There are 6861 cats in the train dataset and 240 of them have Adoption Speed 0, so the rate is </a:t>
            </a:r>
          </a:p>
          <a:p>
            <a:pPr lvl="2"/>
            <a:endParaRPr lang="en-US" dirty="0">
              <a:solidFill>
                <a:schemeClr val="bg2">
                  <a:lumMod val="50000"/>
                </a:schemeClr>
              </a:solidFill>
              <a:latin typeface="Times New Roman"/>
              <a:cs typeface="Times New Roman"/>
            </a:endParaRPr>
          </a:p>
          <a:p>
            <a:pPr lvl="2"/>
            <a:r>
              <a:rPr lang="en-US" dirty="0">
                <a:solidFill>
                  <a:schemeClr val="bg2">
                    <a:lumMod val="50000"/>
                  </a:schemeClr>
                </a:solidFill>
                <a:latin typeface="Times New Roman"/>
                <a:cs typeface="Times New Roman"/>
              </a:rPr>
              <a:t>240 / 6861 = 0.035;</a:t>
            </a:r>
            <a:endParaRPr lang="en-US" dirty="0">
              <a:solidFill>
                <a:schemeClr val="bg2">
                  <a:lumMod val="50000"/>
                </a:schemeClr>
              </a:solidFill>
            </a:endParaRPr>
          </a:p>
          <a:p>
            <a:pPr lvl="2"/>
            <a:endParaRPr lang="en-US" dirty="0">
              <a:solidFill>
                <a:schemeClr val="bg2">
                  <a:lumMod val="50000"/>
                </a:schemeClr>
              </a:solidFill>
              <a:latin typeface="Times New Roman"/>
              <a:cs typeface="Times New Roman"/>
            </a:endParaRPr>
          </a:p>
          <a:p>
            <a:pPr marL="285750" indent="-285750">
              <a:buFont typeface="Arial"/>
              <a:buChar char="•"/>
            </a:pPr>
            <a:r>
              <a:rPr lang="en-US" dirty="0">
                <a:solidFill>
                  <a:schemeClr val="bg2">
                    <a:lumMod val="50000"/>
                  </a:schemeClr>
                </a:solidFill>
                <a:latin typeface="Times New Roman"/>
                <a:cs typeface="Times New Roman"/>
              </a:rPr>
              <a:t>0.035/0.027 = 1.28,  so by splitting out the data to cat vs dog, we can see that cats have a 28% </a:t>
            </a:r>
            <a:r>
              <a:rPr lang="en-US" dirty="0">
                <a:solidFill>
                  <a:schemeClr val="accent3">
                    <a:lumMod val="75000"/>
                  </a:schemeClr>
                </a:solidFill>
                <a:latin typeface="Times New Roman"/>
                <a:cs typeface="Times New Roman"/>
              </a:rPr>
              <a:t>increased</a:t>
            </a:r>
            <a:r>
              <a:rPr lang="en-US" dirty="0">
                <a:solidFill>
                  <a:schemeClr val="bg2">
                    <a:lumMod val="50000"/>
                  </a:schemeClr>
                </a:solidFill>
                <a:latin typeface="Times New Roman"/>
                <a:cs typeface="Times New Roman"/>
              </a:rPr>
              <a:t> chance of adoption speed class 0 over the base rate of adoption;</a:t>
            </a:r>
            <a:endParaRPr lang="en-US">
              <a:solidFill>
                <a:schemeClr val="bg2">
                  <a:lumMod val="50000"/>
                </a:schemeClr>
              </a:solidFill>
            </a:endParaRPr>
          </a:p>
          <a:p>
            <a:endParaRPr lang="en-US" dirty="0"/>
          </a:p>
        </p:txBody>
      </p:sp>
    </p:spTree>
    <p:extLst>
      <p:ext uri="{BB962C8B-B14F-4D97-AF65-F5344CB8AC3E}">
        <p14:creationId xmlns:p14="http://schemas.microsoft.com/office/powerpoint/2010/main" val="192764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2" descr="A screenshot of a cell phone&#10;&#10;Description generated with high confidence">
            <a:extLst>
              <a:ext uri="{FF2B5EF4-FFF2-40B4-BE49-F238E27FC236}">
                <a16:creationId xmlns:a16="http://schemas.microsoft.com/office/drawing/2014/main" id="{FAA15848-5163-4B0B-973E-70A4A3D2B125}"/>
              </a:ext>
            </a:extLst>
          </p:cNvPr>
          <p:cNvPicPr>
            <a:picLocks noChangeAspect="1"/>
          </p:cNvPicPr>
          <p:nvPr/>
        </p:nvPicPr>
        <p:blipFill>
          <a:blip r:embed="rId2"/>
          <a:stretch>
            <a:fillRect/>
          </a:stretch>
        </p:blipFill>
        <p:spPr>
          <a:xfrm>
            <a:off x="56988" y="1241458"/>
            <a:ext cx="6249483" cy="2326047"/>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80E48AB6-1EBC-4F59-81B8-B68EDEB4F6A6}"/>
              </a:ext>
            </a:extLst>
          </p:cNvPr>
          <p:cNvPicPr>
            <a:picLocks noGrp="1" noChangeAspect="1"/>
          </p:cNvPicPr>
          <p:nvPr>
            <p:ph idx="1"/>
          </p:nvPr>
        </p:nvPicPr>
        <p:blipFill>
          <a:blip r:embed="rId3"/>
          <a:stretch>
            <a:fillRect/>
          </a:stretch>
        </p:blipFill>
        <p:spPr>
          <a:xfrm>
            <a:off x="5858230" y="1241496"/>
            <a:ext cx="6055808" cy="2336037"/>
          </a:xfrm>
          <a:prstGeom prst="rect">
            <a:avLst/>
          </a:prstGeom>
        </p:spPr>
      </p:pic>
      <p:sp>
        <p:nvSpPr>
          <p:cNvPr id="14" name="TextBox 13">
            <a:extLst>
              <a:ext uri="{FF2B5EF4-FFF2-40B4-BE49-F238E27FC236}">
                <a16:creationId xmlns:a16="http://schemas.microsoft.com/office/drawing/2014/main" id="{14FECF34-9D9E-4C1E-A1E7-ECD121CC21B3}"/>
              </a:ext>
            </a:extLst>
          </p:cNvPr>
          <p:cNvSpPr txBox="1"/>
          <p:nvPr/>
        </p:nvSpPr>
        <p:spPr>
          <a:xfrm>
            <a:off x="752005" y="4574497"/>
            <a:ext cx="1031052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2">
                    <a:lumMod val="50000"/>
                  </a:schemeClr>
                </a:solidFill>
                <a:latin typeface="Times"/>
                <a:cs typeface="Times"/>
              </a:rPr>
              <a:t>Male pets (1) are adopted faster than female (2). Having no information about the gender (3) really decreases chances.</a:t>
            </a:r>
          </a:p>
          <a:p>
            <a:endParaRPr lang="en-US" sz="2000">
              <a:solidFill>
                <a:schemeClr val="bg2">
                  <a:lumMod val="50000"/>
                </a:schemeClr>
              </a:solidFill>
              <a:latin typeface="Times"/>
              <a:cs typeface="Times"/>
            </a:endParaRPr>
          </a:p>
          <a:p>
            <a:pPr marL="285750" indent="-285750">
              <a:buFont typeface="Arial"/>
              <a:buChar char="•"/>
            </a:pPr>
            <a:r>
              <a:rPr lang="en-US" sz="2000" dirty="0">
                <a:solidFill>
                  <a:schemeClr val="bg2">
                    <a:lumMod val="50000"/>
                  </a:schemeClr>
                </a:solidFill>
                <a:latin typeface="Times"/>
                <a:cs typeface="Times"/>
              </a:rPr>
              <a:t>Cats are more likely to be adopted early than dogs and overall the percentage of not adopted cats is lower than that of dogs.</a:t>
            </a:r>
          </a:p>
        </p:txBody>
      </p:sp>
      <p:sp>
        <p:nvSpPr>
          <p:cNvPr id="2" name="TextBox 1">
            <a:extLst>
              <a:ext uri="{FF2B5EF4-FFF2-40B4-BE49-F238E27FC236}">
                <a16:creationId xmlns:a16="http://schemas.microsoft.com/office/drawing/2014/main" id="{85946372-2821-4582-BB3D-89D353186DD0}"/>
              </a:ext>
            </a:extLst>
          </p:cNvPr>
          <p:cNvSpPr txBox="1"/>
          <p:nvPr/>
        </p:nvSpPr>
        <p:spPr>
          <a:xfrm>
            <a:off x="2888104" y="3450235"/>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Gender</a:t>
            </a:r>
          </a:p>
        </p:txBody>
      </p:sp>
      <p:sp>
        <p:nvSpPr>
          <p:cNvPr id="3" name="TextBox 2">
            <a:extLst>
              <a:ext uri="{FF2B5EF4-FFF2-40B4-BE49-F238E27FC236}">
                <a16:creationId xmlns:a16="http://schemas.microsoft.com/office/drawing/2014/main" id="{09F14EF1-13E3-4E50-B5EE-91E4F5A42FCB}"/>
              </a:ext>
            </a:extLst>
          </p:cNvPr>
          <p:cNvSpPr txBox="1"/>
          <p:nvPr/>
        </p:nvSpPr>
        <p:spPr>
          <a:xfrm>
            <a:off x="8459449" y="3387776"/>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Type</a:t>
            </a:r>
          </a:p>
        </p:txBody>
      </p:sp>
    </p:spTree>
    <p:extLst>
      <p:ext uri="{BB962C8B-B14F-4D97-AF65-F5344CB8AC3E}">
        <p14:creationId xmlns:p14="http://schemas.microsoft.com/office/powerpoint/2010/main" val="107039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2">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14">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Box 13">
            <a:extLst>
              <a:ext uri="{FF2B5EF4-FFF2-40B4-BE49-F238E27FC236}">
                <a16:creationId xmlns:a16="http://schemas.microsoft.com/office/drawing/2014/main" id="{20C838C6-B2D1-4968-9B67-4BBE5118D3DD}"/>
              </a:ext>
            </a:extLst>
          </p:cNvPr>
          <p:cNvSpPr txBox="1"/>
          <p:nvPr/>
        </p:nvSpPr>
        <p:spPr>
          <a:xfrm>
            <a:off x="552136" y="4774366"/>
            <a:ext cx="1076955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bg2">
                    <a:lumMod val="50000"/>
                  </a:schemeClr>
                </a:solidFill>
                <a:latin typeface="Times New Roman"/>
                <a:cs typeface="Times"/>
              </a:rPr>
              <a:t>Medium sized pets (2) are most common, and they have slightly more chances to be not adopted. There are not many extra-large pets (4).</a:t>
            </a:r>
            <a:endParaRPr lang="en-US" sz="2400" dirty="0">
              <a:solidFill>
                <a:schemeClr val="bg2">
                  <a:lumMod val="50000"/>
                </a:schemeClr>
              </a:solidFill>
              <a:latin typeface="Times New Roman"/>
              <a:cs typeface="Times New Roman"/>
            </a:endParaRPr>
          </a:p>
        </p:txBody>
      </p:sp>
      <p:pic>
        <p:nvPicPr>
          <p:cNvPr id="16" name="Picture 16" descr="A screenshot of a cell phone&#10;&#10;Description generated with high confidence">
            <a:extLst>
              <a:ext uri="{FF2B5EF4-FFF2-40B4-BE49-F238E27FC236}">
                <a16:creationId xmlns:a16="http://schemas.microsoft.com/office/drawing/2014/main" id="{BF6DD5D7-EBF7-4D43-982E-BDA940C2E139}"/>
              </a:ext>
            </a:extLst>
          </p:cNvPr>
          <p:cNvPicPr>
            <a:picLocks noGrp="1" noChangeAspect="1"/>
          </p:cNvPicPr>
          <p:nvPr>
            <p:ph idx="1"/>
          </p:nvPr>
        </p:nvPicPr>
        <p:blipFill>
          <a:blip r:embed="rId2"/>
          <a:stretch>
            <a:fillRect/>
          </a:stretch>
        </p:blipFill>
        <p:spPr>
          <a:xfrm>
            <a:off x="1231" y="987578"/>
            <a:ext cx="6509709" cy="3278757"/>
          </a:xfrm>
          <a:prstGeom prst="rect">
            <a:avLst/>
          </a:prstGeom>
        </p:spPr>
      </p:pic>
      <p:pic>
        <p:nvPicPr>
          <p:cNvPr id="18" name="Picture 18" descr="A screenshot of a cell phone&#10;&#10;Description generated with very high confidence">
            <a:extLst>
              <a:ext uri="{FF2B5EF4-FFF2-40B4-BE49-F238E27FC236}">
                <a16:creationId xmlns:a16="http://schemas.microsoft.com/office/drawing/2014/main" id="{07101F55-4A65-452D-B7FE-8522D3672322}"/>
              </a:ext>
            </a:extLst>
          </p:cNvPr>
          <p:cNvPicPr>
            <a:picLocks noChangeAspect="1"/>
          </p:cNvPicPr>
          <p:nvPr/>
        </p:nvPicPr>
        <p:blipFill>
          <a:blip r:embed="rId3"/>
          <a:stretch>
            <a:fillRect/>
          </a:stretch>
        </p:blipFill>
        <p:spPr>
          <a:xfrm>
            <a:off x="5788324" y="942365"/>
            <a:ext cx="6409426" cy="3391759"/>
          </a:xfrm>
          <a:prstGeom prst="rect">
            <a:avLst/>
          </a:prstGeom>
        </p:spPr>
      </p:pic>
      <p:sp>
        <p:nvSpPr>
          <p:cNvPr id="2" name="TextBox 1">
            <a:extLst>
              <a:ext uri="{FF2B5EF4-FFF2-40B4-BE49-F238E27FC236}">
                <a16:creationId xmlns:a16="http://schemas.microsoft.com/office/drawing/2014/main" id="{F0425BD2-ACEB-4146-9B9B-18FBA4BA4B98}"/>
              </a:ext>
            </a:extLst>
          </p:cNvPr>
          <p:cNvSpPr txBox="1"/>
          <p:nvPr/>
        </p:nvSpPr>
        <p:spPr>
          <a:xfrm>
            <a:off x="2725711" y="4074825"/>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MaturitySize</a:t>
            </a:r>
          </a:p>
        </p:txBody>
      </p:sp>
      <p:sp>
        <p:nvSpPr>
          <p:cNvPr id="13" name="TextBox 12">
            <a:extLst>
              <a:ext uri="{FF2B5EF4-FFF2-40B4-BE49-F238E27FC236}">
                <a16:creationId xmlns:a16="http://schemas.microsoft.com/office/drawing/2014/main" id="{7C8965B0-F294-43B4-B271-6A903165DD78}"/>
              </a:ext>
            </a:extLst>
          </p:cNvPr>
          <p:cNvSpPr txBox="1"/>
          <p:nvPr/>
        </p:nvSpPr>
        <p:spPr>
          <a:xfrm>
            <a:off x="8459448" y="4074824"/>
            <a:ext cx="1181725"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MaturitySize</a:t>
            </a:r>
          </a:p>
        </p:txBody>
      </p:sp>
    </p:spTree>
    <p:extLst>
      <p:ext uri="{BB962C8B-B14F-4D97-AF65-F5344CB8AC3E}">
        <p14:creationId xmlns:p14="http://schemas.microsoft.com/office/powerpoint/2010/main" val="215432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0C838C6-B2D1-4968-9B67-4BBE5118D3DD}"/>
              </a:ext>
            </a:extLst>
          </p:cNvPr>
          <p:cNvSpPr txBox="1"/>
          <p:nvPr/>
        </p:nvSpPr>
        <p:spPr>
          <a:xfrm>
            <a:off x="142752" y="1225581"/>
            <a:ext cx="3002566" cy="236715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nSpc>
                <a:spcPct val="90000"/>
              </a:lnSpc>
              <a:spcAft>
                <a:spcPts val="600"/>
              </a:spcAft>
              <a:buClr>
                <a:schemeClr val="accent1"/>
              </a:buClr>
              <a:buFont typeface="Arial"/>
              <a:buChar char="•"/>
            </a:pPr>
            <a:endParaRPr lang="en-US" sz="2400">
              <a:solidFill>
                <a:schemeClr val="bg2">
                  <a:lumMod val="50000"/>
                </a:schemeClr>
              </a:solidFill>
              <a:latin typeface="Times New Roman"/>
              <a:cs typeface="Times"/>
            </a:endParaRPr>
          </a:p>
          <a:p>
            <a:pPr marL="388620" indent="-285750" defTabSz="914400">
              <a:lnSpc>
                <a:spcPct val="90000"/>
              </a:lnSpc>
              <a:spcAft>
                <a:spcPts val="600"/>
              </a:spcAft>
              <a:buClr>
                <a:schemeClr val="accent1"/>
              </a:buClr>
              <a:buFont typeface="Arial" pitchFamily="18" charset="2"/>
              <a:buChar char="•"/>
            </a:pPr>
            <a:endParaRPr lang="en-US" sz="1600">
              <a:solidFill>
                <a:schemeClr val="bg1"/>
              </a:solidFill>
            </a:endParaRPr>
          </a:p>
        </p:txBody>
      </p:sp>
      <p:pic>
        <p:nvPicPr>
          <p:cNvPr id="21" name="Picture 21" descr="A screenshot of a social media post&#10;&#10;Description generated with very high confidence">
            <a:extLst>
              <a:ext uri="{FF2B5EF4-FFF2-40B4-BE49-F238E27FC236}">
                <a16:creationId xmlns:a16="http://schemas.microsoft.com/office/drawing/2014/main" id="{CD735B4A-7977-4DDB-A47C-B41510C86110}"/>
              </a:ext>
            </a:extLst>
          </p:cNvPr>
          <p:cNvPicPr>
            <a:picLocks noChangeAspect="1"/>
          </p:cNvPicPr>
          <p:nvPr/>
        </p:nvPicPr>
        <p:blipFill>
          <a:blip r:embed="rId2"/>
          <a:stretch>
            <a:fillRect/>
          </a:stretch>
        </p:blipFill>
        <p:spPr>
          <a:xfrm>
            <a:off x="3413137" y="869913"/>
            <a:ext cx="8549641" cy="5108829"/>
          </a:xfrm>
          <a:prstGeom prst="rect">
            <a:avLst/>
          </a:prstGeom>
        </p:spPr>
      </p:pic>
      <p:sp>
        <p:nvSpPr>
          <p:cNvPr id="23" name="TextBox 22">
            <a:extLst>
              <a:ext uri="{FF2B5EF4-FFF2-40B4-BE49-F238E27FC236}">
                <a16:creationId xmlns:a16="http://schemas.microsoft.com/office/drawing/2014/main" id="{B4A9569A-A579-40DA-B5EE-F3F28D8CE714}"/>
              </a:ext>
            </a:extLst>
          </p:cNvPr>
          <p:cNvSpPr txBox="1"/>
          <p:nvPr/>
        </p:nvSpPr>
        <p:spPr>
          <a:xfrm>
            <a:off x="-68580" y="1615440"/>
            <a:ext cx="352806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Aft>
                <a:spcPts val="600"/>
              </a:spcAft>
              <a:buFont typeface="Arial,Sans-Serif"/>
              <a:buChar char="•"/>
            </a:pPr>
            <a:r>
              <a:rPr lang="en-US" sz="2000" dirty="0">
                <a:solidFill>
                  <a:schemeClr val="bg2">
                    <a:lumMod val="50000"/>
                  </a:schemeClr>
                </a:solidFill>
                <a:latin typeface="Times New Roman"/>
                <a:ea typeface="+mn-lt"/>
                <a:cs typeface="Times New Roman"/>
              </a:rPr>
              <a:t>Pets with no fee are adopted faster.</a:t>
            </a:r>
          </a:p>
          <a:p>
            <a:pPr marL="342900" indent="-342900">
              <a:lnSpc>
                <a:spcPct val="90000"/>
              </a:lnSpc>
              <a:spcAft>
                <a:spcPts val="600"/>
              </a:spcAft>
              <a:buFont typeface="Arial,Sans-Serif"/>
              <a:buChar char="•"/>
            </a:pPr>
            <a:endParaRPr lang="en-US" sz="2000">
              <a:ea typeface="+mn-lt"/>
              <a:cs typeface="+mn-lt"/>
            </a:endParaRPr>
          </a:p>
          <a:p>
            <a:pPr marL="342900" indent="-342900">
              <a:lnSpc>
                <a:spcPct val="90000"/>
              </a:lnSpc>
              <a:spcAft>
                <a:spcPts val="600"/>
              </a:spcAft>
              <a:buFont typeface="Arial,Sans-Serif"/>
              <a:buChar char="•"/>
            </a:pPr>
            <a:r>
              <a:rPr lang="en-US" sz="2000" dirty="0">
                <a:solidFill>
                  <a:schemeClr val="bg2">
                    <a:lumMod val="50000"/>
                  </a:schemeClr>
                </a:solidFill>
                <a:latin typeface="Times New Roman"/>
                <a:cs typeface="Times New Roman"/>
              </a:rPr>
              <a:t>Cats are adopted faster than dogs.</a:t>
            </a:r>
            <a:endParaRPr lang="en-US" sz="2000" dirty="0">
              <a:solidFill>
                <a:schemeClr val="bg2">
                  <a:lumMod val="50000"/>
                </a:schemeClr>
              </a:solidFill>
            </a:endParaRPr>
          </a:p>
        </p:txBody>
      </p:sp>
      <p:sp>
        <p:nvSpPr>
          <p:cNvPr id="24" name="TextBox 23">
            <a:extLst>
              <a:ext uri="{FF2B5EF4-FFF2-40B4-BE49-F238E27FC236}">
                <a16:creationId xmlns:a16="http://schemas.microsoft.com/office/drawing/2014/main" id="{CED90840-DF1F-4115-83E8-6CD448393F15}"/>
              </a:ext>
            </a:extLst>
          </p:cNvPr>
          <p:cNvSpPr txBox="1"/>
          <p:nvPr/>
        </p:nvSpPr>
        <p:spPr>
          <a:xfrm>
            <a:off x="5141595" y="630555"/>
            <a:ext cx="1767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All Pets</a:t>
            </a:r>
            <a:endParaRPr lang="en-US"/>
          </a:p>
        </p:txBody>
      </p:sp>
      <p:sp>
        <p:nvSpPr>
          <p:cNvPr id="26" name="TextBox 25">
            <a:extLst>
              <a:ext uri="{FF2B5EF4-FFF2-40B4-BE49-F238E27FC236}">
                <a16:creationId xmlns:a16="http://schemas.microsoft.com/office/drawing/2014/main" id="{E15A8D51-83FE-45D1-9710-D0A703ECA959}"/>
              </a:ext>
            </a:extLst>
          </p:cNvPr>
          <p:cNvSpPr txBox="1"/>
          <p:nvPr/>
        </p:nvSpPr>
        <p:spPr>
          <a:xfrm>
            <a:off x="9904094" y="630555"/>
            <a:ext cx="1767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Dogs</a:t>
            </a:r>
            <a:endParaRPr lang="en-US"/>
          </a:p>
        </p:txBody>
      </p:sp>
      <p:sp>
        <p:nvSpPr>
          <p:cNvPr id="28" name="TextBox 27">
            <a:extLst>
              <a:ext uri="{FF2B5EF4-FFF2-40B4-BE49-F238E27FC236}">
                <a16:creationId xmlns:a16="http://schemas.microsoft.com/office/drawing/2014/main" id="{9F8348B6-E8E3-4CA6-A03B-D608CC888E8D}"/>
              </a:ext>
            </a:extLst>
          </p:cNvPr>
          <p:cNvSpPr txBox="1"/>
          <p:nvPr/>
        </p:nvSpPr>
        <p:spPr>
          <a:xfrm>
            <a:off x="5187314" y="5979795"/>
            <a:ext cx="1767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Cats</a:t>
            </a:r>
            <a:endParaRPr lang="en-US"/>
          </a:p>
        </p:txBody>
      </p:sp>
      <p:sp>
        <p:nvSpPr>
          <p:cNvPr id="29" name="Oval 28">
            <a:extLst>
              <a:ext uri="{FF2B5EF4-FFF2-40B4-BE49-F238E27FC236}">
                <a16:creationId xmlns:a16="http://schemas.microsoft.com/office/drawing/2014/main" id="{3CD980E4-8A5F-49C2-BFA3-49D3DB1C14B6}"/>
              </a:ext>
            </a:extLst>
          </p:cNvPr>
          <p:cNvSpPr/>
          <p:nvPr/>
        </p:nvSpPr>
        <p:spPr>
          <a:xfrm>
            <a:off x="5591394" y="932576"/>
            <a:ext cx="1173480" cy="223266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7E0B473B-2EEE-47B9-AD71-D33B297FE0B6}"/>
              </a:ext>
            </a:extLst>
          </p:cNvPr>
          <p:cNvSpPr txBox="1"/>
          <p:nvPr/>
        </p:nvSpPr>
        <p:spPr>
          <a:xfrm>
            <a:off x="4424597" y="3150433"/>
            <a:ext cx="33053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Not Free                                                </a:t>
            </a:r>
            <a:r>
              <a:rPr lang="en-US" sz="1200" err="1"/>
              <a:t>Free</a:t>
            </a:r>
            <a:r>
              <a:rPr lang="en-US" sz="1200" dirty="0"/>
              <a:t>      </a:t>
            </a:r>
            <a:endParaRPr lang="en-US" sz="1600"/>
          </a:p>
        </p:txBody>
      </p:sp>
      <p:sp>
        <p:nvSpPr>
          <p:cNvPr id="15" name="TextBox 14">
            <a:extLst>
              <a:ext uri="{FF2B5EF4-FFF2-40B4-BE49-F238E27FC236}">
                <a16:creationId xmlns:a16="http://schemas.microsoft.com/office/drawing/2014/main" id="{8678BB6B-F257-42FB-8C77-8B459988CCA9}"/>
              </a:ext>
            </a:extLst>
          </p:cNvPr>
          <p:cNvSpPr txBox="1"/>
          <p:nvPr/>
        </p:nvSpPr>
        <p:spPr>
          <a:xfrm>
            <a:off x="4387121" y="5698760"/>
            <a:ext cx="33053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Not Free                                                </a:t>
            </a:r>
            <a:r>
              <a:rPr lang="en-US" sz="1200" err="1"/>
              <a:t>Free</a:t>
            </a:r>
            <a:r>
              <a:rPr lang="en-US" sz="1200" dirty="0"/>
              <a:t>      </a:t>
            </a:r>
            <a:endParaRPr lang="en-US" sz="1600"/>
          </a:p>
        </p:txBody>
      </p:sp>
      <p:sp>
        <p:nvSpPr>
          <p:cNvPr id="16" name="TextBox 15">
            <a:extLst>
              <a:ext uri="{FF2B5EF4-FFF2-40B4-BE49-F238E27FC236}">
                <a16:creationId xmlns:a16="http://schemas.microsoft.com/office/drawing/2014/main" id="{7E72B1A9-E521-4149-BF63-4F4A3FBD6C8F}"/>
              </a:ext>
            </a:extLst>
          </p:cNvPr>
          <p:cNvSpPr txBox="1"/>
          <p:nvPr/>
        </p:nvSpPr>
        <p:spPr>
          <a:xfrm>
            <a:off x="8771744" y="3150432"/>
            <a:ext cx="33053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Free                                               Not  Free      </a:t>
            </a:r>
            <a:endParaRPr lang="en-US" sz="1600"/>
          </a:p>
        </p:txBody>
      </p:sp>
    </p:spTree>
    <p:extLst>
      <p:ext uri="{BB962C8B-B14F-4D97-AF65-F5344CB8AC3E}">
        <p14:creationId xmlns:p14="http://schemas.microsoft.com/office/powerpoint/2010/main" val="78019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7">
            <a:extLst>
              <a:ext uri="{FF2B5EF4-FFF2-40B4-BE49-F238E27FC236}">
                <a16:creationId xmlns:a16="http://schemas.microsoft.com/office/drawing/2014/main" id="{34E52639-78B0-4755-B4FB-BB29342F3F03}"/>
              </a:ext>
            </a:extLst>
          </p:cNvPr>
          <p:cNvPicPr>
            <a:picLocks noGrp="1" noChangeAspect="1"/>
          </p:cNvPicPr>
          <p:nvPr>
            <p:ph idx="1"/>
          </p:nvPr>
        </p:nvPicPr>
        <p:blipFill>
          <a:blip r:embed="rId2"/>
          <a:stretch>
            <a:fillRect/>
          </a:stretch>
        </p:blipFill>
        <p:spPr>
          <a:xfrm>
            <a:off x="1202104" y="497124"/>
            <a:ext cx="9649229" cy="3693915"/>
          </a:xfrm>
          <a:prstGeom prst="rect">
            <a:avLst/>
          </a:prstGeom>
        </p:spPr>
      </p:pic>
      <p:sp>
        <p:nvSpPr>
          <p:cNvPr id="9" name="TextBox 8">
            <a:extLst>
              <a:ext uri="{FF2B5EF4-FFF2-40B4-BE49-F238E27FC236}">
                <a16:creationId xmlns:a16="http://schemas.microsoft.com/office/drawing/2014/main" id="{0A094923-049F-40BC-9FFB-38A57CABBF25}"/>
              </a:ext>
            </a:extLst>
          </p:cNvPr>
          <p:cNvSpPr txBox="1"/>
          <p:nvPr/>
        </p:nvSpPr>
        <p:spPr>
          <a:xfrm>
            <a:off x="291307" y="4277942"/>
            <a:ext cx="110127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bg2">
                  <a:lumMod val="50000"/>
                </a:schemeClr>
              </a:solidFill>
              <a:latin typeface="Times"/>
              <a:cs typeface="Times"/>
            </a:endParaRPr>
          </a:p>
          <a:p>
            <a:endParaRPr lang="en-US" sz="2000">
              <a:solidFill>
                <a:schemeClr val="bg2">
                  <a:lumMod val="50000"/>
                </a:schemeClr>
              </a:solidFill>
              <a:latin typeface="Times"/>
              <a:cs typeface="Times"/>
            </a:endParaRPr>
          </a:p>
          <a:p>
            <a:pPr marL="285750" indent="-285750">
              <a:buFont typeface="Arial"/>
              <a:buChar char="•"/>
            </a:pPr>
            <a:r>
              <a:rPr lang="en-US" sz="2000">
                <a:solidFill>
                  <a:schemeClr val="bg2">
                    <a:lumMod val="50000"/>
                  </a:schemeClr>
                </a:solidFill>
                <a:latin typeface="Times"/>
                <a:cs typeface="Times"/>
              </a:rPr>
              <a:t>Most pets are free or lower than $50 to adopt and that the fee may decrease the chance of adoption.</a:t>
            </a:r>
            <a:endParaRPr lang="en-US" sz="2000">
              <a:solidFill>
                <a:schemeClr val="bg2">
                  <a:lumMod val="50000"/>
                </a:schemeClr>
              </a:solidFill>
            </a:endParaRPr>
          </a:p>
          <a:p>
            <a:pPr marL="285750" indent="-285750">
              <a:buFont typeface="Arial"/>
              <a:buChar char="•"/>
            </a:pPr>
            <a:endParaRPr lang="en-US" sz="2000">
              <a:solidFill>
                <a:schemeClr val="bg2">
                  <a:lumMod val="50000"/>
                </a:schemeClr>
              </a:solidFill>
              <a:latin typeface="Times"/>
              <a:cs typeface="Times"/>
            </a:endParaRPr>
          </a:p>
          <a:p>
            <a:pPr marL="285750" indent="-285750">
              <a:buFont typeface="Arial"/>
              <a:buChar char="•"/>
            </a:pPr>
            <a:r>
              <a:rPr lang="en-US" sz="2000">
                <a:solidFill>
                  <a:schemeClr val="bg2">
                    <a:lumMod val="50000"/>
                  </a:schemeClr>
                </a:solidFill>
                <a:latin typeface="Times"/>
                <a:cs typeface="Times"/>
              </a:rPr>
              <a:t>Dogs are more expensive to adopt. </a:t>
            </a:r>
          </a:p>
          <a:p>
            <a:pPr marL="285750" indent="-285750">
              <a:buFont typeface="Arial"/>
              <a:buChar char="•"/>
            </a:pPr>
            <a:endParaRPr lang="en-US" sz="2000">
              <a:solidFill>
                <a:schemeClr val="bg2">
                  <a:lumMod val="50000"/>
                </a:schemeClr>
              </a:solidFill>
              <a:latin typeface="Times"/>
              <a:cs typeface="Times"/>
            </a:endParaRPr>
          </a:p>
        </p:txBody>
      </p:sp>
      <p:sp>
        <p:nvSpPr>
          <p:cNvPr id="2" name="TextBox 1">
            <a:extLst>
              <a:ext uri="{FF2B5EF4-FFF2-40B4-BE49-F238E27FC236}">
                <a16:creationId xmlns:a16="http://schemas.microsoft.com/office/drawing/2014/main" id="{8D349B05-7452-4565-9507-5A381833C3EB}"/>
              </a:ext>
            </a:extLst>
          </p:cNvPr>
          <p:cNvSpPr txBox="1"/>
          <p:nvPr/>
        </p:nvSpPr>
        <p:spPr>
          <a:xfrm rot="-5400000">
            <a:off x="5224072" y="1489021"/>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fee</a:t>
            </a:r>
          </a:p>
        </p:txBody>
      </p:sp>
      <p:sp>
        <p:nvSpPr>
          <p:cNvPr id="3" name="TextBox 2">
            <a:extLst>
              <a:ext uri="{FF2B5EF4-FFF2-40B4-BE49-F238E27FC236}">
                <a16:creationId xmlns:a16="http://schemas.microsoft.com/office/drawing/2014/main" id="{2C40FD91-DDF2-4AEE-BCBA-C59F83161151}"/>
              </a:ext>
            </a:extLst>
          </p:cNvPr>
          <p:cNvSpPr txBox="1"/>
          <p:nvPr/>
        </p:nvSpPr>
        <p:spPr>
          <a:xfrm>
            <a:off x="7922301" y="4099808"/>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AdoptionSpeed</a:t>
            </a:r>
          </a:p>
        </p:txBody>
      </p:sp>
      <p:sp>
        <p:nvSpPr>
          <p:cNvPr id="4" name="TextBox 3">
            <a:extLst>
              <a:ext uri="{FF2B5EF4-FFF2-40B4-BE49-F238E27FC236}">
                <a16:creationId xmlns:a16="http://schemas.microsoft.com/office/drawing/2014/main" id="{F2CC5237-2B28-4152-A3E3-6D90EB07F35A}"/>
              </a:ext>
            </a:extLst>
          </p:cNvPr>
          <p:cNvSpPr txBox="1"/>
          <p:nvPr/>
        </p:nvSpPr>
        <p:spPr>
          <a:xfrm>
            <a:off x="3587645" y="4099809"/>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Fee</a:t>
            </a:r>
          </a:p>
        </p:txBody>
      </p:sp>
      <p:sp>
        <p:nvSpPr>
          <p:cNvPr id="5" name="TextBox 4">
            <a:extLst>
              <a:ext uri="{FF2B5EF4-FFF2-40B4-BE49-F238E27FC236}">
                <a16:creationId xmlns:a16="http://schemas.microsoft.com/office/drawing/2014/main" id="{2C678BF7-B59B-4853-B54F-D82896634089}"/>
              </a:ext>
            </a:extLst>
          </p:cNvPr>
          <p:cNvSpPr txBox="1"/>
          <p:nvPr/>
        </p:nvSpPr>
        <p:spPr>
          <a:xfrm rot="-5400000">
            <a:off x="439711" y="1613940"/>
            <a:ext cx="160644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Count</a:t>
            </a:r>
          </a:p>
        </p:txBody>
      </p:sp>
    </p:spTree>
    <p:extLst>
      <p:ext uri="{BB962C8B-B14F-4D97-AF65-F5344CB8AC3E}">
        <p14:creationId xmlns:p14="http://schemas.microsoft.com/office/powerpoint/2010/main" val="362477378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Frame</vt:lpstr>
      <vt:lpstr>SEIS 763 – Machine Learning  Petfinder Project  </vt:lpstr>
      <vt:lpstr>Introduction </vt:lpstr>
      <vt:lpstr>Dataset</vt:lpstr>
      <vt:lpstr>Data Exploration</vt:lpstr>
      <vt:lpstr>Data  Exploration </vt:lpstr>
      <vt:lpstr>PowerPoint Presentation</vt:lpstr>
      <vt:lpstr>PowerPoint Presentation</vt:lpstr>
      <vt:lpstr>PowerPoint Presentation</vt:lpstr>
      <vt:lpstr>PowerPoint Presentation</vt:lpstr>
      <vt:lpstr>Preprocessing</vt:lpstr>
      <vt:lpstr>Preprocessing  </vt:lpstr>
      <vt:lpstr>Preprocessing</vt:lpstr>
      <vt:lpstr>Preprocessing</vt:lpstr>
      <vt:lpstr>Preprocessing</vt:lpstr>
      <vt:lpstr>PowerPoint Presentation</vt:lpstr>
      <vt:lpstr>PowerPoint Presentation</vt:lpstr>
      <vt:lpstr>PowerPoint Presentation</vt:lpstr>
      <vt:lpstr>PowerPoint Presentation</vt:lpstr>
      <vt:lpstr>Conclusion </vt:lpstr>
      <vt:lpstr>Conclusion </vt:lpstr>
      <vt:lpstr>Conclusion </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 763 – Machine Learning  Petfinder Project  </dc:title>
  <dc:creator>Chen, Ke</dc:creator>
  <cp:revision>244</cp:revision>
  <dcterms:created xsi:type="dcterms:W3CDTF">2019-05-05T18:37:09Z</dcterms:created>
  <dcterms:modified xsi:type="dcterms:W3CDTF">2019-05-09T21:54:58Z</dcterms:modified>
</cp:coreProperties>
</file>