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9" r:id="rId7"/>
    <p:sldId id="271" r:id="rId8"/>
    <p:sldId id="261" r:id="rId9"/>
    <p:sldId id="262" r:id="rId10"/>
    <p:sldId id="279" r:id="rId11"/>
    <p:sldId id="265" r:id="rId12"/>
    <p:sldId id="274" r:id="rId13"/>
    <p:sldId id="276" r:id="rId14"/>
    <p:sldId id="273" r:id="rId15"/>
    <p:sldId id="275" r:id="rId16"/>
    <p:sldId id="277" r:id="rId17"/>
    <p:sldId id="278" r:id="rId18"/>
    <p:sldId id="268" r:id="rId19"/>
    <p:sldId id="272"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130691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41317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6A129D-ADED-43B3-B372-07C4E7A6E4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14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1256282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6A129D-ADED-43B3-B372-07C4E7A6E4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71268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44238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118441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917583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2554395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34792-74FE-4729-93D0-409114A11B1E}" type="datetimeFigureOut">
              <a:rPr lang="en-IN" smtClean="0"/>
              <a:t>28-06-2019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299773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175982127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234792-74FE-4729-93D0-409114A11B1E}" type="datetimeFigureOut">
              <a:rPr lang="en-IN" smtClean="0"/>
              <a:t>28-06-2019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283476540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234792-74FE-4729-93D0-409114A11B1E}" type="datetimeFigureOut">
              <a:rPr lang="en-IN" smtClean="0"/>
              <a:t>28-06-2019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450194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234792-74FE-4729-93D0-409114A11B1E}" type="datetimeFigureOut">
              <a:rPr lang="en-IN" smtClean="0"/>
              <a:t>28-06-2019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60315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189396703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234792-74FE-4729-93D0-409114A11B1E}" type="datetimeFigureOut">
              <a:rPr lang="en-IN" smtClean="0"/>
              <a:t>28-06-2019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6A129D-ADED-43B3-B372-07C4E7A6E447}" type="slidenum">
              <a:rPr lang="en-IN" smtClean="0"/>
              <a:t>‹#›</a:t>
            </a:fld>
            <a:endParaRPr lang="en-IN"/>
          </a:p>
        </p:txBody>
      </p:sp>
    </p:spTree>
    <p:extLst>
      <p:ext uri="{BB962C8B-B14F-4D97-AF65-F5344CB8AC3E}">
        <p14:creationId xmlns:p14="http://schemas.microsoft.com/office/powerpoint/2010/main" val="378569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3234792-74FE-4729-93D0-409114A11B1E}" type="datetimeFigureOut">
              <a:rPr lang="en-IN" smtClean="0"/>
              <a:t>28-06-2019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6A129D-ADED-43B3-B372-07C4E7A6E447}" type="slidenum">
              <a:rPr lang="en-IN" smtClean="0"/>
              <a:t>‹#›</a:t>
            </a:fld>
            <a:endParaRPr lang="en-IN"/>
          </a:p>
        </p:txBody>
      </p:sp>
    </p:spTree>
    <p:extLst>
      <p:ext uri="{BB962C8B-B14F-4D97-AF65-F5344CB8AC3E}">
        <p14:creationId xmlns:p14="http://schemas.microsoft.com/office/powerpoint/2010/main" val="3348194848"/>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319D-BD54-4E48-8FED-8036690A2BBE}"/>
              </a:ext>
            </a:extLst>
          </p:cNvPr>
          <p:cNvSpPr>
            <a:spLocks noGrp="1"/>
          </p:cNvSpPr>
          <p:nvPr>
            <p:ph type="ctrTitle"/>
          </p:nvPr>
        </p:nvSpPr>
        <p:spPr>
          <a:xfrm>
            <a:off x="2621902" y="2514600"/>
            <a:ext cx="8882710" cy="2262781"/>
          </a:xfrm>
        </p:spPr>
        <p:txBody>
          <a:bodyPr>
            <a:normAutofit fontScale="90000"/>
          </a:bodyPr>
          <a:lstStyle/>
          <a:p>
            <a:pPr algn="ctr"/>
            <a:br>
              <a:rPr lang="en-US" sz="4400" dirty="0">
                <a:solidFill>
                  <a:srgbClr val="00B0F0"/>
                </a:solidFill>
              </a:rPr>
            </a:br>
            <a:br>
              <a:rPr lang="en-US" sz="4400" dirty="0">
                <a:solidFill>
                  <a:srgbClr val="00B0F0"/>
                </a:solidFill>
              </a:rPr>
            </a:br>
            <a:r>
              <a:rPr lang="en-US" sz="4000" b="1" dirty="0">
                <a:solidFill>
                  <a:schemeClr val="accent6">
                    <a:lumMod val="50000"/>
                  </a:schemeClr>
                </a:solidFill>
              </a:rPr>
              <a:t>St. Ann’s College Of Engineering And Technology</a:t>
            </a:r>
            <a:br>
              <a:rPr lang="en-US" sz="4000" b="1" dirty="0">
                <a:solidFill>
                  <a:schemeClr val="accent6">
                    <a:lumMod val="50000"/>
                  </a:schemeClr>
                </a:solidFill>
              </a:rPr>
            </a:br>
            <a:br>
              <a:rPr lang="en-IN" sz="4000" b="1" dirty="0">
                <a:solidFill>
                  <a:schemeClr val="accent6">
                    <a:lumMod val="50000"/>
                  </a:schemeClr>
                </a:solidFill>
                <a:latin typeface="Times New Roman" panose="02020603050405020304" pitchFamily="18" charset="0"/>
                <a:cs typeface="Times New Roman" panose="02020603050405020304" pitchFamily="18" charset="0"/>
              </a:rPr>
            </a:br>
            <a:r>
              <a:rPr lang="en-IN" sz="4400" b="1" dirty="0">
                <a:latin typeface="Times New Roman" panose="02020603050405020304" pitchFamily="18" charset="0"/>
                <a:cs typeface="Times New Roman" panose="02020603050405020304" pitchFamily="18" charset="0"/>
              </a:rPr>
              <a:t>Crime analysis and prediction using optimized k-Means using Machine Learning</a:t>
            </a:r>
          </a:p>
        </p:txBody>
      </p:sp>
      <p:pic>
        <p:nvPicPr>
          <p:cNvPr id="4" name="image1.jpeg">
            <a:extLst>
              <a:ext uri="{FF2B5EF4-FFF2-40B4-BE49-F238E27FC236}">
                <a16:creationId xmlns:a16="http://schemas.microsoft.com/office/drawing/2014/main" id="{A316CE07-0D5E-43A4-AF90-3307DE4ED2F7}"/>
              </a:ext>
            </a:extLst>
          </p:cNvPr>
          <p:cNvPicPr/>
          <p:nvPr/>
        </p:nvPicPr>
        <p:blipFill>
          <a:blip r:embed="rId2" cstate="print"/>
          <a:stretch>
            <a:fillRect/>
          </a:stretch>
        </p:blipFill>
        <p:spPr>
          <a:xfrm>
            <a:off x="1257776" y="737683"/>
            <a:ext cx="1521492" cy="1706373"/>
          </a:xfrm>
          <a:prstGeom prst="rect">
            <a:avLst/>
          </a:prstGeom>
        </p:spPr>
      </p:pic>
      <p:sp>
        <p:nvSpPr>
          <p:cNvPr id="5" name="TextBox 4">
            <a:extLst>
              <a:ext uri="{FF2B5EF4-FFF2-40B4-BE49-F238E27FC236}">
                <a16:creationId xmlns:a16="http://schemas.microsoft.com/office/drawing/2014/main" id="{AEB62F95-33B8-411D-8647-BFECEDD3ABA9}"/>
              </a:ext>
            </a:extLst>
          </p:cNvPr>
          <p:cNvSpPr txBox="1"/>
          <p:nvPr/>
        </p:nvSpPr>
        <p:spPr>
          <a:xfrm>
            <a:off x="1723052" y="4535243"/>
            <a:ext cx="3807902" cy="1477328"/>
          </a:xfrm>
          <a:prstGeom prst="rect">
            <a:avLst/>
          </a:prstGeom>
          <a:noFill/>
        </p:spPr>
        <p:txBody>
          <a:bodyPr wrap="none" rtlCol="0">
            <a:spAutoFit/>
          </a:bodyPr>
          <a:lstStyle/>
          <a:p>
            <a:r>
              <a:rPr lang="en-IN" b="1" dirty="0">
                <a:solidFill>
                  <a:schemeClr val="accent6">
                    <a:lumMod val="50000"/>
                  </a:schemeClr>
                </a:solidFill>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K. SAI KALYAN YESWANTH (592)</a:t>
            </a:r>
          </a:p>
          <a:p>
            <a:r>
              <a:rPr lang="fi-FI" b="1" dirty="0">
                <a:latin typeface="Times New Roman" panose="02020603050405020304" pitchFamily="18" charset="0"/>
                <a:cs typeface="Times New Roman" panose="02020603050405020304" pitchFamily="18" charset="0"/>
              </a:rPr>
              <a:t>L. SARVANI SRAVYA (596)</a:t>
            </a:r>
          </a:p>
          <a:p>
            <a:r>
              <a:rPr lang="fi-FI" b="1" dirty="0">
                <a:latin typeface="Times New Roman" panose="02020603050405020304" pitchFamily="18" charset="0"/>
                <a:cs typeface="Times New Roman" panose="02020603050405020304" pitchFamily="18" charset="0"/>
              </a:rPr>
              <a:t>K. SATISH KUMAR (586)</a:t>
            </a:r>
          </a:p>
          <a:p>
            <a:r>
              <a:rPr lang="fi-FI" b="1" dirty="0">
                <a:latin typeface="Times New Roman" panose="02020603050405020304" pitchFamily="18" charset="0"/>
                <a:cs typeface="Times New Roman" panose="02020603050405020304" pitchFamily="18" charset="0"/>
              </a:rPr>
              <a:t>G. SAHANA (562)</a:t>
            </a:r>
            <a:endParaRPr lang="en-IN"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4E1CB77-A9CA-4325-9D2E-DDE98AAAA662}"/>
              </a:ext>
            </a:extLst>
          </p:cNvPr>
          <p:cNvSpPr txBox="1"/>
          <p:nvPr/>
        </p:nvSpPr>
        <p:spPr>
          <a:xfrm>
            <a:off x="8840110" y="5001208"/>
            <a:ext cx="2627642" cy="923330"/>
          </a:xfrm>
          <a:prstGeom prst="rect">
            <a:avLst/>
          </a:prstGeom>
          <a:noFill/>
        </p:spPr>
        <p:txBody>
          <a:bodyPr wrap="none" rtlCol="0">
            <a:spAutoFit/>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Guide:</a:t>
            </a:r>
          </a:p>
          <a:p>
            <a:r>
              <a:rPr lang="en-IN" b="1" dirty="0">
                <a:latin typeface="Times New Roman" panose="02020603050405020304" pitchFamily="18" charset="0"/>
                <a:cs typeface="Times New Roman" panose="02020603050405020304" pitchFamily="18" charset="0"/>
              </a:rPr>
              <a:t>Mrs. M. LAKSHMI BAI</a:t>
            </a:r>
          </a:p>
          <a:p>
            <a:r>
              <a:rPr lang="en-IN" b="1" dirty="0">
                <a:latin typeface="Times New Roman" panose="02020603050405020304" pitchFamily="18" charset="0"/>
                <a:cs typeface="Times New Roman" panose="02020603050405020304" pitchFamily="18" charset="0"/>
              </a:rPr>
              <a:t>Associate Professor</a:t>
            </a:r>
          </a:p>
        </p:txBody>
      </p:sp>
    </p:spTree>
    <p:extLst>
      <p:ext uri="{BB962C8B-B14F-4D97-AF65-F5344CB8AC3E}">
        <p14:creationId xmlns:p14="http://schemas.microsoft.com/office/powerpoint/2010/main" val="192848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6859-3819-4283-A528-DD6FB5598CC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A158E9-2F46-48CB-8BEE-EC6F987A7468}"/>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22CAF42A-3150-45C6-81C4-31754A920CBF}"/>
              </a:ext>
            </a:extLst>
          </p:cNvPr>
          <p:cNvGrpSpPr/>
          <p:nvPr/>
        </p:nvGrpSpPr>
        <p:grpSpPr>
          <a:xfrm>
            <a:off x="3369398" y="2716064"/>
            <a:ext cx="6652590" cy="2863616"/>
            <a:chOff x="0" y="0"/>
            <a:chExt cx="3063621" cy="1669956"/>
          </a:xfrm>
        </p:grpSpPr>
        <p:sp>
          <p:nvSpPr>
            <p:cNvPr id="5" name="Rectangle 4">
              <a:extLst>
                <a:ext uri="{FF2B5EF4-FFF2-40B4-BE49-F238E27FC236}">
                  <a16:creationId xmlns:a16="http://schemas.microsoft.com/office/drawing/2014/main" id="{EE4CC629-D77B-405F-B6CD-E061F86C910F}"/>
                </a:ext>
              </a:extLst>
            </p:cNvPr>
            <p:cNvSpPr/>
            <p:nvPr/>
          </p:nvSpPr>
          <p:spPr>
            <a:xfrm>
              <a:off x="6337" y="1407593"/>
              <a:ext cx="42059" cy="153038"/>
            </a:xfrm>
            <a:prstGeom prst="rect">
              <a:avLst/>
            </a:prstGeom>
            <a:ln>
              <a:noFill/>
            </a:ln>
          </p:spPr>
          <p:txBody>
            <a:bodyPr vert="horz" lIns="0" tIns="0" rIns="0" bIns="0" rtlCol="0">
              <a:noAutofit/>
            </a:bodyPr>
            <a:lstStyle/>
            <a:p>
              <a:pPr marL="6350" marR="33655" indent="-6350" algn="ctr">
                <a:lnSpc>
                  <a:spcPct val="107000"/>
                </a:lnSpc>
                <a:spcAft>
                  <a:spcPts val="800"/>
                </a:spcAft>
              </a:pPr>
              <a:r>
                <a:rPr lang="en-IN" sz="1000">
                  <a:solidFill>
                    <a:srgbClr val="000000"/>
                  </a:solidFill>
                  <a:effectLst/>
                  <a:latin typeface="Times New Roman" panose="02020603050405020304" pitchFamily="18" charset="0"/>
                  <a:ea typeface="Times New Roman" panose="02020603050405020304" pitchFamily="18" charset="0"/>
                </a:rPr>
                <a:t> </a:t>
              </a:r>
            </a:p>
          </p:txBody>
        </p:sp>
        <p:sp>
          <p:nvSpPr>
            <p:cNvPr id="6" name="Rectangle 5">
              <a:extLst>
                <a:ext uri="{FF2B5EF4-FFF2-40B4-BE49-F238E27FC236}">
                  <a16:creationId xmlns:a16="http://schemas.microsoft.com/office/drawing/2014/main" id="{8FD95D73-7583-45ED-A4E1-C0BA578E54B8}"/>
                </a:ext>
              </a:extLst>
            </p:cNvPr>
            <p:cNvSpPr/>
            <p:nvPr/>
          </p:nvSpPr>
          <p:spPr>
            <a:xfrm>
              <a:off x="1058151" y="1546420"/>
              <a:ext cx="1460161" cy="123536"/>
            </a:xfrm>
            <a:prstGeom prst="rect">
              <a:avLst/>
            </a:prstGeom>
            <a:ln>
              <a:noFill/>
            </a:ln>
          </p:spPr>
          <p:txBody>
            <a:bodyPr vert="horz" lIns="0" tIns="0" rIns="0" bIns="0" rtlCol="0">
              <a:noAutofit/>
            </a:bodyPr>
            <a:lstStyle/>
            <a:p>
              <a:pPr marL="6350" marR="33655" indent="-6350" algn="ct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Fig. 1 Crime analysis steps</a:t>
              </a:r>
              <a:endParaRPr lang="en-IN" sz="10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CD15E64D-D209-4CC9-9081-341DF18B9F5D}"/>
                </a:ext>
              </a:extLst>
            </p:cNvPr>
            <p:cNvSpPr/>
            <p:nvPr/>
          </p:nvSpPr>
          <p:spPr>
            <a:xfrm>
              <a:off x="2155812" y="1546420"/>
              <a:ext cx="33951" cy="123536"/>
            </a:xfrm>
            <a:prstGeom prst="rect">
              <a:avLst/>
            </a:prstGeom>
            <a:ln>
              <a:noFill/>
            </a:ln>
          </p:spPr>
          <p:txBody>
            <a:bodyPr vert="horz" lIns="0" tIns="0" rIns="0" bIns="0" rtlCol="0">
              <a:noAutofit/>
            </a:bodyPr>
            <a:lstStyle/>
            <a:p>
              <a:pPr marL="6350" marR="33655" indent="-6350" algn="ctr">
                <a:lnSpc>
                  <a:spcPct val="107000"/>
                </a:lnSpc>
                <a:spcAft>
                  <a:spcPts val="800"/>
                </a:spcAft>
              </a:pPr>
              <a:r>
                <a:rPr lang="en-IN" sz="800">
                  <a:solidFill>
                    <a:srgbClr val="000000"/>
                  </a:solidFill>
                  <a:effectLst/>
                  <a:latin typeface="Times New Roman" panose="02020603050405020304" pitchFamily="18" charset="0"/>
                  <a:ea typeface="Times New Roman" panose="02020603050405020304" pitchFamily="18" charset="0"/>
                </a:rPr>
                <a:t> </a:t>
              </a:r>
              <a:endParaRPr lang="en-IN" sz="1000">
                <a:solidFill>
                  <a:srgbClr val="000000"/>
                </a:solidFill>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1D64E51E-3978-4537-9C0D-666EA40DC837}"/>
                </a:ext>
              </a:extLst>
            </p:cNvPr>
            <p:cNvPicPr/>
            <p:nvPr/>
          </p:nvPicPr>
          <p:blipFill>
            <a:blip r:embed="rId2"/>
            <a:stretch>
              <a:fillRect/>
            </a:stretch>
          </p:blipFill>
          <p:spPr>
            <a:xfrm>
              <a:off x="6083" y="6095"/>
              <a:ext cx="3053080" cy="1363980"/>
            </a:xfrm>
            <a:prstGeom prst="rect">
              <a:avLst/>
            </a:prstGeom>
          </p:spPr>
        </p:pic>
        <p:sp>
          <p:nvSpPr>
            <p:cNvPr id="9" name="Shape 823">
              <a:extLst>
                <a:ext uri="{FF2B5EF4-FFF2-40B4-BE49-F238E27FC236}">
                  <a16:creationId xmlns:a16="http://schemas.microsoft.com/office/drawing/2014/main" id="{9F97C07D-2EDD-4708-B2CA-A3D9278D7F21}"/>
                </a:ext>
              </a:extLst>
            </p:cNvPr>
            <p:cNvSpPr/>
            <p:nvPr/>
          </p:nvSpPr>
          <p:spPr>
            <a:xfrm>
              <a:off x="0" y="0"/>
              <a:ext cx="3063621" cy="1374648"/>
            </a:xfrm>
            <a:custGeom>
              <a:avLst/>
              <a:gdLst/>
              <a:ahLst/>
              <a:cxnLst/>
              <a:rect l="0" t="0" r="0" b="0"/>
              <a:pathLst>
                <a:path w="3063621" h="1374648">
                  <a:moveTo>
                    <a:pt x="0" y="1374648"/>
                  </a:moveTo>
                  <a:lnTo>
                    <a:pt x="3063621" y="1374648"/>
                  </a:lnTo>
                  <a:lnTo>
                    <a:pt x="3063621" y="0"/>
                  </a:lnTo>
                  <a:lnTo>
                    <a:pt x="0" y="0"/>
                  </a:lnTo>
                  <a:close/>
                </a:path>
              </a:pathLst>
            </a:custGeom>
            <a:ln w="9525" cap="rnd">
              <a:miter lim="127000"/>
            </a:ln>
          </p:spPr>
          <p:style>
            <a:lnRef idx="1">
              <a:srgbClr val="000000"/>
            </a:lnRef>
            <a:fillRef idx="0">
              <a:srgbClr val="000000">
                <a:alpha val="0"/>
              </a:srgbClr>
            </a:fillRef>
            <a:effectRef idx="0">
              <a:scrgbClr r="0" g="0" b="0"/>
            </a:effectRef>
            <a:fontRef idx="none"/>
          </p:style>
          <p:txBody>
            <a:bodyPr/>
            <a:lstStyle/>
            <a:p>
              <a:pPr algn="ctr"/>
              <a:endParaRPr lang="en-IN"/>
            </a:p>
          </p:txBody>
        </p:sp>
      </p:grpSp>
    </p:spTree>
    <p:extLst>
      <p:ext uri="{BB962C8B-B14F-4D97-AF65-F5344CB8AC3E}">
        <p14:creationId xmlns:p14="http://schemas.microsoft.com/office/powerpoint/2010/main" val="2453646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08AE6-FA20-4DB0-8614-855283941ACF}"/>
              </a:ext>
            </a:extLst>
          </p:cNvPr>
          <p:cNvSpPr>
            <a:spLocks noGrp="1"/>
          </p:cNvSpPr>
          <p:nvPr>
            <p:ph type="title"/>
          </p:nvPr>
        </p:nvSpPr>
        <p:spPr>
          <a:xfrm>
            <a:off x="0" y="624110"/>
            <a:ext cx="12191999" cy="807875"/>
          </a:xfrm>
        </p:spPr>
        <p:txBody>
          <a:bodyPr>
            <a:normAutofit/>
          </a:bodyPr>
          <a:lstStyle/>
          <a:p>
            <a:pPr algn="ctr"/>
            <a:r>
              <a:rPr lang="en-IN"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AB33A609-6722-4E85-911F-B400810D3BAF}"/>
              </a:ext>
            </a:extLst>
          </p:cNvPr>
          <p:cNvSpPr>
            <a:spLocks noGrp="1"/>
          </p:cNvSpPr>
          <p:nvPr>
            <p:ph idx="1"/>
          </p:nvPr>
        </p:nvSpPr>
        <p:spPr>
          <a:xfrm>
            <a:off x="2571959" y="1540189"/>
            <a:ext cx="8915400" cy="3777622"/>
          </a:xfrm>
        </p:spPr>
        <p:txBody>
          <a:bodyPr/>
          <a:lstStyle/>
          <a:p>
            <a:pPr marL="0" indent="0">
              <a:buNone/>
            </a:pPr>
            <a:r>
              <a:rPr lang="en-IN" sz="2000" b="1" u="sng" dirty="0">
                <a:latin typeface="Times New Roman" panose="02020603050405020304" pitchFamily="18" charset="0"/>
                <a:cs typeface="Times New Roman" panose="02020603050405020304" pitchFamily="18" charset="0"/>
              </a:rPr>
              <a:t>Hardware:-</a:t>
            </a:r>
          </a:p>
          <a:p>
            <a:pPr lvl="1"/>
            <a:r>
              <a:rPr lang="en-US" sz="2000" dirty="0">
                <a:latin typeface="Times New Roman" panose="02020603050405020304" pitchFamily="18" charset="0"/>
                <a:cs typeface="Times New Roman" panose="02020603050405020304" pitchFamily="18" charset="0"/>
              </a:rPr>
              <a:t>RAM – 4GB</a:t>
            </a:r>
          </a:p>
          <a:p>
            <a:pPr marL="0" indent="0">
              <a:buNone/>
            </a:pPr>
            <a:r>
              <a:rPr lang="en-IN" sz="2000" b="1" u="sng" dirty="0">
                <a:latin typeface="Times New Roman" panose="02020603050405020304" pitchFamily="18" charset="0"/>
                <a:cs typeface="Times New Roman" panose="02020603050405020304" pitchFamily="18" charset="0"/>
              </a:rPr>
              <a:t>Software:-</a:t>
            </a:r>
          </a:p>
          <a:p>
            <a:pPr lvl="1"/>
            <a:r>
              <a:rPr lang="en-US" sz="2000" dirty="0">
                <a:latin typeface="Times New Roman" panose="02020603050405020304" pitchFamily="18" charset="0"/>
                <a:cs typeface="Times New Roman" panose="02020603050405020304" pitchFamily="18" charset="0"/>
              </a:rPr>
              <a:t>Python IDLE</a:t>
            </a:r>
          </a:p>
          <a:p>
            <a:pPr lvl="1"/>
            <a:r>
              <a:rPr lang="en-US" sz="2000" dirty="0">
                <a:latin typeface="Times New Roman" panose="02020603050405020304" pitchFamily="18" charset="0"/>
                <a:cs typeface="Times New Roman" panose="02020603050405020304" pitchFamily="18" charset="0"/>
              </a:rPr>
              <a:t>OS – Windows 7,8 or 10 (32 or 64 bit)</a:t>
            </a:r>
          </a:p>
          <a:p>
            <a:pPr lvl="1"/>
            <a:r>
              <a:rPr lang="en-US" sz="2000" dirty="0">
                <a:latin typeface="Times New Roman" panose="02020603050405020304" pitchFamily="18" charset="0"/>
                <a:cs typeface="Times New Roman" panose="02020603050405020304" pitchFamily="18" charset="0"/>
              </a:rPr>
              <a:t>Anaconda</a:t>
            </a:r>
          </a:p>
          <a:p>
            <a:pPr lvl="1"/>
            <a:r>
              <a:rPr lang="en-US" sz="2000" dirty="0">
                <a:latin typeface="Times New Roman" panose="02020603050405020304" pitchFamily="18" charset="0"/>
                <a:cs typeface="Times New Roman" panose="02020603050405020304" pitchFamily="18" charset="0"/>
              </a:rPr>
              <a:t>Jupiter notebook</a:t>
            </a:r>
          </a:p>
          <a:p>
            <a:pPr marL="0" indent="0">
              <a:buNone/>
            </a:pPr>
            <a:endParaRPr lang="en-IN" dirty="0"/>
          </a:p>
        </p:txBody>
      </p:sp>
    </p:spTree>
    <p:extLst>
      <p:ext uri="{BB962C8B-B14F-4D97-AF65-F5344CB8AC3E}">
        <p14:creationId xmlns:p14="http://schemas.microsoft.com/office/powerpoint/2010/main" val="3527420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D463-A72F-4CE7-A762-4C56AA658B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E2D2DA1-7093-44BF-BE52-947FFD8654BE}"/>
              </a:ext>
            </a:extLst>
          </p:cNvPr>
          <p:cNvSpPr>
            <a:spLocks noGrp="1"/>
          </p:cNvSpPr>
          <p:nvPr>
            <p:ph idx="1"/>
          </p:nvPr>
        </p:nvSpPr>
        <p:spPr/>
        <p:txBody>
          <a:bodyPr/>
          <a:lstStyle/>
          <a:p>
            <a:endParaRPr lang="en-IN"/>
          </a:p>
        </p:txBody>
      </p:sp>
      <p:pic>
        <p:nvPicPr>
          <p:cNvPr id="10" name="Content Placeholder 4">
            <a:extLst>
              <a:ext uri="{FF2B5EF4-FFF2-40B4-BE49-F238E27FC236}">
                <a16:creationId xmlns:a16="http://schemas.microsoft.com/office/drawing/2014/main" id="{407DCA0D-3F4A-4612-AA8F-81EDA5A0C7E1}"/>
              </a:ext>
            </a:extLst>
          </p:cNvPr>
          <p:cNvPicPr>
            <a:picLocks noChangeAspect="1"/>
          </p:cNvPicPr>
          <p:nvPr/>
        </p:nvPicPr>
        <p:blipFill rotWithShape="1">
          <a:blip r:embed="rId2"/>
          <a:srcRect b="735"/>
          <a:stretch/>
        </p:blipFill>
        <p:spPr>
          <a:xfrm>
            <a:off x="2210432" y="2308043"/>
            <a:ext cx="9525000" cy="3022704"/>
          </a:xfrm>
          <a:prstGeom prst="rect">
            <a:avLst/>
          </a:prstGeom>
        </p:spPr>
      </p:pic>
      <p:sp>
        <p:nvSpPr>
          <p:cNvPr id="11" name="TextBox 10">
            <a:extLst>
              <a:ext uri="{FF2B5EF4-FFF2-40B4-BE49-F238E27FC236}">
                <a16:creationId xmlns:a16="http://schemas.microsoft.com/office/drawing/2014/main" id="{9E019E1F-6669-4C04-BD5B-E4029C76EA6C}"/>
              </a:ext>
            </a:extLst>
          </p:cNvPr>
          <p:cNvSpPr txBox="1"/>
          <p:nvPr/>
        </p:nvSpPr>
        <p:spPr>
          <a:xfrm>
            <a:off x="2077374" y="1679333"/>
            <a:ext cx="6376426" cy="400110"/>
          </a:xfrm>
          <a:prstGeom prst="rect">
            <a:avLst/>
          </a:prstGeom>
          <a:noFill/>
        </p:spPr>
        <p:txBody>
          <a:bodyPr wrap="none" rtlCol="0">
            <a:spAutoFit/>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Data Collection website:- </a:t>
            </a:r>
            <a:r>
              <a:rPr lang="en-IN" sz="20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https://www.kaggle.com/datasets</a:t>
            </a:r>
            <a:endParaRPr lang="en-IN" sz="2000" u="sng"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63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47CE-7E6A-4858-B10F-1A59AE7B263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METHODOLOGIES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B38BFD-BF33-45C1-82DE-9E55F619C46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Database Collection of .csv files</a:t>
            </a:r>
          </a:p>
          <a:p>
            <a:r>
              <a:rPr lang="en-US" sz="2000" dirty="0">
                <a:latin typeface="Times New Roman" panose="02020603050405020304" pitchFamily="18" charset="0"/>
                <a:cs typeface="Times New Roman" panose="02020603050405020304" pitchFamily="18" charset="0"/>
              </a:rPr>
              <a:t>Modules Collection</a:t>
            </a:r>
          </a:p>
          <a:p>
            <a:r>
              <a:rPr lang="en-US" sz="2000" dirty="0">
                <a:latin typeface="Times New Roman" panose="02020603050405020304" pitchFamily="18" charset="0"/>
                <a:cs typeface="Times New Roman" panose="02020603050405020304" pitchFamily="18" charset="0"/>
              </a:rPr>
              <a:t>Training And Testing Methodology</a:t>
            </a:r>
          </a:p>
          <a:p>
            <a:r>
              <a:rPr lang="en-US" sz="2000" dirty="0">
                <a:latin typeface="Times New Roman" panose="02020603050405020304" pitchFamily="18" charset="0"/>
                <a:cs typeface="Times New Roman" panose="02020603050405020304" pitchFamily="18" charset="0"/>
              </a:rPr>
              <a:t>Prediction Of Trained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30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0684-3031-4CFB-885A-9344B918663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2181A4-005C-434A-8D9B-71FEB942E3DA}"/>
              </a:ext>
            </a:extLst>
          </p:cNvPr>
          <p:cNvSpPr>
            <a:spLocks noGrp="1"/>
          </p:cNvSpPr>
          <p:nvPr>
            <p:ph idx="1"/>
          </p:nvPr>
        </p:nvSpPr>
        <p:spPr/>
        <p:txBody>
          <a:bodyPr/>
          <a:lstStyle/>
          <a:p>
            <a:pPr marR="33655" algn="just"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system mainly contain four modules  </a:t>
            </a:r>
          </a:p>
          <a:p>
            <a:pPr marR="33655" algn="just" rtl="0" fontAlgn="base">
              <a:spcBef>
                <a:spcPts val="1025"/>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Pre-processing the crime data </a:t>
            </a:r>
          </a:p>
          <a:p>
            <a:pPr marR="33655" algn="just" rtl="0" fontAlgn="base">
              <a:spcBef>
                <a:spcPts val="1025"/>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Clustering Crime data </a:t>
            </a:r>
          </a:p>
          <a:p>
            <a:pPr marR="33655" algn="just" rtl="0" fontAlgn="base">
              <a:spcBef>
                <a:spcPts val="1025"/>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Pattern Identification of crime data </a:t>
            </a:r>
          </a:p>
          <a:p>
            <a:pPr marR="33655" algn="just" rtl="0" fontAlgn="base">
              <a:spcBef>
                <a:spcPts val="1025"/>
              </a:spcBef>
              <a:spcAft>
                <a:spcPts val="0"/>
              </a:spcAft>
              <a:buFont typeface="+mj-lt"/>
              <a:buAutoNum type="arabicPeriod"/>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Predicting the crime areas</a:t>
            </a:r>
          </a:p>
          <a:p>
            <a:endParaRPr lang="en-IN" dirty="0"/>
          </a:p>
        </p:txBody>
      </p:sp>
    </p:spTree>
    <p:extLst>
      <p:ext uri="{BB962C8B-B14F-4D97-AF65-F5344CB8AC3E}">
        <p14:creationId xmlns:p14="http://schemas.microsoft.com/office/powerpoint/2010/main" val="2822615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9F84AEB-2C06-465E-96ED-4E10D0D93317}"/>
              </a:ext>
            </a:extLst>
          </p:cNvPr>
          <p:cNvSpPr txBox="1"/>
          <p:nvPr/>
        </p:nvSpPr>
        <p:spPr>
          <a:xfrm>
            <a:off x="5363530" y="893053"/>
            <a:ext cx="3015569"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Use Case Diagram</a:t>
            </a:r>
            <a:endParaRPr lang="en-IN" sz="28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A4F0CF4-A932-4FAF-A2F6-5A88B90A6EC8}"/>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0BC51203-CE99-4C37-BB74-C2324484B2DD}"/>
              </a:ext>
            </a:extLst>
          </p:cNvPr>
          <p:cNvPicPr>
            <a:picLocks noChangeAspect="1"/>
          </p:cNvPicPr>
          <p:nvPr/>
        </p:nvPicPr>
        <p:blipFill rotWithShape="1">
          <a:blip r:embed="rId2"/>
          <a:srcRect l="42305" t="26978" r="14064" b="27799"/>
          <a:stretch/>
        </p:blipFill>
        <p:spPr>
          <a:xfrm>
            <a:off x="3329123" y="1679534"/>
            <a:ext cx="7084381" cy="3939184"/>
          </a:xfrm>
          <a:prstGeom prst="rect">
            <a:avLst/>
          </a:prstGeom>
        </p:spPr>
      </p:pic>
    </p:spTree>
    <p:extLst>
      <p:ext uri="{BB962C8B-B14F-4D97-AF65-F5344CB8AC3E}">
        <p14:creationId xmlns:p14="http://schemas.microsoft.com/office/powerpoint/2010/main" val="144546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37AE-2796-4711-9603-42FE200D4D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C57088-2737-4BEF-B64E-254766C50920}"/>
              </a:ext>
            </a:extLst>
          </p:cNvPr>
          <p:cNvSpPr>
            <a:spLocks noGrp="1"/>
          </p:cNvSpPr>
          <p:nvPr>
            <p:ph idx="1"/>
          </p:nvPr>
        </p:nvSpPr>
        <p:spPr/>
        <p:txBody>
          <a:bodyPr/>
          <a:lstStyle/>
          <a:p>
            <a:endParaRPr lang="en-IN"/>
          </a:p>
        </p:txBody>
      </p:sp>
      <p:sp>
        <p:nvSpPr>
          <p:cNvPr id="6" name="TextBox 5">
            <a:extLst>
              <a:ext uri="{FF2B5EF4-FFF2-40B4-BE49-F238E27FC236}">
                <a16:creationId xmlns:a16="http://schemas.microsoft.com/office/drawing/2014/main" id="{7F50FABF-752A-4979-A9FD-A062B849D454}"/>
              </a:ext>
            </a:extLst>
          </p:cNvPr>
          <p:cNvSpPr txBox="1"/>
          <p:nvPr/>
        </p:nvSpPr>
        <p:spPr>
          <a:xfrm>
            <a:off x="5264458" y="1002945"/>
            <a:ext cx="2847254"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Activity Diagram</a:t>
            </a:r>
            <a:endParaRPr lang="en-IN" sz="2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1F2215-6AEA-4250-B598-17E47B5413A0}"/>
              </a:ext>
            </a:extLst>
          </p:cNvPr>
          <p:cNvPicPr>
            <a:picLocks noChangeAspect="1"/>
          </p:cNvPicPr>
          <p:nvPr/>
        </p:nvPicPr>
        <p:blipFill rotWithShape="1">
          <a:blip r:embed="rId2"/>
          <a:srcRect l="32403" t="13996" r="12694" b="15351"/>
          <a:stretch/>
        </p:blipFill>
        <p:spPr>
          <a:xfrm>
            <a:off x="3302514" y="1686017"/>
            <a:ext cx="7237259" cy="4996204"/>
          </a:xfrm>
          <a:prstGeom prst="rect">
            <a:avLst/>
          </a:prstGeom>
        </p:spPr>
      </p:pic>
    </p:spTree>
    <p:extLst>
      <p:ext uri="{BB962C8B-B14F-4D97-AF65-F5344CB8AC3E}">
        <p14:creationId xmlns:p14="http://schemas.microsoft.com/office/powerpoint/2010/main" val="150168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E76F0-8AC1-407C-88BB-4AEF7D08A053}"/>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3B778E3E-0F66-40FD-9A1D-A0B25F47CB0B}"/>
              </a:ext>
            </a:extLst>
          </p:cNvPr>
          <p:cNvSpPr>
            <a:spLocks noGrp="1"/>
          </p:cNvSpPr>
          <p:nvPr>
            <p:ph idx="1"/>
          </p:nvPr>
        </p:nvSpPr>
        <p:spPr/>
        <p:txBody>
          <a:bodyPr/>
          <a:lstStyle/>
          <a:p>
            <a:endParaRPr lang="en-IN"/>
          </a:p>
        </p:txBody>
      </p:sp>
      <p:sp>
        <p:nvSpPr>
          <p:cNvPr id="7" name="TextBox 6">
            <a:extLst>
              <a:ext uri="{FF2B5EF4-FFF2-40B4-BE49-F238E27FC236}">
                <a16:creationId xmlns:a16="http://schemas.microsoft.com/office/drawing/2014/main" id="{EC79973A-52CC-4BE2-A4A2-0A84D6757F80}"/>
              </a:ext>
            </a:extLst>
          </p:cNvPr>
          <p:cNvSpPr txBox="1"/>
          <p:nvPr/>
        </p:nvSpPr>
        <p:spPr>
          <a:xfrm>
            <a:off x="5621787" y="793354"/>
            <a:ext cx="244810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Class Diagram</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D845F6-4E02-428D-82AD-4A92EC5416B2}"/>
              </a:ext>
            </a:extLst>
          </p:cNvPr>
          <p:cNvPicPr>
            <a:picLocks noChangeAspect="1"/>
          </p:cNvPicPr>
          <p:nvPr/>
        </p:nvPicPr>
        <p:blipFill rotWithShape="1">
          <a:blip r:embed="rId2"/>
          <a:srcRect l="37426" t="14268" r="24856" b="19902"/>
          <a:stretch/>
        </p:blipFill>
        <p:spPr>
          <a:xfrm>
            <a:off x="4092606" y="1430874"/>
            <a:ext cx="5506469" cy="5155672"/>
          </a:xfrm>
          <a:prstGeom prst="rect">
            <a:avLst/>
          </a:prstGeom>
        </p:spPr>
      </p:pic>
    </p:spTree>
    <p:extLst>
      <p:ext uri="{BB962C8B-B14F-4D97-AF65-F5344CB8AC3E}">
        <p14:creationId xmlns:p14="http://schemas.microsoft.com/office/powerpoint/2010/main" val="887843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CE01-ED44-43AA-BDBA-3491E7D013D8}"/>
              </a:ext>
            </a:extLst>
          </p:cNvPr>
          <p:cNvSpPr>
            <a:spLocks noGrp="1"/>
          </p:cNvSpPr>
          <p:nvPr>
            <p:ph type="title"/>
          </p:nvPr>
        </p:nvSpPr>
        <p:spPr>
          <a:xfrm>
            <a:off x="0" y="624110"/>
            <a:ext cx="12191999" cy="669852"/>
          </a:xfrm>
        </p:spPr>
        <p:txBody>
          <a:bodyPr>
            <a:normAutofit/>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8B2E0B8-C78E-435D-B203-ABAD5B4AF876}"/>
              </a:ext>
            </a:extLst>
          </p:cNvPr>
          <p:cNvSpPr>
            <a:spLocks noGrp="1"/>
          </p:cNvSpPr>
          <p:nvPr>
            <p:ph idx="1"/>
          </p:nvPr>
        </p:nvSpPr>
        <p:spPr>
          <a:xfrm>
            <a:off x="2416683" y="1509490"/>
            <a:ext cx="8915400" cy="4724400"/>
          </a:xfrm>
        </p:spPr>
        <p:txBody>
          <a:bodyPr>
            <a:normAutofit fontScale="25000" lnSpcReduction="20000"/>
          </a:bodyPr>
          <a:lstStyle/>
          <a:p>
            <a:pPr marR="33655" algn="just" fontAlgn="base">
              <a:lnSpc>
                <a:spcPct val="99000"/>
              </a:lnSpc>
              <a:spcAft>
                <a:spcPts val="245"/>
              </a:spcAft>
              <a:buClr>
                <a:srgbClr val="000000"/>
              </a:buClr>
              <a:buSzPts val="800"/>
            </a:pP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Aishwarya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DS,Madhumalathi</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S,Manisha</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UA, Sushma K M, Ravikumar V G “Prediction of Crime Pattern and Suspects Using Data mining Techniques”,  3rd National Conference on Image Processing, Computing, Communication, Networking and Data Analytics, June 2018. </a:t>
            </a:r>
          </a:p>
          <a:p>
            <a:pPr marR="33655" algn="just" fontAlgn="base">
              <a:lnSpc>
                <a:spcPct val="99000"/>
              </a:lnSpc>
              <a:spcAft>
                <a:spcPts val="245"/>
              </a:spcAft>
              <a:buClr>
                <a:srgbClr val="000000"/>
              </a:buClr>
              <a:buSzPts val="800"/>
            </a:pP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Chhaya</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Chauhan,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SmritiSehgal</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“Crime Analysis Using Data Mining Techniques and Algorithms”, International Conference on Computing, Communication and Automation (ICCCA), IEEE, May2017. </a:t>
            </a:r>
          </a:p>
          <a:p>
            <a:pPr marR="33655" algn="just" fontAlgn="base">
              <a:lnSpc>
                <a:spcPct val="99000"/>
              </a:lnSpc>
              <a:spcAft>
                <a:spcPts val="245"/>
              </a:spcAft>
              <a:buClr>
                <a:srgbClr val="000000"/>
              </a:buClr>
              <a:buSzPts val="800"/>
            </a:pP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Suil</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Yadav, Meet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Timbadia</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Ajit</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Yadav, Rohit Vishwakarma and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Nikhilesh</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Yadav,“Crime</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Pattern Detection, Analysis &amp; Prediction”, International Conference on Electronics, Communication and Aerospace Technology (ICECA), pp225-230, IEEE, 2017. </a:t>
            </a:r>
          </a:p>
          <a:p>
            <a:pPr marR="33655" algn="just" fontAlgn="base">
              <a:lnSpc>
                <a:spcPct val="99000"/>
              </a:lnSpc>
              <a:spcAft>
                <a:spcPts val="245"/>
              </a:spcAft>
              <a:buClr>
                <a:srgbClr val="000000"/>
              </a:buClr>
              <a:buSzPts val="800"/>
            </a:pP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Malathi</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a:t>
            </a:r>
            <a:r>
              <a:rPr lang="en-IN" sz="80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Dr.</a:t>
            </a: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Santhosh Baboo, “An Enhanced Algorithm to Predict a Future Crime using Data Mining” International Journal of Computer Applications (0975 – 8887) Vol. 21–, No.1, May 2011. </a:t>
            </a:r>
          </a:p>
          <a:p>
            <a:pPr marR="33655" algn="just" fontAlgn="base">
              <a:lnSpc>
                <a:spcPct val="99000"/>
              </a:lnSpc>
              <a:spcAft>
                <a:spcPts val="245"/>
              </a:spcAft>
              <a:buClr>
                <a:srgbClr val="000000"/>
              </a:buClr>
              <a:buSzPts val="800"/>
            </a:pPr>
            <a:r>
              <a:rPr lang="en-IN" sz="80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 Agarwal, R. Nagpal, and R. Sehgal, “Crime analysis using k-means </a:t>
            </a:r>
            <a:r>
              <a:rPr lang="en-IN" sz="8000" dirty="0">
                <a:solidFill>
                  <a:srgbClr val="000000"/>
                </a:solidFill>
                <a:effectLst/>
                <a:latin typeface="Times New Roman" panose="02020603050405020304" pitchFamily="18" charset="0"/>
                <a:ea typeface="Times New Roman" panose="02020603050405020304" pitchFamily="18" charset="0"/>
              </a:rPr>
              <a:t>Clustering”,  International Journal of Computer Applications, Vol. 83 , No4, December 2013. </a:t>
            </a:r>
          </a:p>
          <a:p>
            <a:endParaRPr lang="en-IN" dirty="0"/>
          </a:p>
        </p:txBody>
      </p:sp>
    </p:spTree>
    <p:extLst>
      <p:ext uri="{BB962C8B-B14F-4D97-AF65-F5344CB8AC3E}">
        <p14:creationId xmlns:p14="http://schemas.microsoft.com/office/powerpoint/2010/main" val="400598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0446-6819-4348-B797-07E0D7634C69}"/>
              </a:ext>
            </a:extLst>
          </p:cNvPr>
          <p:cNvSpPr>
            <a:spLocks noGrp="1"/>
          </p:cNvSpPr>
          <p:nvPr>
            <p:ph type="title"/>
          </p:nvPr>
        </p:nvSpPr>
        <p:spPr>
          <a:xfrm>
            <a:off x="2592926" y="624109"/>
            <a:ext cx="8897460" cy="2308871"/>
          </a:xfrm>
        </p:spPr>
        <p:txBody>
          <a:bodyPr>
            <a:noAutofit/>
          </a:bodyPr>
          <a:lstStyle/>
          <a:p>
            <a:r>
              <a:rPr lang="en-US" sz="6000" dirty="0">
                <a:solidFill>
                  <a:schemeClr val="tx1"/>
                </a:solidFill>
                <a:latin typeface="Times New Roman" panose="02020603050405020304" pitchFamily="18" charset="0"/>
                <a:cs typeface="Times New Roman" panose="02020603050405020304" pitchFamily="18" charset="0"/>
              </a:rPr>
              <a:t>ANY</a:t>
            </a:r>
            <a:br>
              <a:rPr lang="en-US" sz="6000" dirty="0">
                <a:solidFill>
                  <a:schemeClr val="tx1"/>
                </a:solidFill>
                <a:latin typeface="Times New Roman" panose="02020603050405020304" pitchFamily="18" charset="0"/>
                <a:cs typeface="Times New Roman" panose="02020603050405020304" pitchFamily="18" charset="0"/>
              </a:rPr>
            </a:br>
            <a:r>
              <a:rPr lang="en-US" sz="6000" dirty="0">
                <a:solidFill>
                  <a:schemeClr val="tx1"/>
                </a:solidFill>
                <a:latin typeface="Times New Roman" panose="02020603050405020304" pitchFamily="18" charset="0"/>
                <a:cs typeface="Times New Roman" panose="02020603050405020304" pitchFamily="18" charset="0"/>
              </a:rPr>
              <a:t>	QUERIES..?</a:t>
            </a:r>
          </a:p>
        </p:txBody>
      </p:sp>
    </p:spTree>
    <p:extLst>
      <p:ext uri="{BB962C8B-B14F-4D97-AF65-F5344CB8AC3E}">
        <p14:creationId xmlns:p14="http://schemas.microsoft.com/office/powerpoint/2010/main" val="201229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5899-6119-4643-BDC5-609AA7DD26A8}"/>
              </a:ext>
            </a:extLst>
          </p:cNvPr>
          <p:cNvSpPr>
            <a:spLocks noGrp="1"/>
          </p:cNvSpPr>
          <p:nvPr>
            <p:ph type="title"/>
          </p:nvPr>
        </p:nvSpPr>
        <p:spPr>
          <a:xfrm>
            <a:off x="0" y="624110"/>
            <a:ext cx="12191999" cy="652599"/>
          </a:xfrm>
        </p:spPr>
        <p:txBody>
          <a:bodyPr/>
          <a:lstStyle/>
          <a:p>
            <a:pPr algn="ctr"/>
            <a:r>
              <a:rPr lang="en-IN"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475B74AF-4C27-4296-A2FC-9E9BE79B5344}"/>
              </a:ext>
            </a:extLst>
          </p:cNvPr>
          <p:cNvSpPr>
            <a:spLocks noGrp="1"/>
          </p:cNvSpPr>
          <p:nvPr>
            <p:ph idx="1"/>
          </p:nvPr>
        </p:nvSpPr>
        <p:spPr>
          <a:xfrm>
            <a:off x="1811690" y="1649571"/>
            <a:ext cx="8915400" cy="4422475"/>
          </a:xfrm>
        </p:spPr>
        <p:txBody>
          <a:bodyPr>
            <a:normAutofit fontScale="25000" lnSpcReduction="20000"/>
          </a:bodyPr>
          <a:lstStyle/>
          <a:p>
            <a:r>
              <a:rPr lang="en-IN" sz="8000" dirty="0">
                <a:latin typeface="Times New Roman" panose="02020603050405020304" pitchFamily="18" charset="0"/>
                <a:cs typeface="Times New Roman" panose="02020603050405020304" pitchFamily="18" charset="0"/>
              </a:rPr>
              <a:t>Abstract</a:t>
            </a:r>
          </a:p>
          <a:p>
            <a:r>
              <a:rPr lang="en-IN" sz="8000" dirty="0">
                <a:latin typeface="Times New Roman" panose="02020603050405020304" pitchFamily="18" charset="0"/>
                <a:cs typeface="Times New Roman" panose="02020603050405020304" pitchFamily="18" charset="0"/>
              </a:rPr>
              <a:t>Introduction</a:t>
            </a:r>
          </a:p>
          <a:p>
            <a:r>
              <a:rPr lang="en-IN" sz="8000" dirty="0">
                <a:latin typeface="Times New Roman" panose="02020603050405020304" pitchFamily="18" charset="0"/>
                <a:cs typeface="Times New Roman" panose="02020603050405020304" pitchFamily="18" charset="0"/>
              </a:rPr>
              <a:t>Objectives</a:t>
            </a:r>
          </a:p>
          <a:p>
            <a:r>
              <a:rPr lang="en-IN" sz="8000" dirty="0">
                <a:latin typeface="Times New Roman" panose="02020603050405020304" pitchFamily="18" charset="0"/>
                <a:cs typeface="Times New Roman" panose="02020603050405020304" pitchFamily="18" charset="0"/>
              </a:rPr>
              <a:t>Scope of the project</a:t>
            </a:r>
          </a:p>
          <a:p>
            <a:r>
              <a:rPr lang="en-IN" sz="8000" dirty="0">
                <a:latin typeface="Times New Roman" panose="02020603050405020304" pitchFamily="18" charset="0"/>
                <a:cs typeface="Times New Roman" panose="02020603050405020304" pitchFamily="18" charset="0"/>
              </a:rPr>
              <a:t>Existing system</a:t>
            </a:r>
          </a:p>
          <a:p>
            <a:r>
              <a:rPr lang="en-IN" sz="8000" dirty="0">
                <a:latin typeface="Times New Roman" panose="02020603050405020304" pitchFamily="18" charset="0"/>
                <a:cs typeface="Times New Roman" panose="02020603050405020304" pitchFamily="18" charset="0"/>
              </a:rPr>
              <a:t>Proposed system</a:t>
            </a:r>
          </a:p>
          <a:p>
            <a:r>
              <a:rPr lang="en-IN" sz="8000" dirty="0">
                <a:latin typeface="Times New Roman" panose="02020603050405020304" pitchFamily="18" charset="0"/>
                <a:cs typeface="Times New Roman" panose="02020603050405020304" pitchFamily="18" charset="0"/>
              </a:rPr>
              <a:t>System requirements</a:t>
            </a:r>
          </a:p>
          <a:p>
            <a:r>
              <a:rPr lang="en-IN" sz="8000" dirty="0">
                <a:latin typeface="Times New Roman" panose="02020603050405020304" pitchFamily="18" charset="0"/>
                <a:cs typeface="Times New Roman" panose="02020603050405020304" pitchFamily="18" charset="0"/>
              </a:rPr>
              <a:t>Data Collection</a:t>
            </a:r>
          </a:p>
          <a:p>
            <a:r>
              <a:rPr lang="en-IN" sz="8000" dirty="0">
                <a:latin typeface="Times New Roman" panose="02020603050405020304" pitchFamily="18" charset="0"/>
                <a:cs typeface="Times New Roman" panose="02020603050405020304" pitchFamily="18" charset="0"/>
              </a:rPr>
              <a:t>Methodologies</a:t>
            </a:r>
          </a:p>
          <a:p>
            <a:r>
              <a:rPr lang="en-IN" sz="8000" dirty="0">
                <a:latin typeface="Times New Roman" panose="02020603050405020304" pitchFamily="18" charset="0"/>
                <a:cs typeface="Times New Roman" panose="02020603050405020304" pitchFamily="18" charset="0"/>
              </a:rPr>
              <a:t>Modules</a:t>
            </a:r>
          </a:p>
          <a:p>
            <a:r>
              <a:rPr lang="en-IN" sz="8000" dirty="0">
                <a:latin typeface="Times New Roman" panose="02020603050405020304" pitchFamily="18" charset="0"/>
                <a:cs typeface="Times New Roman" panose="02020603050405020304" pitchFamily="18" charset="0"/>
              </a:rPr>
              <a:t>Design(UML Diagrams)</a:t>
            </a:r>
          </a:p>
          <a:p>
            <a:r>
              <a:rPr lang="en-IN" sz="8000" dirty="0">
                <a:latin typeface="Times New Roman" panose="02020603050405020304" pitchFamily="18" charset="0"/>
                <a:cs typeface="Times New Roman" panose="02020603050405020304" pitchFamily="18" charset="0"/>
              </a:rPr>
              <a:t>References</a:t>
            </a:r>
          </a:p>
          <a:p>
            <a:pPr marL="0" indent="0">
              <a:buNone/>
            </a:pPr>
            <a:endParaRPr lang="en-IN" dirty="0"/>
          </a:p>
        </p:txBody>
      </p:sp>
    </p:spTree>
    <p:extLst>
      <p:ext uri="{BB962C8B-B14F-4D97-AF65-F5344CB8AC3E}">
        <p14:creationId xmlns:p14="http://schemas.microsoft.com/office/powerpoint/2010/main" val="274910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2FCE-0037-4377-AD72-FE60F30F55FE}"/>
              </a:ext>
            </a:extLst>
          </p:cNvPr>
          <p:cNvSpPr>
            <a:spLocks noGrp="1"/>
          </p:cNvSpPr>
          <p:nvPr>
            <p:ph type="ctrTitle"/>
          </p:nvPr>
        </p:nvSpPr>
        <p:spPr>
          <a:xfrm>
            <a:off x="2364926" y="2945921"/>
            <a:ext cx="8915399" cy="2262781"/>
          </a:xfrm>
        </p:spPr>
        <p:txBody>
          <a:bodyPr>
            <a:norm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27515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375C-1861-4FF6-84E6-4F29EE4FCB71}"/>
              </a:ext>
            </a:extLst>
          </p:cNvPr>
          <p:cNvSpPr>
            <a:spLocks noGrp="1"/>
          </p:cNvSpPr>
          <p:nvPr>
            <p:ph type="title"/>
          </p:nvPr>
        </p:nvSpPr>
        <p:spPr>
          <a:xfrm>
            <a:off x="0" y="638355"/>
            <a:ext cx="12191999" cy="638354"/>
          </a:xfrm>
        </p:spPr>
        <p:txBody>
          <a:bodyPr>
            <a:noAutofit/>
          </a:bodyPr>
          <a:lstStyle/>
          <a:p>
            <a:pPr algn="ctr"/>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6564E32-5382-48EA-807B-4262AF358A5E}"/>
              </a:ext>
            </a:extLst>
          </p:cNvPr>
          <p:cNvSpPr>
            <a:spLocks noGrp="1"/>
          </p:cNvSpPr>
          <p:nvPr>
            <p:ph idx="1"/>
          </p:nvPr>
        </p:nvSpPr>
        <p:spPr>
          <a:xfrm>
            <a:off x="2592925" y="1356028"/>
            <a:ext cx="8915400" cy="5102151"/>
          </a:xfrm>
        </p:spPr>
        <p:txBody>
          <a:bodyPr>
            <a:noAutofit/>
          </a:bodyPr>
          <a:lstStyle/>
          <a:p>
            <a:r>
              <a:rPr lang="en-US" sz="2000" dirty="0">
                <a:latin typeface="Times New Roman" panose="02020603050405020304" pitchFamily="18" charset="0"/>
                <a:cs typeface="Times New Roman" panose="02020603050405020304" pitchFamily="18" charset="0"/>
              </a:rPr>
              <a:t>Crime analysis is methodological approach for identify the crime areas. The crime areas are mainly based on the crime type these identified crime areas are helpful to reduce the crime rate. </a:t>
            </a:r>
          </a:p>
          <a:p>
            <a:r>
              <a:rPr lang="en-US" sz="2000" dirty="0">
                <a:latin typeface="Times New Roman" panose="02020603050405020304" pitchFamily="18" charset="0"/>
                <a:cs typeface="Times New Roman" panose="02020603050405020304" pitchFamily="18" charset="0"/>
              </a:rPr>
              <a:t>This can be very easy to identify the crime areas, based on this process the crime rate can be analyzed.</a:t>
            </a:r>
          </a:p>
          <a:p>
            <a:r>
              <a:rPr lang="en-US" sz="2000" dirty="0">
                <a:latin typeface="Times New Roman" panose="02020603050405020304" pitchFamily="18" charset="0"/>
                <a:cs typeface="Times New Roman" panose="02020603050405020304" pitchFamily="18" charset="0"/>
              </a:rPr>
              <a:t>With the increasing of computer systems the crime data analysts can help to the crime investigators to analyze the crime. Based on the clustering and preprocessing extract the crime areas from a structured data. </a:t>
            </a:r>
          </a:p>
          <a:p>
            <a:r>
              <a:rPr lang="en-US" sz="2000" dirty="0">
                <a:latin typeface="Times New Roman" panose="02020603050405020304" pitchFamily="18" charset="0"/>
                <a:cs typeface="Times New Roman" panose="02020603050405020304" pitchFamily="18" charset="0"/>
              </a:rPr>
              <a:t>The cause of occurrences of crimes like crime details of person and other factors we are focusing mainly on crime factors of previous years. </a:t>
            </a:r>
          </a:p>
          <a:p>
            <a:r>
              <a:rPr lang="en-US" sz="2000" dirty="0">
                <a:latin typeface="Times New Roman" panose="02020603050405020304" pitchFamily="18" charset="0"/>
                <a:cs typeface="Times New Roman" panose="02020603050405020304" pitchFamily="18" charset="0"/>
              </a:rPr>
              <a:t>The need of crime analysis to identify the crime areas and type of crime is ongoing, timely manner, to utilize the crime investigators and it can be proactive for analyzing and rectifying the crime rate. Analyze crime to meet the law enforcement needs of a changing society analyze crime to understand the criminal behaviors.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4867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3C61C-E261-41FC-A0A0-A54A659AD5D1}"/>
              </a:ext>
            </a:extLst>
          </p:cNvPr>
          <p:cNvSpPr>
            <a:spLocks noGrp="1"/>
          </p:cNvSpPr>
          <p:nvPr>
            <p:ph type="title"/>
          </p:nvPr>
        </p:nvSpPr>
        <p:spPr>
          <a:xfrm>
            <a:off x="0" y="624110"/>
            <a:ext cx="12191999" cy="721611"/>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58A3106-6772-4053-9FF4-F8CEDA3A2183}"/>
              </a:ext>
            </a:extLst>
          </p:cNvPr>
          <p:cNvSpPr>
            <a:spLocks noGrp="1"/>
          </p:cNvSpPr>
          <p:nvPr>
            <p:ph idx="1"/>
          </p:nvPr>
        </p:nvSpPr>
        <p:spPr>
          <a:xfrm>
            <a:off x="2592925" y="1587128"/>
            <a:ext cx="8915400" cy="4267200"/>
          </a:xfrm>
        </p:spPr>
        <p:txBody>
          <a:bodyPr>
            <a:noAutofit/>
          </a:bodyPr>
          <a:lstStyle/>
          <a:p>
            <a:r>
              <a:rPr lang="en-US" sz="2000" dirty="0">
                <a:latin typeface="Times New Roman" panose="02020603050405020304" pitchFamily="18" charset="0"/>
                <a:cs typeface="Times New Roman" panose="02020603050405020304" pitchFamily="18" charset="0"/>
              </a:rPr>
              <a:t>Crime data are categorized using the crime type, It can be useful to identify the crime areas based on the crime category and very useful to protect the crime areas to decrease the crime rate. Crimes are influenced by organizations and other places occurred frequently in a society. </a:t>
            </a:r>
          </a:p>
          <a:p>
            <a:r>
              <a:rPr lang="en-US" sz="2000" dirty="0">
                <a:latin typeface="Times New Roman" panose="02020603050405020304" pitchFamily="18" charset="0"/>
                <a:cs typeface="Times New Roman" panose="02020603050405020304" pitchFamily="18" charset="0"/>
              </a:rPr>
              <a:t>The main use of analyze the crime areas is to identify the crime areas after analyze the clusters, crime occurrences frequently during different years. Crime prediction is used to identify the crime occurred areas and reduce those crimes, this can be very useful to decrease the crime rate. </a:t>
            </a:r>
          </a:p>
          <a:p>
            <a:r>
              <a:rPr lang="en-US" sz="2000" dirty="0">
                <a:latin typeface="Times New Roman" panose="02020603050405020304" pitchFamily="18" charset="0"/>
                <a:cs typeface="Times New Roman" panose="02020603050405020304" pitchFamily="18" charset="0"/>
              </a:rPr>
              <a:t>Based on the structured data analyze the crimes. Crime analysis is an approach it can be very useful to identify the crime areas based on the historical crime data the crime areas are will be identified. In this process analyze the crime problems in all types of categories, state wide the crime patterns are defined based on the geographical terms.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29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54FE-2EAA-4437-83C9-F689E491E0C4}"/>
              </a:ext>
            </a:extLst>
          </p:cNvPr>
          <p:cNvSpPr>
            <a:spLocks noGrp="1"/>
          </p:cNvSpPr>
          <p:nvPr>
            <p:ph type="title"/>
          </p:nvPr>
        </p:nvSpPr>
        <p:spPr>
          <a:xfrm>
            <a:off x="0" y="624110"/>
            <a:ext cx="12191999" cy="669852"/>
          </a:xfrm>
        </p:spPr>
        <p:txBody>
          <a:bodyPr/>
          <a:lstStyle/>
          <a:p>
            <a:pPr algn="ctr"/>
            <a:r>
              <a:rPr lang="en-IN"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11330CC7-C198-46C6-AE50-85DC6C1DA1CB}"/>
              </a:ext>
            </a:extLst>
          </p:cNvPr>
          <p:cNvSpPr>
            <a:spLocks noGrp="1"/>
          </p:cNvSpPr>
          <p:nvPr>
            <p:ph idx="1"/>
          </p:nvPr>
        </p:nvSpPr>
        <p:spPr>
          <a:xfrm>
            <a:off x="2416683" y="1540189"/>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The use of crime prediction is to analyzing and decreasing the future crime. Using the old data crime locations are identified. The Data mining prediction techniques are useful to enhance the accuracy, performance, speed of predicting the crime. Using the mining techniques crime patterns are analyzed based on the current and old data .</a:t>
            </a:r>
          </a:p>
          <a:p>
            <a:r>
              <a:rPr lang="en-US" sz="2000" dirty="0">
                <a:latin typeface="Times New Roman" panose="02020603050405020304" pitchFamily="18" charset="0"/>
                <a:cs typeface="Times New Roman" panose="02020603050405020304" pitchFamily="18" charset="0"/>
              </a:rPr>
              <a:t> In clustering, the data items are clustered according to their logical relationships or natural groupings and a structure as a whole is generated. There are no predefined groups. Each cluster is collection of homogeneous elements. Crime Prediction Techniques provide an accurate prediction for the location of the crime. Collecting and managing large volumes of accurate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9242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0077-D2E2-4E93-B396-2A8C272A130D}"/>
              </a:ext>
            </a:extLst>
          </p:cNvPr>
          <p:cNvSpPr>
            <a:spLocks noGrp="1"/>
          </p:cNvSpPr>
          <p:nvPr>
            <p:ph type="title"/>
          </p:nvPr>
        </p:nvSpPr>
        <p:spPr>
          <a:xfrm>
            <a:off x="0" y="624110"/>
            <a:ext cx="12191999" cy="687105"/>
          </a:xfrm>
        </p:spPr>
        <p:txBody>
          <a:bodyPr>
            <a:normAutofit/>
          </a:bodyPr>
          <a:lstStyle/>
          <a:p>
            <a:pPr algn="ctr"/>
            <a:r>
              <a:rPr lang="en-IN"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17E084E2-A750-483B-96F2-0AAEDE6FF6DB}"/>
              </a:ext>
            </a:extLst>
          </p:cNvPr>
          <p:cNvSpPr>
            <a:spLocks noGrp="1"/>
          </p:cNvSpPr>
          <p:nvPr>
            <p:ph idx="1"/>
          </p:nvPr>
        </p:nvSpPr>
        <p:spPr>
          <a:xfrm>
            <a:off x="2468442" y="1540189"/>
            <a:ext cx="8915400" cy="1325444"/>
          </a:xfrm>
        </p:spPr>
        <p:txBody>
          <a:bodyPr>
            <a:normAutofit/>
          </a:bodyPr>
          <a:lstStyle/>
          <a:p>
            <a:r>
              <a:rPr lang="en-US" sz="2000" dirty="0">
                <a:latin typeface="Times New Roman" panose="02020603050405020304" pitchFamily="18" charset="0"/>
                <a:cs typeface="Times New Roman" panose="02020603050405020304" pitchFamily="18" charset="0"/>
              </a:rPr>
              <a:t>The main objective of the project is to analyze the crime patterns and identify the crime predicted areas based on the crime rate using the crime data. Using the fuzzy clustering obtain the crime patterns to know in which area the crime will </a:t>
            </a:r>
            <a:r>
              <a:rPr lang="en-IN" sz="2000" dirty="0">
                <a:latin typeface="Times New Roman" panose="02020603050405020304" pitchFamily="18" charset="0"/>
                <a:cs typeface="Times New Roman" panose="02020603050405020304" pitchFamily="18" charset="0"/>
              </a:rPr>
              <a:t>occur frequently</a:t>
            </a:r>
            <a:r>
              <a:rPr lang="en-IN" sz="2000" dirty="0"/>
              <a:t>.</a:t>
            </a:r>
          </a:p>
        </p:txBody>
      </p:sp>
      <p:pic>
        <p:nvPicPr>
          <p:cNvPr id="5" name="Picture 4">
            <a:extLst>
              <a:ext uri="{FF2B5EF4-FFF2-40B4-BE49-F238E27FC236}">
                <a16:creationId xmlns:a16="http://schemas.microsoft.com/office/drawing/2014/main" id="{1FC80794-06D8-47E2-BB0F-8DF638D4C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590" y="2865633"/>
            <a:ext cx="5932967" cy="3460897"/>
          </a:xfrm>
          <a:prstGeom prst="rect">
            <a:avLst/>
          </a:prstGeom>
        </p:spPr>
      </p:pic>
    </p:spTree>
    <p:extLst>
      <p:ext uri="{BB962C8B-B14F-4D97-AF65-F5344CB8AC3E}">
        <p14:creationId xmlns:p14="http://schemas.microsoft.com/office/powerpoint/2010/main" val="423105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6FF18-ACCD-4AFA-8DE2-8CF217936511}"/>
              </a:ext>
            </a:extLst>
          </p:cNvPr>
          <p:cNvSpPr>
            <a:spLocks noGrp="1"/>
          </p:cNvSpPr>
          <p:nvPr>
            <p:ph type="title"/>
          </p:nvPr>
        </p:nvSpPr>
        <p:spPr>
          <a:xfrm>
            <a:off x="0" y="624110"/>
            <a:ext cx="12191999" cy="738864"/>
          </a:xfrm>
        </p:spPr>
        <p:txBody>
          <a:bodyPr>
            <a:normAutofit fontScale="90000"/>
          </a:bodyPr>
          <a:lstStyle/>
          <a:p>
            <a:pPr algn="ctr"/>
            <a:r>
              <a:rPr lang="en-IN" sz="4000" dirty="0">
                <a:latin typeface="Times New Roman" panose="02020603050405020304" pitchFamily="18" charset="0"/>
                <a:cs typeface="Times New Roman" panose="02020603050405020304" pitchFamily="18" charset="0"/>
              </a:rPr>
              <a:t>SCOPE</a:t>
            </a:r>
            <a:r>
              <a:rPr lang="en-US" sz="4000"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OF THE PROJECT</a:t>
            </a:r>
            <a:br>
              <a:rPr lang="en-IN" sz="36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04F9651-2E7C-4F34-957B-1F780314136C}"/>
              </a:ext>
            </a:extLst>
          </p:cNvPr>
          <p:cNvSpPr>
            <a:spLocks noGrp="1"/>
          </p:cNvSpPr>
          <p:nvPr>
            <p:ph idx="1"/>
          </p:nvPr>
        </p:nvSpPr>
        <p:spPr>
          <a:xfrm>
            <a:off x="2420396" y="1540189"/>
            <a:ext cx="8915400" cy="3777622"/>
          </a:xfrm>
        </p:spPr>
        <p:txBody>
          <a:bodyPr>
            <a:normAutofit/>
          </a:bodyPr>
          <a:lstStyle/>
          <a:p>
            <a:r>
              <a:rPr lang="en-US" sz="2000" dirty="0">
                <a:latin typeface="Times New Roman" panose="02020603050405020304" pitchFamily="18" charset="0"/>
                <a:cs typeface="Times New Roman" panose="02020603050405020304" pitchFamily="18" charset="0"/>
              </a:rPr>
              <a:t>It predicts the crime an individual criminal is likely to commit, and also predict the estimated time for the crime to take place as a future scope. </a:t>
            </a:r>
          </a:p>
          <a:p>
            <a:r>
              <a:rPr lang="en-US" sz="2000" dirty="0">
                <a:latin typeface="Times New Roman" panose="02020603050405020304" pitchFamily="18" charset="0"/>
                <a:cs typeface="Times New Roman" panose="02020603050405020304" pitchFamily="18" charset="0"/>
              </a:rPr>
              <a:t>Along with this, one can try to predict the location of the crime.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1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18CC-951B-4C59-BD82-56F0D4161DFE}"/>
              </a:ext>
            </a:extLst>
          </p:cNvPr>
          <p:cNvSpPr>
            <a:spLocks noGrp="1"/>
          </p:cNvSpPr>
          <p:nvPr>
            <p:ph type="title"/>
          </p:nvPr>
        </p:nvSpPr>
        <p:spPr>
          <a:xfrm>
            <a:off x="0" y="624110"/>
            <a:ext cx="12191999" cy="652599"/>
          </a:xfrm>
        </p:spPr>
        <p:txBody>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989436C1-1067-44FC-A83A-5512F02572B9}"/>
              </a:ext>
            </a:extLst>
          </p:cNvPr>
          <p:cNvSpPr>
            <a:spLocks noGrp="1"/>
          </p:cNvSpPr>
          <p:nvPr>
            <p:ph idx="1"/>
          </p:nvPr>
        </p:nvSpPr>
        <p:spPr>
          <a:xfrm>
            <a:off x="2554707" y="1540189"/>
            <a:ext cx="8915400" cy="3777622"/>
          </a:xfrm>
        </p:spPr>
        <p:txBody>
          <a:bodyPr/>
          <a:lstStyle/>
          <a:p>
            <a:r>
              <a:rPr lang="en-IN" sz="2000" dirty="0">
                <a:solidFill>
                  <a:srgbClr val="000000"/>
                </a:solidFill>
                <a:effectLst/>
                <a:latin typeface="Times New Roman" panose="02020603050405020304" pitchFamily="18" charset="0"/>
                <a:ea typeface="Times New Roman" panose="02020603050405020304" pitchFamily="18" charset="0"/>
              </a:rPr>
              <a:t>The detection of the crime types and patterns are used to identify and analyse the crime, this process is used to provide the information to reduce the crime rate and identify the common crime rates. </a:t>
            </a:r>
          </a:p>
          <a:p>
            <a:r>
              <a:rPr lang="en-IN" sz="2000" dirty="0">
                <a:solidFill>
                  <a:srgbClr val="000000"/>
                </a:solidFill>
                <a:effectLst/>
                <a:latin typeface="Times New Roman" panose="02020603050405020304" pitchFamily="18" charset="0"/>
                <a:ea typeface="Times New Roman" panose="02020603050405020304" pitchFamily="18" charset="0"/>
              </a:rPr>
              <a:t>The further occurrences of similar incidence the crime analysis is mainly focused on the crime regions in this process the crime data is used based on the crime data the crime areas are identified, mainly concentrate on crimes such as kidnapping, murder, Theft, Robber etc. </a:t>
            </a:r>
          </a:p>
          <a:p>
            <a:pPr marL="0" indent="0">
              <a:buNone/>
            </a:pPr>
            <a:endParaRPr lang="en-IN" dirty="0"/>
          </a:p>
        </p:txBody>
      </p:sp>
    </p:spTree>
    <p:extLst>
      <p:ext uri="{BB962C8B-B14F-4D97-AF65-F5344CB8AC3E}">
        <p14:creationId xmlns:p14="http://schemas.microsoft.com/office/powerpoint/2010/main" val="97565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251E-F374-48D7-8608-799C6FF66843}"/>
              </a:ext>
            </a:extLst>
          </p:cNvPr>
          <p:cNvSpPr>
            <a:spLocks noGrp="1"/>
          </p:cNvSpPr>
          <p:nvPr>
            <p:ph type="title"/>
          </p:nvPr>
        </p:nvSpPr>
        <p:spPr>
          <a:xfrm>
            <a:off x="0" y="624110"/>
            <a:ext cx="12191999" cy="669852"/>
          </a:xfrm>
        </p:spPr>
        <p:txBody>
          <a:bodyPr/>
          <a:lstStyle/>
          <a:p>
            <a:pPr algn="ctr"/>
            <a:r>
              <a:rPr lang="en-IN"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6605DC4D-2577-4DC9-B7AB-E8C64E115DFA}"/>
              </a:ext>
            </a:extLst>
          </p:cNvPr>
          <p:cNvSpPr>
            <a:spLocks noGrp="1"/>
          </p:cNvSpPr>
          <p:nvPr>
            <p:ph idx="1"/>
          </p:nvPr>
        </p:nvSpPr>
        <p:spPr>
          <a:xfrm>
            <a:off x="2554706" y="1540189"/>
            <a:ext cx="8915400" cy="3777622"/>
          </a:xfrm>
        </p:spPr>
        <p:txBody>
          <a:bodyPr>
            <a:normAutofit/>
          </a:bodyPr>
          <a:lstStyle/>
          <a:p>
            <a:pPr marL="292100" marR="33655" indent="-285750" algn="just">
              <a:lnSpc>
                <a:spcPct val="103000"/>
              </a:lnSpc>
              <a:spcAft>
                <a:spcPts val="25"/>
              </a:spcAft>
            </a:pPr>
            <a:r>
              <a:rPr lang="en-IN" sz="2000" dirty="0">
                <a:solidFill>
                  <a:srgbClr val="000000"/>
                </a:solidFill>
                <a:effectLst/>
                <a:latin typeface="Times New Roman" panose="02020603050405020304" pitchFamily="18" charset="0"/>
                <a:ea typeface="Times New Roman" panose="02020603050405020304" pitchFamily="18" charset="0"/>
              </a:rPr>
              <a:t>In the crime analysis process in the step one crime data will be loaded then the noisy data will be removed based on the pre processing phase. </a:t>
            </a:r>
          </a:p>
          <a:p>
            <a:pPr marL="292100" marR="33655" indent="-285750" algn="just">
              <a:lnSpc>
                <a:spcPct val="103000"/>
              </a:lnSpc>
              <a:spcAft>
                <a:spcPts val="25"/>
              </a:spcAft>
            </a:pPr>
            <a:r>
              <a:rPr lang="en-IN" sz="2000" dirty="0">
                <a:solidFill>
                  <a:srgbClr val="000000"/>
                </a:solidFill>
                <a:effectLst/>
                <a:latin typeface="Times New Roman" panose="02020603050405020304" pitchFamily="18" charset="0"/>
                <a:ea typeface="Times New Roman" panose="02020603050405020304" pitchFamily="18" charset="0"/>
              </a:rPr>
              <a:t>Cluster the data using the clustering technique, the fuzzy k-means is a clustering algorithm is used to cluster the data then identify the crime patterns based on the crime data finally the visualize the crime prone areas.  </a:t>
            </a:r>
          </a:p>
          <a:p>
            <a:pPr marR="33655" algn="just">
              <a:lnSpc>
                <a:spcPct val="103000"/>
              </a:lnSpc>
              <a:spcAft>
                <a:spcPts val="25"/>
              </a:spcAft>
            </a:pPr>
            <a:r>
              <a:rPr lang="en-IN" sz="2000" dirty="0">
                <a:solidFill>
                  <a:srgbClr val="000000"/>
                </a:solidFill>
                <a:effectLst/>
                <a:latin typeface="Times New Roman" panose="02020603050405020304" pitchFamily="18" charset="0"/>
                <a:ea typeface="Times New Roman" panose="02020603050405020304" pitchFamily="18" charset="0"/>
              </a:rPr>
              <a:t>The system mainly contain four modules  </a:t>
            </a:r>
          </a:p>
          <a:p>
            <a:pPr marR="33655" lvl="2" indent="-342900" algn="just" fontAlgn="base">
              <a:lnSpc>
                <a:spcPct val="103000"/>
              </a:lnSpc>
              <a:spcAft>
                <a:spcPts val="25"/>
              </a:spcAft>
              <a:buClr>
                <a:srgbClr val="000000"/>
              </a:buClr>
              <a:buSzPts val="1000"/>
              <a:buFont typeface="+mj-lt"/>
              <a:buAutoNum type="arabicPeriod"/>
            </a:pPr>
            <a:r>
              <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Pre-processing the crime data </a:t>
            </a:r>
          </a:p>
          <a:p>
            <a:pPr marR="33655" lvl="2" indent="-342900" algn="just" fontAlgn="base">
              <a:lnSpc>
                <a:spcPct val="103000"/>
              </a:lnSpc>
              <a:spcAft>
                <a:spcPts val="25"/>
              </a:spcAft>
              <a:buClr>
                <a:srgbClr val="000000"/>
              </a:buClr>
              <a:buSzPts val="1000"/>
              <a:buFont typeface="+mj-lt"/>
              <a:buAutoNum type="arabicPeriod"/>
            </a:pPr>
            <a:r>
              <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Clustering Crime data </a:t>
            </a:r>
          </a:p>
          <a:p>
            <a:pPr marR="33655" lvl="2" indent="-342900" algn="just" fontAlgn="base">
              <a:lnSpc>
                <a:spcPct val="103000"/>
              </a:lnSpc>
              <a:spcAft>
                <a:spcPts val="25"/>
              </a:spcAft>
              <a:buClr>
                <a:srgbClr val="000000"/>
              </a:buClr>
              <a:buSzPts val="1000"/>
              <a:buFont typeface="+mj-lt"/>
              <a:buAutoNum type="arabicPeriod"/>
            </a:pPr>
            <a:r>
              <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Pattern Identification of crime data </a:t>
            </a:r>
          </a:p>
          <a:p>
            <a:pPr marR="33655" lvl="2" indent="-342900" algn="just" fontAlgn="base">
              <a:lnSpc>
                <a:spcPct val="103000"/>
              </a:lnSpc>
              <a:spcAft>
                <a:spcPts val="25"/>
              </a:spcAft>
              <a:buClr>
                <a:srgbClr val="000000"/>
              </a:buClr>
              <a:buSzPts val="1000"/>
              <a:buFont typeface="+mj-lt"/>
              <a:buAutoNum type="arabicPeriod"/>
            </a:pPr>
            <a:r>
              <a:rPr lang="en-IN" sz="16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Predicting the crime areas </a:t>
            </a:r>
          </a:p>
          <a:p>
            <a:endParaRPr lang="en-IN" dirty="0"/>
          </a:p>
        </p:txBody>
      </p:sp>
    </p:spTree>
    <p:extLst>
      <p:ext uri="{BB962C8B-B14F-4D97-AF65-F5344CB8AC3E}">
        <p14:creationId xmlns:p14="http://schemas.microsoft.com/office/powerpoint/2010/main" val="20606161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3158173</TotalTime>
  <Words>1137</Words>
  <Application>Microsoft Office PowerPoint</Application>
  <PresentationFormat>Widescreen</PresentationFormat>
  <Paragraphs>87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Gothic</vt:lpstr>
      <vt:lpstr>Times New Roman</vt:lpstr>
      <vt:lpstr>Wingdings 3</vt:lpstr>
      <vt:lpstr>Wisp</vt:lpstr>
      <vt:lpstr>  St. Ann’s College Of Engineering And Technology  Crime analysis and prediction using optimized k-Means using Machine Learning</vt:lpstr>
      <vt:lpstr>CONTENTS</vt:lpstr>
      <vt:lpstr>ABSTRACT</vt:lpstr>
      <vt:lpstr>INTRODUCTION</vt:lpstr>
      <vt:lpstr>CONT..</vt:lpstr>
      <vt:lpstr>OBJECTIVE OF THE PROJECT</vt:lpstr>
      <vt:lpstr>SCOPE OF THE PROJECT </vt:lpstr>
      <vt:lpstr>EXISTING SYSTEM</vt:lpstr>
      <vt:lpstr>PROPOSED SYSTEM</vt:lpstr>
      <vt:lpstr>BLOCK DIAGRAM</vt:lpstr>
      <vt:lpstr>SYSTEM REQUIREMENTS</vt:lpstr>
      <vt:lpstr>DATA COLLECTION</vt:lpstr>
      <vt:lpstr>METHODOLOGIES</vt:lpstr>
      <vt:lpstr>MODULES</vt:lpstr>
      <vt:lpstr>PowerPoint Presentation</vt:lpstr>
      <vt:lpstr>PowerPoint Presentation</vt:lpstr>
      <vt:lpstr>PowerPoint Presentation</vt:lpstr>
      <vt:lpstr>REFERENCES</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analysis and prediction using optimized k-Means using Machine Learning</dc:title>
  <dc:creator>NAVEENA DEVARAPALLI</dc:creator>
  <cp:lastModifiedBy>SAIKALYANYESWANTH K</cp:lastModifiedBy>
  <cp:revision>36</cp:revision>
  <dcterms:created xsi:type="dcterms:W3CDTF">2021-06-02T09:56:44Z</dcterms:created>
  <dcterms:modified xsi:type="dcterms:W3CDTF">2019-06-28T16:27:04Z</dcterms:modified>
</cp:coreProperties>
</file>