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6" r:id="rId8"/>
    <p:sldId id="265" r:id="rId9"/>
    <p:sldId id="262" r:id="rId10"/>
    <p:sldId id="263" r:id="rId1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50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Georgia"/>
                <a:cs typeface="Georgi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425195"/>
            <a:ext cx="5410200" cy="0"/>
          </a:xfrm>
          <a:custGeom>
            <a:avLst/>
            <a:gdLst/>
            <a:ahLst/>
            <a:cxnLst/>
            <a:rect l="l" t="t" r="r" b="b"/>
            <a:pathLst>
              <a:path w="5410200">
                <a:moveTo>
                  <a:pt x="0" y="0"/>
                </a:moveTo>
                <a:lnTo>
                  <a:pt x="5410200" y="0"/>
                </a:lnTo>
              </a:path>
            </a:pathLst>
          </a:custGeom>
          <a:ln w="51815">
            <a:solidFill>
              <a:srgbClr val="B1B1B1"/>
            </a:solidFill>
          </a:ln>
        </p:spPr>
        <p:txBody>
          <a:bodyPr wrap="square" lIns="0" tIns="0" rIns="0" bIns="0" rtlCol="0"/>
          <a:lstStyle/>
          <a:p>
            <a:endParaRPr/>
          </a:p>
        </p:txBody>
      </p:sp>
      <p:sp>
        <p:nvSpPr>
          <p:cNvPr id="17" name="bk object 17"/>
          <p:cNvSpPr/>
          <p:nvPr/>
        </p:nvSpPr>
        <p:spPr>
          <a:xfrm>
            <a:off x="9142476" y="0"/>
            <a:ext cx="1905" cy="311150"/>
          </a:xfrm>
          <a:custGeom>
            <a:avLst/>
            <a:gdLst/>
            <a:ahLst/>
            <a:cxnLst/>
            <a:rect l="l" t="t" r="r" b="b"/>
            <a:pathLst>
              <a:path w="1904" h="311150">
                <a:moveTo>
                  <a:pt x="0" y="310896"/>
                </a:moveTo>
                <a:lnTo>
                  <a:pt x="1524" y="310896"/>
                </a:lnTo>
                <a:lnTo>
                  <a:pt x="1524" y="0"/>
                </a:lnTo>
                <a:lnTo>
                  <a:pt x="0" y="0"/>
                </a:lnTo>
                <a:lnTo>
                  <a:pt x="0" y="310896"/>
                </a:lnTo>
                <a:close/>
              </a:path>
            </a:pathLst>
          </a:custGeom>
          <a:solidFill>
            <a:srgbClr val="000000"/>
          </a:solidFill>
        </p:spPr>
        <p:txBody>
          <a:bodyPr wrap="square" lIns="0" tIns="0" rIns="0" bIns="0" rtlCol="0"/>
          <a:lstStyle/>
          <a:p>
            <a:endParaRPr/>
          </a:p>
        </p:txBody>
      </p:sp>
      <p:sp>
        <p:nvSpPr>
          <p:cNvPr id="18" name="bk object 18"/>
          <p:cNvSpPr/>
          <p:nvPr/>
        </p:nvSpPr>
        <p:spPr>
          <a:xfrm>
            <a:off x="9072371" y="0"/>
            <a:ext cx="12700" cy="311150"/>
          </a:xfrm>
          <a:custGeom>
            <a:avLst/>
            <a:gdLst/>
            <a:ahLst/>
            <a:cxnLst/>
            <a:rect l="l" t="t" r="r" b="b"/>
            <a:pathLst>
              <a:path w="12700" h="311150">
                <a:moveTo>
                  <a:pt x="0" y="310896"/>
                </a:moveTo>
                <a:lnTo>
                  <a:pt x="12192" y="310896"/>
                </a:lnTo>
                <a:lnTo>
                  <a:pt x="12192" y="0"/>
                </a:lnTo>
                <a:lnTo>
                  <a:pt x="0" y="0"/>
                </a:lnTo>
                <a:lnTo>
                  <a:pt x="0" y="310896"/>
                </a:lnTo>
                <a:close/>
              </a:path>
            </a:pathLst>
          </a:custGeom>
          <a:solidFill>
            <a:srgbClr val="000000"/>
          </a:solidFill>
        </p:spPr>
        <p:txBody>
          <a:bodyPr wrap="square" lIns="0" tIns="0" rIns="0" bIns="0" rtlCol="0"/>
          <a:lstStyle/>
          <a:p>
            <a:endParaRPr/>
          </a:p>
        </p:txBody>
      </p:sp>
      <p:sp>
        <p:nvSpPr>
          <p:cNvPr id="19" name="bk object 19"/>
          <p:cNvSpPr/>
          <p:nvPr/>
        </p:nvSpPr>
        <p:spPr>
          <a:xfrm>
            <a:off x="0" y="0"/>
            <a:ext cx="9044940" cy="311150"/>
          </a:xfrm>
          <a:custGeom>
            <a:avLst/>
            <a:gdLst/>
            <a:ahLst/>
            <a:cxnLst/>
            <a:rect l="l" t="t" r="r" b="b"/>
            <a:pathLst>
              <a:path w="9044940" h="311150">
                <a:moveTo>
                  <a:pt x="0" y="310896"/>
                </a:moveTo>
                <a:lnTo>
                  <a:pt x="9044940" y="310896"/>
                </a:lnTo>
                <a:lnTo>
                  <a:pt x="9044940" y="0"/>
                </a:lnTo>
                <a:lnTo>
                  <a:pt x="0" y="0"/>
                </a:lnTo>
                <a:lnTo>
                  <a:pt x="0" y="310896"/>
                </a:lnTo>
                <a:close/>
              </a:path>
            </a:pathLst>
          </a:custGeom>
          <a:solidFill>
            <a:srgbClr val="000000"/>
          </a:solidFill>
        </p:spPr>
        <p:txBody>
          <a:bodyPr wrap="square" lIns="0" tIns="0" rIns="0" bIns="0" rtlCol="0"/>
          <a:lstStyle/>
          <a:p>
            <a:endParaRPr/>
          </a:p>
        </p:txBody>
      </p:sp>
      <p:sp>
        <p:nvSpPr>
          <p:cNvPr id="20" name="bk object 20"/>
          <p:cNvSpPr/>
          <p:nvPr/>
        </p:nvSpPr>
        <p:spPr>
          <a:xfrm>
            <a:off x="9142476" y="307847"/>
            <a:ext cx="1905" cy="91440"/>
          </a:xfrm>
          <a:custGeom>
            <a:avLst/>
            <a:gdLst/>
            <a:ahLst/>
            <a:cxnLst/>
            <a:rect l="l" t="t" r="r" b="b"/>
            <a:pathLst>
              <a:path w="1904" h="91439">
                <a:moveTo>
                  <a:pt x="0" y="91439"/>
                </a:moveTo>
                <a:lnTo>
                  <a:pt x="1524" y="91439"/>
                </a:lnTo>
                <a:lnTo>
                  <a:pt x="1524" y="0"/>
                </a:lnTo>
                <a:lnTo>
                  <a:pt x="0" y="0"/>
                </a:lnTo>
                <a:lnTo>
                  <a:pt x="0" y="91439"/>
                </a:lnTo>
                <a:close/>
              </a:path>
            </a:pathLst>
          </a:custGeom>
          <a:solidFill>
            <a:srgbClr val="B1B1B1"/>
          </a:solidFill>
        </p:spPr>
        <p:txBody>
          <a:bodyPr wrap="square" lIns="0" tIns="0" rIns="0" bIns="0" rtlCol="0"/>
          <a:lstStyle/>
          <a:p>
            <a:endParaRPr/>
          </a:p>
        </p:txBody>
      </p:sp>
      <p:sp>
        <p:nvSpPr>
          <p:cNvPr id="21" name="bk object 21"/>
          <p:cNvSpPr/>
          <p:nvPr/>
        </p:nvSpPr>
        <p:spPr>
          <a:xfrm>
            <a:off x="9072371" y="307847"/>
            <a:ext cx="12700" cy="91440"/>
          </a:xfrm>
          <a:custGeom>
            <a:avLst/>
            <a:gdLst/>
            <a:ahLst/>
            <a:cxnLst/>
            <a:rect l="l" t="t" r="r" b="b"/>
            <a:pathLst>
              <a:path w="12700" h="91439">
                <a:moveTo>
                  <a:pt x="0" y="91439"/>
                </a:moveTo>
                <a:lnTo>
                  <a:pt x="12192" y="91439"/>
                </a:lnTo>
                <a:lnTo>
                  <a:pt x="12192" y="0"/>
                </a:lnTo>
                <a:lnTo>
                  <a:pt x="0" y="0"/>
                </a:lnTo>
                <a:lnTo>
                  <a:pt x="0" y="91439"/>
                </a:lnTo>
                <a:close/>
              </a:path>
            </a:pathLst>
          </a:custGeom>
          <a:solidFill>
            <a:srgbClr val="B1B1B1"/>
          </a:solidFill>
        </p:spPr>
        <p:txBody>
          <a:bodyPr wrap="square" lIns="0" tIns="0" rIns="0" bIns="0" rtlCol="0"/>
          <a:lstStyle/>
          <a:p>
            <a:endParaRPr/>
          </a:p>
        </p:txBody>
      </p:sp>
      <p:sp>
        <p:nvSpPr>
          <p:cNvPr id="22" name="bk object 22"/>
          <p:cNvSpPr/>
          <p:nvPr/>
        </p:nvSpPr>
        <p:spPr>
          <a:xfrm>
            <a:off x="0" y="307847"/>
            <a:ext cx="9044940" cy="91440"/>
          </a:xfrm>
          <a:custGeom>
            <a:avLst/>
            <a:gdLst/>
            <a:ahLst/>
            <a:cxnLst/>
            <a:rect l="l" t="t" r="r" b="b"/>
            <a:pathLst>
              <a:path w="9044940" h="91439">
                <a:moveTo>
                  <a:pt x="0" y="91439"/>
                </a:moveTo>
                <a:lnTo>
                  <a:pt x="9044940" y="91439"/>
                </a:lnTo>
                <a:lnTo>
                  <a:pt x="9044940" y="0"/>
                </a:lnTo>
                <a:lnTo>
                  <a:pt x="0" y="0"/>
                </a:lnTo>
                <a:lnTo>
                  <a:pt x="0" y="91439"/>
                </a:lnTo>
                <a:close/>
              </a:path>
            </a:pathLst>
          </a:custGeom>
          <a:solidFill>
            <a:srgbClr val="B1B1B1"/>
          </a:solidFill>
        </p:spPr>
        <p:txBody>
          <a:bodyPr wrap="square" lIns="0" tIns="0" rIns="0" bIns="0" rtlCol="0"/>
          <a:lstStyle/>
          <a:p>
            <a:endParaRPr/>
          </a:p>
        </p:txBody>
      </p:sp>
      <p:sp>
        <p:nvSpPr>
          <p:cNvPr id="23" name="bk object 23"/>
          <p:cNvSpPr/>
          <p:nvPr/>
        </p:nvSpPr>
        <p:spPr>
          <a:xfrm>
            <a:off x="9142476" y="359663"/>
            <a:ext cx="1905" cy="81280"/>
          </a:xfrm>
          <a:custGeom>
            <a:avLst/>
            <a:gdLst/>
            <a:ahLst/>
            <a:cxnLst/>
            <a:rect l="l" t="t" r="r" b="b"/>
            <a:pathLst>
              <a:path w="1904" h="81279">
                <a:moveTo>
                  <a:pt x="0" y="80771"/>
                </a:moveTo>
                <a:lnTo>
                  <a:pt x="1524" y="80771"/>
                </a:lnTo>
                <a:lnTo>
                  <a:pt x="1524" y="0"/>
                </a:lnTo>
                <a:lnTo>
                  <a:pt x="0" y="0"/>
                </a:lnTo>
                <a:lnTo>
                  <a:pt x="0" y="80771"/>
                </a:lnTo>
                <a:close/>
              </a:path>
            </a:pathLst>
          </a:custGeom>
          <a:solidFill>
            <a:srgbClr val="B1B1B1"/>
          </a:solidFill>
        </p:spPr>
        <p:txBody>
          <a:bodyPr wrap="square" lIns="0" tIns="0" rIns="0" bIns="0" rtlCol="0"/>
          <a:lstStyle/>
          <a:p>
            <a:endParaRPr/>
          </a:p>
        </p:txBody>
      </p:sp>
      <p:sp>
        <p:nvSpPr>
          <p:cNvPr id="24" name="bk object 24"/>
          <p:cNvSpPr/>
          <p:nvPr/>
        </p:nvSpPr>
        <p:spPr>
          <a:xfrm>
            <a:off x="9072371" y="359663"/>
            <a:ext cx="12700" cy="81280"/>
          </a:xfrm>
          <a:custGeom>
            <a:avLst/>
            <a:gdLst/>
            <a:ahLst/>
            <a:cxnLst/>
            <a:rect l="l" t="t" r="r" b="b"/>
            <a:pathLst>
              <a:path w="12700" h="81279">
                <a:moveTo>
                  <a:pt x="0" y="80771"/>
                </a:moveTo>
                <a:lnTo>
                  <a:pt x="12192" y="80771"/>
                </a:lnTo>
                <a:lnTo>
                  <a:pt x="12192" y="0"/>
                </a:lnTo>
                <a:lnTo>
                  <a:pt x="0" y="0"/>
                </a:lnTo>
                <a:lnTo>
                  <a:pt x="0" y="80771"/>
                </a:lnTo>
                <a:close/>
              </a:path>
            </a:pathLst>
          </a:custGeom>
          <a:solidFill>
            <a:srgbClr val="B1B1B1"/>
          </a:solidFill>
        </p:spPr>
        <p:txBody>
          <a:bodyPr wrap="square" lIns="0" tIns="0" rIns="0" bIns="0" rtlCol="0"/>
          <a:lstStyle/>
          <a:p>
            <a:endParaRPr/>
          </a:p>
        </p:txBody>
      </p:sp>
      <p:sp>
        <p:nvSpPr>
          <p:cNvPr id="25" name="bk object 25"/>
          <p:cNvSpPr/>
          <p:nvPr/>
        </p:nvSpPr>
        <p:spPr>
          <a:xfrm>
            <a:off x="5410200" y="359663"/>
            <a:ext cx="3634740" cy="81280"/>
          </a:xfrm>
          <a:custGeom>
            <a:avLst/>
            <a:gdLst/>
            <a:ahLst/>
            <a:cxnLst/>
            <a:rect l="l" t="t" r="r" b="b"/>
            <a:pathLst>
              <a:path w="3634740" h="81279">
                <a:moveTo>
                  <a:pt x="0" y="80771"/>
                </a:moveTo>
                <a:lnTo>
                  <a:pt x="3634740" y="80771"/>
                </a:lnTo>
                <a:lnTo>
                  <a:pt x="3634740" y="0"/>
                </a:lnTo>
                <a:lnTo>
                  <a:pt x="0" y="0"/>
                </a:lnTo>
                <a:lnTo>
                  <a:pt x="0" y="80771"/>
                </a:lnTo>
                <a:close/>
              </a:path>
            </a:pathLst>
          </a:custGeom>
          <a:solidFill>
            <a:srgbClr val="B1B1B1"/>
          </a:solidFill>
        </p:spPr>
        <p:txBody>
          <a:bodyPr wrap="square" lIns="0" tIns="0" rIns="0" bIns="0" rtlCol="0"/>
          <a:lstStyle/>
          <a:p>
            <a:endParaRPr/>
          </a:p>
        </p:txBody>
      </p:sp>
      <p:sp>
        <p:nvSpPr>
          <p:cNvPr id="26" name="bk object 26"/>
          <p:cNvSpPr/>
          <p:nvPr/>
        </p:nvSpPr>
        <p:spPr>
          <a:xfrm>
            <a:off x="9142476" y="440436"/>
            <a:ext cx="1905" cy="180340"/>
          </a:xfrm>
          <a:custGeom>
            <a:avLst/>
            <a:gdLst/>
            <a:ahLst/>
            <a:cxnLst/>
            <a:rect l="l" t="t" r="r" b="b"/>
            <a:pathLst>
              <a:path w="1904" h="180340">
                <a:moveTo>
                  <a:pt x="0" y="179832"/>
                </a:moveTo>
                <a:lnTo>
                  <a:pt x="1524" y="179832"/>
                </a:lnTo>
                <a:lnTo>
                  <a:pt x="1524" y="0"/>
                </a:lnTo>
                <a:lnTo>
                  <a:pt x="0" y="0"/>
                </a:lnTo>
                <a:lnTo>
                  <a:pt x="0" y="179832"/>
                </a:lnTo>
                <a:close/>
              </a:path>
            </a:pathLst>
          </a:custGeom>
          <a:solidFill>
            <a:srgbClr val="B1B1B1">
              <a:alpha val="50195"/>
            </a:srgbClr>
          </a:solidFill>
        </p:spPr>
        <p:txBody>
          <a:bodyPr wrap="square" lIns="0" tIns="0" rIns="0" bIns="0" rtlCol="0"/>
          <a:lstStyle/>
          <a:p>
            <a:endParaRPr/>
          </a:p>
        </p:txBody>
      </p:sp>
      <p:sp>
        <p:nvSpPr>
          <p:cNvPr id="27" name="bk object 27"/>
          <p:cNvSpPr/>
          <p:nvPr/>
        </p:nvSpPr>
        <p:spPr>
          <a:xfrm>
            <a:off x="9072371" y="440436"/>
            <a:ext cx="12700" cy="180340"/>
          </a:xfrm>
          <a:custGeom>
            <a:avLst/>
            <a:gdLst/>
            <a:ahLst/>
            <a:cxnLst/>
            <a:rect l="l" t="t" r="r" b="b"/>
            <a:pathLst>
              <a:path w="12700" h="180340">
                <a:moveTo>
                  <a:pt x="0" y="179832"/>
                </a:moveTo>
                <a:lnTo>
                  <a:pt x="12192" y="179832"/>
                </a:lnTo>
                <a:lnTo>
                  <a:pt x="12192" y="0"/>
                </a:lnTo>
                <a:lnTo>
                  <a:pt x="0" y="0"/>
                </a:lnTo>
                <a:lnTo>
                  <a:pt x="0" y="179832"/>
                </a:lnTo>
                <a:close/>
              </a:path>
            </a:pathLst>
          </a:custGeom>
          <a:solidFill>
            <a:srgbClr val="B1B1B1">
              <a:alpha val="50195"/>
            </a:srgbClr>
          </a:solidFill>
        </p:spPr>
        <p:txBody>
          <a:bodyPr wrap="square" lIns="0" tIns="0" rIns="0" bIns="0" rtlCol="0"/>
          <a:lstStyle/>
          <a:p>
            <a:endParaRPr/>
          </a:p>
        </p:txBody>
      </p:sp>
      <p:sp>
        <p:nvSpPr>
          <p:cNvPr id="28" name="bk object 28"/>
          <p:cNvSpPr/>
          <p:nvPr/>
        </p:nvSpPr>
        <p:spPr>
          <a:xfrm>
            <a:off x="5410200" y="440436"/>
            <a:ext cx="3634740" cy="180340"/>
          </a:xfrm>
          <a:custGeom>
            <a:avLst/>
            <a:gdLst/>
            <a:ahLst/>
            <a:cxnLst/>
            <a:rect l="l" t="t" r="r" b="b"/>
            <a:pathLst>
              <a:path w="3634740" h="180340">
                <a:moveTo>
                  <a:pt x="0" y="179832"/>
                </a:moveTo>
                <a:lnTo>
                  <a:pt x="3634740" y="179832"/>
                </a:lnTo>
                <a:lnTo>
                  <a:pt x="3634740" y="0"/>
                </a:lnTo>
                <a:lnTo>
                  <a:pt x="0" y="0"/>
                </a:lnTo>
                <a:lnTo>
                  <a:pt x="0" y="179832"/>
                </a:lnTo>
                <a:close/>
              </a:path>
            </a:pathLst>
          </a:custGeom>
          <a:solidFill>
            <a:srgbClr val="B1B1B1">
              <a:alpha val="50195"/>
            </a:srgbClr>
          </a:solidFill>
        </p:spPr>
        <p:txBody>
          <a:bodyPr wrap="square" lIns="0" tIns="0" rIns="0" bIns="0" rtlCol="0"/>
          <a:lstStyle/>
          <a:p>
            <a:endParaRPr/>
          </a:p>
        </p:txBody>
      </p:sp>
      <p:sp>
        <p:nvSpPr>
          <p:cNvPr id="29" name="bk object 29"/>
          <p:cNvSpPr/>
          <p:nvPr/>
        </p:nvSpPr>
        <p:spPr>
          <a:xfrm>
            <a:off x="5407152" y="510540"/>
            <a:ext cx="3063240" cy="0"/>
          </a:xfrm>
          <a:custGeom>
            <a:avLst/>
            <a:gdLst/>
            <a:ahLst/>
            <a:cxnLst/>
            <a:rect l="l" t="t" r="r" b="b"/>
            <a:pathLst>
              <a:path w="3063240">
                <a:moveTo>
                  <a:pt x="0" y="0"/>
                </a:moveTo>
                <a:lnTo>
                  <a:pt x="3063240" y="0"/>
                </a:lnTo>
              </a:path>
            </a:pathLst>
          </a:custGeom>
          <a:ln w="27431">
            <a:solidFill>
              <a:srgbClr val="FFFFFF"/>
            </a:solidFill>
          </a:ln>
        </p:spPr>
        <p:txBody>
          <a:bodyPr wrap="square" lIns="0" tIns="0" rIns="0" bIns="0" rtlCol="0"/>
          <a:lstStyle/>
          <a:p>
            <a:endParaRPr/>
          </a:p>
        </p:txBody>
      </p:sp>
      <p:sp>
        <p:nvSpPr>
          <p:cNvPr id="30" name="bk object 30"/>
          <p:cNvSpPr/>
          <p:nvPr/>
        </p:nvSpPr>
        <p:spPr>
          <a:xfrm>
            <a:off x="7373111" y="606551"/>
            <a:ext cx="1600200" cy="0"/>
          </a:xfrm>
          <a:custGeom>
            <a:avLst/>
            <a:gdLst/>
            <a:ahLst/>
            <a:cxnLst/>
            <a:rect l="l" t="t" r="r" b="b"/>
            <a:pathLst>
              <a:path w="1600200">
                <a:moveTo>
                  <a:pt x="0" y="0"/>
                </a:moveTo>
                <a:lnTo>
                  <a:pt x="1600200" y="0"/>
                </a:lnTo>
              </a:path>
            </a:pathLst>
          </a:custGeom>
          <a:ln w="36575">
            <a:solidFill>
              <a:srgbClr val="FFFFFF"/>
            </a:solidFill>
          </a:ln>
        </p:spPr>
        <p:txBody>
          <a:bodyPr wrap="square" lIns="0" tIns="0" rIns="0" bIns="0" rtlCol="0"/>
          <a:lstStyle/>
          <a:p>
            <a:endParaRPr/>
          </a:p>
        </p:txBody>
      </p:sp>
      <p:sp>
        <p:nvSpPr>
          <p:cNvPr id="31" name="bk object 31"/>
          <p:cNvSpPr/>
          <p:nvPr/>
        </p:nvSpPr>
        <p:spPr>
          <a:xfrm>
            <a:off x="9029700" y="0"/>
            <a:ext cx="0" cy="622300"/>
          </a:xfrm>
          <a:custGeom>
            <a:avLst/>
            <a:gdLst/>
            <a:ahLst/>
            <a:cxnLst/>
            <a:rect l="l" t="t" r="r" b="b"/>
            <a:pathLst>
              <a:path h="622300">
                <a:moveTo>
                  <a:pt x="0" y="0"/>
                </a:moveTo>
                <a:lnTo>
                  <a:pt x="0" y="621791"/>
                </a:lnTo>
              </a:path>
            </a:pathLst>
          </a:custGeom>
          <a:ln w="9143">
            <a:solidFill>
              <a:srgbClr val="FFFFFF"/>
            </a:solidFill>
          </a:ln>
        </p:spPr>
        <p:txBody>
          <a:bodyPr wrap="square" lIns="0" tIns="0" rIns="0" bIns="0" rtlCol="0"/>
          <a:lstStyle/>
          <a:p>
            <a:endParaRPr/>
          </a:p>
        </p:txBody>
      </p:sp>
      <p:sp>
        <p:nvSpPr>
          <p:cNvPr id="32" name="bk object 32"/>
          <p:cNvSpPr/>
          <p:nvPr/>
        </p:nvSpPr>
        <p:spPr>
          <a:xfrm>
            <a:off x="8988552" y="0"/>
            <a:ext cx="0" cy="622300"/>
          </a:xfrm>
          <a:custGeom>
            <a:avLst/>
            <a:gdLst/>
            <a:ahLst/>
            <a:cxnLst/>
            <a:rect l="l" t="t" r="r" b="b"/>
            <a:pathLst>
              <a:path h="622300">
                <a:moveTo>
                  <a:pt x="0" y="0"/>
                </a:moveTo>
                <a:lnTo>
                  <a:pt x="0" y="621791"/>
                </a:lnTo>
              </a:path>
            </a:pathLst>
          </a:custGeom>
          <a:ln w="27431">
            <a:solidFill>
              <a:srgbClr val="FFFFFF"/>
            </a:solidFill>
          </a:ln>
        </p:spPr>
        <p:txBody>
          <a:bodyPr wrap="square" lIns="0" tIns="0" rIns="0" bIns="0" rtlCol="0"/>
          <a:lstStyle/>
          <a:p>
            <a:endParaRPr/>
          </a:p>
        </p:txBody>
      </p:sp>
      <p:sp>
        <p:nvSpPr>
          <p:cNvPr id="33" name="bk object 33"/>
          <p:cNvSpPr/>
          <p:nvPr/>
        </p:nvSpPr>
        <p:spPr>
          <a:xfrm>
            <a:off x="8942831" y="0"/>
            <a:ext cx="0" cy="585470"/>
          </a:xfrm>
          <a:custGeom>
            <a:avLst/>
            <a:gdLst/>
            <a:ahLst/>
            <a:cxnLst/>
            <a:rect l="l" t="t" r="r" b="b"/>
            <a:pathLst>
              <a:path h="585470">
                <a:moveTo>
                  <a:pt x="0" y="0"/>
                </a:moveTo>
                <a:lnTo>
                  <a:pt x="0" y="585215"/>
                </a:lnTo>
              </a:path>
            </a:pathLst>
          </a:custGeom>
          <a:ln w="54864">
            <a:solidFill>
              <a:srgbClr val="FFFFFF"/>
            </a:solidFill>
          </a:ln>
        </p:spPr>
        <p:txBody>
          <a:bodyPr wrap="square" lIns="0" tIns="0" rIns="0" bIns="0" rtlCol="0"/>
          <a:lstStyle/>
          <a:p>
            <a:endParaRPr/>
          </a:p>
        </p:txBody>
      </p:sp>
      <p:sp>
        <p:nvSpPr>
          <p:cNvPr id="34" name="bk object 34"/>
          <p:cNvSpPr/>
          <p:nvPr/>
        </p:nvSpPr>
        <p:spPr>
          <a:xfrm>
            <a:off x="8877300" y="0"/>
            <a:ext cx="0" cy="585470"/>
          </a:xfrm>
          <a:custGeom>
            <a:avLst/>
            <a:gdLst/>
            <a:ahLst/>
            <a:cxnLst/>
            <a:rect l="l" t="t" r="r" b="b"/>
            <a:pathLst>
              <a:path h="585470">
                <a:moveTo>
                  <a:pt x="0" y="0"/>
                </a:moveTo>
                <a:lnTo>
                  <a:pt x="0" y="585215"/>
                </a:lnTo>
              </a:path>
            </a:pathLst>
          </a:custGeom>
          <a:ln w="9143">
            <a:solidFill>
              <a:srgbClr val="FFFFFF"/>
            </a:solidFill>
          </a:ln>
        </p:spPr>
        <p:txBody>
          <a:bodyPr wrap="square" lIns="0" tIns="0" rIns="0" bIns="0" rtlCol="0"/>
          <a:lstStyle/>
          <a:p>
            <a:endParaRPr/>
          </a:p>
        </p:txBody>
      </p:sp>
      <p:sp>
        <p:nvSpPr>
          <p:cNvPr id="35" name="bk object 35"/>
          <p:cNvSpPr/>
          <p:nvPr/>
        </p:nvSpPr>
        <p:spPr>
          <a:xfrm>
            <a:off x="4786884" y="1166619"/>
            <a:ext cx="3570732" cy="3393188"/>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1" i="0">
                <a:solidFill>
                  <a:schemeClr val="tx1"/>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425195"/>
            <a:ext cx="5410200" cy="0"/>
          </a:xfrm>
          <a:custGeom>
            <a:avLst/>
            <a:gdLst/>
            <a:ahLst/>
            <a:cxnLst/>
            <a:rect l="l" t="t" r="r" b="b"/>
            <a:pathLst>
              <a:path w="5410200">
                <a:moveTo>
                  <a:pt x="0" y="0"/>
                </a:moveTo>
                <a:lnTo>
                  <a:pt x="5410200" y="0"/>
                </a:lnTo>
              </a:path>
            </a:pathLst>
          </a:custGeom>
          <a:ln w="51815">
            <a:solidFill>
              <a:srgbClr val="B1B1B1"/>
            </a:solidFill>
          </a:ln>
        </p:spPr>
        <p:txBody>
          <a:bodyPr wrap="square" lIns="0" tIns="0" rIns="0" bIns="0" rtlCol="0"/>
          <a:lstStyle/>
          <a:p>
            <a:endParaRPr/>
          </a:p>
        </p:txBody>
      </p:sp>
      <p:sp>
        <p:nvSpPr>
          <p:cNvPr id="17" name="bk object 17"/>
          <p:cNvSpPr/>
          <p:nvPr/>
        </p:nvSpPr>
        <p:spPr>
          <a:xfrm>
            <a:off x="9142476" y="0"/>
            <a:ext cx="1905" cy="311150"/>
          </a:xfrm>
          <a:custGeom>
            <a:avLst/>
            <a:gdLst/>
            <a:ahLst/>
            <a:cxnLst/>
            <a:rect l="l" t="t" r="r" b="b"/>
            <a:pathLst>
              <a:path w="1904" h="311150">
                <a:moveTo>
                  <a:pt x="0" y="310896"/>
                </a:moveTo>
                <a:lnTo>
                  <a:pt x="1524" y="310896"/>
                </a:lnTo>
                <a:lnTo>
                  <a:pt x="1524" y="0"/>
                </a:lnTo>
                <a:lnTo>
                  <a:pt x="0" y="0"/>
                </a:lnTo>
                <a:lnTo>
                  <a:pt x="0" y="310896"/>
                </a:lnTo>
                <a:close/>
              </a:path>
            </a:pathLst>
          </a:custGeom>
          <a:solidFill>
            <a:srgbClr val="000000"/>
          </a:solidFill>
        </p:spPr>
        <p:txBody>
          <a:bodyPr wrap="square" lIns="0" tIns="0" rIns="0" bIns="0" rtlCol="0"/>
          <a:lstStyle/>
          <a:p>
            <a:endParaRPr/>
          </a:p>
        </p:txBody>
      </p:sp>
      <p:sp>
        <p:nvSpPr>
          <p:cNvPr id="18" name="bk object 18"/>
          <p:cNvSpPr/>
          <p:nvPr/>
        </p:nvSpPr>
        <p:spPr>
          <a:xfrm>
            <a:off x="9072371" y="0"/>
            <a:ext cx="12700" cy="311150"/>
          </a:xfrm>
          <a:custGeom>
            <a:avLst/>
            <a:gdLst/>
            <a:ahLst/>
            <a:cxnLst/>
            <a:rect l="l" t="t" r="r" b="b"/>
            <a:pathLst>
              <a:path w="12700" h="311150">
                <a:moveTo>
                  <a:pt x="0" y="310896"/>
                </a:moveTo>
                <a:lnTo>
                  <a:pt x="12192" y="310896"/>
                </a:lnTo>
                <a:lnTo>
                  <a:pt x="12192" y="0"/>
                </a:lnTo>
                <a:lnTo>
                  <a:pt x="0" y="0"/>
                </a:lnTo>
                <a:lnTo>
                  <a:pt x="0" y="310896"/>
                </a:lnTo>
                <a:close/>
              </a:path>
            </a:pathLst>
          </a:custGeom>
          <a:solidFill>
            <a:srgbClr val="000000"/>
          </a:solidFill>
        </p:spPr>
        <p:txBody>
          <a:bodyPr wrap="square" lIns="0" tIns="0" rIns="0" bIns="0" rtlCol="0"/>
          <a:lstStyle/>
          <a:p>
            <a:endParaRPr/>
          </a:p>
        </p:txBody>
      </p:sp>
      <p:sp>
        <p:nvSpPr>
          <p:cNvPr id="19" name="bk object 19"/>
          <p:cNvSpPr/>
          <p:nvPr/>
        </p:nvSpPr>
        <p:spPr>
          <a:xfrm>
            <a:off x="0" y="0"/>
            <a:ext cx="9044940" cy="311150"/>
          </a:xfrm>
          <a:custGeom>
            <a:avLst/>
            <a:gdLst/>
            <a:ahLst/>
            <a:cxnLst/>
            <a:rect l="l" t="t" r="r" b="b"/>
            <a:pathLst>
              <a:path w="9044940" h="311150">
                <a:moveTo>
                  <a:pt x="0" y="310896"/>
                </a:moveTo>
                <a:lnTo>
                  <a:pt x="9044940" y="310896"/>
                </a:lnTo>
                <a:lnTo>
                  <a:pt x="9044940" y="0"/>
                </a:lnTo>
                <a:lnTo>
                  <a:pt x="0" y="0"/>
                </a:lnTo>
                <a:lnTo>
                  <a:pt x="0" y="310896"/>
                </a:lnTo>
                <a:close/>
              </a:path>
            </a:pathLst>
          </a:custGeom>
          <a:solidFill>
            <a:srgbClr val="000000"/>
          </a:solidFill>
        </p:spPr>
        <p:txBody>
          <a:bodyPr wrap="square" lIns="0" tIns="0" rIns="0" bIns="0" rtlCol="0"/>
          <a:lstStyle/>
          <a:p>
            <a:endParaRPr/>
          </a:p>
        </p:txBody>
      </p:sp>
      <p:sp>
        <p:nvSpPr>
          <p:cNvPr id="20" name="bk object 20"/>
          <p:cNvSpPr/>
          <p:nvPr/>
        </p:nvSpPr>
        <p:spPr>
          <a:xfrm>
            <a:off x="9142476" y="307847"/>
            <a:ext cx="1905" cy="91440"/>
          </a:xfrm>
          <a:custGeom>
            <a:avLst/>
            <a:gdLst/>
            <a:ahLst/>
            <a:cxnLst/>
            <a:rect l="l" t="t" r="r" b="b"/>
            <a:pathLst>
              <a:path w="1904" h="91439">
                <a:moveTo>
                  <a:pt x="0" y="91439"/>
                </a:moveTo>
                <a:lnTo>
                  <a:pt x="1524" y="91439"/>
                </a:lnTo>
                <a:lnTo>
                  <a:pt x="1524" y="0"/>
                </a:lnTo>
                <a:lnTo>
                  <a:pt x="0" y="0"/>
                </a:lnTo>
                <a:lnTo>
                  <a:pt x="0" y="91439"/>
                </a:lnTo>
                <a:close/>
              </a:path>
            </a:pathLst>
          </a:custGeom>
          <a:solidFill>
            <a:srgbClr val="B1B1B1"/>
          </a:solidFill>
        </p:spPr>
        <p:txBody>
          <a:bodyPr wrap="square" lIns="0" tIns="0" rIns="0" bIns="0" rtlCol="0"/>
          <a:lstStyle/>
          <a:p>
            <a:endParaRPr/>
          </a:p>
        </p:txBody>
      </p:sp>
      <p:sp>
        <p:nvSpPr>
          <p:cNvPr id="21" name="bk object 21"/>
          <p:cNvSpPr/>
          <p:nvPr/>
        </p:nvSpPr>
        <p:spPr>
          <a:xfrm>
            <a:off x="9072371" y="307847"/>
            <a:ext cx="12700" cy="91440"/>
          </a:xfrm>
          <a:custGeom>
            <a:avLst/>
            <a:gdLst/>
            <a:ahLst/>
            <a:cxnLst/>
            <a:rect l="l" t="t" r="r" b="b"/>
            <a:pathLst>
              <a:path w="12700" h="91439">
                <a:moveTo>
                  <a:pt x="0" y="91439"/>
                </a:moveTo>
                <a:lnTo>
                  <a:pt x="12192" y="91439"/>
                </a:lnTo>
                <a:lnTo>
                  <a:pt x="12192" y="0"/>
                </a:lnTo>
                <a:lnTo>
                  <a:pt x="0" y="0"/>
                </a:lnTo>
                <a:lnTo>
                  <a:pt x="0" y="91439"/>
                </a:lnTo>
                <a:close/>
              </a:path>
            </a:pathLst>
          </a:custGeom>
          <a:solidFill>
            <a:srgbClr val="B1B1B1"/>
          </a:solidFill>
        </p:spPr>
        <p:txBody>
          <a:bodyPr wrap="square" lIns="0" tIns="0" rIns="0" bIns="0" rtlCol="0"/>
          <a:lstStyle/>
          <a:p>
            <a:endParaRPr/>
          </a:p>
        </p:txBody>
      </p:sp>
      <p:sp>
        <p:nvSpPr>
          <p:cNvPr id="22" name="bk object 22"/>
          <p:cNvSpPr/>
          <p:nvPr/>
        </p:nvSpPr>
        <p:spPr>
          <a:xfrm>
            <a:off x="0" y="307847"/>
            <a:ext cx="9044940" cy="91440"/>
          </a:xfrm>
          <a:custGeom>
            <a:avLst/>
            <a:gdLst/>
            <a:ahLst/>
            <a:cxnLst/>
            <a:rect l="l" t="t" r="r" b="b"/>
            <a:pathLst>
              <a:path w="9044940" h="91439">
                <a:moveTo>
                  <a:pt x="0" y="91439"/>
                </a:moveTo>
                <a:lnTo>
                  <a:pt x="9044940" y="91439"/>
                </a:lnTo>
                <a:lnTo>
                  <a:pt x="9044940" y="0"/>
                </a:lnTo>
                <a:lnTo>
                  <a:pt x="0" y="0"/>
                </a:lnTo>
                <a:lnTo>
                  <a:pt x="0" y="91439"/>
                </a:lnTo>
                <a:close/>
              </a:path>
            </a:pathLst>
          </a:custGeom>
          <a:solidFill>
            <a:srgbClr val="B1B1B1"/>
          </a:solidFill>
        </p:spPr>
        <p:txBody>
          <a:bodyPr wrap="square" lIns="0" tIns="0" rIns="0" bIns="0" rtlCol="0"/>
          <a:lstStyle/>
          <a:p>
            <a:endParaRPr/>
          </a:p>
        </p:txBody>
      </p:sp>
      <p:sp>
        <p:nvSpPr>
          <p:cNvPr id="23" name="bk object 23"/>
          <p:cNvSpPr/>
          <p:nvPr/>
        </p:nvSpPr>
        <p:spPr>
          <a:xfrm>
            <a:off x="9142476" y="359663"/>
            <a:ext cx="1905" cy="81280"/>
          </a:xfrm>
          <a:custGeom>
            <a:avLst/>
            <a:gdLst/>
            <a:ahLst/>
            <a:cxnLst/>
            <a:rect l="l" t="t" r="r" b="b"/>
            <a:pathLst>
              <a:path w="1904" h="81279">
                <a:moveTo>
                  <a:pt x="0" y="80771"/>
                </a:moveTo>
                <a:lnTo>
                  <a:pt x="1524" y="80771"/>
                </a:lnTo>
                <a:lnTo>
                  <a:pt x="1524" y="0"/>
                </a:lnTo>
                <a:lnTo>
                  <a:pt x="0" y="0"/>
                </a:lnTo>
                <a:lnTo>
                  <a:pt x="0" y="80771"/>
                </a:lnTo>
                <a:close/>
              </a:path>
            </a:pathLst>
          </a:custGeom>
          <a:solidFill>
            <a:srgbClr val="B1B1B1"/>
          </a:solidFill>
        </p:spPr>
        <p:txBody>
          <a:bodyPr wrap="square" lIns="0" tIns="0" rIns="0" bIns="0" rtlCol="0"/>
          <a:lstStyle/>
          <a:p>
            <a:endParaRPr/>
          </a:p>
        </p:txBody>
      </p:sp>
      <p:sp>
        <p:nvSpPr>
          <p:cNvPr id="24" name="bk object 24"/>
          <p:cNvSpPr/>
          <p:nvPr/>
        </p:nvSpPr>
        <p:spPr>
          <a:xfrm>
            <a:off x="9072371" y="359663"/>
            <a:ext cx="12700" cy="81280"/>
          </a:xfrm>
          <a:custGeom>
            <a:avLst/>
            <a:gdLst/>
            <a:ahLst/>
            <a:cxnLst/>
            <a:rect l="l" t="t" r="r" b="b"/>
            <a:pathLst>
              <a:path w="12700" h="81279">
                <a:moveTo>
                  <a:pt x="0" y="80771"/>
                </a:moveTo>
                <a:lnTo>
                  <a:pt x="12192" y="80771"/>
                </a:lnTo>
                <a:lnTo>
                  <a:pt x="12192" y="0"/>
                </a:lnTo>
                <a:lnTo>
                  <a:pt x="0" y="0"/>
                </a:lnTo>
                <a:lnTo>
                  <a:pt x="0" y="80771"/>
                </a:lnTo>
                <a:close/>
              </a:path>
            </a:pathLst>
          </a:custGeom>
          <a:solidFill>
            <a:srgbClr val="B1B1B1"/>
          </a:solidFill>
        </p:spPr>
        <p:txBody>
          <a:bodyPr wrap="square" lIns="0" tIns="0" rIns="0" bIns="0" rtlCol="0"/>
          <a:lstStyle/>
          <a:p>
            <a:endParaRPr/>
          </a:p>
        </p:txBody>
      </p:sp>
      <p:sp>
        <p:nvSpPr>
          <p:cNvPr id="25" name="bk object 25"/>
          <p:cNvSpPr/>
          <p:nvPr/>
        </p:nvSpPr>
        <p:spPr>
          <a:xfrm>
            <a:off x="5410200" y="359663"/>
            <a:ext cx="3634740" cy="81280"/>
          </a:xfrm>
          <a:custGeom>
            <a:avLst/>
            <a:gdLst/>
            <a:ahLst/>
            <a:cxnLst/>
            <a:rect l="l" t="t" r="r" b="b"/>
            <a:pathLst>
              <a:path w="3634740" h="81279">
                <a:moveTo>
                  <a:pt x="0" y="80771"/>
                </a:moveTo>
                <a:lnTo>
                  <a:pt x="3634740" y="80771"/>
                </a:lnTo>
                <a:lnTo>
                  <a:pt x="3634740" y="0"/>
                </a:lnTo>
                <a:lnTo>
                  <a:pt x="0" y="0"/>
                </a:lnTo>
                <a:lnTo>
                  <a:pt x="0" y="80771"/>
                </a:lnTo>
                <a:close/>
              </a:path>
            </a:pathLst>
          </a:custGeom>
          <a:solidFill>
            <a:srgbClr val="B1B1B1"/>
          </a:solidFill>
        </p:spPr>
        <p:txBody>
          <a:bodyPr wrap="square" lIns="0" tIns="0" rIns="0" bIns="0" rtlCol="0"/>
          <a:lstStyle/>
          <a:p>
            <a:endParaRPr/>
          </a:p>
        </p:txBody>
      </p:sp>
      <p:sp>
        <p:nvSpPr>
          <p:cNvPr id="26" name="bk object 26"/>
          <p:cNvSpPr/>
          <p:nvPr/>
        </p:nvSpPr>
        <p:spPr>
          <a:xfrm>
            <a:off x="9142476" y="440436"/>
            <a:ext cx="1905" cy="180340"/>
          </a:xfrm>
          <a:custGeom>
            <a:avLst/>
            <a:gdLst/>
            <a:ahLst/>
            <a:cxnLst/>
            <a:rect l="l" t="t" r="r" b="b"/>
            <a:pathLst>
              <a:path w="1904" h="180340">
                <a:moveTo>
                  <a:pt x="0" y="179832"/>
                </a:moveTo>
                <a:lnTo>
                  <a:pt x="1524" y="179832"/>
                </a:lnTo>
                <a:lnTo>
                  <a:pt x="1524" y="0"/>
                </a:lnTo>
                <a:lnTo>
                  <a:pt x="0" y="0"/>
                </a:lnTo>
                <a:lnTo>
                  <a:pt x="0" y="179832"/>
                </a:lnTo>
                <a:close/>
              </a:path>
            </a:pathLst>
          </a:custGeom>
          <a:solidFill>
            <a:srgbClr val="B1B1B1">
              <a:alpha val="50195"/>
            </a:srgbClr>
          </a:solidFill>
        </p:spPr>
        <p:txBody>
          <a:bodyPr wrap="square" lIns="0" tIns="0" rIns="0" bIns="0" rtlCol="0"/>
          <a:lstStyle/>
          <a:p>
            <a:endParaRPr/>
          </a:p>
        </p:txBody>
      </p:sp>
      <p:sp>
        <p:nvSpPr>
          <p:cNvPr id="27" name="bk object 27"/>
          <p:cNvSpPr/>
          <p:nvPr/>
        </p:nvSpPr>
        <p:spPr>
          <a:xfrm>
            <a:off x="9072371" y="440436"/>
            <a:ext cx="12700" cy="180340"/>
          </a:xfrm>
          <a:custGeom>
            <a:avLst/>
            <a:gdLst/>
            <a:ahLst/>
            <a:cxnLst/>
            <a:rect l="l" t="t" r="r" b="b"/>
            <a:pathLst>
              <a:path w="12700" h="180340">
                <a:moveTo>
                  <a:pt x="0" y="179832"/>
                </a:moveTo>
                <a:lnTo>
                  <a:pt x="12192" y="179832"/>
                </a:lnTo>
                <a:lnTo>
                  <a:pt x="12192" y="0"/>
                </a:lnTo>
                <a:lnTo>
                  <a:pt x="0" y="0"/>
                </a:lnTo>
                <a:lnTo>
                  <a:pt x="0" y="179832"/>
                </a:lnTo>
                <a:close/>
              </a:path>
            </a:pathLst>
          </a:custGeom>
          <a:solidFill>
            <a:srgbClr val="B1B1B1">
              <a:alpha val="50195"/>
            </a:srgbClr>
          </a:solidFill>
        </p:spPr>
        <p:txBody>
          <a:bodyPr wrap="square" lIns="0" tIns="0" rIns="0" bIns="0" rtlCol="0"/>
          <a:lstStyle/>
          <a:p>
            <a:endParaRPr/>
          </a:p>
        </p:txBody>
      </p:sp>
      <p:sp>
        <p:nvSpPr>
          <p:cNvPr id="28" name="bk object 28"/>
          <p:cNvSpPr/>
          <p:nvPr/>
        </p:nvSpPr>
        <p:spPr>
          <a:xfrm>
            <a:off x="5410200" y="440436"/>
            <a:ext cx="3634740" cy="180340"/>
          </a:xfrm>
          <a:custGeom>
            <a:avLst/>
            <a:gdLst/>
            <a:ahLst/>
            <a:cxnLst/>
            <a:rect l="l" t="t" r="r" b="b"/>
            <a:pathLst>
              <a:path w="3634740" h="180340">
                <a:moveTo>
                  <a:pt x="0" y="179832"/>
                </a:moveTo>
                <a:lnTo>
                  <a:pt x="3634740" y="179832"/>
                </a:lnTo>
                <a:lnTo>
                  <a:pt x="3634740" y="0"/>
                </a:lnTo>
                <a:lnTo>
                  <a:pt x="0" y="0"/>
                </a:lnTo>
                <a:lnTo>
                  <a:pt x="0" y="179832"/>
                </a:lnTo>
                <a:close/>
              </a:path>
            </a:pathLst>
          </a:custGeom>
          <a:solidFill>
            <a:srgbClr val="B1B1B1">
              <a:alpha val="50195"/>
            </a:srgbClr>
          </a:solidFill>
        </p:spPr>
        <p:txBody>
          <a:bodyPr wrap="square" lIns="0" tIns="0" rIns="0" bIns="0" rtlCol="0"/>
          <a:lstStyle/>
          <a:p>
            <a:endParaRPr/>
          </a:p>
        </p:txBody>
      </p:sp>
      <p:sp>
        <p:nvSpPr>
          <p:cNvPr id="29" name="bk object 29"/>
          <p:cNvSpPr/>
          <p:nvPr/>
        </p:nvSpPr>
        <p:spPr>
          <a:xfrm>
            <a:off x="5407152" y="510540"/>
            <a:ext cx="3063240" cy="0"/>
          </a:xfrm>
          <a:custGeom>
            <a:avLst/>
            <a:gdLst/>
            <a:ahLst/>
            <a:cxnLst/>
            <a:rect l="l" t="t" r="r" b="b"/>
            <a:pathLst>
              <a:path w="3063240">
                <a:moveTo>
                  <a:pt x="0" y="0"/>
                </a:moveTo>
                <a:lnTo>
                  <a:pt x="3063240" y="0"/>
                </a:lnTo>
              </a:path>
            </a:pathLst>
          </a:custGeom>
          <a:ln w="27431">
            <a:solidFill>
              <a:srgbClr val="FFFFFF"/>
            </a:solidFill>
          </a:ln>
        </p:spPr>
        <p:txBody>
          <a:bodyPr wrap="square" lIns="0" tIns="0" rIns="0" bIns="0" rtlCol="0"/>
          <a:lstStyle/>
          <a:p>
            <a:endParaRPr/>
          </a:p>
        </p:txBody>
      </p:sp>
      <p:sp>
        <p:nvSpPr>
          <p:cNvPr id="30" name="bk object 30"/>
          <p:cNvSpPr/>
          <p:nvPr/>
        </p:nvSpPr>
        <p:spPr>
          <a:xfrm>
            <a:off x="7373111" y="606551"/>
            <a:ext cx="1600200" cy="0"/>
          </a:xfrm>
          <a:custGeom>
            <a:avLst/>
            <a:gdLst/>
            <a:ahLst/>
            <a:cxnLst/>
            <a:rect l="l" t="t" r="r" b="b"/>
            <a:pathLst>
              <a:path w="1600200">
                <a:moveTo>
                  <a:pt x="0" y="0"/>
                </a:moveTo>
                <a:lnTo>
                  <a:pt x="1600200" y="0"/>
                </a:lnTo>
              </a:path>
            </a:pathLst>
          </a:custGeom>
          <a:ln w="36575">
            <a:solidFill>
              <a:srgbClr val="FFFFFF"/>
            </a:solidFill>
          </a:ln>
        </p:spPr>
        <p:txBody>
          <a:bodyPr wrap="square" lIns="0" tIns="0" rIns="0" bIns="0" rtlCol="0"/>
          <a:lstStyle/>
          <a:p>
            <a:endParaRPr/>
          </a:p>
        </p:txBody>
      </p:sp>
      <p:sp>
        <p:nvSpPr>
          <p:cNvPr id="31" name="bk object 31"/>
          <p:cNvSpPr/>
          <p:nvPr/>
        </p:nvSpPr>
        <p:spPr>
          <a:xfrm>
            <a:off x="9029700" y="0"/>
            <a:ext cx="0" cy="622300"/>
          </a:xfrm>
          <a:custGeom>
            <a:avLst/>
            <a:gdLst/>
            <a:ahLst/>
            <a:cxnLst/>
            <a:rect l="l" t="t" r="r" b="b"/>
            <a:pathLst>
              <a:path h="622300">
                <a:moveTo>
                  <a:pt x="0" y="0"/>
                </a:moveTo>
                <a:lnTo>
                  <a:pt x="0" y="621791"/>
                </a:lnTo>
              </a:path>
            </a:pathLst>
          </a:custGeom>
          <a:ln w="9143">
            <a:solidFill>
              <a:srgbClr val="FFFFFF"/>
            </a:solidFill>
          </a:ln>
        </p:spPr>
        <p:txBody>
          <a:bodyPr wrap="square" lIns="0" tIns="0" rIns="0" bIns="0" rtlCol="0"/>
          <a:lstStyle/>
          <a:p>
            <a:endParaRPr/>
          </a:p>
        </p:txBody>
      </p:sp>
      <p:sp>
        <p:nvSpPr>
          <p:cNvPr id="32" name="bk object 32"/>
          <p:cNvSpPr/>
          <p:nvPr/>
        </p:nvSpPr>
        <p:spPr>
          <a:xfrm>
            <a:off x="8988552" y="0"/>
            <a:ext cx="0" cy="622300"/>
          </a:xfrm>
          <a:custGeom>
            <a:avLst/>
            <a:gdLst/>
            <a:ahLst/>
            <a:cxnLst/>
            <a:rect l="l" t="t" r="r" b="b"/>
            <a:pathLst>
              <a:path h="622300">
                <a:moveTo>
                  <a:pt x="0" y="0"/>
                </a:moveTo>
                <a:lnTo>
                  <a:pt x="0" y="621791"/>
                </a:lnTo>
              </a:path>
            </a:pathLst>
          </a:custGeom>
          <a:ln w="27431">
            <a:solidFill>
              <a:srgbClr val="FFFFFF"/>
            </a:solidFill>
          </a:ln>
        </p:spPr>
        <p:txBody>
          <a:bodyPr wrap="square" lIns="0" tIns="0" rIns="0" bIns="0" rtlCol="0"/>
          <a:lstStyle/>
          <a:p>
            <a:endParaRPr/>
          </a:p>
        </p:txBody>
      </p:sp>
      <p:sp>
        <p:nvSpPr>
          <p:cNvPr id="33" name="bk object 33"/>
          <p:cNvSpPr/>
          <p:nvPr/>
        </p:nvSpPr>
        <p:spPr>
          <a:xfrm>
            <a:off x="8942831" y="0"/>
            <a:ext cx="0" cy="585470"/>
          </a:xfrm>
          <a:custGeom>
            <a:avLst/>
            <a:gdLst/>
            <a:ahLst/>
            <a:cxnLst/>
            <a:rect l="l" t="t" r="r" b="b"/>
            <a:pathLst>
              <a:path h="585470">
                <a:moveTo>
                  <a:pt x="0" y="0"/>
                </a:moveTo>
                <a:lnTo>
                  <a:pt x="0" y="585215"/>
                </a:lnTo>
              </a:path>
            </a:pathLst>
          </a:custGeom>
          <a:ln w="54864">
            <a:solidFill>
              <a:srgbClr val="FFFFFF"/>
            </a:solidFill>
          </a:ln>
        </p:spPr>
        <p:txBody>
          <a:bodyPr wrap="square" lIns="0" tIns="0" rIns="0" bIns="0" rtlCol="0"/>
          <a:lstStyle/>
          <a:p>
            <a:endParaRPr/>
          </a:p>
        </p:txBody>
      </p:sp>
      <p:sp>
        <p:nvSpPr>
          <p:cNvPr id="34" name="bk object 34"/>
          <p:cNvSpPr/>
          <p:nvPr/>
        </p:nvSpPr>
        <p:spPr>
          <a:xfrm>
            <a:off x="8877300" y="0"/>
            <a:ext cx="0" cy="585470"/>
          </a:xfrm>
          <a:custGeom>
            <a:avLst/>
            <a:gdLst/>
            <a:ahLst/>
            <a:cxnLst/>
            <a:rect l="l" t="t" r="r" b="b"/>
            <a:pathLst>
              <a:path h="585470">
                <a:moveTo>
                  <a:pt x="0" y="0"/>
                </a:moveTo>
                <a:lnTo>
                  <a:pt x="0" y="585215"/>
                </a:lnTo>
              </a:path>
            </a:pathLst>
          </a:custGeom>
          <a:ln w="9143">
            <a:solidFill>
              <a:srgbClr val="FFFFFF"/>
            </a:solidFill>
          </a:ln>
        </p:spPr>
        <p:txBody>
          <a:bodyPr wrap="square" lIns="0" tIns="0" rIns="0" bIns="0" rtlCol="0"/>
          <a:lstStyle/>
          <a:p>
            <a:endParaRPr/>
          </a:p>
        </p:txBody>
      </p:sp>
      <p:sp>
        <p:nvSpPr>
          <p:cNvPr id="35" name="bk object 35"/>
          <p:cNvSpPr/>
          <p:nvPr/>
        </p:nvSpPr>
        <p:spPr>
          <a:xfrm>
            <a:off x="1761744" y="2928651"/>
            <a:ext cx="5559552" cy="599408"/>
          </a:xfrm>
          <a:prstGeom prst="rect">
            <a:avLst/>
          </a:prstGeom>
          <a:blipFill>
            <a:blip r:embed="rId2" cstate="print"/>
            <a:stretch>
              <a:fillRect/>
            </a:stretch>
          </a:blipFill>
        </p:spPr>
        <p:txBody>
          <a:bodyPr wrap="square" lIns="0" tIns="0" rIns="0" bIns="0" rtlCol="0"/>
          <a:lstStyle/>
          <a:p>
            <a:endParaRPr/>
          </a:p>
        </p:txBody>
      </p:sp>
      <p:sp>
        <p:nvSpPr>
          <p:cNvPr id="36" name="bk object 36"/>
          <p:cNvSpPr/>
          <p:nvPr/>
        </p:nvSpPr>
        <p:spPr>
          <a:xfrm>
            <a:off x="1820926" y="2936620"/>
            <a:ext cx="5441569" cy="501268"/>
          </a:xfrm>
          <a:prstGeom prst="rect">
            <a:avLst/>
          </a:prstGeom>
          <a:blipFill>
            <a:blip r:embed="rId3" cstate="print"/>
            <a:stretch>
              <a:fillRect/>
            </a:stretch>
          </a:blipFill>
        </p:spPr>
        <p:txBody>
          <a:bodyPr wrap="square" lIns="0" tIns="0" rIns="0" bIns="0" rtlCol="0"/>
          <a:lstStyle/>
          <a:p>
            <a:endParaRPr/>
          </a:p>
        </p:txBody>
      </p:sp>
      <p:sp>
        <p:nvSpPr>
          <p:cNvPr id="37" name="bk object 37"/>
          <p:cNvSpPr/>
          <p:nvPr/>
        </p:nvSpPr>
        <p:spPr>
          <a:xfrm>
            <a:off x="1804923" y="2921761"/>
            <a:ext cx="5473573" cy="532129"/>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425195"/>
            <a:ext cx="5410200" cy="0"/>
          </a:xfrm>
          <a:custGeom>
            <a:avLst/>
            <a:gdLst/>
            <a:ahLst/>
            <a:cxnLst/>
            <a:rect l="l" t="t" r="r" b="b"/>
            <a:pathLst>
              <a:path w="5410200">
                <a:moveTo>
                  <a:pt x="0" y="0"/>
                </a:moveTo>
                <a:lnTo>
                  <a:pt x="5410200" y="0"/>
                </a:lnTo>
              </a:path>
            </a:pathLst>
          </a:custGeom>
          <a:ln w="51815">
            <a:solidFill>
              <a:srgbClr val="B1B1B1"/>
            </a:solidFill>
          </a:ln>
        </p:spPr>
        <p:txBody>
          <a:bodyPr wrap="square" lIns="0" tIns="0" rIns="0" bIns="0" rtlCol="0"/>
          <a:lstStyle/>
          <a:p>
            <a:endParaRPr/>
          </a:p>
        </p:txBody>
      </p:sp>
      <p:sp>
        <p:nvSpPr>
          <p:cNvPr id="17" name="bk object 17"/>
          <p:cNvSpPr/>
          <p:nvPr/>
        </p:nvSpPr>
        <p:spPr>
          <a:xfrm>
            <a:off x="9142476" y="0"/>
            <a:ext cx="1905" cy="311150"/>
          </a:xfrm>
          <a:custGeom>
            <a:avLst/>
            <a:gdLst/>
            <a:ahLst/>
            <a:cxnLst/>
            <a:rect l="l" t="t" r="r" b="b"/>
            <a:pathLst>
              <a:path w="1904" h="311150">
                <a:moveTo>
                  <a:pt x="0" y="310896"/>
                </a:moveTo>
                <a:lnTo>
                  <a:pt x="1524" y="310896"/>
                </a:lnTo>
                <a:lnTo>
                  <a:pt x="1524" y="0"/>
                </a:lnTo>
                <a:lnTo>
                  <a:pt x="0" y="0"/>
                </a:lnTo>
                <a:lnTo>
                  <a:pt x="0" y="310896"/>
                </a:lnTo>
                <a:close/>
              </a:path>
            </a:pathLst>
          </a:custGeom>
          <a:solidFill>
            <a:srgbClr val="000000"/>
          </a:solidFill>
        </p:spPr>
        <p:txBody>
          <a:bodyPr wrap="square" lIns="0" tIns="0" rIns="0" bIns="0" rtlCol="0"/>
          <a:lstStyle/>
          <a:p>
            <a:endParaRPr/>
          </a:p>
        </p:txBody>
      </p:sp>
      <p:sp>
        <p:nvSpPr>
          <p:cNvPr id="18" name="bk object 18"/>
          <p:cNvSpPr/>
          <p:nvPr/>
        </p:nvSpPr>
        <p:spPr>
          <a:xfrm>
            <a:off x="9072371" y="0"/>
            <a:ext cx="12700" cy="311150"/>
          </a:xfrm>
          <a:custGeom>
            <a:avLst/>
            <a:gdLst/>
            <a:ahLst/>
            <a:cxnLst/>
            <a:rect l="l" t="t" r="r" b="b"/>
            <a:pathLst>
              <a:path w="12700" h="311150">
                <a:moveTo>
                  <a:pt x="0" y="310896"/>
                </a:moveTo>
                <a:lnTo>
                  <a:pt x="12192" y="310896"/>
                </a:lnTo>
                <a:lnTo>
                  <a:pt x="12192" y="0"/>
                </a:lnTo>
                <a:lnTo>
                  <a:pt x="0" y="0"/>
                </a:lnTo>
                <a:lnTo>
                  <a:pt x="0" y="310896"/>
                </a:lnTo>
                <a:close/>
              </a:path>
            </a:pathLst>
          </a:custGeom>
          <a:solidFill>
            <a:srgbClr val="000000"/>
          </a:solidFill>
        </p:spPr>
        <p:txBody>
          <a:bodyPr wrap="square" lIns="0" tIns="0" rIns="0" bIns="0" rtlCol="0"/>
          <a:lstStyle/>
          <a:p>
            <a:endParaRPr/>
          </a:p>
        </p:txBody>
      </p:sp>
      <p:sp>
        <p:nvSpPr>
          <p:cNvPr id="19" name="bk object 19"/>
          <p:cNvSpPr/>
          <p:nvPr/>
        </p:nvSpPr>
        <p:spPr>
          <a:xfrm>
            <a:off x="0" y="0"/>
            <a:ext cx="9044940" cy="311150"/>
          </a:xfrm>
          <a:custGeom>
            <a:avLst/>
            <a:gdLst/>
            <a:ahLst/>
            <a:cxnLst/>
            <a:rect l="l" t="t" r="r" b="b"/>
            <a:pathLst>
              <a:path w="9044940" h="311150">
                <a:moveTo>
                  <a:pt x="0" y="310896"/>
                </a:moveTo>
                <a:lnTo>
                  <a:pt x="9044940" y="310896"/>
                </a:lnTo>
                <a:lnTo>
                  <a:pt x="9044940" y="0"/>
                </a:lnTo>
                <a:lnTo>
                  <a:pt x="0" y="0"/>
                </a:lnTo>
                <a:lnTo>
                  <a:pt x="0" y="310896"/>
                </a:lnTo>
                <a:close/>
              </a:path>
            </a:pathLst>
          </a:custGeom>
          <a:solidFill>
            <a:srgbClr val="000000"/>
          </a:solidFill>
        </p:spPr>
        <p:txBody>
          <a:bodyPr wrap="square" lIns="0" tIns="0" rIns="0" bIns="0" rtlCol="0"/>
          <a:lstStyle/>
          <a:p>
            <a:endParaRPr/>
          </a:p>
        </p:txBody>
      </p:sp>
      <p:sp>
        <p:nvSpPr>
          <p:cNvPr id="20" name="bk object 20"/>
          <p:cNvSpPr/>
          <p:nvPr/>
        </p:nvSpPr>
        <p:spPr>
          <a:xfrm>
            <a:off x="9142476" y="307847"/>
            <a:ext cx="1905" cy="91440"/>
          </a:xfrm>
          <a:custGeom>
            <a:avLst/>
            <a:gdLst/>
            <a:ahLst/>
            <a:cxnLst/>
            <a:rect l="l" t="t" r="r" b="b"/>
            <a:pathLst>
              <a:path w="1904" h="91439">
                <a:moveTo>
                  <a:pt x="0" y="91439"/>
                </a:moveTo>
                <a:lnTo>
                  <a:pt x="1524" y="91439"/>
                </a:lnTo>
                <a:lnTo>
                  <a:pt x="1524" y="0"/>
                </a:lnTo>
                <a:lnTo>
                  <a:pt x="0" y="0"/>
                </a:lnTo>
                <a:lnTo>
                  <a:pt x="0" y="91439"/>
                </a:lnTo>
                <a:close/>
              </a:path>
            </a:pathLst>
          </a:custGeom>
          <a:solidFill>
            <a:srgbClr val="B1B1B1"/>
          </a:solidFill>
        </p:spPr>
        <p:txBody>
          <a:bodyPr wrap="square" lIns="0" tIns="0" rIns="0" bIns="0" rtlCol="0"/>
          <a:lstStyle/>
          <a:p>
            <a:endParaRPr/>
          </a:p>
        </p:txBody>
      </p:sp>
      <p:sp>
        <p:nvSpPr>
          <p:cNvPr id="21" name="bk object 21"/>
          <p:cNvSpPr/>
          <p:nvPr/>
        </p:nvSpPr>
        <p:spPr>
          <a:xfrm>
            <a:off x="9072371" y="307847"/>
            <a:ext cx="12700" cy="91440"/>
          </a:xfrm>
          <a:custGeom>
            <a:avLst/>
            <a:gdLst/>
            <a:ahLst/>
            <a:cxnLst/>
            <a:rect l="l" t="t" r="r" b="b"/>
            <a:pathLst>
              <a:path w="12700" h="91439">
                <a:moveTo>
                  <a:pt x="0" y="91439"/>
                </a:moveTo>
                <a:lnTo>
                  <a:pt x="12192" y="91439"/>
                </a:lnTo>
                <a:lnTo>
                  <a:pt x="12192" y="0"/>
                </a:lnTo>
                <a:lnTo>
                  <a:pt x="0" y="0"/>
                </a:lnTo>
                <a:lnTo>
                  <a:pt x="0" y="91439"/>
                </a:lnTo>
                <a:close/>
              </a:path>
            </a:pathLst>
          </a:custGeom>
          <a:solidFill>
            <a:srgbClr val="B1B1B1"/>
          </a:solidFill>
        </p:spPr>
        <p:txBody>
          <a:bodyPr wrap="square" lIns="0" tIns="0" rIns="0" bIns="0" rtlCol="0"/>
          <a:lstStyle/>
          <a:p>
            <a:endParaRPr/>
          </a:p>
        </p:txBody>
      </p:sp>
      <p:sp>
        <p:nvSpPr>
          <p:cNvPr id="22" name="bk object 22"/>
          <p:cNvSpPr/>
          <p:nvPr/>
        </p:nvSpPr>
        <p:spPr>
          <a:xfrm>
            <a:off x="0" y="307847"/>
            <a:ext cx="9044940" cy="91440"/>
          </a:xfrm>
          <a:custGeom>
            <a:avLst/>
            <a:gdLst/>
            <a:ahLst/>
            <a:cxnLst/>
            <a:rect l="l" t="t" r="r" b="b"/>
            <a:pathLst>
              <a:path w="9044940" h="91439">
                <a:moveTo>
                  <a:pt x="0" y="91439"/>
                </a:moveTo>
                <a:lnTo>
                  <a:pt x="9044940" y="91439"/>
                </a:lnTo>
                <a:lnTo>
                  <a:pt x="9044940" y="0"/>
                </a:lnTo>
                <a:lnTo>
                  <a:pt x="0" y="0"/>
                </a:lnTo>
                <a:lnTo>
                  <a:pt x="0" y="91439"/>
                </a:lnTo>
                <a:close/>
              </a:path>
            </a:pathLst>
          </a:custGeom>
          <a:solidFill>
            <a:srgbClr val="B1B1B1"/>
          </a:solidFill>
        </p:spPr>
        <p:txBody>
          <a:bodyPr wrap="square" lIns="0" tIns="0" rIns="0" bIns="0" rtlCol="0"/>
          <a:lstStyle/>
          <a:p>
            <a:endParaRPr/>
          </a:p>
        </p:txBody>
      </p:sp>
      <p:sp>
        <p:nvSpPr>
          <p:cNvPr id="23" name="bk object 23"/>
          <p:cNvSpPr/>
          <p:nvPr/>
        </p:nvSpPr>
        <p:spPr>
          <a:xfrm>
            <a:off x="9142476" y="359663"/>
            <a:ext cx="1905" cy="81280"/>
          </a:xfrm>
          <a:custGeom>
            <a:avLst/>
            <a:gdLst/>
            <a:ahLst/>
            <a:cxnLst/>
            <a:rect l="l" t="t" r="r" b="b"/>
            <a:pathLst>
              <a:path w="1904" h="81279">
                <a:moveTo>
                  <a:pt x="0" y="80771"/>
                </a:moveTo>
                <a:lnTo>
                  <a:pt x="1524" y="80771"/>
                </a:lnTo>
                <a:lnTo>
                  <a:pt x="1524" y="0"/>
                </a:lnTo>
                <a:lnTo>
                  <a:pt x="0" y="0"/>
                </a:lnTo>
                <a:lnTo>
                  <a:pt x="0" y="80771"/>
                </a:lnTo>
                <a:close/>
              </a:path>
            </a:pathLst>
          </a:custGeom>
          <a:solidFill>
            <a:srgbClr val="B1B1B1"/>
          </a:solidFill>
        </p:spPr>
        <p:txBody>
          <a:bodyPr wrap="square" lIns="0" tIns="0" rIns="0" bIns="0" rtlCol="0"/>
          <a:lstStyle/>
          <a:p>
            <a:endParaRPr/>
          </a:p>
        </p:txBody>
      </p:sp>
      <p:sp>
        <p:nvSpPr>
          <p:cNvPr id="24" name="bk object 24"/>
          <p:cNvSpPr/>
          <p:nvPr/>
        </p:nvSpPr>
        <p:spPr>
          <a:xfrm>
            <a:off x="9072371" y="359663"/>
            <a:ext cx="12700" cy="81280"/>
          </a:xfrm>
          <a:custGeom>
            <a:avLst/>
            <a:gdLst/>
            <a:ahLst/>
            <a:cxnLst/>
            <a:rect l="l" t="t" r="r" b="b"/>
            <a:pathLst>
              <a:path w="12700" h="81279">
                <a:moveTo>
                  <a:pt x="0" y="80771"/>
                </a:moveTo>
                <a:lnTo>
                  <a:pt x="12192" y="80771"/>
                </a:lnTo>
                <a:lnTo>
                  <a:pt x="12192" y="0"/>
                </a:lnTo>
                <a:lnTo>
                  <a:pt x="0" y="0"/>
                </a:lnTo>
                <a:lnTo>
                  <a:pt x="0" y="80771"/>
                </a:lnTo>
                <a:close/>
              </a:path>
            </a:pathLst>
          </a:custGeom>
          <a:solidFill>
            <a:srgbClr val="B1B1B1"/>
          </a:solidFill>
        </p:spPr>
        <p:txBody>
          <a:bodyPr wrap="square" lIns="0" tIns="0" rIns="0" bIns="0" rtlCol="0"/>
          <a:lstStyle/>
          <a:p>
            <a:endParaRPr/>
          </a:p>
        </p:txBody>
      </p:sp>
      <p:sp>
        <p:nvSpPr>
          <p:cNvPr id="25" name="bk object 25"/>
          <p:cNvSpPr/>
          <p:nvPr/>
        </p:nvSpPr>
        <p:spPr>
          <a:xfrm>
            <a:off x="5410200" y="359663"/>
            <a:ext cx="3634740" cy="81280"/>
          </a:xfrm>
          <a:custGeom>
            <a:avLst/>
            <a:gdLst/>
            <a:ahLst/>
            <a:cxnLst/>
            <a:rect l="l" t="t" r="r" b="b"/>
            <a:pathLst>
              <a:path w="3634740" h="81279">
                <a:moveTo>
                  <a:pt x="0" y="80771"/>
                </a:moveTo>
                <a:lnTo>
                  <a:pt x="3634740" y="80771"/>
                </a:lnTo>
                <a:lnTo>
                  <a:pt x="3634740" y="0"/>
                </a:lnTo>
                <a:lnTo>
                  <a:pt x="0" y="0"/>
                </a:lnTo>
                <a:lnTo>
                  <a:pt x="0" y="80771"/>
                </a:lnTo>
                <a:close/>
              </a:path>
            </a:pathLst>
          </a:custGeom>
          <a:solidFill>
            <a:srgbClr val="B1B1B1"/>
          </a:solidFill>
        </p:spPr>
        <p:txBody>
          <a:bodyPr wrap="square" lIns="0" tIns="0" rIns="0" bIns="0" rtlCol="0"/>
          <a:lstStyle/>
          <a:p>
            <a:endParaRPr/>
          </a:p>
        </p:txBody>
      </p:sp>
      <p:sp>
        <p:nvSpPr>
          <p:cNvPr id="26" name="bk object 26"/>
          <p:cNvSpPr/>
          <p:nvPr/>
        </p:nvSpPr>
        <p:spPr>
          <a:xfrm>
            <a:off x="9142476" y="440436"/>
            <a:ext cx="1905" cy="180340"/>
          </a:xfrm>
          <a:custGeom>
            <a:avLst/>
            <a:gdLst/>
            <a:ahLst/>
            <a:cxnLst/>
            <a:rect l="l" t="t" r="r" b="b"/>
            <a:pathLst>
              <a:path w="1904" h="180340">
                <a:moveTo>
                  <a:pt x="0" y="179832"/>
                </a:moveTo>
                <a:lnTo>
                  <a:pt x="1524" y="179832"/>
                </a:lnTo>
                <a:lnTo>
                  <a:pt x="1524" y="0"/>
                </a:lnTo>
                <a:lnTo>
                  <a:pt x="0" y="0"/>
                </a:lnTo>
                <a:lnTo>
                  <a:pt x="0" y="179832"/>
                </a:lnTo>
                <a:close/>
              </a:path>
            </a:pathLst>
          </a:custGeom>
          <a:solidFill>
            <a:srgbClr val="B1B1B1">
              <a:alpha val="50195"/>
            </a:srgbClr>
          </a:solidFill>
        </p:spPr>
        <p:txBody>
          <a:bodyPr wrap="square" lIns="0" tIns="0" rIns="0" bIns="0" rtlCol="0"/>
          <a:lstStyle/>
          <a:p>
            <a:endParaRPr/>
          </a:p>
        </p:txBody>
      </p:sp>
      <p:sp>
        <p:nvSpPr>
          <p:cNvPr id="27" name="bk object 27"/>
          <p:cNvSpPr/>
          <p:nvPr/>
        </p:nvSpPr>
        <p:spPr>
          <a:xfrm>
            <a:off x="9072371" y="440436"/>
            <a:ext cx="12700" cy="180340"/>
          </a:xfrm>
          <a:custGeom>
            <a:avLst/>
            <a:gdLst/>
            <a:ahLst/>
            <a:cxnLst/>
            <a:rect l="l" t="t" r="r" b="b"/>
            <a:pathLst>
              <a:path w="12700" h="180340">
                <a:moveTo>
                  <a:pt x="0" y="179832"/>
                </a:moveTo>
                <a:lnTo>
                  <a:pt x="12192" y="179832"/>
                </a:lnTo>
                <a:lnTo>
                  <a:pt x="12192" y="0"/>
                </a:lnTo>
                <a:lnTo>
                  <a:pt x="0" y="0"/>
                </a:lnTo>
                <a:lnTo>
                  <a:pt x="0" y="179832"/>
                </a:lnTo>
                <a:close/>
              </a:path>
            </a:pathLst>
          </a:custGeom>
          <a:solidFill>
            <a:srgbClr val="B1B1B1">
              <a:alpha val="50195"/>
            </a:srgbClr>
          </a:solidFill>
        </p:spPr>
        <p:txBody>
          <a:bodyPr wrap="square" lIns="0" tIns="0" rIns="0" bIns="0" rtlCol="0"/>
          <a:lstStyle/>
          <a:p>
            <a:endParaRPr/>
          </a:p>
        </p:txBody>
      </p:sp>
      <p:sp>
        <p:nvSpPr>
          <p:cNvPr id="28" name="bk object 28"/>
          <p:cNvSpPr/>
          <p:nvPr/>
        </p:nvSpPr>
        <p:spPr>
          <a:xfrm>
            <a:off x="5410200" y="440436"/>
            <a:ext cx="3634740" cy="180340"/>
          </a:xfrm>
          <a:custGeom>
            <a:avLst/>
            <a:gdLst/>
            <a:ahLst/>
            <a:cxnLst/>
            <a:rect l="l" t="t" r="r" b="b"/>
            <a:pathLst>
              <a:path w="3634740" h="180340">
                <a:moveTo>
                  <a:pt x="0" y="179832"/>
                </a:moveTo>
                <a:lnTo>
                  <a:pt x="3634740" y="179832"/>
                </a:lnTo>
                <a:lnTo>
                  <a:pt x="3634740" y="0"/>
                </a:lnTo>
                <a:lnTo>
                  <a:pt x="0" y="0"/>
                </a:lnTo>
                <a:lnTo>
                  <a:pt x="0" y="179832"/>
                </a:lnTo>
                <a:close/>
              </a:path>
            </a:pathLst>
          </a:custGeom>
          <a:solidFill>
            <a:srgbClr val="B1B1B1">
              <a:alpha val="50195"/>
            </a:srgbClr>
          </a:solidFill>
        </p:spPr>
        <p:txBody>
          <a:bodyPr wrap="square" lIns="0" tIns="0" rIns="0" bIns="0" rtlCol="0"/>
          <a:lstStyle/>
          <a:p>
            <a:endParaRPr/>
          </a:p>
        </p:txBody>
      </p:sp>
      <p:sp>
        <p:nvSpPr>
          <p:cNvPr id="29" name="bk object 29"/>
          <p:cNvSpPr/>
          <p:nvPr/>
        </p:nvSpPr>
        <p:spPr>
          <a:xfrm>
            <a:off x="5407152" y="510540"/>
            <a:ext cx="3063240" cy="0"/>
          </a:xfrm>
          <a:custGeom>
            <a:avLst/>
            <a:gdLst/>
            <a:ahLst/>
            <a:cxnLst/>
            <a:rect l="l" t="t" r="r" b="b"/>
            <a:pathLst>
              <a:path w="3063240">
                <a:moveTo>
                  <a:pt x="0" y="0"/>
                </a:moveTo>
                <a:lnTo>
                  <a:pt x="3063240" y="0"/>
                </a:lnTo>
              </a:path>
            </a:pathLst>
          </a:custGeom>
          <a:ln w="27431">
            <a:solidFill>
              <a:srgbClr val="FFFFFF"/>
            </a:solidFill>
          </a:ln>
        </p:spPr>
        <p:txBody>
          <a:bodyPr wrap="square" lIns="0" tIns="0" rIns="0" bIns="0" rtlCol="0"/>
          <a:lstStyle/>
          <a:p>
            <a:endParaRPr/>
          </a:p>
        </p:txBody>
      </p:sp>
      <p:sp>
        <p:nvSpPr>
          <p:cNvPr id="30" name="bk object 30"/>
          <p:cNvSpPr/>
          <p:nvPr/>
        </p:nvSpPr>
        <p:spPr>
          <a:xfrm>
            <a:off x="7373111" y="606551"/>
            <a:ext cx="1600200" cy="0"/>
          </a:xfrm>
          <a:custGeom>
            <a:avLst/>
            <a:gdLst/>
            <a:ahLst/>
            <a:cxnLst/>
            <a:rect l="l" t="t" r="r" b="b"/>
            <a:pathLst>
              <a:path w="1600200">
                <a:moveTo>
                  <a:pt x="0" y="0"/>
                </a:moveTo>
                <a:lnTo>
                  <a:pt x="1600200" y="0"/>
                </a:lnTo>
              </a:path>
            </a:pathLst>
          </a:custGeom>
          <a:ln w="36575">
            <a:solidFill>
              <a:srgbClr val="FFFFFF"/>
            </a:solidFill>
          </a:ln>
        </p:spPr>
        <p:txBody>
          <a:bodyPr wrap="square" lIns="0" tIns="0" rIns="0" bIns="0" rtlCol="0"/>
          <a:lstStyle/>
          <a:p>
            <a:endParaRPr/>
          </a:p>
        </p:txBody>
      </p:sp>
      <p:sp>
        <p:nvSpPr>
          <p:cNvPr id="31" name="bk object 31"/>
          <p:cNvSpPr/>
          <p:nvPr/>
        </p:nvSpPr>
        <p:spPr>
          <a:xfrm>
            <a:off x="9029700" y="0"/>
            <a:ext cx="0" cy="622300"/>
          </a:xfrm>
          <a:custGeom>
            <a:avLst/>
            <a:gdLst/>
            <a:ahLst/>
            <a:cxnLst/>
            <a:rect l="l" t="t" r="r" b="b"/>
            <a:pathLst>
              <a:path h="622300">
                <a:moveTo>
                  <a:pt x="0" y="0"/>
                </a:moveTo>
                <a:lnTo>
                  <a:pt x="0" y="621791"/>
                </a:lnTo>
              </a:path>
            </a:pathLst>
          </a:custGeom>
          <a:ln w="9143">
            <a:solidFill>
              <a:srgbClr val="FFFFFF"/>
            </a:solidFill>
          </a:ln>
        </p:spPr>
        <p:txBody>
          <a:bodyPr wrap="square" lIns="0" tIns="0" rIns="0" bIns="0" rtlCol="0"/>
          <a:lstStyle/>
          <a:p>
            <a:endParaRPr/>
          </a:p>
        </p:txBody>
      </p:sp>
      <p:sp>
        <p:nvSpPr>
          <p:cNvPr id="32" name="bk object 32"/>
          <p:cNvSpPr/>
          <p:nvPr/>
        </p:nvSpPr>
        <p:spPr>
          <a:xfrm>
            <a:off x="8988552" y="0"/>
            <a:ext cx="0" cy="622300"/>
          </a:xfrm>
          <a:custGeom>
            <a:avLst/>
            <a:gdLst/>
            <a:ahLst/>
            <a:cxnLst/>
            <a:rect l="l" t="t" r="r" b="b"/>
            <a:pathLst>
              <a:path h="622300">
                <a:moveTo>
                  <a:pt x="0" y="0"/>
                </a:moveTo>
                <a:lnTo>
                  <a:pt x="0" y="621791"/>
                </a:lnTo>
              </a:path>
            </a:pathLst>
          </a:custGeom>
          <a:ln w="27431">
            <a:solidFill>
              <a:srgbClr val="FFFFFF"/>
            </a:solidFill>
          </a:ln>
        </p:spPr>
        <p:txBody>
          <a:bodyPr wrap="square" lIns="0" tIns="0" rIns="0" bIns="0" rtlCol="0"/>
          <a:lstStyle/>
          <a:p>
            <a:endParaRPr/>
          </a:p>
        </p:txBody>
      </p:sp>
      <p:sp>
        <p:nvSpPr>
          <p:cNvPr id="33" name="bk object 33"/>
          <p:cNvSpPr/>
          <p:nvPr/>
        </p:nvSpPr>
        <p:spPr>
          <a:xfrm>
            <a:off x="8942831" y="0"/>
            <a:ext cx="0" cy="585470"/>
          </a:xfrm>
          <a:custGeom>
            <a:avLst/>
            <a:gdLst/>
            <a:ahLst/>
            <a:cxnLst/>
            <a:rect l="l" t="t" r="r" b="b"/>
            <a:pathLst>
              <a:path h="585470">
                <a:moveTo>
                  <a:pt x="0" y="0"/>
                </a:moveTo>
                <a:lnTo>
                  <a:pt x="0" y="585215"/>
                </a:lnTo>
              </a:path>
            </a:pathLst>
          </a:custGeom>
          <a:ln w="54864">
            <a:solidFill>
              <a:srgbClr val="FFFFFF"/>
            </a:solidFill>
          </a:ln>
        </p:spPr>
        <p:txBody>
          <a:bodyPr wrap="square" lIns="0" tIns="0" rIns="0" bIns="0" rtlCol="0"/>
          <a:lstStyle/>
          <a:p>
            <a:endParaRPr/>
          </a:p>
        </p:txBody>
      </p:sp>
      <p:sp>
        <p:nvSpPr>
          <p:cNvPr id="34" name="bk object 34"/>
          <p:cNvSpPr/>
          <p:nvPr/>
        </p:nvSpPr>
        <p:spPr>
          <a:xfrm>
            <a:off x="8877300" y="0"/>
            <a:ext cx="0" cy="585470"/>
          </a:xfrm>
          <a:custGeom>
            <a:avLst/>
            <a:gdLst/>
            <a:ahLst/>
            <a:cxnLst/>
            <a:rect l="l" t="t" r="r" b="b"/>
            <a:pathLst>
              <a:path h="585470">
                <a:moveTo>
                  <a:pt x="0" y="0"/>
                </a:moveTo>
                <a:lnTo>
                  <a:pt x="0" y="585215"/>
                </a:lnTo>
              </a:path>
            </a:pathLst>
          </a:custGeom>
          <a:ln w="9143">
            <a:solidFill>
              <a:srgbClr val="FFFFFF"/>
            </a:solidFill>
          </a:ln>
        </p:spPr>
        <p:txBody>
          <a:bodyPr wrap="square" lIns="0" tIns="0" rIns="0" bIns="0" rtlCol="0"/>
          <a:lstStyle/>
          <a:p>
            <a:endParaRPr/>
          </a:p>
        </p:txBody>
      </p:sp>
      <p:sp>
        <p:nvSpPr>
          <p:cNvPr id="2" name="Holder 2"/>
          <p:cNvSpPr>
            <a:spLocks noGrp="1"/>
          </p:cNvSpPr>
          <p:nvPr>
            <p:ph type="title"/>
          </p:nvPr>
        </p:nvSpPr>
        <p:spPr>
          <a:xfrm>
            <a:off x="1222044" y="1880107"/>
            <a:ext cx="6699910" cy="452119"/>
          </a:xfrm>
          <a:prstGeom prst="rect">
            <a:avLst/>
          </a:prstGeom>
        </p:spPr>
        <p:txBody>
          <a:bodyPr wrap="square" lIns="0" tIns="0" rIns="0" bIns="0">
            <a:spAutoFit/>
          </a:bodyPr>
          <a:lstStyle>
            <a:lvl1pPr>
              <a:defRPr sz="2800" b="1" i="0">
                <a:solidFill>
                  <a:schemeClr val="tx1"/>
                </a:solidFill>
                <a:latin typeface="Georgia"/>
                <a:cs typeface="Georgia"/>
              </a:defRPr>
            </a:lvl1pPr>
          </a:lstStyle>
          <a:p>
            <a:endParaRPr/>
          </a:p>
        </p:txBody>
      </p:sp>
      <p:sp>
        <p:nvSpPr>
          <p:cNvPr id="3" name="Holder 3"/>
          <p:cNvSpPr>
            <a:spLocks noGrp="1"/>
          </p:cNvSpPr>
          <p:nvPr>
            <p:ph type="body" idx="1"/>
          </p:nvPr>
        </p:nvSpPr>
        <p:spPr>
          <a:xfrm>
            <a:off x="645668" y="2235834"/>
            <a:ext cx="7852663" cy="20453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9/5/2020</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578" y="1300988"/>
            <a:ext cx="7687309" cy="696595"/>
          </a:xfrm>
          <a:prstGeom prst="rect">
            <a:avLst/>
          </a:prstGeom>
        </p:spPr>
        <p:txBody>
          <a:bodyPr vert="horz" wrap="square" lIns="0" tIns="13335" rIns="0" bIns="0" rtlCol="0">
            <a:spAutoFit/>
          </a:bodyPr>
          <a:lstStyle/>
          <a:p>
            <a:pPr marL="12700">
              <a:lnSpc>
                <a:spcPct val="100000"/>
              </a:lnSpc>
              <a:spcBef>
                <a:spcPts val="105"/>
              </a:spcBef>
              <a:tabLst>
                <a:tab pos="2225675" algn="l"/>
                <a:tab pos="5471160" algn="l"/>
              </a:tabLst>
            </a:pPr>
            <a:r>
              <a:rPr sz="4400" b="0" spc="-5" dirty="0">
                <a:latin typeface="Georgia"/>
                <a:cs typeface="Georgia"/>
              </a:rPr>
              <a:t>SMAR</a:t>
            </a:r>
            <a:r>
              <a:rPr sz="4400" b="0" dirty="0">
                <a:latin typeface="Georgia"/>
                <a:cs typeface="Georgia"/>
              </a:rPr>
              <a:t>T	</a:t>
            </a:r>
            <a:r>
              <a:rPr sz="4400" b="0" spc="-5" dirty="0">
                <a:latin typeface="Georgia"/>
                <a:cs typeface="Georgia"/>
              </a:rPr>
              <a:t>DRAI</a:t>
            </a:r>
            <a:r>
              <a:rPr sz="4400" b="0" spc="5" dirty="0">
                <a:latin typeface="Georgia"/>
                <a:cs typeface="Georgia"/>
              </a:rPr>
              <a:t>N</a:t>
            </a:r>
            <a:r>
              <a:rPr sz="4400" b="0" dirty="0">
                <a:latin typeface="Georgia"/>
                <a:cs typeface="Georgia"/>
              </a:rPr>
              <a:t>AGE	</a:t>
            </a:r>
            <a:r>
              <a:rPr sz="4400" b="0" spc="-5" dirty="0">
                <a:latin typeface="Georgia"/>
                <a:cs typeface="Georgia"/>
              </a:rPr>
              <a:t>SYST</a:t>
            </a:r>
            <a:r>
              <a:rPr sz="4400" b="0" spc="5" dirty="0">
                <a:latin typeface="Georgia"/>
                <a:cs typeface="Georgia"/>
              </a:rPr>
              <a:t>E</a:t>
            </a:r>
            <a:r>
              <a:rPr sz="4400" b="0" dirty="0">
                <a:latin typeface="Georgia"/>
                <a:cs typeface="Georgia"/>
              </a:rPr>
              <a:t>M</a:t>
            </a:r>
            <a:endParaRPr sz="4400" dirty="0">
              <a:latin typeface="Georgia"/>
              <a:cs typeface="Georgia"/>
            </a:endParaRPr>
          </a:p>
        </p:txBody>
      </p:sp>
      <p:sp>
        <p:nvSpPr>
          <p:cNvPr id="3" name="object 3"/>
          <p:cNvSpPr/>
          <p:nvPr/>
        </p:nvSpPr>
        <p:spPr>
          <a:xfrm>
            <a:off x="627189" y="1935098"/>
            <a:ext cx="7663180" cy="0"/>
          </a:xfrm>
          <a:custGeom>
            <a:avLst/>
            <a:gdLst/>
            <a:ahLst/>
            <a:cxnLst/>
            <a:rect l="l" t="t" r="r" b="b"/>
            <a:pathLst>
              <a:path w="7663180">
                <a:moveTo>
                  <a:pt x="0" y="0"/>
                </a:moveTo>
                <a:lnTo>
                  <a:pt x="7662735" y="0"/>
                </a:lnTo>
              </a:path>
            </a:pathLst>
          </a:custGeom>
          <a:ln w="27431">
            <a:solidFill>
              <a:srgbClr val="000000"/>
            </a:solidFill>
          </a:ln>
        </p:spPr>
        <p:txBody>
          <a:bodyPr wrap="square" lIns="0" tIns="0" rIns="0" bIns="0" rtlCol="0"/>
          <a:lstStyle/>
          <a:p>
            <a:endParaRPr/>
          </a:p>
        </p:txBody>
      </p:sp>
      <p:sp>
        <p:nvSpPr>
          <p:cNvPr id="4" name="object 4"/>
          <p:cNvSpPr txBox="1"/>
          <p:nvPr/>
        </p:nvSpPr>
        <p:spPr>
          <a:xfrm>
            <a:off x="2638805" y="2642362"/>
            <a:ext cx="3061335" cy="696595"/>
          </a:xfrm>
          <a:prstGeom prst="rect">
            <a:avLst/>
          </a:prstGeom>
        </p:spPr>
        <p:txBody>
          <a:bodyPr vert="horz" wrap="square" lIns="0" tIns="13335" rIns="0" bIns="0" rtlCol="0">
            <a:spAutoFit/>
          </a:bodyPr>
          <a:lstStyle/>
          <a:p>
            <a:pPr marL="12700">
              <a:lnSpc>
                <a:spcPct val="100000"/>
              </a:lnSpc>
              <a:spcBef>
                <a:spcPts val="105"/>
              </a:spcBef>
              <a:tabLst>
                <a:tab pos="2066925" algn="l"/>
              </a:tabLst>
            </a:pPr>
            <a:r>
              <a:rPr sz="4400" u="heavy" spc="-5" dirty="0">
                <a:uFill>
                  <a:solidFill>
                    <a:srgbClr val="000000"/>
                  </a:solidFill>
                </a:uFill>
                <a:latin typeface="Georgia"/>
                <a:cs typeface="Georgia"/>
              </a:rPr>
              <a:t>USIN</a:t>
            </a:r>
            <a:r>
              <a:rPr sz="4400" u="heavy" dirty="0">
                <a:uFill>
                  <a:solidFill>
                    <a:srgbClr val="000000"/>
                  </a:solidFill>
                </a:uFill>
                <a:latin typeface="Georgia"/>
                <a:cs typeface="Georgia"/>
              </a:rPr>
              <a:t>G	IOT</a:t>
            </a:r>
            <a:endParaRPr sz="4400">
              <a:latin typeface="Georgia"/>
              <a:cs typeface="Georgia"/>
            </a:endParaRPr>
          </a:p>
        </p:txBody>
      </p:sp>
      <p:sp>
        <p:nvSpPr>
          <p:cNvPr id="5" name="object 5"/>
          <p:cNvSpPr txBox="1"/>
          <p:nvPr/>
        </p:nvSpPr>
        <p:spPr>
          <a:xfrm>
            <a:off x="6294882" y="5170170"/>
            <a:ext cx="1776095" cy="566822"/>
          </a:xfrm>
          <a:prstGeom prst="rect">
            <a:avLst/>
          </a:prstGeom>
        </p:spPr>
        <p:txBody>
          <a:bodyPr vert="horz" wrap="square" lIns="0" tIns="12700" rIns="0" bIns="0" rtlCol="0">
            <a:spAutoFit/>
          </a:bodyPr>
          <a:lstStyle/>
          <a:p>
            <a:pPr marL="12700">
              <a:lnSpc>
                <a:spcPct val="100000"/>
              </a:lnSpc>
              <a:spcBef>
                <a:spcPts val="100"/>
              </a:spcBef>
            </a:pPr>
            <a:r>
              <a:rPr sz="1800" spc="-5" dirty="0">
                <a:latin typeface="Georgia"/>
                <a:cs typeface="Georgia"/>
              </a:rPr>
              <a:t>BY-</a:t>
            </a:r>
            <a:endParaRPr sz="1800" dirty="0">
              <a:latin typeface="Georgia"/>
              <a:cs typeface="Georgia"/>
            </a:endParaRPr>
          </a:p>
          <a:p>
            <a:pPr marL="12700" marR="5080">
              <a:lnSpc>
                <a:spcPct val="100000"/>
              </a:lnSpc>
            </a:pPr>
            <a:r>
              <a:rPr lang="en-US" sz="1800" spc="-5" dirty="0">
                <a:latin typeface="Georgia"/>
                <a:cs typeface="Georgia"/>
              </a:rPr>
              <a:t>Satish Kumar</a:t>
            </a:r>
            <a:endParaRPr sz="1800" dirty="0">
              <a:latin typeface="Georgia"/>
              <a:cs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4867" y="876376"/>
            <a:ext cx="5225415" cy="514350"/>
          </a:xfrm>
          <a:prstGeom prst="rect">
            <a:avLst/>
          </a:prstGeom>
        </p:spPr>
        <p:txBody>
          <a:bodyPr vert="horz" wrap="square" lIns="0" tIns="13335" rIns="0" bIns="0" rtlCol="0">
            <a:spAutoFit/>
          </a:bodyPr>
          <a:lstStyle/>
          <a:p>
            <a:pPr marL="12700">
              <a:lnSpc>
                <a:spcPct val="100000"/>
              </a:lnSpc>
              <a:spcBef>
                <a:spcPts val="105"/>
              </a:spcBef>
              <a:tabLst>
                <a:tab pos="2458720" algn="l"/>
              </a:tabLst>
            </a:pPr>
            <a:r>
              <a:rPr sz="3200" spc="-5" dirty="0"/>
              <a:t>PROBLEM	STATEMENT</a:t>
            </a:r>
            <a:endParaRPr sz="3200"/>
          </a:p>
        </p:txBody>
      </p:sp>
      <p:sp>
        <p:nvSpPr>
          <p:cNvPr id="3" name="object 3"/>
          <p:cNvSpPr txBox="1"/>
          <p:nvPr/>
        </p:nvSpPr>
        <p:spPr>
          <a:xfrm>
            <a:off x="362508" y="2167508"/>
            <a:ext cx="8340725" cy="1855470"/>
          </a:xfrm>
          <a:prstGeom prst="rect">
            <a:avLst/>
          </a:prstGeom>
        </p:spPr>
        <p:txBody>
          <a:bodyPr vert="horz" wrap="square" lIns="0" tIns="13335" rIns="0" bIns="0" rtlCol="0">
            <a:spAutoFit/>
          </a:bodyPr>
          <a:lstStyle/>
          <a:p>
            <a:pPr marL="12700" marR="389890">
              <a:lnSpc>
                <a:spcPct val="100000"/>
              </a:lnSpc>
              <a:spcBef>
                <a:spcPts val="105"/>
              </a:spcBef>
            </a:pPr>
            <a:r>
              <a:rPr sz="2000" spc="-5" dirty="0">
                <a:latin typeface="Georgia"/>
                <a:cs typeface="Georgia"/>
              </a:rPr>
              <a:t>Today's </a:t>
            </a:r>
            <a:r>
              <a:rPr sz="2000" dirty="0">
                <a:latin typeface="Georgia"/>
                <a:cs typeface="Georgia"/>
              </a:rPr>
              <a:t>drainage </a:t>
            </a:r>
            <a:r>
              <a:rPr sz="2000" spc="-5" dirty="0">
                <a:latin typeface="Georgia"/>
                <a:cs typeface="Georgia"/>
              </a:rPr>
              <a:t>system </a:t>
            </a:r>
            <a:r>
              <a:rPr sz="2000" dirty="0">
                <a:latin typeface="Georgia"/>
                <a:cs typeface="Georgia"/>
              </a:rPr>
              <a:t>is not </a:t>
            </a:r>
            <a:r>
              <a:rPr sz="2000" spc="-5" dirty="0">
                <a:latin typeface="Georgia"/>
                <a:cs typeface="Georgia"/>
              </a:rPr>
              <a:t>computerised. So </a:t>
            </a:r>
            <a:r>
              <a:rPr sz="2000" dirty="0">
                <a:latin typeface="Georgia"/>
                <a:cs typeface="Georgia"/>
              </a:rPr>
              <a:t>whenever </a:t>
            </a:r>
            <a:r>
              <a:rPr sz="2000" spc="-5" dirty="0">
                <a:latin typeface="Georgia"/>
                <a:cs typeface="Georgia"/>
              </a:rPr>
              <a:t>there </a:t>
            </a:r>
            <a:r>
              <a:rPr sz="2000" dirty="0">
                <a:latin typeface="Georgia"/>
                <a:cs typeface="Georgia"/>
              </a:rPr>
              <a:t>is  </a:t>
            </a:r>
            <a:r>
              <a:rPr sz="2000" spc="-5" dirty="0">
                <a:latin typeface="Georgia"/>
                <a:cs typeface="Georgia"/>
              </a:rPr>
              <a:t>blockage </a:t>
            </a:r>
            <a:r>
              <a:rPr sz="2000" dirty="0">
                <a:latin typeface="Georgia"/>
                <a:cs typeface="Georgia"/>
              </a:rPr>
              <a:t>it is </a:t>
            </a:r>
            <a:r>
              <a:rPr sz="2000" spc="-5" dirty="0">
                <a:latin typeface="Georgia"/>
                <a:cs typeface="Georgia"/>
              </a:rPr>
              <a:t>difficult to figure out exact </a:t>
            </a:r>
            <a:r>
              <a:rPr sz="2000" dirty="0">
                <a:latin typeface="Georgia"/>
                <a:cs typeface="Georgia"/>
              </a:rPr>
              <a:t>location </a:t>
            </a:r>
            <a:r>
              <a:rPr sz="2000" spc="-5" dirty="0">
                <a:latin typeface="Georgia"/>
                <a:cs typeface="Georgia"/>
              </a:rPr>
              <a:t>of the blockage. </a:t>
            </a:r>
            <a:r>
              <a:rPr sz="2000" dirty="0">
                <a:latin typeface="Georgia"/>
                <a:cs typeface="Georgia"/>
              </a:rPr>
              <a:t>Also  </a:t>
            </a:r>
            <a:r>
              <a:rPr sz="2000" spc="-5" dirty="0">
                <a:latin typeface="Georgia"/>
                <a:cs typeface="Georgia"/>
              </a:rPr>
              <a:t>we don’t get early </a:t>
            </a:r>
            <a:r>
              <a:rPr sz="2000" dirty="0">
                <a:latin typeface="Georgia"/>
                <a:cs typeface="Georgia"/>
              </a:rPr>
              <a:t>alerts </a:t>
            </a:r>
            <a:r>
              <a:rPr sz="2000" spc="-5" dirty="0">
                <a:latin typeface="Georgia"/>
                <a:cs typeface="Georgia"/>
              </a:rPr>
              <a:t>of </a:t>
            </a:r>
            <a:r>
              <a:rPr sz="2000" dirty="0">
                <a:latin typeface="Georgia"/>
                <a:cs typeface="Georgia"/>
              </a:rPr>
              <a:t>the </a:t>
            </a:r>
            <a:r>
              <a:rPr sz="2000" spc="-5" dirty="0">
                <a:latin typeface="Georgia"/>
                <a:cs typeface="Georgia"/>
              </a:rPr>
              <a:t>blockage. </a:t>
            </a:r>
            <a:r>
              <a:rPr sz="2000" dirty="0">
                <a:latin typeface="Georgia"/>
                <a:cs typeface="Georgia"/>
              </a:rPr>
              <a:t>Hence </a:t>
            </a:r>
            <a:r>
              <a:rPr sz="2000" spc="-5" dirty="0">
                <a:latin typeface="Georgia"/>
                <a:cs typeface="Georgia"/>
              </a:rPr>
              <a:t>detection </a:t>
            </a:r>
            <a:r>
              <a:rPr sz="2000" dirty="0">
                <a:latin typeface="Georgia"/>
                <a:cs typeface="Georgia"/>
              </a:rPr>
              <a:t>and</a:t>
            </a:r>
            <a:r>
              <a:rPr sz="2000" spc="-35" dirty="0">
                <a:latin typeface="Georgia"/>
                <a:cs typeface="Georgia"/>
              </a:rPr>
              <a:t> </a:t>
            </a:r>
            <a:r>
              <a:rPr sz="2000" dirty="0">
                <a:latin typeface="Georgia"/>
                <a:cs typeface="Georgia"/>
              </a:rPr>
              <a:t>repairing</a:t>
            </a:r>
          </a:p>
          <a:p>
            <a:pPr marL="12700">
              <a:lnSpc>
                <a:spcPct val="100000"/>
              </a:lnSpc>
            </a:pPr>
            <a:r>
              <a:rPr sz="2000" dirty="0">
                <a:latin typeface="Georgia"/>
                <a:cs typeface="Georgia"/>
              </a:rPr>
              <a:t>of </a:t>
            </a:r>
            <a:r>
              <a:rPr sz="2000" spc="-5" dirty="0">
                <a:latin typeface="Georgia"/>
                <a:cs typeface="Georgia"/>
              </a:rPr>
              <a:t>the </a:t>
            </a:r>
            <a:r>
              <a:rPr sz="2000" dirty="0">
                <a:latin typeface="Georgia"/>
                <a:cs typeface="Georgia"/>
              </a:rPr>
              <a:t>blockage </a:t>
            </a:r>
            <a:r>
              <a:rPr sz="2000" spc="-5" dirty="0">
                <a:latin typeface="Georgia"/>
                <a:cs typeface="Georgia"/>
              </a:rPr>
              <a:t>becomes </a:t>
            </a:r>
            <a:r>
              <a:rPr sz="2000" dirty="0">
                <a:latin typeface="Georgia"/>
                <a:cs typeface="Georgia"/>
              </a:rPr>
              <a:t>so </a:t>
            </a:r>
            <a:r>
              <a:rPr sz="2000" spc="-5" dirty="0">
                <a:latin typeface="Georgia"/>
                <a:cs typeface="Georgia"/>
              </a:rPr>
              <a:t>time consuming. </a:t>
            </a:r>
            <a:r>
              <a:rPr sz="2000" dirty="0">
                <a:latin typeface="Georgia"/>
                <a:cs typeface="Georgia"/>
              </a:rPr>
              <a:t>It becomes very</a:t>
            </a:r>
            <a:r>
              <a:rPr sz="2000" spc="-50" dirty="0">
                <a:latin typeface="Georgia"/>
                <a:cs typeface="Georgia"/>
              </a:rPr>
              <a:t> </a:t>
            </a:r>
            <a:r>
              <a:rPr sz="2000" dirty="0">
                <a:latin typeface="Georgia"/>
                <a:cs typeface="Georgia"/>
              </a:rPr>
              <a:t>inconvenient</a:t>
            </a:r>
          </a:p>
          <a:p>
            <a:pPr marL="74930">
              <a:lnSpc>
                <a:spcPct val="100000"/>
              </a:lnSpc>
            </a:pPr>
            <a:r>
              <a:rPr sz="2000" spc="-5" dirty="0">
                <a:latin typeface="Georgia"/>
                <a:cs typeface="Georgia"/>
              </a:rPr>
              <a:t>to handle the situation when pipes are blocked</a:t>
            </a:r>
            <a:r>
              <a:rPr sz="2000" spc="-15" dirty="0">
                <a:latin typeface="Georgia"/>
                <a:cs typeface="Georgia"/>
              </a:rPr>
              <a:t> </a:t>
            </a:r>
            <a:r>
              <a:rPr sz="2000" spc="-5" dirty="0">
                <a:latin typeface="Georgia"/>
                <a:cs typeface="Georgia"/>
              </a:rPr>
              <a:t>completely.</a:t>
            </a:r>
            <a:endParaRPr sz="2000" dirty="0">
              <a:latin typeface="Georgia"/>
              <a:cs typeface="Georgia"/>
            </a:endParaRPr>
          </a:p>
          <a:p>
            <a:pPr marL="12700">
              <a:lnSpc>
                <a:spcPct val="100000"/>
              </a:lnSpc>
            </a:pPr>
            <a:r>
              <a:rPr sz="2000" dirty="0">
                <a:latin typeface="Georgia"/>
                <a:cs typeface="Georgia"/>
              </a:rPr>
              <a:t>due </a:t>
            </a:r>
            <a:r>
              <a:rPr sz="2000" spc="-5" dirty="0">
                <a:latin typeface="Georgia"/>
                <a:cs typeface="Georgia"/>
              </a:rPr>
              <a:t>to such </a:t>
            </a:r>
            <a:r>
              <a:rPr sz="2000" dirty="0">
                <a:latin typeface="Georgia"/>
                <a:cs typeface="Georgia"/>
              </a:rPr>
              <a:t>failure </a:t>
            </a:r>
            <a:r>
              <a:rPr sz="2000" spc="-5" dirty="0">
                <a:latin typeface="Georgia"/>
                <a:cs typeface="Georgia"/>
              </a:rPr>
              <a:t>of drainage </a:t>
            </a:r>
            <a:r>
              <a:rPr sz="2000" dirty="0">
                <a:latin typeface="Georgia"/>
                <a:cs typeface="Georgia"/>
              </a:rPr>
              <a:t>line </a:t>
            </a:r>
            <a:r>
              <a:rPr sz="2000" spc="-5" dirty="0">
                <a:latin typeface="Georgia"/>
                <a:cs typeface="Georgia"/>
              </a:rPr>
              <a:t>people face </a:t>
            </a:r>
            <a:r>
              <a:rPr sz="2000" dirty="0">
                <a:latin typeface="Georgia"/>
                <a:cs typeface="Georgia"/>
              </a:rPr>
              <a:t>a lot </a:t>
            </a:r>
            <a:r>
              <a:rPr sz="2000" spc="-5" dirty="0">
                <a:latin typeface="Georgia"/>
                <a:cs typeface="Georgia"/>
              </a:rPr>
              <a:t>of</a:t>
            </a:r>
            <a:r>
              <a:rPr sz="2000" spc="-25" dirty="0">
                <a:latin typeface="Georgia"/>
                <a:cs typeface="Georgia"/>
              </a:rPr>
              <a:t> </a:t>
            </a:r>
            <a:r>
              <a:rPr sz="2000" dirty="0">
                <a:latin typeface="Georgia"/>
                <a:cs typeface="Georgia"/>
              </a:rPr>
              <a:t>problems.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5222" y="1406397"/>
            <a:ext cx="3578860" cy="513715"/>
          </a:xfrm>
          <a:prstGeom prst="rect">
            <a:avLst/>
          </a:prstGeom>
        </p:spPr>
        <p:txBody>
          <a:bodyPr vert="horz" wrap="square" lIns="0" tIns="13335" rIns="0" bIns="0" rtlCol="0">
            <a:spAutoFit/>
          </a:bodyPr>
          <a:lstStyle/>
          <a:p>
            <a:pPr marL="12700">
              <a:lnSpc>
                <a:spcPct val="100000"/>
              </a:lnSpc>
              <a:spcBef>
                <a:spcPts val="105"/>
              </a:spcBef>
              <a:tabLst>
                <a:tab pos="1214120" algn="l"/>
              </a:tabLst>
            </a:pPr>
            <a:r>
              <a:rPr sz="3200" dirty="0"/>
              <a:t>OUR	SOLUTION</a:t>
            </a:r>
            <a:endParaRPr sz="3200"/>
          </a:p>
        </p:txBody>
      </p:sp>
      <p:sp>
        <p:nvSpPr>
          <p:cNvPr id="3" name="object 3"/>
          <p:cNvSpPr txBox="1"/>
          <p:nvPr/>
        </p:nvSpPr>
        <p:spPr>
          <a:xfrm>
            <a:off x="645668" y="2236444"/>
            <a:ext cx="6885305" cy="3112135"/>
          </a:xfrm>
          <a:prstGeom prst="rect">
            <a:avLst/>
          </a:prstGeom>
        </p:spPr>
        <p:txBody>
          <a:bodyPr vert="horz" wrap="square" lIns="0" tIns="50800" rIns="0" bIns="0" rtlCol="0">
            <a:spAutoFit/>
          </a:bodyPr>
          <a:lstStyle/>
          <a:p>
            <a:pPr marL="268605" indent="-256540">
              <a:lnSpc>
                <a:spcPct val="100000"/>
              </a:lnSpc>
              <a:spcBef>
                <a:spcPts val="400"/>
              </a:spcBef>
              <a:buClr>
                <a:srgbClr val="959595"/>
              </a:buClr>
              <a:buChar char="•"/>
              <a:tabLst>
                <a:tab pos="268605" algn="l"/>
                <a:tab pos="269240" algn="l"/>
              </a:tabLst>
            </a:pPr>
            <a:r>
              <a:rPr sz="2000" dirty="0">
                <a:latin typeface="Georgia"/>
                <a:cs typeface="Georgia"/>
              </a:rPr>
              <a:t>Required </a:t>
            </a:r>
            <a:r>
              <a:rPr sz="2000" spc="-5" dirty="0">
                <a:latin typeface="Georgia"/>
                <a:cs typeface="Georgia"/>
              </a:rPr>
              <a:t>changes </a:t>
            </a:r>
            <a:r>
              <a:rPr sz="2000" dirty="0">
                <a:latin typeface="Georgia"/>
                <a:cs typeface="Georgia"/>
              </a:rPr>
              <a:t>in </a:t>
            </a:r>
            <a:r>
              <a:rPr sz="2000" spc="-5" dirty="0">
                <a:latin typeface="Georgia"/>
                <a:cs typeface="Georgia"/>
              </a:rPr>
              <a:t>the system</a:t>
            </a:r>
            <a:r>
              <a:rPr sz="2000" spc="-50" dirty="0">
                <a:latin typeface="Georgia"/>
                <a:cs typeface="Georgia"/>
              </a:rPr>
              <a:t> </a:t>
            </a:r>
            <a:r>
              <a:rPr sz="2000" dirty="0">
                <a:latin typeface="Georgia"/>
                <a:cs typeface="Georgia"/>
              </a:rPr>
              <a:t>–</a:t>
            </a:r>
            <a:endParaRPr sz="2000">
              <a:latin typeface="Georgia"/>
              <a:cs typeface="Georgia"/>
            </a:endParaRPr>
          </a:p>
          <a:p>
            <a:pPr marL="2095500" lvl="1" indent="-240665">
              <a:lnSpc>
                <a:spcPct val="100000"/>
              </a:lnSpc>
              <a:spcBef>
                <a:spcPts val="300"/>
              </a:spcBef>
              <a:buAutoNum type="arabicPeriod"/>
              <a:tabLst>
                <a:tab pos="2096135" algn="l"/>
              </a:tabLst>
            </a:pPr>
            <a:r>
              <a:rPr sz="2000" dirty="0">
                <a:latin typeface="Georgia"/>
                <a:cs typeface="Georgia"/>
              </a:rPr>
              <a:t>Detect </a:t>
            </a:r>
            <a:r>
              <a:rPr sz="2000" spc="-5" dirty="0">
                <a:latin typeface="Georgia"/>
                <a:cs typeface="Georgia"/>
              </a:rPr>
              <a:t>the</a:t>
            </a:r>
            <a:r>
              <a:rPr sz="2000" spc="-50" dirty="0">
                <a:latin typeface="Georgia"/>
                <a:cs typeface="Georgia"/>
              </a:rPr>
              <a:t> </a:t>
            </a:r>
            <a:r>
              <a:rPr sz="2000" spc="-5" dirty="0">
                <a:latin typeface="Georgia"/>
                <a:cs typeface="Georgia"/>
              </a:rPr>
              <a:t>location</a:t>
            </a:r>
            <a:endParaRPr sz="2000">
              <a:latin typeface="Georgia"/>
              <a:cs typeface="Georgia"/>
            </a:endParaRPr>
          </a:p>
          <a:p>
            <a:pPr marL="2126615" lvl="1" indent="-271780">
              <a:lnSpc>
                <a:spcPct val="100000"/>
              </a:lnSpc>
              <a:spcBef>
                <a:spcPts val="300"/>
              </a:spcBef>
              <a:buAutoNum type="arabicPeriod"/>
              <a:tabLst>
                <a:tab pos="2127250" algn="l"/>
              </a:tabLst>
            </a:pPr>
            <a:r>
              <a:rPr sz="2000" dirty="0">
                <a:latin typeface="Georgia"/>
                <a:cs typeface="Georgia"/>
              </a:rPr>
              <a:t>Prior information </a:t>
            </a:r>
            <a:r>
              <a:rPr sz="2000" spc="-5" dirty="0">
                <a:latin typeface="Georgia"/>
                <a:cs typeface="Georgia"/>
              </a:rPr>
              <a:t>of the</a:t>
            </a:r>
            <a:r>
              <a:rPr sz="2000" spc="-10" dirty="0">
                <a:latin typeface="Georgia"/>
                <a:cs typeface="Georgia"/>
              </a:rPr>
              <a:t> </a:t>
            </a:r>
            <a:r>
              <a:rPr sz="2000" spc="-5" dirty="0">
                <a:latin typeface="Georgia"/>
                <a:cs typeface="Georgia"/>
              </a:rPr>
              <a:t>blockage</a:t>
            </a:r>
            <a:endParaRPr sz="2000">
              <a:latin typeface="Georgia"/>
              <a:cs typeface="Georgia"/>
            </a:endParaRPr>
          </a:p>
          <a:p>
            <a:pPr lvl="1">
              <a:lnSpc>
                <a:spcPct val="100000"/>
              </a:lnSpc>
              <a:spcBef>
                <a:spcPts val="10"/>
              </a:spcBef>
              <a:buFont typeface="Georgia"/>
              <a:buAutoNum type="arabicPeriod"/>
            </a:pPr>
            <a:endParaRPr sz="2600">
              <a:latin typeface="Times New Roman"/>
              <a:cs typeface="Times New Roman"/>
            </a:endParaRPr>
          </a:p>
          <a:p>
            <a:pPr marL="268605" indent="-256540">
              <a:lnSpc>
                <a:spcPct val="100000"/>
              </a:lnSpc>
              <a:buClr>
                <a:srgbClr val="959595"/>
              </a:buClr>
              <a:buChar char="•"/>
              <a:tabLst>
                <a:tab pos="268605" algn="l"/>
                <a:tab pos="269240" algn="l"/>
              </a:tabLst>
            </a:pPr>
            <a:r>
              <a:rPr sz="2000" dirty="0">
                <a:latin typeface="Georgia"/>
                <a:cs typeface="Georgia"/>
              </a:rPr>
              <a:t>Design </a:t>
            </a:r>
            <a:r>
              <a:rPr sz="2000" spc="-5" dirty="0">
                <a:latin typeface="Georgia"/>
                <a:cs typeface="Georgia"/>
              </a:rPr>
              <a:t>of </a:t>
            </a:r>
            <a:r>
              <a:rPr sz="2000" dirty="0">
                <a:latin typeface="Georgia"/>
                <a:cs typeface="Georgia"/>
              </a:rPr>
              <a:t>SMART DRAINAGE</a:t>
            </a:r>
            <a:r>
              <a:rPr sz="2000" spc="455" dirty="0">
                <a:latin typeface="Georgia"/>
                <a:cs typeface="Georgia"/>
              </a:rPr>
              <a:t> </a:t>
            </a:r>
            <a:r>
              <a:rPr sz="2000" dirty="0">
                <a:latin typeface="Georgia"/>
                <a:cs typeface="Georgia"/>
              </a:rPr>
              <a:t>SYSTEM.</a:t>
            </a:r>
            <a:endParaRPr sz="2000">
              <a:latin typeface="Georgia"/>
              <a:cs typeface="Georgia"/>
            </a:endParaRPr>
          </a:p>
          <a:p>
            <a:pPr marL="268605" indent="-256540">
              <a:lnSpc>
                <a:spcPct val="100000"/>
              </a:lnSpc>
              <a:spcBef>
                <a:spcPts val="300"/>
              </a:spcBef>
              <a:buClr>
                <a:srgbClr val="959595"/>
              </a:buClr>
              <a:buChar char="•"/>
              <a:tabLst>
                <a:tab pos="268605" algn="l"/>
                <a:tab pos="269240" algn="l"/>
              </a:tabLst>
            </a:pPr>
            <a:r>
              <a:rPr sz="2000" spc="-5" dirty="0">
                <a:latin typeface="Georgia"/>
                <a:cs typeface="Georgia"/>
              </a:rPr>
              <a:t>System </a:t>
            </a:r>
            <a:r>
              <a:rPr sz="2000" dirty="0">
                <a:latin typeface="Georgia"/>
                <a:cs typeface="Georgia"/>
              </a:rPr>
              <a:t>governing </a:t>
            </a:r>
            <a:r>
              <a:rPr sz="2000" spc="-5" dirty="0">
                <a:latin typeface="Georgia"/>
                <a:cs typeface="Georgia"/>
              </a:rPr>
              <a:t>the flow of sewage from the</a:t>
            </a:r>
            <a:r>
              <a:rPr sz="2000" spc="-35" dirty="0">
                <a:latin typeface="Georgia"/>
                <a:cs typeface="Georgia"/>
              </a:rPr>
              <a:t> </a:t>
            </a:r>
            <a:r>
              <a:rPr sz="2000" spc="-5" dirty="0">
                <a:latin typeface="Georgia"/>
                <a:cs typeface="Georgia"/>
              </a:rPr>
              <a:t>pipes.</a:t>
            </a:r>
            <a:endParaRPr sz="2000">
              <a:latin typeface="Georgia"/>
              <a:cs typeface="Georgia"/>
            </a:endParaRPr>
          </a:p>
          <a:p>
            <a:pPr marL="268605" indent="-256540">
              <a:lnSpc>
                <a:spcPct val="100000"/>
              </a:lnSpc>
              <a:spcBef>
                <a:spcPts val="300"/>
              </a:spcBef>
              <a:buClr>
                <a:srgbClr val="959595"/>
              </a:buClr>
              <a:buChar char="•"/>
              <a:tabLst>
                <a:tab pos="268605" algn="l"/>
                <a:tab pos="269240" algn="l"/>
              </a:tabLst>
            </a:pPr>
            <a:r>
              <a:rPr sz="2000" spc="-5" dirty="0">
                <a:latin typeface="Georgia"/>
                <a:cs typeface="Georgia"/>
              </a:rPr>
              <a:t>Use of flow sensors to </a:t>
            </a:r>
            <a:r>
              <a:rPr sz="2000" dirty="0">
                <a:latin typeface="Georgia"/>
                <a:cs typeface="Georgia"/>
              </a:rPr>
              <a:t>detect </a:t>
            </a:r>
            <a:r>
              <a:rPr sz="2000" spc="-5" dirty="0">
                <a:latin typeface="Georgia"/>
                <a:cs typeface="Georgia"/>
              </a:rPr>
              <a:t>the </a:t>
            </a:r>
            <a:r>
              <a:rPr sz="2000" dirty="0">
                <a:latin typeface="Georgia"/>
                <a:cs typeface="Georgia"/>
              </a:rPr>
              <a:t>variations in </a:t>
            </a:r>
            <a:r>
              <a:rPr sz="2000" spc="-5" dirty="0">
                <a:latin typeface="Georgia"/>
                <a:cs typeface="Georgia"/>
              </a:rPr>
              <a:t>the</a:t>
            </a:r>
            <a:r>
              <a:rPr sz="2000" dirty="0">
                <a:latin typeface="Georgia"/>
                <a:cs typeface="Georgia"/>
              </a:rPr>
              <a:t> </a:t>
            </a:r>
            <a:r>
              <a:rPr sz="2000" spc="-5" dirty="0">
                <a:latin typeface="Georgia"/>
                <a:cs typeface="Georgia"/>
              </a:rPr>
              <a:t>flow.</a:t>
            </a:r>
            <a:endParaRPr sz="2000">
              <a:latin typeface="Georgia"/>
              <a:cs typeface="Georgia"/>
            </a:endParaRPr>
          </a:p>
          <a:p>
            <a:pPr marL="268605" indent="-256540">
              <a:lnSpc>
                <a:spcPct val="100000"/>
              </a:lnSpc>
              <a:spcBef>
                <a:spcPts val="300"/>
              </a:spcBef>
              <a:buClr>
                <a:srgbClr val="959595"/>
              </a:buClr>
              <a:buChar char="•"/>
              <a:tabLst>
                <a:tab pos="268605" algn="l"/>
                <a:tab pos="269240" algn="l"/>
              </a:tabLst>
            </a:pPr>
            <a:r>
              <a:rPr sz="2000" spc="-5" dirty="0">
                <a:latin typeface="Georgia"/>
                <a:cs typeface="Georgia"/>
              </a:rPr>
              <a:t>Collect the</a:t>
            </a:r>
            <a:r>
              <a:rPr sz="2000" spc="-25" dirty="0">
                <a:latin typeface="Georgia"/>
                <a:cs typeface="Georgia"/>
              </a:rPr>
              <a:t> </a:t>
            </a:r>
            <a:r>
              <a:rPr sz="2000" dirty="0">
                <a:latin typeface="Georgia"/>
                <a:cs typeface="Georgia"/>
              </a:rPr>
              <a:t>database.</a:t>
            </a:r>
            <a:endParaRPr sz="2000">
              <a:latin typeface="Georgia"/>
              <a:cs typeface="Georgia"/>
            </a:endParaRPr>
          </a:p>
          <a:p>
            <a:pPr marL="268605" indent="-256540">
              <a:lnSpc>
                <a:spcPct val="100000"/>
              </a:lnSpc>
              <a:spcBef>
                <a:spcPts val="300"/>
              </a:spcBef>
              <a:buClr>
                <a:srgbClr val="959595"/>
              </a:buClr>
              <a:buChar char="•"/>
              <a:tabLst>
                <a:tab pos="268605" algn="l"/>
                <a:tab pos="269240" algn="l"/>
              </a:tabLst>
            </a:pPr>
            <a:r>
              <a:rPr sz="2000" dirty="0">
                <a:latin typeface="Georgia"/>
                <a:cs typeface="Georgia"/>
              </a:rPr>
              <a:t>Get </a:t>
            </a:r>
            <a:r>
              <a:rPr sz="2000" spc="-5" dirty="0">
                <a:latin typeface="Georgia"/>
                <a:cs typeface="Georgia"/>
              </a:rPr>
              <a:t>the prior </a:t>
            </a:r>
            <a:r>
              <a:rPr sz="2000" dirty="0">
                <a:latin typeface="Georgia"/>
                <a:cs typeface="Georgia"/>
              </a:rPr>
              <a:t>alerts of </a:t>
            </a:r>
            <a:r>
              <a:rPr sz="2000" spc="-5" dirty="0">
                <a:latin typeface="Georgia"/>
                <a:cs typeface="Georgia"/>
              </a:rPr>
              <a:t>blockages </a:t>
            </a:r>
            <a:r>
              <a:rPr sz="2000" dirty="0">
                <a:latin typeface="Georgia"/>
                <a:cs typeface="Georgia"/>
              </a:rPr>
              <a:t>and </a:t>
            </a:r>
            <a:r>
              <a:rPr sz="2000" spc="-5" dirty="0">
                <a:latin typeface="Georgia"/>
                <a:cs typeface="Georgia"/>
              </a:rPr>
              <a:t>locate them using</a:t>
            </a:r>
            <a:r>
              <a:rPr sz="2000" spc="25" dirty="0">
                <a:latin typeface="Georgia"/>
                <a:cs typeface="Georgia"/>
              </a:rPr>
              <a:t> </a:t>
            </a:r>
            <a:r>
              <a:rPr sz="2000" dirty="0">
                <a:latin typeface="Georgia"/>
                <a:cs typeface="Georgia"/>
              </a:rPr>
              <a:t>IOT</a:t>
            </a:r>
            <a:endParaRPr sz="2000">
              <a:latin typeface="Georgia"/>
              <a:cs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7766" y="1375917"/>
            <a:ext cx="2727960" cy="574040"/>
          </a:xfrm>
          <a:prstGeom prst="rect">
            <a:avLst/>
          </a:prstGeom>
        </p:spPr>
        <p:txBody>
          <a:bodyPr vert="horz" wrap="square" lIns="0" tIns="12700" rIns="0" bIns="0" rtlCol="0">
            <a:spAutoFit/>
          </a:bodyPr>
          <a:lstStyle/>
          <a:p>
            <a:pPr marL="12700">
              <a:lnSpc>
                <a:spcPct val="100000"/>
              </a:lnSpc>
              <a:spcBef>
                <a:spcPts val="100"/>
              </a:spcBef>
            </a:pPr>
            <a:r>
              <a:rPr sz="3600" spc="-5" dirty="0"/>
              <a:t>Technology</a:t>
            </a:r>
            <a:endParaRPr sz="3600"/>
          </a:p>
        </p:txBody>
      </p:sp>
      <p:sp>
        <p:nvSpPr>
          <p:cNvPr id="3" name="object 3"/>
          <p:cNvSpPr txBox="1"/>
          <p:nvPr/>
        </p:nvSpPr>
        <p:spPr>
          <a:xfrm>
            <a:off x="645668" y="2236444"/>
            <a:ext cx="7920355" cy="2959735"/>
          </a:xfrm>
          <a:prstGeom prst="rect">
            <a:avLst/>
          </a:prstGeom>
        </p:spPr>
        <p:txBody>
          <a:bodyPr vert="horz" wrap="square" lIns="0" tIns="50800" rIns="0" bIns="0" rtlCol="0">
            <a:spAutoFit/>
          </a:bodyPr>
          <a:lstStyle/>
          <a:p>
            <a:pPr marL="268605" indent="-256540" algn="just">
              <a:lnSpc>
                <a:spcPct val="100000"/>
              </a:lnSpc>
              <a:spcBef>
                <a:spcPts val="400"/>
              </a:spcBef>
              <a:buClr>
                <a:srgbClr val="959595"/>
              </a:buClr>
              <a:buFont typeface="Arial"/>
              <a:buChar char="•"/>
              <a:tabLst>
                <a:tab pos="269240" algn="l"/>
              </a:tabLst>
            </a:pPr>
            <a:r>
              <a:rPr sz="2000" b="1" dirty="0">
                <a:latin typeface="Georgia"/>
                <a:cs typeface="Georgia"/>
              </a:rPr>
              <a:t>IOT</a:t>
            </a:r>
            <a:endParaRPr sz="2000">
              <a:latin typeface="Georgia"/>
              <a:cs typeface="Georgia"/>
            </a:endParaRPr>
          </a:p>
          <a:p>
            <a:pPr marL="268605" marR="5080" indent="-9525">
              <a:lnSpc>
                <a:spcPct val="100000"/>
              </a:lnSpc>
              <a:spcBef>
                <a:spcPts val="300"/>
              </a:spcBef>
            </a:pPr>
            <a:r>
              <a:rPr sz="2000" spc="-5" dirty="0">
                <a:latin typeface="Georgia"/>
                <a:cs typeface="Georgia"/>
              </a:rPr>
              <a:t>flow sensors at different locations will collect </a:t>
            </a:r>
            <a:r>
              <a:rPr sz="2000" dirty="0">
                <a:latin typeface="Georgia"/>
                <a:cs typeface="Georgia"/>
              </a:rPr>
              <a:t>information </a:t>
            </a:r>
            <a:r>
              <a:rPr sz="2000" spc="-5" dirty="0">
                <a:latin typeface="Georgia"/>
                <a:cs typeface="Georgia"/>
              </a:rPr>
              <a:t>of sewage  flow through that </a:t>
            </a:r>
            <a:r>
              <a:rPr sz="2000" dirty="0">
                <a:latin typeface="Georgia"/>
                <a:cs typeface="Georgia"/>
              </a:rPr>
              <a:t>node and send it to </a:t>
            </a:r>
            <a:r>
              <a:rPr sz="2000" spc="-5" dirty="0">
                <a:latin typeface="Georgia"/>
                <a:cs typeface="Georgia"/>
              </a:rPr>
              <a:t>the central system which will  generate </a:t>
            </a:r>
            <a:r>
              <a:rPr sz="2000" dirty="0">
                <a:latin typeface="Georgia"/>
                <a:cs typeface="Georgia"/>
              </a:rPr>
              <a:t>alerts </a:t>
            </a:r>
            <a:r>
              <a:rPr sz="2000" spc="-5" dirty="0">
                <a:latin typeface="Georgia"/>
                <a:cs typeface="Georgia"/>
              </a:rPr>
              <a:t>handful of time before complete</a:t>
            </a:r>
            <a:r>
              <a:rPr sz="2000" spc="-45" dirty="0">
                <a:latin typeface="Georgia"/>
                <a:cs typeface="Georgia"/>
              </a:rPr>
              <a:t> </a:t>
            </a:r>
            <a:r>
              <a:rPr sz="2000" dirty="0">
                <a:latin typeface="Georgia"/>
                <a:cs typeface="Georgia"/>
              </a:rPr>
              <a:t>blockage.</a:t>
            </a:r>
            <a:endParaRPr sz="2000">
              <a:latin typeface="Georgia"/>
              <a:cs typeface="Georgia"/>
            </a:endParaRPr>
          </a:p>
          <a:p>
            <a:pPr>
              <a:lnSpc>
                <a:spcPct val="100000"/>
              </a:lnSpc>
              <a:spcBef>
                <a:spcPts val="10"/>
              </a:spcBef>
            </a:pPr>
            <a:endParaRPr sz="2600">
              <a:latin typeface="Times New Roman"/>
              <a:cs typeface="Times New Roman"/>
            </a:endParaRPr>
          </a:p>
          <a:p>
            <a:pPr marL="268605" indent="-256540" algn="just">
              <a:lnSpc>
                <a:spcPct val="100000"/>
              </a:lnSpc>
              <a:buClr>
                <a:srgbClr val="959595"/>
              </a:buClr>
              <a:buFont typeface="Arial"/>
              <a:buChar char="•"/>
              <a:tabLst>
                <a:tab pos="269240" algn="l"/>
              </a:tabLst>
            </a:pPr>
            <a:r>
              <a:rPr sz="2000" b="1" spc="-5" dirty="0">
                <a:latin typeface="Georgia"/>
                <a:cs typeface="Georgia"/>
              </a:rPr>
              <a:t>Data </a:t>
            </a:r>
            <a:r>
              <a:rPr sz="2000" b="1" dirty="0">
                <a:latin typeface="Georgia"/>
                <a:cs typeface="Georgia"/>
              </a:rPr>
              <a:t>base management</a:t>
            </a:r>
            <a:r>
              <a:rPr sz="2000" b="1" spc="-45" dirty="0">
                <a:latin typeface="Georgia"/>
                <a:cs typeface="Georgia"/>
              </a:rPr>
              <a:t> </a:t>
            </a:r>
            <a:r>
              <a:rPr sz="2000" b="1" dirty="0">
                <a:latin typeface="Georgia"/>
                <a:cs typeface="Georgia"/>
              </a:rPr>
              <a:t>system</a:t>
            </a:r>
            <a:endParaRPr sz="2000">
              <a:latin typeface="Georgia"/>
              <a:cs typeface="Georgia"/>
            </a:endParaRPr>
          </a:p>
          <a:p>
            <a:pPr marL="268605" marR="245110" indent="-9525" algn="just">
              <a:lnSpc>
                <a:spcPct val="100000"/>
              </a:lnSpc>
              <a:spcBef>
                <a:spcPts val="300"/>
              </a:spcBef>
            </a:pPr>
            <a:r>
              <a:rPr sz="2000" dirty="0">
                <a:latin typeface="Georgia"/>
                <a:cs typeface="Georgia"/>
              </a:rPr>
              <a:t>it will </a:t>
            </a:r>
            <a:r>
              <a:rPr sz="2000" spc="-5" dirty="0">
                <a:latin typeface="Georgia"/>
                <a:cs typeface="Georgia"/>
              </a:rPr>
              <a:t>contain the generalised data for </a:t>
            </a:r>
            <a:r>
              <a:rPr sz="2000" dirty="0">
                <a:latin typeface="Georgia"/>
                <a:cs typeface="Georgia"/>
              </a:rPr>
              <a:t>different time </a:t>
            </a:r>
            <a:r>
              <a:rPr sz="2000" spc="-5" dirty="0">
                <a:latin typeface="Georgia"/>
                <a:cs typeface="Georgia"/>
              </a:rPr>
              <a:t>instance with  which </a:t>
            </a:r>
            <a:r>
              <a:rPr sz="2000" dirty="0">
                <a:latin typeface="Georgia"/>
                <a:cs typeface="Georgia"/>
              </a:rPr>
              <a:t>the </a:t>
            </a:r>
            <a:r>
              <a:rPr sz="2000" spc="-5" dirty="0">
                <a:latin typeface="Georgia"/>
                <a:cs typeface="Georgia"/>
              </a:rPr>
              <a:t>data </a:t>
            </a:r>
            <a:r>
              <a:rPr sz="2000" dirty="0">
                <a:latin typeface="Georgia"/>
                <a:cs typeface="Georgia"/>
              </a:rPr>
              <a:t>received </a:t>
            </a:r>
            <a:r>
              <a:rPr sz="2000" spc="-5" dirty="0">
                <a:latin typeface="Georgia"/>
                <a:cs typeface="Georgia"/>
              </a:rPr>
              <a:t>from the flow sensors will </a:t>
            </a:r>
            <a:r>
              <a:rPr sz="2000" dirty="0">
                <a:latin typeface="Georgia"/>
                <a:cs typeface="Georgia"/>
              </a:rPr>
              <a:t>be </a:t>
            </a:r>
            <a:r>
              <a:rPr sz="2000" spc="-5" dirty="0">
                <a:latin typeface="Georgia"/>
                <a:cs typeface="Georgia"/>
              </a:rPr>
              <a:t>compared to  generate the</a:t>
            </a:r>
            <a:r>
              <a:rPr sz="2000" spc="-35" dirty="0">
                <a:latin typeface="Georgia"/>
                <a:cs typeface="Georgia"/>
              </a:rPr>
              <a:t> </a:t>
            </a:r>
            <a:r>
              <a:rPr sz="2000" dirty="0">
                <a:latin typeface="Georgia"/>
                <a:cs typeface="Georgia"/>
              </a:rPr>
              <a:t>alerts.</a:t>
            </a:r>
            <a:endParaRPr sz="2000">
              <a:latin typeface="Georgia"/>
              <a:cs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3079" y="1406397"/>
            <a:ext cx="4257675" cy="513715"/>
          </a:xfrm>
          <a:prstGeom prst="rect">
            <a:avLst/>
          </a:prstGeom>
        </p:spPr>
        <p:txBody>
          <a:bodyPr vert="horz" wrap="square" lIns="0" tIns="13335" rIns="0" bIns="0" rtlCol="0">
            <a:spAutoFit/>
          </a:bodyPr>
          <a:lstStyle/>
          <a:p>
            <a:pPr marL="12700">
              <a:lnSpc>
                <a:spcPct val="100000"/>
              </a:lnSpc>
              <a:spcBef>
                <a:spcPts val="105"/>
              </a:spcBef>
            </a:pPr>
            <a:r>
              <a:rPr sz="3200" spc="-5" dirty="0"/>
              <a:t>Unique </a:t>
            </a:r>
            <a:r>
              <a:rPr sz="3200" dirty="0"/>
              <a:t>selling</a:t>
            </a:r>
            <a:r>
              <a:rPr sz="3200" spc="-85" dirty="0"/>
              <a:t> </a:t>
            </a:r>
            <a:r>
              <a:rPr sz="3200" dirty="0"/>
              <a:t>point</a:t>
            </a:r>
            <a:endParaRPr sz="3200"/>
          </a:p>
        </p:txBody>
      </p:sp>
      <p:sp>
        <p:nvSpPr>
          <p:cNvPr id="3" name="object 3"/>
          <p:cNvSpPr txBox="1"/>
          <p:nvPr/>
        </p:nvSpPr>
        <p:spPr>
          <a:xfrm>
            <a:off x="645668" y="2273934"/>
            <a:ext cx="7608570" cy="2700655"/>
          </a:xfrm>
          <a:prstGeom prst="rect">
            <a:avLst/>
          </a:prstGeom>
        </p:spPr>
        <p:txBody>
          <a:bodyPr vert="horz" wrap="square" lIns="0" tIns="12700" rIns="0" bIns="0" rtlCol="0">
            <a:spAutoFit/>
          </a:bodyPr>
          <a:lstStyle/>
          <a:p>
            <a:pPr marL="268605" marR="201930" indent="-256540">
              <a:lnSpc>
                <a:spcPct val="100000"/>
              </a:lnSpc>
              <a:spcBef>
                <a:spcPts val="100"/>
              </a:spcBef>
              <a:buClr>
                <a:srgbClr val="959595"/>
              </a:buClr>
              <a:buChar char="•"/>
              <a:tabLst>
                <a:tab pos="268605" algn="l"/>
                <a:tab pos="269240" algn="l"/>
              </a:tabLst>
            </a:pPr>
            <a:r>
              <a:rPr sz="2400" dirty="0">
                <a:latin typeface="Georgia"/>
                <a:cs typeface="Georgia"/>
              </a:rPr>
              <a:t>Alerts </a:t>
            </a:r>
            <a:r>
              <a:rPr sz="2400" spc="-5" dirty="0">
                <a:latin typeface="Georgia"/>
                <a:cs typeface="Georgia"/>
              </a:rPr>
              <a:t>will be </a:t>
            </a:r>
            <a:r>
              <a:rPr sz="2400" dirty="0">
                <a:latin typeface="Georgia"/>
                <a:cs typeface="Georgia"/>
              </a:rPr>
              <a:t>generated </a:t>
            </a:r>
            <a:r>
              <a:rPr sz="2400" spc="-5" dirty="0">
                <a:latin typeface="Georgia"/>
                <a:cs typeface="Georgia"/>
              </a:rPr>
              <a:t>when the blockage </a:t>
            </a:r>
            <a:r>
              <a:rPr sz="2400" dirty="0">
                <a:latin typeface="Georgia"/>
                <a:cs typeface="Georgia"/>
              </a:rPr>
              <a:t>just </a:t>
            </a:r>
            <a:r>
              <a:rPr sz="2400" spc="-10" dirty="0">
                <a:latin typeface="Georgia"/>
                <a:cs typeface="Georgia"/>
              </a:rPr>
              <a:t>starts  </a:t>
            </a:r>
            <a:r>
              <a:rPr sz="2400" dirty="0">
                <a:latin typeface="Georgia"/>
                <a:cs typeface="Georgia"/>
              </a:rPr>
              <a:t>developing .</a:t>
            </a:r>
            <a:endParaRPr sz="2400">
              <a:latin typeface="Georgia"/>
              <a:cs typeface="Georgia"/>
            </a:endParaRPr>
          </a:p>
          <a:p>
            <a:pPr marL="268605" marR="5080" indent="-256540">
              <a:lnSpc>
                <a:spcPct val="100000"/>
              </a:lnSpc>
              <a:spcBef>
                <a:spcPts val="300"/>
              </a:spcBef>
              <a:buClr>
                <a:srgbClr val="959595"/>
              </a:buClr>
              <a:buChar char="•"/>
              <a:tabLst>
                <a:tab pos="268605" algn="l"/>
                <a:tab pos="269240" algn="l"/>
                <a:tab pos="1948814" algn="l"/>
              </a:tabLst>
            </a:pPr>
            <a:r>
              <a:rPr sz="2400" dirty="0">
                <a:latin typeface="Georgia"/>
                <a:cs typeface="Georgia"/>
              </a:rPr>
              <a:t>Time </a:t>
            </a:r>
            <a:r>
              <a:rPr sz="2400" spc="-5" dirty="0">
                <a:latin typeface="Georgia"/>
                <a:cs typeface="Georgia"/>
              </a:rPr>
              <a:t>available to </a:t>
            </a:r>
            <a:r>
              <a:rPr sz="2400" dirty="0">
                <a:latin typeface="Georgia"/>
                <a:cs typeface="Georgia"/>
              </a:rPr>
              <a:t>repair </a:t>
            </a:r>
            <a:r>
              <a:rPr sz="2400" spc="-5" dirty="0">
                <a:latin typeface="Georgia"/>
                <a:cs typeface="Georgia"/>
              </a:rPr>
              <a:t>the blockage will be enough to  prevent</a:t>
            </a:r>
            <a:r>
              <a:rPr sz="2400" spc="5" dirty="0">
                <a:latin typeface="Georgia"/>
                <a:cs typeface="Georgia"/>
              </a:rPr>
              <a:t> </a:t>
            </a:r>
            <a:r>
              <a:rPr sz="2400" spc="-5" dirty="0">
                <a:latin typeface="Georgia"/>
                <a:cs typeface="Georgia"/>
              </a:rPr>
              <a:t>the	drainage line from completely</a:t>
            </a:r>
            <a:r>
              <a:rPr sz="2400" spc="-15" dirty="0">
                <a:latin typeface="Georgia"/>
                <a:cs typeface="Georgia"/>
              </a:rPr>
              <a:t> </a:t>
            </a:r>
            <a:r>
              <a:rPr sz="2400" spc="-5" dirty="0">
                <a:latin typeface="Georgia"/>
                <a:cs typeface="Georgia"/>
              </a:rPr>
              <a:t>shutting.</a:t>
            </a:r>
            <a:endParaRPr sz="2400">
              <a:latin typeface="Georgia"/>
              <a:cs typeface="Georgia"/>
            </a:endParaRPr>
          </a:p>
          <a:p>
            <a:pPr marL="268605" indent="-256540">
              <a:lnSpc>
                <a:spcPct val="100000"/>
              </a:lnSpc>
              <a:spcBef>
                <a:spcPts val="300"/>
              </a:spcBef>
              <a:buClr>
                <a:srgbClr val="959595"/>
              </a:buClr>
              <a:buChar char="•"/>
              <a:tabLst>
                <a:tab pos="268605" algn="l"/>
                <a:tab pos="269240" algn="l"/>
              </a:tabLst>
            </a:pPr>
            <a:r>
              <a:rPr sz="2400" dirty="0">
                <a:latin typeface="Georgia"/>
                <a:cs typeface="Georgia"/>
              </a:rPr>
              <a:t>This idea </a:t>
            </a:r>
            <a:r>
              <a:rPr sz="2400" spc="-5" dirty="0">
                <a:latin typeface="Georgia"/>
                <a:cs typeface="Georgia"/>
              </a:rPr>
              <a:t>will </a:t>
            </a:r>
            <a:r>
              <a:rPr sz="2400" dirty="0">
                <a:latin typeface="Georgia"/>
                <a:cs typeface="Georgia"/>
              </a:rPr>
              <a:t>also </a:t>
            </a:r>
            <a:r>
              <a:rPr sz="2400" spc="-5" dirty="0">
                <a:latin typeface="Georgia"/>
                <a:cs typeface="Georgia"/>
              </a:rPr>
              <a:t>help </a:t>
            </a:r>
            <a:r>
              <a:rPr sz="2400" dirty="0">
                <a:latin typeface="Georgia"/>
                <a:cs typeface="Georgia"/>
              </a:rPr>
              <a:t>in </a:t>
            </a:r>
            <a:r>
              <a:rPr sz="2400" spc="-5" dirty="0">
                <a:latin typeface="Georgia"/>
                <a:cs typeface="Georgia"/>
              </a:rPr>
              <a:t>detecting the</a:t>
            </a:r>
            <a:r>
              <a:rPr sz="2400" spc="-35" dirty="0">
                <a:latin typeface="Georgia"/>
                <a:cs typeface="Georgia"/>
              </a:rPr>
              <a:t> </a:t>
            </a:r>
            <a:r>
              <a:rPr sz="2400" spc="-5" dirty="0">
                <a:latin typeface="Georgia"/>
                <a:cs typeface="Georgia"/>
              </a:rPr>
              <a:t>leakages.</a:t>
            </a:r>
            <a:endParaRPr sz="2400">
              <a:latin typeface="Georgia"/>
              <a:cs typeface="Georgia"/>
            </a:endParaRPr>
          </a:p>
          <a:p>
            <a:pPr marL="268605" marR="731520" indent="-256540">
              <a:lnSpc>
                <a:spcPct val="100000"/>
              </a:lnSpc>
              <a:spcBef>
                <a:spcPts val="300"/>
              </a:spcBef>
              <a:buClr>
                <a:srgbClr val="959595"/>
              </a:buClr>
              <a:buChar char="•"/>
              <a:tabLst>
                <a:tab pos="268605" algn="l"/>
                <a:tab pos="269240" algn="l"/>
                <a:tab pos="1003300" algn="l"/>
              </a:tabLst>
            </a:pPr>
            <a:r>
              <a:rPr sz="2400" dirty="0">
                <a:latin typeface="Georgia"/>
                <a:cs typeface="Georgia"/>
              </a:rPr>
              <a:t>This	</a:t>
            </a:r>
            <a:r>
              <a:rPr sz="2400" spc="-5" dirty="0">
                <a:latin typeface="Georgia"/>
                <a:cs typeface="Georgia"/>
              </a:rPr>
              <a:t>technology </a:t>
            </a:r>
            <a:r>
              <a:rPr sz="2400" dirty="0">
                <a:latin typeface="Georgia"/>
                <a:cs typeface="Georgia"/>
              </a:rPr>
              <a:t>can </a:t>
            </a:r>
            <a:r>
              <a:rPr sz="2400" spc="-5" dirty="0">
                <a:latin typeface="Georgia"/>
                <a:cs typeface="Georgia"/>
              </a:rPr>
              <a:t>be used for </a:t>
            </a:r>
            <a:r>
              <a:rPr sz="2400" dirty="0">
                <a:latin typeface="Georgia"/>
                <a:cs typeface="Georgia"/>
              </a:rPr>
              <a:t>all </a:t>
            </a:r>
            <a:r>
              <a:rPr sz="2400" spc="-5" dirty="0">
                <a:latin typeface="Georgia"/>
                <a:cs typeface="Georgia"/>
              </a:rPr>
              <a:t>fluid </a:t>
            </a:r>
            <a:r>
              <a:rPr sz="2400" dirty="0">
                <a:latin typeface="Georgia"/>
                <a:cs typeface="Georgia"/>
              </a:rPr>
              <a:t>carrying  </a:t>
            </a:r>
            <a:r>
              <a:rPr sz="2400" spc="-5" dirty="0">
                <a:latin typeface="Georgia"/>
                <a:cs typeface="Georgia"/>
              </a:rPr>
              <a:t>systems. </a:t>
            </a:r>
            <a:r>
              <a:rPr sz="2400" dirty="0">
                <a:latin typeface="Georgia"/>
                <a:cs typeface="Georgia"/>
              </a:rPr>
              <a:t>(e.g. Water </a:t>
            </a:r>
            <a:r>
              <a:rPr sz="2400" spc="-5" dirty="0">
                <a:latin typeface="Georgia"/>
                <a:cs typeface="Georgia"/>
              </a:rPr>
              <a:t>pipes, </a:t>
            </a:r>
            <a:r>
              <a:rPr sz="2400" dirty="0">
                <a:latin typeface="Georgia"/>
                <a:cs typeface="Georgia"/>
              </a:rPr>
              <a:t>gas</a:t>
            </a:r>
            <a:r>
              <a:rPr sz="2400" spc="10" dirty="0">
                <a:latin typeface="Georgia"/>
                <a:cs typeface="Georgia"/>
              </a:rPr>
              <a:t> </a:t>
            </a:r>
            <a:r>
              <a:rPr sz="2400" spc="-5" dirty="0">
                <a:latin typeface="Georgia"/>
                <a:cs typeface="Georgia"/>
              </a:rPr>
              <a:t>pipelines)</a:t>
            </a:r>
            <a:endParaRPr sz="2400">
              <a:latin typeface="Georgia"/>
              <a:cs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65475" y="1375917"/>
            <a:ext cx="2750185" cy="574040"/>
          </a:xfrm>
          <a:prstGeom prst="rect">
            <a:avLst/>
          </a:prstGeom>
        </p:spPr>
        <p:txBody>
          <a:bodyPr vert="horz" wrap="square" lIns="0" tIns="12700" rIns="0" bIns="0" rtlCol="0">
            <a:spAutoFit/>
          </a:bodyPr>
          <a:lstStyle/>
          <a:p>
            <a:pPr marL="12700">
              <a:lnSpc>
                <a:spcPct val="100000"/>
              </a:lnSpc>
              <a:spcBef>
                <a:spcPts val="100"/>
              </a:spcBef>
            </a:pPr>
            <a:r>
              <a:rPr sz="3600" spc="-5" dirty="0"/>
              <a:t>Market</a:t>
            </a:r>
            <a:r>
              <a:rPr sz="3600" spc="-80" dirty="0"/>
              <a:t> </a:t>
            </a:r>
            <a:r>
              <a:rPr sz="3600" dirty="0"/>
              <a:t>size</a:t>
            </a:r>
            <a:endParaRPr sz="3600"/>
          </a:p>
        </p:txBody>
      </p:sp>
      <p:sp>
        <p:nvSpPr>
          <p:cNvPr id="3" name="object 3"/>
          <p:cNvSpPr txBox="1"/>
          <p:nvPr/>
        </p:nvSpPr>
        <p:spPr>
          <a:xfrm>
            <a:off x="645668" y="2235834"/>
            <a:ext cx="6628130" cy="2045335"/>
          </a:xfrm>
          <a:prstGeom prst="rect">
            <a:avLst/>
          </a:prstGeom>
        </p:spPr>
        <p:txBody>
          <a:bodyPr vert="horz" wrap="square" lIns="0" tIns="50800" rIns="0" bIns="0" rtlCol="0">
            <a:spAutoFit/>
          </a:bodyPr>
          <a:lstStyle/>
          <a:p>
            <a:pPr marL="268605" indent="-256540">
              <a:lnSpc>
                <a:spcPct val="100000"/>
              </a:lnSpc>
              <a:spcBef>
                <a:spcPts val="400"/>
              </a:spcBef>
              <a:buClr>
                <a:srgbClr val="959595"/>
              </a:buClr>
              <a:buChar char="•"/>
              <a:tabLst>
                <a:tab pos="268605" algn="l"/>
                <a:tab pos="269240" algn="l"/>
              </a:tabLst>
            </a:pPr>
            <a:r>
              <a:rPr sz="2400" dirty="0">
                <a:latin typeface="Georgia"/>
                <a:cs typeface="Georgia"/>
              </a:rPr>
              <a:t>All </a:t>
            </a:r>
            <a:r>
              <a:rPr sz="2400" spc="-5" dirty="0">
                <a:latin typeface="Georgia"/>
                <a:cs typeface="Georgia"/>
              </a:rPr>
              <a:t>metropolitan </a:t>
            </a:r>
            <a:r>
              <a:rPr sz="2400" dirty="0">
                <a:latin typeface="Georgia"/>
                <a:cs typeface="Georgia"/>
              </a:rPr>
              <a:t>and developing</a:t>
            </a:r>
            <a:r>
              <a:rPr sz="2400" spc="-15" dirty="0">
                <a:latin typeface="Georgia"/>
                <a:cs typeface="Georgia"/>
              </a:rPr>
              <a:t> </a:t>
            </a:r>
            <a:r>
              <a:rPr sz="2400" spc="-5" dirty="0">
                <a:latin typeface="Georgia"/>
                <a:cs typeface="Georgia"/>
              </a:rPr>
              <a:t>cities.</a:t>
            </a:r>
            <a:endParaRPr sz="2400">
              <a:latin typeface="Georgia"/>
              <a:cs typeface="Georgia"/>
            </a:endParaRPr>
          </a:p>
          <a:p>
            <a:pPr marL="268605" indent="-256540">
              <a:lnSpc>
                <a:spcPct val="100000"/>
              </a:lnSpc>
              <a:spcBef>
                <a:spcPts val="300"/>
              </a:spcBef>
              <a:buClr>
                <a:srgbClr val="959595"/>
              </a:buClr>
              <a:buChar char="•"/>
              <a:tabLst>
                <a:tab pos="268605" algn="l"/>
                <a:tab pos="269240" algn="l"/>
              </a:tabLst>
            </a:pPr>
            <a:r>
              <a:rPr sz="2400" spc="-5" dirty="0">
                <a:latin typeface="Georgia"/>
                <a:cs typeface="Georgia"/>
              </a:rPr>
              <a:t>Companies dealing with fluid </a:t>
            </a:r>
            <a:r>
              <a:rPr sz="2400" dirty="0">
                <a:latin typeface="Georgia"/>
                <a:cs typeface="Georgia"/>
              </a:rPr>
              <a:t>carrying</a:t>
            </a:r>
            <a:r>
              <a:rPr sz="2400" spc="-15" dirty="0">
                <a:latin typeface="Georgia"/>
                <a:cs typeface="Georgia"/>
              </a:rPr>
              <a:t> </a:t>
            </a:r>
            <a:r>
              <a:rPr sz="2400" spc="-10" dirty="0">
                <a:latin typeface="Georgia"/>
                <a:cs typeface="Georgia"/>
              </a:rPr>
              <a:t>systems.</a:t>
            </a:r>
            <a:endParaRPr sz="2400">
              <a:latin typeface="Georgia"/>
              <a:cs typeface="Georgia"/>
            </a:endParaRPr>
          </a:p>
          <a:p>
            <a:pPr marL="268605" indent="-256540">
              <a:lnSpc>
                <a:spcPct val="100000"/>
              </a:lnSpc>
              <a:spcBef>
                <a:spcPts val="300"/>
              </a:spcBef>
              <a:buClr>
                <a:srgbClr val="959595"/>
              </a:buClr>
              <a:buChar char="•"/>
              <a:tabLst>
                <a:tab pos="268605" algn="l"/>
                <a:tab pos="269240" algn="l"/>
              </a:tabLst>
            </a:pPr>
            <a:r>
              <a:rPr sz="2400" dirty="0">
                <a:latin typeface="Georgia"/>
                <a:cs typeface="Georgia"/>
              </a:rPr>
              <a:t>Government (civil</a:t>
            </a:r>
            <a:r>
              <a:rPr sz="2400" spc="-35" dirty="0">
                <a:latin typeface="Georgia"/>
                <a:cs typeface="Georgia"/>
              </a:rPr>
              <a:t> </a:t>
            </a:r>
            <a:r>
              <a:rPr sz="2400" spc="-5" dirty="0">
                <a:latin typeface="Georgia"/>
                <a:cs typeface="Georgia"/>
              </a:rPr>
              <a:t>departments)</a:t>
            </a:r>
            <a:endParaRPr sz="2400">
              <a:latin typeface="Georgia"/>
              <a:cs typeface="Georgia"/>
            </a:endParaRPr>
          </a:p>
          <a:p>
            <a:pPr marL="268605" indent="-256540">
              <a:lnSpc>
                <a:spcPct val="100000"/>
              </a:lnSpc>
              <a:spcBef>
                <a:spcPts val="300"/>
              </a:spcBef>
              <a:buClr>
                <a:srgbClr val="959595"/>
              </a:buClr>
              <a:buChar char="•"/>
              <a:tabLst>
                <a:tab pos="268605" algn="l"/>
                <a:tab pos="269240" algn="l"/>
              </a:tabLst>
            </a:pPr>
            <a:r>
              <a:rPr sz="2400" dirty="0">
                <a:latin typeface="Georgia"/>
                <a:cs typeface="Georgia"/>
              </a:rPr>
              <a:t>Water</a:t>
            </a:r>
            <a:r>
              <a:rPr sz="2400" spc="-5" dirty="0">
                <a:latin typeface="Georgia"/>
                <a:cs typeface="Georgia"/>
              </a:rPr>
              <a:t> plants</a:t>
            </a:r>
            <a:endParaRPr sz="2400">
              <a:latin typeface="Georgia"/>
              <a:cs typeface="Georgia"/>
            </a:endParaRPr>
          </a:p>
          <a:p>
            <a:pPr marL="268605" indent="-256540">
              <a:lnSpc>
                <a:spcPct val="100000"/>
              </a:lnSpc>
              <a:spcBef>
                <a:spcPts val="300"/>
              </a:spcBef>
              <a:buClr>
                <a:srgbClr val="959595"/>
              </a:buClr>
              <a:buChar char="•"/>
              <a:tabLst>
                <a:tab pos="268605" algn="l"/>
                <a:tab pos="269240" algn="l"/>
              </a:tabLst>
            </a:pPr>
            <a:r>
              <a:rPr sz="2400" spc="-5" dirty="0">
                <a:latin typeface="Georgia"/>
                <a:cs typeface="Georgia"/>
              </a:rPr>
              <a:t>Gas supplying</a:t>
            </a:r>
            <a:r>
              <a:rPr sz="2400" spc="15" dirty="0">
                <a:latin typeface="Georgia"/>
                <a:cs typeface="Georgia"/>
              </a:rPr>
              <a:t> </a:t>
            </a:r>
            <a:r>
              <a:rPr sz="2400" spc="-5" dirty="0">
                <a:latin typeface="Georgia"/>
                <a:cs typeface="Georgia"/>
              </a:rPr>
              <a:t>agencies</a:t>
            </a:r>
            <a:endParaRPr sz="2400">
              <a:latin typeface="Georgia"/>
              <a:cs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1A2DE-D009-422C-9A81-C29A5E93B5EA}"/>
              </a:ext>
            </a:extLst>
          </p:cNvPr>
          <p:cNvSpPr>
            <a:spLocks noGrp="1"/>
          </p:cNvSpPr>
          <p:nvPr>
            <p:ph type="title"/>
          </p:nvPr>
        </p:nvSpPr>
        <p:spPr>
          <a:xfrm>
            <a:off x="1222044" y="762000"/>
            <a:ext cx="6699910" cy="430887"/>
          </a:xfrm>
        </p:spPr>
        <p:txBody>
          <a:bodyPr/>
          <a:lstStyle/>
          <a:p>
            <a:r>
              <a:rPr lang="en-US" b="0" i="0" dirty="0">
                <a:effectLst/>
                <a:latin typeface="Georgia" panose="02040502050405020303" pitchFamily="18" charset="0"/>
              </a:rPr>
              <a:t>Raspberry Pi</a:t>
            </a:r>
            <a:endParaRPr lang="en-US" dirty="0">
              <a:latin typeface="Georgia" panose="02040502050405020303" pitchFamily="18" charset="0"/>
            </a:endParaRPr>
          </a:p>
        </p:txBody>
      </p:sp>
      <p:sp>
        <p:nvSpPr>
          <p:cNvPr id="3" name="Text Placeholder 2">
            <a:extLst>
              <a:ext uri="{FF2B5EF4-FFF2-40B4-BE49-F238E27FC236}">
                <a16:creationId xmlns:a16="http://schemas.microsoft.com/office/drawing/2014/main" id="{7DABC03B-5275-4D30-8741-582ED46E13F0}"/>
              </a:ext>
            </a:extLst>
          </p:cNvPr>
          <p:cNvSpPr>
            <a:spLocks noGrp="1"/>
          </p:cNvSpPr>
          <p:nvPr>
            <p:ph type="body" idx="1"/>
          </p:nvPr>
        </p:nvSpPr>
        <p:spPr>
          <a:xfrm>
            <a:off x="6324600" y="2235834"/>
            <a:ext cx="2590800" cy="2769989"/>
          </a:xfrm>
        </p:spPr>
        <p:txBody>
          <a:bodyPr/>
          <a:lstStyle/>
          <a:p>
            <a:r>
              <a:rPr lang="en-US" b="0" i="0" dirty="0">
                <a:effectLst/>
                <a:latin typeface="Georgia" panose="02040502050405020303" pitchFamily="18" charset="0"/>
              </a:rPr>
              <a:t>The Raspberry Pi hardware has evolved through several versions that feature variations in the type of the central processing unit, amount of memory capacity, networking support, and peripheral-device support.</a:t>
            </a:r>
            <a:endParaRPr lang="en-US" dirty="0">
              <a:latin typeface="Georgia" panose="02040502050405020303" pitchFamily="18" charset="0"/>
            </a:endParaRPr>
          </a:p>
        </p:txBody>
      </p:sp>
      <p:pic>
        <p:nvPicPr>
          <p:cNvPr id="5" name="Picture 4">
            <a:extLst>
              <a:ext uri="{FF2B5EF4-FFF2-40B4-BE49-F238E27FC236}">
                <a16:creationId xmlns:a16="http://schemas.microsoft.com/office/drawing/2014/main" id="{3C7A614C-0C58-4CA0-A118-4EDED4ABE198}"/>
              </a:ext>
            </a:extLst>
          </p:cNvPr>
          <p:cNvPicPr>
            <a:picLocks noChangeAspect="1"/>
          </p:cNvPicPr>
          <p:nvPr/>
        </p:nvPicPr>
        <p:blipFill>
          <a:blip r:embed="rId2"/>
          <a:stretch>
            <a:fillRect/>
          </a:stretch>
        </p:blipFill>
        <p:spPr>
          <a:xfrm>
            <a:off x="381000" y="1905000"/>
            <a:ext cx="5686053" cy="4010025"/>
          </a:xfrm>
          <a:prstGeom prst="rect">
            <a:avLst/>
          </a:prstGeom>
        </p:spPr>
      </p:pic>
    </p:spTree>
    <p:extLst>
      <p:ext uri="{BB962C8B-B14F-4D97-AF65-F5344CB8AC3E}">
        <p14:creationId xmlns:p14="http://schemas.microsoft.com/office/powerpoint/2010/main" val="3205559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C0EB6-FC2F-436F-A06E-B532D97DADA3}"/>
              </a:ext>
            </a:extLst>
          </p:cNvPr>
          <p:cNvSpPr>
            <a:spLocks noGrp="1"/>
          </p:cNvSpPr>
          <p:nvPr>
            <p:ph type="title"/>
          </p:nvPr>
        </p:nvSpPr>
        <p:spPr>
          <a:xfrm>
            <a:off x="1222044" y="762000"/>
            <a:ext cx="6699910" cy="430887"/>
          </a:xfrm>
        </p:spPr>
        <p:txBody>
          <a:bodyPr/>
          <a:lstStyle/>
          <a:p>
            <a:r>
              <a:rPr lang="en-US" b="1" i="0" dirty="0">
                <a:effectLst/>
                <a:latin typeface="Georgia" panose="02040502050405020303" pitchFamily="18" charset="0"/>
              </a:rPr>
              <a:t>Ultrasonic </a:t>
            </a:r>
            <a:r>
              <a:rPr lang="en-US" dirty="0">
                <a:latin typeface="Georgia" panose="02040502050405020303" pitchFamily="18" charset="0"/>
              </a:rPr>
              <a:t>S</a:t>
            </a:r>
            <a:r>
              <a:rPr lang="en-US" b="1" i="0" dirty="0">
                <a:effectLst/>
                <a:latin typeface="Georgia" panose="02040502050405020303" pitchFamily="18" charset="0"/>
              </a:rPr>
              <a:t>ensor</a:t>
            </a:r>
            <a:endParaRPr lang="en-US" dirty="0">
              <a:latin typeface="Georgia" panose="02040502050405020303" pitchFamily="18" charset="0"/>
            </a:endParaRPr>
          </a:p>
        </p:txBody>
      </p:sp>
      <p:sp>
        <p:nvSpPr>
          <p:cNvPr id="3" name="Text Placeholder 2">
            <a:extLst>
              <a:ext uri="{FF2B5EF4-FFF2-40B4-BE49-F238E27FC236}">
                <a16:creationId xmlns:a16="http://schemas.microsoft.com/office/drawing/2014/main" id="{BB6C3A2D-8846-40EC-A6A6-E2FBB41E7767}"/>
              </a:ext>
            </a:extLst>
          </p:cNvPr>
          <p:cNvSpPr>
            <a:spLocks noGrp="1"/>
          </p:cNvSpPr>
          <p:nvPr>
            <p:ph type="body" idx="1"/>
          </p:nvPr>
        </p:nvSpPr>
        <p:spPr>
          <a:xfrm>
            <a:off x="5798744" y="1676400"/>
            <a:ext cx="3269056" cy="2769989"/>
          </a:xfrm>
        </p:spPr>
        <p:txBody>
          <a:bodyPr/>
          <a:lstStyle/>
          <a:p>
            <a:r>
              <a:rPr lang="en-US" b="0" i="0" dirty="0">
                <a:effectLst/>
                <a:latin typeface="Georgia" panose="02040502050405020303" pitchFamily="18" charset="0"/>
              </a:rPr>
              <a:t>An </a:t>
            </a:r>
            <a:r>
              <a:rPr lang="en-US" b="1" i="0" dirty="0">
                <a:effectLst/>
                <a:latin typeface="Georgia" panose="02040502050405020303" pitchFamily="18" charset="0"/>
              </a:rPr>
              <a:t>ultrasonic sensor</a:t>
            </a:r>
            <a:r>
              <a:rPr lang="en-US" b="0" i="0" dirty="0">
                <a:effectLst/>
                <a:latin typeface="Georgia" panose="02040502050405020303" pitchFamily="18" charset="0"/>
              </a:rPr>
              <a:t> is an electronic device that measures the distance of a target object by emitting </a:t>
            </a:r>
            <a:r>
              <a:rPr lang="en-US" b="1" i="0" dirty="0">
                <a:effectLst/>
                <a:latin typeface="Georgia" panose="02040502050405020303" pitchFamily="18" charset="0"/>
              </a:rPr>
              <a:t>ultrasonic</a:t>
            </a:r>
            <a:r>
              <a:rPr lang="en-US" b="0" i="0" dirty="0">
                <a:effectLst/>
                <a:latin typeface="Georgia" panose="02040502050405020303" pitchFamily="18" charset="0"/>
              </a:rPr>
              <a:t> sound waves, and converts the reflected sound into an electrical signal. </a:t>
            </a:r>
            <a:r>
              <a:rPr lang="en-US" b="1" i="0" dirty="0">
                <a:effectLst/>
                <a:latin typeface="Georgia" panose="02040502050405020303" pitchFamily="18" charset="0"/>
              </a:rPr>
              <a:t>Ultrasonic</a:t>
            </a:r>
            <a:r>
              <a:rPr lang="en-US" b="0" i="0" dirty="0">
                <a:effectLst/>
                <a:latin typeface="Georgia" panose="02040502050405020303" pitchFamily="18" charset="0"/>
              </a:rPr>
              <a:t> waves travel faster than the speed of audible sound </a:t>
            </a:r>
            <a:endParaRPr lang="en-US" dirty="0">
              <a:latin typeface="Georgia" panose="02040502050405020303" pitchFamily="18" charset="0"/>
            </a:endParaRPr>
          </a:p>
        </p:txBody>
      </p:sp>
      <p:pic>
        <p:nvPicPr>
          <p:cNvPr id="7" name="Picture 6">
            <a:extLst>
              <a:ext uri="{FF2B5EF4-FFF2-40B4-BE49-F238E27FC236}">
                <a16:creationId xmlns:a16="http://schemas.microsoft.com/office/drawing/2014/main" id="{8352696A-6117-4662-A4D8-43296A6EB832}"/>
              </a:ext>
            </a:extLst>
          </p:cNvPr>
          <p:cNvPicPr>
            <a:picLocks noChangeAspect="1"/>
          </p:cNvPicPr>
          <p:nvPr/>
        </p:nvPicPr>
        <p:blipFill>
          <a:blip r:embed="rId2"/>
          <a:stretch>
            <a:fillRect/>
          </a:stretch>
        </p:blipFill>
        <p:spPr>
          <a:xfrm>
            <a:off x="304800" y="1524000"/>
            <a:ext cx="5493944" cy="4948237"/>
          </a:xfrm>
          <a:prstGeom prst="rect">
            <a:avLst/>
          </a:prstGeom>
        </p:spPr>
      </p:pic>
    </p:spTree>
    <p:extLst>
      <p:ext uri="{BB962C8B-B14F-4D97-AF65-F5344CB8AC3E}">
        <p14:creationId xmlns:p14="http://schemas.microsoft.com/office/powerpoint/2010/main" val="4192101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2044" y="1880107"/>
            <a:ext cx="2969895" cy="452120"/>
          </a:xfrm>
          <a:prstGeom prst="rect">
            <a:avLst/>
          </a:prstGeom>
        </p:spPr>
        <p:txBody>
          <a:bodyPr vert="horz" wrap="square" lIns="0" tIns="12065" rIns="0" bIns="0" rtlCol="0">
            <a:spAutoFit/>
          </a:bodyPr>
          <a:lstStyle/>
          <a:p>
            <a:pPr marL="12700">
              <a:lnSpc>
                <a:spcPct val="100000"/>
              </a:lnSpc>
              <a:spcBef>
                <a:spcPts val="95"/>
              </a:spcBef>
              <a:tabLst>
                <a:tab pos="1367155" algn="l"/>
              </a:tabLst>
            </a:pPr>
            <a:r>
              <a:rPr spc="-10" dirty="0"/>
              <a:t>FLO</a:t>
            </a:r>
            <a:r>
              <a:rPr spc="-5" dirty="0"/>
              <a:t>W</a:t>
            </a:r>
            <a:r>
              <a:rPr dirty="0"/>
              <a:t>	</a:t>
            </a:r>
            <a:r>
              <a:rPr spc="-5" dirty="0"/>
              <a:t>SENSOR</a:t>
            </a:r>
          </a:p>
        </p:txBody>
      </p:sp>
      <p:sp>
        <p:nvSpPr>
          <p:cNvPr id="3" name="TextBox 2">
            <a:extLst>
              <a:ext uri="{FF2B5EF4-FFF2-40B4-BE49-F238E27FC236}">
                <a16:creationId xmlns:a16="http://schemas.microsoft.com/office/drawing/2014/main" id="{91DC6B42-E01E-496C-8731-AF97CC37AC87}"/>
              </a:ext>
            </a:extLst>
          </p:cNvPr>
          <p:cNvSpPr txBox="1"/>
          <p:nvPr/>
        </p:nvSpPr>
        <p:spPr>
          <a:xfrm>
            <a:off x="457200" y="2679114"/>
            <a:ext cx="4343400" cy="2862322"/>
          </a:xfrm>
          <a:prstGeom prst="rect">
            <a:avLst/>
          </a:prstGeom>
          <a:noFill/>
        </p:spPr>
        <p:txBody>
          <a:bodyPr wrap="square" rtlCol="0">
            <a:spAutoFit/>
          </a:bodyPr>
          <a:lstStyle/>
          <a:p>
            <a:r>
              <a:rPr lang="en-US" b="0" i="0" dirty="0">
                <a:effectLst/>
                <a:latin typeface="Georgia" panose="02040502050405020303" pitchFamily="18" charset="0"/>
              </a:rPr>
              <a:t>Mass flow sensors are widely-used to control the exact dosing of gases or liquids in many technical systems. The size of the sensor is adapted to the diameter of the pipe through which the fluid or gas is transported. Small diameter tubes make it necessary to use miniaturized sensors which are usually fabricated by exploiting silicon technology.</a:t>
            </a:r>
            <a:endParaRPr lang="en-US" dirty="0">
              <a:latin typeface="Georgia" panose="02040502050405020303"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TotalTime>
  <Words>445</Words>
  <Application>Microsoft Office PowerPoint</Application>
  <PresentationFormat>On-screen Show (4:3)</PresentationFormat>
  <Paragraphs>42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Georgia</vt:lpstr>
      <vt:lpstr>Times New Roman</vt:lpstr>
      <vt:lpstr>Office Theme</vt:lpstr>
      <vt:lpstr>SMART DRAINAGE SYSTEM</vt:lpstr>
      <vt:lpstr>PROBLEM STATEMENT</vt:lpstr>
      <vt:lpstr>OUR SOLUTION</vt:lpstr>
      <vt:lpstr>Technology</vt:lpstr>
      <vt:lpstr>Unique selling point</vt:lpstr>
      <vt:lpstr>Market size</vt:lpstr>
      <vt:lpstr>Raspberry Pi</vt:lpstr>
      <vt:lpstr>Ultrasonic Sensor</vt:lpstr>
      <vt:lpstr>FLOW SENSOR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DRAINAGE SYSTEM</dc:title>
  <cp:lastModifiedBy>Satish Kumar</cp:lastModifiedBy>
  <cp:revision>3</cp:revision>
  <dcterms:created xsi:type="dcterms:W3CDTF">2020-09-05T13:08:34Z</dcterms:created>
  <dcterms:modified xsi:type="dcterms:W3CDTF">2020-09-05T13:25:45Z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2016-10-04T00:00:00Z</vt:filetime>
  </property>
  <property fmtid="{D5CDD505-2E9C-101B-9397-08002B2CF9AE}" pid="3" name="Creator">
    <vt:lpwstr>Microsoft® PowerPoint® 2013</vt:lpwstr>
  </property>
  <property fmtid="{D5CDD505-2E9C-101B-9397-08002B2CF9AE}" pid="4" name="LastSaved">
    <vt:filetime>2020-09-05T00:00:00Z</vt:filetime>
  </property>
</Properties>
</file>