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5"/>
  </p:notesMasterIdLst>
  <p:sldIdLst>
    <p:sldId id="256" r:id="rId2"/>
    <p:sldId id="258" r:id="rId3"/>
    <p:sldId id="259" r:id="rId4"/>
    <p:sldId id="265" r:id="rId5"/>
    <p:sldId id="264" r:id="rId6"/>
    <p:sldId id="266" r:id="rId7"/>
    <p:sldId id="260" r:id="rId8"/>
    <p:sldId id="267" r:id="rId9"/>
    <p:sldId id="268" r:id="rId10"/>
    <p:sldId id="262" r:id="rId11"/>
    <p:sldId id="263"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83"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92961-CF15-430F-8C4F-E74FFD63CEF2}"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D166A-9ACF-49A1-A4C8-2D235B81014D}" type="slidenum">
              <a:rPr lang="en-US" smtClean="0"/>
              <a:t>‹#›</a:t>
            </a:fld>
            <a:endParaRPr lang="en-US"/>
          </a:p>
        </p:txBody>
      </p:sp>
    </p:spTree>
    <p:extLst>
      <p:ext uri="{BB962C8B-B14F-4D97-AF65-F5344CB8AC3E}">
        <p14:creationId xmlns:p14="http://schemas.microsoft.com/office/powerpoint/2010/main" val="372326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D166A-9ACF-49A1-A4C8-2D235B81014D}" type="slidenum">
              <a:rPr lang="en-US" smtClean="0"/>
              <a:t>5</a:t>
            </a:fld>
            <a:endParaRPr lang="en-US"/>
          </a:p>
        </p:txBody>
      </p:sp>
    </p:spTree>
    <p:extLst>
      <p:ext uri="{BB962C8B-B14F-4D97-AF65-F5344CB8AC3E}">
        <p14:creationId xmlns:p14="http://schemas.microsoft.com/office/powerpoint/2010/main" val="171728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363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44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203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5674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8840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2939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1539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7075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277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168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468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00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19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90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538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8277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2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5/13/2020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702243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channel/UCq6XkhO5SZ66N04IcPbqNc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40D2D25B-2669-4EF5-AC7C-D893EEEBC563}"/>
              </a:ext>
            </a:extLst>
          </p:cNvPr>
          <p:cNvPicPr>
            <a:picLocks noChangeAspect="1"/>
          </p:cNvPicPr>
          <p:nvPr/>
        </p:nvPicPr>
        <p:blipFill rotWithShape="1">
          <a:blip r:embed="rId2">
            <a:alphaModFix amt="35000"/>
          </a:blip>
          <a:srcRect b="16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F7F017FE-FF3B-4AA8-9757-99E4B4D45848}"/>
              </a:ext>
            </a:extLst>
          </p:cNvPr>
          <p:cNvSpPr>
            <a:spLocks noGrp="1"/>
          </p:cNvSpPr>
          <p:nvPr>
            <p:ph type="ctrTitle"/>
          </p:nvPr>
        </p:nvSpPr>
        <p:spPr>
          <a:xfrm>
            <a:off x="2928401" y="1380068"/>
            <a:ext cx="8574622" cy="2616199"/>
          </a:xfrm>
        </p:spPr>
        <p:txBody>
          <a:bodyPr>
            <a:normAutofit/>
          </a:bodyPr>
          <a:lstStyle/>
          <a:p>
            <a:r>
              <a:rPr lang="en-IN" dirty="0">
                <a:cs typeface="Times New Roman" panose="02020603050405020304" pitchFamily="18" charset="0"/>
              </a:rPr>
              <a:t>Implementation</a:t>
            </a:r>
            <a:r>
              <a:rPr lang="en-IN" dirty="0"/>
              <a:t> Of connect</a:t>
            </a:r>
            <a:r>
              <a:rPr lang="en-IN" b="1" dirty="0"/>
              <a:t>4</a:t>
            </a:r>
            <a:r>
              <a:rPr lang="en-IN" dirty="0"/>
              <a:t> AI </a:t>
            </a:r>
          </a:p>
        </p:txBody>
      </p:sp>
      <p:sp>
        <p:nvSpPr>
          <p:cNvPr id="3" name="Subtitle 2">
            <a:extLst>
              <a:ext uri="{FF2B5EF4-FFF2-40B4-BE49-F238E27FC236}">
                <a16:creationId xmlns:a16="http://schemas.microsoft.com/office/drawing/2014/main" id="{64117969-32AA-48DD-859B-CA4EA447AF03}"/>
              </a:ext>
            </a:extLst>
          </p:cNvPr>
          <p:cNvSpPr>
            <a:spLocks noGrp="1"/>
          </p:cNvSpPr>
          <p:nvPr>
            <p:ph type="subTitle" idx="1"/>
          </p:nvPr>
        </p:nvSpPr>
        <p:spPr>
          <a:xfrm>
            <a:off x="4515377" y="3996267"/>
            <a:ext cx="6987645" cy="1388534"/>
          </a:xfrm>
        </p:spPr>
        <p:txBody>
          <a:bodyPr>
            <a:normAutofit/>
          </a:bodyPr>
          <a:lstStyle/>
          <a:p>
            <a:r>
              <a:rPr lang="en-IN"/>
              <a:t>Project By</a:t>
            </a:r>
          </a:p>
          <a:p>
            <a:r>
              <a:rPr lang="en-IN"/>
              <a:t>Satish Kumar Thota</a:t>
            </a:r>
            <a:endParaRPr lang="en-IN" dirty="0"/>
          </a:p>
        </p:txBody>
      </p:sp>
      <p:grpSp>
        <p:nvGrpSpPr>
          <p:cNvPr id="73" name="Group 39">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1"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42"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43"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74"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45"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46"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15713953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A934-02DA-4133-9E9C-ED1829DEDDED}"/>
              </a:ext>
            </a:extLst>
          </p:cNvPr>
          <p:cNvSpPr>
            <a:spLocks noGrp="1"/>
          </p:cNvSpPr>
          <p:nvPr>
            <p:ph type="title"/>
          </p:nvPr>
        </p:nvSpPr>
        <p:spPr/>
        <p:txBody>
          <a:bodyPr/>
          <a:lstStyle/>
          <a:p>
            <a:r>
              <a:rPr lang="en-IN" dirty="0"/>
              <a:t>Evaluation Methodology</a:t>
            </a:r>
          </a:p>
        </p:txBody>
      </p:sp>
      <p:sp>
        <p:nvSpPr>
          <p:cNvPr id="3" name="Content Placeholder 2">
            <a:extLst>
              <a:ext uri="{FF2B5EF4-FFF2-40B4-BE49-F238E27FC236}">
                <a16:creationId xmlns:a16="http://schemas.microsoft.com/office/drawing/2014/main" id="{FB568628-A219-4DF1-9A54-3AC590D5C84A}"/>
              </a:ext>
            </a:extLst>
          </p:cNvPr>
          <p:cNvSpPr>
            <a:spLocks noGrp="1"/>
          </p:cNvSpPr>
          <p:nvPr>
            <p:ph idx="1"/>
          </p:nvPr>
        </p:nvSpPr>
        <p:spPr/>
        <p:txBody>
          <a:bodyPr>
            <a:normAutofit fontScale="85000" lnSpcReduction="20000"/>
          </a:bodyPr>
          <a:lstStyle/>
          <a:p>
            <a:pPr marL="0" indent="0">
              <a:buNone/>
            </a:pPr>
            <a:r>
              <a:rPr lang="en-IN" dirty="0"/>
              <a:t>The Evaluation function is supposed to evaluate how good a given state is for the agent, i.e., how close it is to winning the game. Once a player1 makes a move that should trigger the player2 to make a move.</a:t>
            </a:r>
          </a:p>
          <a:p>
            <a:pPr marL="0" indent="0">
              <a:buNone/>
            </a:pPr>
            <a:r>
              <a:rPr lang="en-IN" dirty="0"/>
              <a:t>Score heuristic will be implemented and will be independent from which piece was most recently dropped kid of look at all of the board and count how many 3 same coloured circles and 2 same coloured and if 4 same coloured found in a row it would get the highest score.</a:t>
            </a:r>
          </a:p>
          <a:p>
            <a:pPr marL="0" indent="0">
              <a:buNone/>
            </a:pPr>
            <a:r>
              <a:rPr lang="en-IN" dirty="0"/>
              <a:t>Here we need to pick the best move , for that we need to look at all the different columns we can make a move, basically run the score position  on all the columns and pick the highest score returned . This will actually show us which columns we can actually drop it in and then evaluate it from there.</a:t>
            </a:r>
          </a:p>
          <a:p>
            <a:pPr marL="0" indent="0">
              <a:buNone/>
            </a:pPr>
            <a:endParaRPr lang="en-IN" dirty="0"/>
          </a:p>
        </p:txBody>
      </p:sp>
    </p:spTree>
    <p:extLst>
      <p:ext uri="{BB962C8B-B14F-4D97-AF65-F5344CB8AC3E}">
        <p14:creationId xmlns:p14="http://schemas.microsoft.com/office/powerpoint/2010/main" val="13621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C1DB-BBFA-4CB0-BD53-6AF064574714}"/>
              </a:ext>
            </a:extLst>
          </p:cNvPr>
          <p:cNvSpPr>
            <a:spLocks noGrp="1"/>
          </p:cNvSpPr>
          <p:nvPr>
            <p:ph type="title"/>
          </p:nvPr>
        </p:nvSpPr>
        <p:spPr/>
        <p:txBody>
          <a:bodyPr/>
          <a:lstStyle/>
          <a:p>
            <a:r>
              <a:rPr lang="en-IN" dirty="0"/>
              <a:t>Deliverables</a:t>
            </a:r>
          </a:p>
        </p:txBody>
      </p:sp>
      <p:sp>
        <p:nvSpPr>
          <p:cNvPr id="3" name="Content Placeholder 2">
            <a:extLst>
              <a:ext uri="{FF2B5EF4-FFF2-40B4-BE49-F238E27FC236}">
                <a16:creationId xmlns:a16="http://schemas.microsoft.com/office/drawing/2014/main" id="{A5EF2C38-F3E2-4C34-868E-32255FBF23A2}"/>
              </a:ext>
            </a:extLst>
          </p:cNvPr>
          <p:cNvSpPr>
            <a:spLocks noGrp="1"/>
          </p:cNvSpPr>
          <p:nvPr>
            <p:ph idx="1"/>
          </p:nvPr>
        </p:nvSpPr>
        <p:spPr/>
        <p:txBody>
          <a:bodyPr/>
          <a:lstStyle/>
          <a:p>
            <a:pPr marL="0" indent="0">
              <a:buNone/>
            </a:pPr>
            <a:r>
              <a:rPr lang="en-IN" dirty="0"/>
              <a:t>Python code file which consists of all the implementation for  heurists, Minmax algorithm and Alpha-Beta pruning.</a:t>
            </a:r>
          </a:p>
        </p:txBody>
      </p:sp>
    </p:spTree>
    <p:extLst>
      <p:ext uri="{BB962C8B-B14F-4D97-AF65-F5344CB8AC3E}">
        <p14:creationId xmlns:p14="http://schemas.microsoft.com/office/powerpoint/2010/main" val="3990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6227-4686-4E84-9303-E8BE56E96AB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EFA7DF4-BE22-413D-A963-DBB5742679DF}"/>
              </a:ext>
            </a:extLst>
          </p:cNvPr>
          <p:cNvSpPr>
            <a:spLocks noGrp="1"/>
          </p:cNvSpPr>
          <p:nvPr>
            <p:ph idx="1"/>
          </p:nvPr>
        </p:nvSpPr>
        <p:spPr/>
        <p:txBody>
          <a:bodyPr/>
          <a:lstStyle/>
          <a:p>
            <a:pPr marL="0" indent="0">
              <a:buNone/>
            </a:pPr>
            <a:r>
              <a:rPr lang="en-US" dirty="0">
                <a:hlinkClick r:id="rId2"/>
              </a:rPr>
              <a:t>https://www.youtube.com/channel/UCq6XkhO5SZ66N04IcPbqNcw</a:t>
            </a:r>
            <a:endParaRPr lang="en-US" dirty="0"/>
          </a:p>
          <a:p>
            <a:pPr marL="0" indent="0">
              <a:buNone/>
            </a:pPr>
            <a:endParaRPr lang="en-US" dirty="0"/>
          </a:p>
        </p:txBody>
      </p:sp>
    </p:spTree>
    <p:extLst>
      <p:ext uri="{BB962C8B-B14F-4D97-AF65-F5344CB8AC3E}">
        <p14:creationId xmlns:p14="http://schemas.microsoft.com/office/powerpoint/2010/main" val="298054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0CCC-2769-4E0B-930C-37A704E38E1E}"/>
              </a:ext>
            </a:extLst>
          </p:cNvPr>
          <p:cNvSpPr>
            <a:spLocks noGrp="1"/>
          </p:cNvSpPr>
          <p:nvPr>
            <p:ph type="title"/>
          </p:nvPr>
        </p:nvSpPr>
        <p:spPr>
          <a:xfrm>
            <a:off x="1392871" y="2382520"/>
            <a:ext cx="10018713" cy="1752599"/>
          </a:xfrm>
        </p:spPr>
        <p:txBody>
          <a:bodyPr/>
          <a:lstStyle/>
          <a:p>
            <a:r>
              <a:rPr lang="en-US" dirty="0"/>
              <a:t>Thank You</a:t>
            </a:r>
          </a:p>
        </p:txBody>
      </p:sp>
    </p:spTree>
    <p:extLst>
      <p:ext uri="{BB962C8B-B14F-4D97-AF65-F5344CB8AC3E}">
        <p14:creationId xmlns:p14="http://schemas.microsoft.com/office/powerpoint/2010/main" val="348564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1A71-C3FB-49C2-ACCD-3EFA053A4813}"/>
              </a:ext>
            </a:extLst>
          </p:cNvPr>
          <p:cNvSpPr>
            <a:spLocks noGrp="1"/>
          </p:cNvSpPr>
          <p:nvPr>
            <p:ph type="title"/>
          </p:nvPr>
        </p:nvSpPr>
        <p:spPr/>
        <p:txBody>
          <a:bodyPr/>
          <a:lstStyle/>
          <a:p>
            <a:pPr algn="l"/>
            <a:r>
              <a:rPr lang="en-IN" dirty="0">
                <a:latin typeface="Century Schoolbook" panose="02040604050505020304" pitchFamily="18" charset="0"/>
              </a:rPr>
              <a:t>Project Topic:</a:t>
            </a:r>
          </a:p>
        </p:txBody>
      </p:sp>
      <p:sp>
        <p:nvSpPr>
          <p:cNvPr id="3" name="Content Placeholder 2">
            <a:extLst>
              <a:ext uri="{FF2B5EF4-FFF2-40B4-BE49-F238E27FC236}">
                <a16:creationId xmlns:a16="http://schemas.microsoft.com/office/drawing/2014/main" id="{34569802-C577-43B3-A028-ADBA4D198FF9}"/>
              </a:ext>
            </a:extLst>
          </p:cNvPr>
          <p:cNvSpPr>
            <a:spLocks noGrp="1"/>
          </p:cNvSpPr>
          <p:nvPr>
            <p:ph idx="1"/>
          </p:nvPr>
        </p:nvSpPr>
        <p:spPr/>
        <p:txBody>
          <a:bodyPr>
            <a:normAutofit/>
          </a:bodyPr>
          <a:lstStyle/>
          <a:p>
            <a:pPr marL="0" indent="0">
              <a:buNone/>
            </a:pPr>
            <a:r>
              <a:rPr lang="en-IN" b="1" dirty="0"/>
              <a:t>Connect</a:t>
            </a:r>
            <a:r>
              <a:rPr lang="en-IN" b="1" dirty="0">
                <a:latin typeface="Algerian" panose="04020705040A02060702" pitchFamily="82" charset="0"/>
              </a:rPr>
              <a:t>4:</a:t>
            </a:r>
          </a:p>
          <a:p>
            <a:pPr marL="0" indent="0">
              <a:buNone/>
            </a:pPr>
            <a:r>
              <a:rPr lang="en-IN" sz="2000" b="1" dirty="0"/>
              <a:t>Connect4 </a:t>
            </a:r>
            <a:r>
              <a:rPr lang="en-IN" sz="2000" dirty="0"/>
              <a:t>is a two-player connection board game in which the players first choose a colour and then take turns dropping one coloured disc from the top into a seven-column, six-row vertically suspended grid. The pieces fall straight down, occupying the lowest available space within the column. The objective of the game is to be the first to form a horizontal, vertical, or diagonal line of four of one's own discs. Connect Four is a solved game. The first player can always win by playing the right moves.</a:t>
            </a:r>
          </a:p>
        </p:txBody>
      </p:sp>
    </p:spTree>
    <p:extLst>
      <p:ext uri="{BB962C8B-B14F-4D97-AF65-F5344CB8AC3E}">
        <p14:creationId xmlns:p14="http://schemas.microsoft.com/office/powerpoint/2010/main" val="187924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61F3-9788-4A39-BEB3-1228CD1D6CC2}"/>
              </a:ext>
            </a:extLst>
          </p:cNvPr>
          <p:cNvSpPr>
            <a:spLocks noGrp="1"/>
          </p:cNvSpPr>
          <p:nvPr>
            <p:ph type="title"/>
          </p:nvPr>
        </p:nvSpPr>
        <p:spPr/>
        <p:txBody>
          <a:bodyPr/>
          <a:lstStyle/>
          <a:p>
            <a:r>
              <a:rPr lang="en-US" dirty="0"/>
              <a:t>Statement of project objective:</a:t>
            </a:r>
            <a:endParaRPr lang="en-IN" dirty="0"/>
          </a:p>
        </p:txBody>
      </p:sp>
      <p:sp>
        <p:nvSpPr>
          <p:cNvPr id="3" name="Content Placeholder 2">
            <a:extLst>
              <a:ext uri="{FF2B5EF4-FFF2-40B4-BE49-F238E27FC236}">
                <a16:creationId xmlns:a16="http://schemas.microsoft.com/office/drawing/2014/main" id="{4AACA2B5-8941-4A78-959B-B3F0F7339119}"/>
              </a:ext>
            </a:extLst>
          </p:cNvPr>
          <p:cNvSpPr>
            <a:spLocks noGrp="1"/>
          </p:cNvSpPr>
          <p:nvPr>
            <p:ph idx="1"/>
          </p:nvPr>
        </p:nvSpPr>
        <p:spPr/>
        <p:txBody>
          <a:bodyPr>
            <a:normAutofit/>
          </a:bodyPr>
          <a:lstStyle/>
          <a:p>
            <a:pPr marL="0" indent="0">
              <a:buNone/>
            </a:pPr>
            <a:r>
              <a:rPr lang="en-IN" sz="2000" b="1" dirty="0"/>
              <a:t>Connect4</a:t>
            </a:r>
            <a:r>
              <a:rPr lang="en-IN" sz="2000" dirty="0"/>
              <a:t> is a strategy board game where the player who aligns four disks wins. Program has two main components: 1. the search algorithm, and 2. the evaluation function. The evaluation function quantifies how desired or undesired a state of the board is for the agent. The search algorithm helps the agent decided on the next move by efficiently exploring what might be the consequences of each move. This program implements the Minmax algorithm  with Alpha Beta pruning — which substantially cuts the search space</a:t>
            </a:r>
          </a:p>
        </p:txBody>
      </p:sp>
    </p:spTree>
    <p:extLst>
      <p:ext uri="{BB962C8B-B14F-4D97-AF65-F5344CB8AC3E}">
        <p14:creationId xmlns:p14="http://schemas.microsoft.com/office/powerpoint/2010/main" val="190662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0A98B-7C8C-4F79-B785-2F8438280F56}"/>
              </a:ext>
            </a:extLst>
          </p:cNvPr>
          <p:cNvSpPr>
            <a:spLocks noGrp="1"/>
          </p:cNvSpPr>
          <p:nvPr>
            <p:ph idx="1"/>
          </p:nvPr>
        </p:nvSpPr>
        <p:spPr>
          <a:xfrm>
            <a:off x="1484310" y="967667"/>
            <a:ext cx="10018713" cy="4823534"/>
          </a:xfrm>
        </p:spPr>
        <p:txBody>
          <a:bodyPr/>
          <a:lstStyle/>
          <a:p>
            <a:pPr marL="0" indent="0" algn="ctr">
              <a:buNone/>
            </a:pPr>
            <a:r>
              <a:rPr lang="en-US" b="1" dirty="0"/>
              <a:t>Scoring Mechanism</a:t>
            </a:r>
          </a:p>
          <a:p>
            <a:pPr marL="0" indent="0">
              <a:buNone/>
            </a:pPr>
            <a:r>
              <a:rPr lang="en-US" dirty="0"/>
              <a:t>We are scoring the dropping piece based on the position where it is getting dropped.</a:t>
            </a:r>
          </a:p>
          <a:p>
            <a:pPr marL="0" indent="0">
              <a:buNone/>
            </a:pPr>
            <a:r>
              <a:rPr lang="en-US" dirty="0"/>
              <a:t>Center column       						opponent line of two = -2</a:t>
            </a:r>
          </a:p>
          <a:p>
            <a:pPr marL="0" indent="0">
              <a:buNone/>
            </a:pPr>
            <a:r>
              <a:rPr lang="en-US" dirty="0"/>
              <a:t>Lines of two=2						opponent winnable line of three= -100</a:t>
            </a:r>
          </a:p>
          <a:p>
            <a:pPr marL="0" indent="0">
              <a:buNone/>
            </a:pPr>
            <a:r>
              <a:rPr lang="en-US" dirty="0"/>
              <a:t>Lines of three=5</a:t>
            </a:r>
          </a:p>
          <a:p>
            <a:pPr marL="0" indent="0">
              <a:buNone/>
            </a:pPr>
            <a:r>
              <a:rPr lang="en-US" dirty="0"/>
              <a:t>Win(connect4 )=100</a:t>
            </a:r>
          </a:p>
        </p:txBody>
      </p:sp>
    </p:spTree>
    <p:extLst>
      <p:ext uri="{BB962C8B-B14F-4D97-AF65-F5344CB8AC3E}">
        <p14:creationId xmlns:p14="http://schemas.microsoft.com/office/powerpoint/2010/main" val="374154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picture containing food&#10;&#10;Description automatically generated">
            <a:extLst>
              <a:ext uri="{FF2B5EF4-FFF2-40B4-BE49-F238E27FC236}">
                <a16:creationId xmlns:a16="http://schemas.microsoft.com/office/drawing/2014/main" id="{E0C0836B-49E3-41F4-B3E9-FFA02B5E1C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27" y="35560"/>
            <a:ext cx="5911273" cy="3393440"/>
          </a:xfrm>
        </p:spPr>
      </p:pic>
      <p:pic>
        <p:nvPicPr>
          <p:cNvPr id="21" name="Picture 20" descr="A picture containing food&#10;&#10;Description automatically generated">
            <a:extLst>
              <a:ext uri="{FF2B5EF4-FFF2-40B4-BE49-F238E27FC236}">
                <a16:creationId xmlns:a16="http://schemas.microsoft.com/office/drawing/2014/main" id="{A5A7BEF6-F7B8-4FF3-8DE3-820AE1CBB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35560"/>
            <a:ext cx="5638800" cy="3393440"/>
          </a:xfrm>
          <a:prstGeom prst="rect">
            <a:avLst/>
          </a:prstGeom>
        </p:spPr>
      </p:pic>
      <p:pic>
        <p:nvPicPr>
          <p:cNvPr id="23" name="Picture 22" descr="A picture containing food&#10;&#10;Description automatically generated">
            <a:extLst>
              <a:ext uri="{FF2B5EF4-FFF2-40B4-BE49-F238E27FC236}">
                <a16:creationId xmlns:a16="http://schemas.microsoft.com/office/drawing/2014/main" id="{948AED46-51FB-4D48-A962-1FE532D4C3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26" y="3630786"/>
            <a:ext cx="5911273" cy="3191654"/>
          </a:xfrm>
          <a:prstGeom prst="rect">
            <a:avLst/>
          </a:prstGeom>
        </p:spPr>
      </p:pic>
      <p:pic>
        <p:nvPicPr>
          <p:cNvPr id="27" name="Picture 26" descr="A close up of a logo&#10;&#10;Description automatically generated">
            <a:extLst>
              <a:ext uri="{FF2B5EF4-FFF2-40B4-BE49-F238E27FC236}">
                <a16:creationId xmlns:a16="http://schemas.microsoft.com/office/drawing/2014/main" id="{C292B5F3-10C2-47B1-A72B-C3A06BD4FD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3630786"/>
            <a:ext cx="5638800" cy="3227214"/>
          </a:xfrm>
          <a:prstGeom prst="rect">
            <a:avLst/>
          </a:prstGeom>
        </p:spPr>
      </p:pic>
    </p:spTree>
    <p:extLst>
      <p:ext uri="{BB962C8B-B14F-4D97-AF65-F5344CB8AC3E}">
        <p14:creationId xmlns:p14="http://schemas.microsoft.com/office/powerpoint/2010/main" val="322438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9" name="Content Placeholder 8" descr="A picture containing object, food&#10;&#10;Description automatically generated">
            <a:extLst>
              <a:ext uri="{FF2B5EF4-FFF2-40B4-BE49-F238E27FC236}">
                <a16:creationId xmlns:a16="http://schemas.microsoft.com/office/drawing/2014/main" id="{981B6944-F3CD-426B-8E1F-BD6B46E08F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7702" y="138543"/>
            <a:ext cx="3175515" cy="3124200"/>
          </a:xfrm>
        </p:spPr>
      </p:pic>
      <p:pic>
        <p:nvPicPr>
          <p:cNvPr id="7" name="Picture 6" descr="A close up of a logo&#10;&#10;Description automatically generated">
            <a:extLst>
              <a:ext uri="{FF2B5EF4-FFF2-40B4-BE49-F238E27FC236}">
                <a16:creationId xmlns:a16="http://schemas.microsoft.com/office/drawing/2014/main" id="{46C32CCE-6FB6-4080-ADE4-087B4560D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273" y="3262743"/>
            <a:ext cx="3668817" cy="35952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2" name="Picture 11" descr="A picture containing food&#10;&#10;Description automatically generated">
            <a:extLst>
              <a:ext uri="{FF2B5EF4-FFF2-40B4-BE49-F238E27FC236}">
                <a16:creationId xmlns:a16="http://schemas.microsoft.com/office/drawing/2014/main" id="{410E1FE5-244A-47BB-99D6-0ABE4A15F4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601" y="3262743"/>
            <a:ext cx="4613563" cy="3595257"/>
          </a:xfrm>
          <a:prstGeom prst="rect">
            <a:avLst/>
          </a:prstGeom>
        </p:spPr>
      </p:pic>
    </p:spTree>
    <p:extLst>
      <p:ext uri="{BB962C8B-B14F-4D97-AF65-F5344CB8AC3E}">
        <p14:creationId xmlns:p14="http://schemas.microsoft.com/office/powerpoint/2010/main" val="7244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9B4B-4E1D-4C08-90E0-54B4F3C6FCF5}"/>
              </a:ext>
            </a:extLst>
          </p:cNvPr>
          <p:cNvSpPr>
            <a:spLocks noGrp="1"/>
          </p:cNvSpPr>
          <p:nvPr>
            <p:ph type="title"/>
          </p:nvPr>
        </p:nvSpPr>
        <p:spPr/>
        <p:txBody>
          <a:bodyPr/>
          <a:lstStyle/>
          <a:p>
            <a:pPr algn="l"/>
            <a:r>
              <a:rPr lang="en-IN" dirty="0"/>
              <a:t>Approach:</a:t>
            </a:r>
          </a:p>
        </p:txBody>
      </p:sp>
      <p:sp>
        <p:nvSpPr>
          <p:cNvPr id="3" name="Content Placeholder 2">
            <a:extLst>
              <a:ext uri="{FF2B5EF4-FFF2-40B4-BE49-F238E27FC236}">
                <a16:creationId xmlns:a16="http://schemas.microsoft.com/office/drawing/2014/main" id="{7825A8B4-E54D-4F06-904E-E51E98CFF505}"/>
              </a:ext>
            </a:extLst>
          </p:cNvPr>
          <p:cNvSpPr>
            <a:spLocks noGrp="1"/>
          </p:cNvSpPr>
          <p:nvPr>
            <p:ph idx="1"/>
          </p:nvPr>
        </p:nvSpPr>
        <p:spPr>
          <a:xfrm>
            <a:off x="1484310" y="2438399"/>
            <a:ext cx="10018713" cy="3352801"/>
          </a:xfrm>
        </p:spPr>
        <p:txBody>
          <a:bodyPr>
            <a:normAutofit fontScale="92500"/>
          </a:bodyPr>
          <a:lstStyle/>
          <a:p>
            <a:pPr marL="0" indent="0">
              <a:buNone/>
            </a:pPr>
            <a:r>
              <a:rPr lang="en-IN" sz="2000" b="1" dirty="0"/>
              <a:t>Minmax</a:t>
            </a:r>
            <a:r>
              <a:rPr lang="en-IN" sz="2000" dirty="0"/>
              <a:t>: In minmax max algorithm we should look at the depth and the terminal node , in this situation the terminal node AI agent winning or the player winning or we use up all the pieces in the game  and we going to return the heuristic value of the board otherwise we need to recursively check the tree to find out the best scores.</a:t>
            </a:r>
          </a:p>
          <a:p>
            <a:pPr marL="0" indent="0">
              <a:buNone/>
            </a:pPr>
            <a:r>
              <a:rPr lang="en-IN" sz="2000" b="1" dirty="0"/>
              <a:t>Alpha-Beta pruning</a:t>
            </a:r>
            <a:r>
              <a:rPr lang="en-IN" sz="2000" dirty="0"/>
              <a:t>:</a:t>
            </a:r>
          </a:p>
          <a:p>
            <a:pPr marL="0" indent="0">
              <a:buNone/>
            </a:pPr>
            <a:r>
              <a:rPr lang="en-IN" sz="2000" dirty="0"/>
              <a:t>we can construct a game tree in which each node represents a possible game state. The internal nodes at an </a:t>
            </a:r>
            <a:r>
              <a:rPr lang="en-IN" sz="2000" i="1" dirty="0"/>
              <a:t>even depth </a:t>
            </a:r>
            <a:r>
              <a:rPr lang="en-IN" sz="2000" dirty="0"/>
              <a:t>represent either the initial game state (the root) or a game state which resulted from a move made by the opponent. The internal nodes at an odd depth represent game states resulting from moves made by us. If a state is </a:t>
            </a:r>
            <a:r>
              <a:rPr lang="en-IN" sz="2000" i="1" dirty="0"/>
              <a:t>game-ending</a:t>
            </a:r>
            <a:r>
              <a:rPr lang="en-IN" sz="2000" dirty="0"/>
              <a:t> (four tokens connected or board is full), it is a leaf node. Each leaf node is awarded a certain score and not further expanded.</a:t>
            </a:r>
          </a:p>
        </p:txBody>
      </p:sp>
    </p:spTree>
    <p:extLst>
      <p:ext uri="{BB962C8B-B14F-4D97-AF65-F5344CB8AC3E}">
        <p14:creationId xmlns:p14="http://schemas.microsoft.com/office/powerpoint/2010/main" val="126423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5A951B50-D78F-46CD-B857-8495FBC84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256" y="180109"/>
            <a:ext cx="9587344" cy="6525491"/>
          </a:xfrm>
        </p:spPr>
      </p:pic>
    </p:spTree>
    <p:extLst>
      <p:ext uri="{BB962C8B-B14F-4D97-AF65-F5344CB8AC3E}">
        <p14:creationId xmlns:p14="http://schemas.microsoft.com/office/powerpoint/2010/main" val="292832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7EEFE-DB35-42B4-A526-097C41ED84A2}"/>
              </a:ext>
            </a:extLst>
          </p:cNvPr>
          <p:cNvSpPr/>
          <p:nvPr/>
        </p:nvSpPr>
        <p:spPr>
          <a:xfrm>
            <a:off x="5402118" y="720725"/>
            <a:ext cx="457200" cy="457200"/>
          </a:xfrm>
          <a:prstGeom prst="rect">
            <a:avLst/>
          </a:prstGeom>
          <a:solidFill>
            <a:schemeClr val="bg1">
              <a:lumMod val="9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3A1948A4-CF78-4BF0-9869-AC767FD0E478}"/>
              </a:ext>
            </a:extLst>
          </p:cNvPr>
          <p:cNvSpPr/>
          <p:nvPr/>
        </p:nvSpPr>
        <p:spPr>
          <a:xfrm>
            <a:off x="3493366" y="1762413"/>
            <a:ext cx="514350" cy="412750"/>
          </a:xfrm>
          <a:prstGeom prst="rect">
            <a:avLst/>
          </a:prstGeom>
          <a:solidFill>
            <a:schemeClr val="bg1">
              <a:lumMod val="9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a:extLst>
              <a:ext uri="{FF2B5EF4-FFF2-40B4-BE49-F238E27FC236}">
                <a16:creationId xmlns:a16="http://schemas.microsoft.com/office/drawing/2014/main" id="{A660B701-76BC-460B-A52C-A7EB23E49257}"/>
              </a:ext>
            </a:extLst>
          </p:cNvPr>
          <p:cNvSpPr/>
          <p:nvPr/>
        </p:nvSpPr>
        <p:spPr>
          <a:xfrm>
            <a:off x="7455766" y="1778000"/>
            <a:ext cx="527050" cy="387350"/>
          </a:xfrm>
          <a:prstGeom prst="rect">
            <a:avLst/>
          </a:prstGeom>
          <a:solidFill>
            <a:schemeClr val="bg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5F1234EB-CFCF-40BF-84C6-FB27551B7620}"/>
              </a:ext>
            </a:extLst>
          </p:cNvPr>
          <p:cNvSpPr/>
          <p:nvPr/>
        </p:nvSpPr>
        <p:spPr>
          <a:xfrm>
            <a:off x="2564534" y="3034723"/>
            <a:ext cx="457200" cy="457200"/>
          </a:xfrm>
          <a:prstGeom prst="rect">
            <a:avLst/>
          </a:prstGeom>
          <a:solidFill>
            <a:schemeClr val="bg1">
              <a:lumMod val="9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306DEC1C-F1B6-46B1-A020-816146A7F84E}"/>
              </a:ext>
            </a:extLst>
          </p:cNvPr>
          <p:cNvSpPr/>
          <p:nvPr/>
        </p:nvSpPr>
        <p:spPr>
          <a:xfrm>
            <a:off x="6302952" y="3036455"/>
            <a:ext cx="457200" cy="457200"/>
          </a:xfrm>
          <a:prstGeom prst="rect">
            <a:avLst/>
          </a:prstGeom>
          <a:solidFill>
            <a:schemeClr val="bg1">
              <a:lumMod val="9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006B7F3C-6428-4245-A8F4-17161137BC5D}"/>
              </a:ext>
            </a:extLst>
          </p:cNvPr>
          <p:cNvSpPr/>
          <p:nvPr/>
        </p:nvSpPr>
        <p:spPr>
          <a:xfrm>
            <a:off x="4120284" y="3009900"/>
            <a:ext cx="457200" cy="457200"/>
          </a:xfrm>
          <a:prstGeom prst="rect">
            <a:avLst/>
          </a:prstGeom>
          <a:solidFill>
            <a:schemeClr val="bg1">
              <a:lumMod val="9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2BDB7EFD-DEC8-4A1D-9D03-2931259FB9DE}"/>
              </a:ext>
            </a:extLst>
          </p:cNvPr>
          <p:cNvSpPr/>
          <p:nvPr/>
        </p:nvSpPr>
        <p:spPr>
          <a:xfrm>
            <a:off x="8782050" y="3034723"/>
            <a:ext cx="457200" cy="457200"/>
          </a:xfrm>
          <a:prstGeom prst="rect">
            <a:avLst/>
          </a:prstGeom>
          <a:solidFill>
            <a:schemeClr val="bg1">
              <a:lumMod val="9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8">
            <a:extLst>
              <a:ext uri="{FF2B5EF4-FFF2-40B4-BE49-F238E27FC236}">
                <a16:creationId xmlns:a16="http://schemas.microsoft.com/office/drawing/2014/main" id="{1AA9BEE0-4069-46BA-8A12-7FAD79DADAA0}"/>
              </a:ext>
            </a:extLst>
          </p:cNvPr>
          <p:cNvSpPr>
            <a:spLocks noChangeArrowheads="1"/>
          </p:cNvSpPr>
          <p:nvPr/>
        </p:nvSpPr>
        <p:spPr bwMode="auto">
          <a:xfrm>
            <a:off x="3667991" y="3917950"/>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21ACE33A-A9FB-4CFE-A0C0-139763A8DB23}"/>
              </a:ext>
            </a:extLst>
          </p:cNvPr>
          <p:cNvSpPr>
            <a:spLocks noChangeArrowheads="1"/>
          </p:cNvSpPr>
          <p:nvPr/>
        </p:nvSpPr>
        <p:spPr bwMode="auto">
          <a:xfrm>
            <a:off x="3099666" y="3948546"/>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5B51BAFB-DEC8-476B-9F77-052CF3B2D6E6}"/>
              </a:ext>
            </a:extLst>
          </p:cNvPr>
          <p:cNvSpPr>
            <a:spLocks noChangeArrowheads="1"/>
          </p:cNvSpPr>
          <p:nvPr/>
        </p:nvSpPr>
        <p:spPr bwMode="auto">
          <a:xfrm>
            <a:off x="1923617" y="3975677"/>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09176D96-2FA9-4FE2-9CD1-DBFE57AD1550}"/>
              </a:ext>
            </a:extLst>
          </p:cNvPr>
          <p:cNvSpPr>
            <a:spLocks noChangeArrowheads="1"/>
          </p:cNvSpPr>
          <p:nvPr/>
        </p:nvSpPr>
        <p:spPr bwMode="auto">
          <a:xfrm>
            <a:off x="7128597" y="3942773"/>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A62CF8F4-69F5-4BE5-ACD9-FAB63F1C5CD9}"/>
              </a:ext>
            </a:extLst>
          </p:cNvPr>
          <p:cNvSpPr>
            <a:spLocks noChangeArrowheads="1"/>
          </p:cNvSpPr>
          <p:nvPr/>
        </p:nvSpPr>
        <p:spPr bwMode="auto">
          <a:xfrm>
            <a:off x="5438775" y="3926032"/>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92F018D-4EB8-4AE5-8336-9BDC1D4C2601}"/>
              </a:ext>
            </a:extLst>
          </p:cNvPr>
          <p:cNvSpPr>
            <a:spLocks noChangeArrowheads="1"/>
          </p:cNvSpPr>
          <p:nvPr/>
        </p:nvSpPr>
        <p:spPr bwMode="auto">
          <a:xfrm>
            <a:off x="4577484" y="3881005"/>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E08D1A14-AC73-4DD8-82BC-C37937B7F781}"/>
              </a:ext>
            </a:extLst>
          </p:cNvPr>
          <p:cNvSpPr>
            <a:spLocks noChangeArrowheads="1"/>
          </p:cNvSpPr>
          <p:nvPr/>
        </p:nvSpPr>
        <p:spPr bwMode="auto">
          <a:xfrm>
            <a:off x="9802668" y="3917950"/>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C81ED5AE-4D9D-41F0-B021-8B08C0FA1CA1}"/>
              </a:ext>
            </a:extLst>
          </p:cNvPr>
          <p:cNvSpPr>
            <a:spLocks noChangeArrowheads="1"/>
          </p:cNvSpPr>
          <p:nvPr/>
        </p:nvSpPr>
        <p:spPr bwMode="auto">
          <a:xfrm>
            <a:off x="8016875" y="4000500"/>
            <a:ext cx="457200" cy="457200"/>
          </a:xfrm>
          <a:prstGeom prst="rect">
            <a:avLst/>
          </a:prstGeom>
          <a:solidFill>
            <a:srgbClr val="F2F2F2"/>
          </a:solidFill>
          <a:ln w="12700">
            <a:solidFill>
              <a:srgbClr val="A8D08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9" name="Straight Connector 18">
            <a:extLst>
              <a:ext uri="{FF2B5EF4-FFF2-40B4-BE49-F238E27FC236}">
                <a16:creationId xmlns:a16="http://schemas.microsoft.com/office/drawing/2014/main" id="{074208AB-B46A-4577-8C20-D7B14C19A0E8}"/>
              </a:ext>
            </a:extLst>
          </p:cNvPr>
          <p:cNvCxnSpPr/>
          <p:nvPr/>
        </p:nvCxnSpPr>
        <p:spPr>
          <a:xfrm flipV="1">
            <a:off x="3971925" y="1193800"/>
            <a:ext cx="1466850" cy="51435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B5B5D5-9ED3-4ED3-8E06-614797D2C0DF}"/>
              </a:ext>
            </a:extLst>
          </p:cNvPr>
          <p:cNvCxnSpPr/>
          <p:nvPr/>
        </p:nvCxnSpPr>
        <p:spPr>
          <a:xfrm flipV="1">
            <a:off x="2848841" y="2247900"/>
            <a:ext cx="819150" cy="76200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519797-7043-42C8-9763-07C8770A40D2}"/>
              </a:ext>
            </a:extLst>
          </p:cNvPr>
          <p:cNvCxnSpPr/>
          <p:nvPr/>
        </p:nvCxnSpPr>
        <p:spPr>
          <a:xfrm>
            <a:off x="5896264" y="1200150"/>
            <a:ext cx="1574800" cy="52705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B710DD-DCB2-4A34-B9B3-EA94D26DE7D2}"/>
              </a:ext>
            </a:extLst>
          </p:cNvPr>
          <p:cNvCxnSpPr/>
          <p:nvPr/>
        </p:nvCxnSpPr>
        <p:spPr>
          <a:xfrm flipV="1">
            <a:off x="2063317" y="3536950"/>
            <a:ext cx="546100" cy="393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D33257-AFBB-4570-BE3A-8FB9D3158511}"/>
              </a:ext>
            </a:extLst>
          </p:cNvPr>
          <p:cNvCxnSpPr/>
          <p:nvPr/>
        </p:nvCxnSpPr>
        <p:spPr>
          <a:xfrm>
            <a:off x="2888961" y="3536950"/>
            <a:ext cx="514350" cy="3619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5E1C99-87CE-4AAA-911B-564E86029B5F}"/>
              </a:ext>
            </a:extLst>
          </p:cNvPr>
          <p:cNvCxnSpPr/>
          <p:nvPr/>
        </p:nvCxnSpPr>
        <p:spPr>
          <a:xfrm flipV="1">
            <a:off x="3807402" y="3543300"/>
            <a:ext cx="444500" cy="3683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305CCA-7509-4690-B49F-B3AF8ED29DE4}"/>
              </a:ext>
            </a:extLst>
          </p:cNvPr>
          <p:cNvCxnSpPr/>
          <p:nvPr/>
        </p:nvCxnSpPr>
        <p:spPr>
          <a:xfrm flipV="1">
            <a:off x="6592166" y="2247900"/>
            <a:ext cx="863600" cy="7556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5EEF03-020B-4962-BD15-12D7ED7D47C3}"/>
              </a:ext>
            </a:extLst>
          </p:cNvPr>
          <p:cNvCxnSpPr/>
          <p:nvPr/>
        </p:nvCxnSpPr>
        <p:spPr>
          <a:xfrm flipV="1">
            <a:off x="8439150" y="3594100"/>
            <a:ext cx="342900" cy="4064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115F08-DD42-4C4A-8D35-F80E56D52E1A}"/>
              </a:ext>
            </a:extLst>
          </p:cNvPr>
          <p:cNvCxnSpPr/>
          <p:nvPr/>
        </p:nvCxnSpPr>
        <p:spPr>
          <a:xfrm>
            <a:off x="6760152" y="3522519"/>
            <a:ext cx="387350" cy="3048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9844BD-77BE-4716-AE09-7627D5123A74}"/>
              </a:ext>
            </a:extLst>
          </p:cNvPr>
          <p:cNvCxnSpPr/>
          <p:nvPr/>
        </p:nvCxnSpPr>
        <p:spPr>
          <a:xfrm flipV="1">
            <a:off x="5902902" y="3502314"/>
            <a:ext cx="419100" cy="3556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03699C-4A36-4F1C-AA17-8A846105B51D}"/>
              </a:ext>
            </a:extLst>
          </p:cNvPr>
          <p:cNvCxnSpPr/>
          <p:nvPr/>
        </p:nvCxnSpPr>
        <p:spPr>
          <a:xfrm>
            <a:off x="7982816" y="2232025"/>
            <a:ext cx="882650" cy="7048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EAD0853-B3D5-482B-9040-F0F641E26B0E}"/>
              </a:ext>
            </a:extLst>
          </p:cNvPr>
          <p:cNvCxnSpPr/>
          <p:nvPr/>
        </p:nvCxnSpPr>
        <p:spPr>
          <a:xfrm>
            <a:off x="3727739" y="2210955"/>
            <a:ext cx="704850" cy="7175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342E61F-F22D-4E69-B689-FEDD6F584C66}"/>
              </a:ext>
            </a:extLst>
          </p:cNvPr>
          <p:cNvCxnSpPr/>
          <p:nvPr/>
        </p:nvCxnSpPr>
        <p:spPr>
          <a:xfrm>
            <a:off x="4358409" y="3415723"/>
            <a:ext cx="438150" cy="3683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A01A5B-153E-4530-A615-644021D9CFFC}"/>
              </a:ext>
            </a:extLst>
          </p:cNvPr>
          <p:cNvCxnSpPr/>
          <p:nvPr/>
        </p:nvCxnSpPr>
        <p:spPr>
          <a:xfrm>
            <a:off x="9290050" y="3536950"/>
            <a:ext cx="469900" cy="381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Rectangle 30">
            <a:extLst>
              <a:ext uri="{FF2B5EF4-FFF2-40B4-BE49-F238E27FC236}">
                <a16:creationId xmlns:a16="http://schemas.microsoft.com/office/drawing/2014/main" id="{AF9ED317-CA4F-4994-B5B9-99369193F2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TextBox 33">
            <a:extLst>
              <a:ext uri="{FF2B5EF4-FFF2-40B4-BE49-F238E27FC236}">
                <a16:creationId xmlns:a16="http://schemas.microsoft.com/office/drawing/2014/main" id="{3FDF4BE4-A662-4E4F-8D7C-DD2982C5224A}"/>
              </a:ext>
            </a:extLst>
          </p:cNvPr>
          <p:cNvSpPr txBox="1"/>
          <p:nvPr/>
        </p:nvSpPr>
        <p:spPr>
          <a:xfrm>
            <a:off x="11200264" y="830818"/>
            <a:ext cx="595035" cy="369332"/>
          </a:xfrm>
          <a:prstGeom prst="rect">
            <a:avLst/>
          </a:prstGeom>
          <a:noFill/>
        </p:spPr>
        <p:txBody>
          <a:bodyPr wrap="none" rtlCol="0">
            <a:spAutoFit/>
          </a:bodyPr>
          <a:lstStyle/>
          <a:p>
            <a:r>
              <a:rPr lang="en-US" dirty="0"/>
              <a:t>max</a:t>
            </a:r>
          </a:p>
        </p:txBody>
      </p:sp>
      <p:sp>
        <p:nvSpPr>
          <p:cNvPr id="36" name="TextBox 35">
            <a:extLst>
              <a:ext uri="{FF2B5EF4-FFF2-40B4-BE49-F238E27FC236}">
                <a16:creationId xmlns:a16="http://schemas.microsoft.com/office/drawing/2014/main" id="{688BEC15-84C9-43EA-BE9A-5DF70B347C16}"/>
              </a:ext>
            </a:extLst>
          </p:cNvPr>
          <p:cNvSpPr txBox="1"/>
          <p:nvPr/>
        </p:nvSpPr>
        <p:spPr>
          <a:xfrm>
            <a:off x="11246134" y="3238500"/>
            <a:ext cx="595035" cy="369332"/>
          </a:xfrm>
          <a:prstGeom prst="rect">
            <a:avLst/>
          </a:prstGeom>
          <a:noFill/>
        </p:spPr>
        <p:txBody>
          <a:bodyPr wrap="none" rtlCol="0">
            <a:spAutoFit/>
          </a:bodyPr>
          <a:lstStyle/>
          <a:p>
            <a:r>
              <a:rPr lang="en-US" dirty="0"/>
              <a:t>max</a:t>
            </a:r>
          </a:p>
        </p:txBody>
      </p:sp>
      <p:sp>
        <p:nvSpPr>
          <p:cNvPr id="37" name="TextBox 36">
            <a:extLst>
              <a:ext uri="{FF2B5EF4-FFF2-40B4-BE49-F238E27FC236}">
                <a16:creationId xmlns:a16="http://schemas.microsoft.com/office/drawing/2014/main" id="{1D06D32F-3847-4090-9358-786368124F19}"/>
              </a:ext>
            </a:extLst>
          </p:cNvPr>
          <p:cNvSpPr txBox="1"/>
          <p:nvPr/>
        </p:nvSpPr>
        <p:spPr>
          <a:xfrm>
            <a:off x="11246134" y="1968788"/>
            <a:ext cx="550151"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4222484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646</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Century Schoolbook</vt:lpstr>
      <vt:lpstr>Corbel</vt:lpstr>
      <vt:lpstr>Parallax</vt:lpstr>
      <vt:lpstr>Implementation Of connect4 AI </vt:lpstr>
      <vt:lpstr>Project Topic:</vt:lpstr>
      <vt:lpstr>Statement of project objective:</vt:lpstr>
      <vt:lpstr>PowerPoint Presentation</vt:lpstr>
      <vt:lpstr>PowerPoint Presentation</vt:lpstr>
      <vt:lpstr>PowerPoint Presentation</vt:lpstr>
      <vt:lpstr>Approach:</vt:lpstr>
      <vt:lpstr>PowerPoint Presentation</vt:lpstr>
      <vt:lpstr>PowerPoint Presentation</vt:lpstr>
      <vt:lpstr>Evaluation Methodology</vt:lpstr>
      <vt:lpstr>Deliverables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connect4 AI </dc:title>
  <dc:creator>Satish Kumar Thota</dc:creator>
  <cp:lastModifiedBy>Satish Kumar Thota</cp:lastModifiedBy>
  <cp:revision>4</cp:revision>
  <dcterms:created xsi:type="dcterms:W3CDTF">2020-05-13T21:26:25Z</dcterms:created>
  <dcterms:modified xsi:type="dcterms:W3CDTF">2020-05-14T02:48:28Z</dcterms:modified>
</cp:coreProperties>
</file>