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9" r:id="rId2"/>
    <p:sldId id="260" r:id="rId3"/>
    <p:sldId id="261" r:id="rId4"/>
    <p:sldId id="263" r:id="rId5"/>
    <p:sldId id="264" r:id="rId6"/>
    <p:sldId id="265" r:id="rId7"/>
    <p:sldId id="266" r:id="rId8"/>
    <p:sldId id="267" r:id="rId9"/>
    <p:sldId id="268" r:id="rId10"/>
    <p:sldId id="262" r:id="rId11"/>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5394DB3-8942-406C-AD83-1B00512D61AC}">
          <p14:sldIdLst>
            <p14:sldId id="259"/>
            <p14:sldId id="260"/>
            <p14:sldId id="261"/>
            <p14:sldId id="263"/>
            <p14:sldId id="264"/>
            <p14:sldId id="265"/>
            <p14:sldId id="266"/>
            <p14:sldId id="267"/>
            <p14:sldId id="268"/>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0" autoAdjust="0"/>
    <p:restoredTop sz="94624" autoAdjust="0"/>
  </p:normalViewPr>
  <p:slideViewPr>
    <p:cSldViewPr>
      <p:cViewPr>
        <p:scale>
          <a:sx n="70" d="100"/>
          <a:sy n="70" d="100"/>
        </p:scale>
        <p:origin x="-1660" y="-48"/>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3D8752-B4F2-42F7-8C5A-8527946E453D}" type="datetimeFigureOut">
              <a:rPr lang="en-IN" smtClean="0"/>
              <a:t>16-07-2024</a:t>
            </a:fld>
            <a:endParaRPr lang="en-IN"/>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71068E-1C7C-42B7-BA9E-2B6AF787D359}" type="slidenum">
              <a:rPr lang="en-IN" smtClean="0"/>
              <a:t>‹#›</a:t>
            </a:fld>
            <a:endParaRPr lang="en-IN"/>
          </a:p>
        </p:txBody>
      </p:sp>
    </p:spTree>
    <p:extLst>
      <p:ext uri="{BB962C8B-B14F-4D97-AF65-F5344CB8AC3E}">
        <p14:creationId xmlns:p14="http://schemas.microsoft.com/office/powerpoint/2010/main" val="2632781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271068E-1C7C-42B7-BA9E-2B6AF787D359}" type="slidenum">
              <a:rPr lang="en-IN" smtClean="0"/>
              <a:t>1</a:t>
            </a:fld>
            <a:endParaRPr lang="en-IN"/>
          </a:p>
        </p:txBody>
      </p:sp>
    </p:spTree>
    <p:extLst>
      <p:ext uri="{BB962C8B-B14F-4D97-AF65-F5344CB8AC3E}">
        <p14:creationId xmlns:p14="http://schemas.microsoft.com/office/powerpoint/2010/main" val="3822544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ijnirjngiortnhitrs</a:t>
            </a:r>
            <a:endParaRPr lang="en-IN" dirty="0"/>
          </a:p>
        </p:txBody>
      </p:sp>
      <p:sp>
        <p:nvSpPr>
          <p:cNvPr id="4" name="Slide Number Placeholder 3"/>
          <p:cNvSpPr>
            <a:spLocks noGrp="1"/>
          </p:cNvSpPr>
          <p:nvPr>
            <p:ph type="sldNum" sz="quarter" idx="10"/>
          </p:nvPr>
        </p:nvSpPr>
        <p:spPr/>
        <p:txBody>
          <a:bodyPr/>
          <a:lstStyle/>
          <a:p>
            <a:fld id="{C271068E-1C7C-42B7-BA9E-2B6AF787D359}" type="slidenum">
              <a:rPr lang="en-IN" smtClean="0"/>
              <a:t>2</a:t>
            </a:fld>
            <a:endParaRPr lang="en-IN"/>
          </a:p>
        </p:txBody>
      </p:sp>
    </p:spTree>
    <p:extLst>
      <p:ext uri="{BB962C8B-B14F-4D97-AF65-F5344CB8AC3E}">
        <p14:creationId xmlns:p14="http://schemas.microsoft.com/office/powerpoint/2010/main" val="27350137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1" y="6218863"/>
            <a:ext cx="686331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514350" y="2336802"/>
            <a:ext cx="5829300" cy="243968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514350" y="4815476"/>
            <a:ext cx="5829300" cy="1599605"/>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2824" y="6604000"/>
            <a:ext cx="6860824" cy="2549451"/>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7/16/2024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342900" y="1975106"/>
            <a:ext cx="6172200" cy="584809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7/16/2024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33010" y="366187"/>
            <a:ext cx="1333103" cy="745701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342900" y="366188"/>
            <a:ext cx="4743450" cy="7457013"/>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7/16/2024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7/16/2024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1782" y="1412949"/>
            <a:ext cx="5829300" cy="24384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942035" y="3908949"/>
            <a:ext cx="3429000" cy="1939851"/>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7/16/2024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2727510" y="4007296"/>
            <a:ext cx="13716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2587698" y="4007296"/>
            <a:ext cx="13716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42900" y="1975105"/>
            <a:ext cx="3028950" cy="6034617"/>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3486150" y="1975105"/>
            <a:ext cx="3028950" cy="6034617"/>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7/16/2024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6172200" cy="1524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2900" y="7213600"/>
            <a:ext cx="3030141" cy="1016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3483770" y="7213600"/>
            <a:ext cx="3031331" cy="1016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42900" y="1925726"/>
            <a:ext cx="3030141" cy="5255684"/>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3483769" y="1925726"/>
            <a:ext cx="3031331" cy="5255684"/>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7/16/2024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7/16/2024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7/16/2024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6502400"/>
            <a:ext cx="5611332" cy="6096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3314700" y="7140136"/>
            <a:ext cx="2980944" cy="12192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85800" y="365760"/>
            <a:ext cx="5609844" cy="6096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5045274" y="8543925"/>
            <a:ext cx="1440180" cy="487680"/>
          </a:xfrm>
        </p:spPr>
        <p:txBody>
          <a:bodyPr/>
          <a:lstStyle>
            <a:extLst/>
          </a:lstStyle>
          <a:p>
            <a:fld id="{1D8BD707-D9CF-40AE-B4C6-C98DA3205C09}" type="datetimeFigureOut">
              <a:rPr lang="en-US" smtClean="0"/>
              <a:pPr/>
              <a:t>7/16/2024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55924" y="7257870"/>
            <a:ext cx="5372100" cy="864309"/>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171450" y="253291"/>
            <a:ext cx="6515100" cy="585216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7/16/2024</a:t>
            </a:fld>
            <a:endParaRPr lang="en-US"/>
          </a:p>
        </p:txBody>
      </p:sp>
      <p:sp>
        <p:nvSpPr>
          <p:cNvPr id="6" name="Footer Placeholder 5"/>
          <p:cNvSpPr>
            <a:spLocks noGrp="1"/>
          </p:cNvSpPr>
          <p:nvPr>
            <p:ph type="ftr" sz="quarter" idx="11"/>
          </p:nvPr>
        </p:nvSpPr>
        <p:spPr>
          <a:xfrm>
            <a:off x="3285054" y="8543926"/>
            <a:ext cx="1763011" cy="486833"/>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171450" y="6486830"/>
            <a:ext cx="6056574" cy="750229"/>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374455" y="7926582"/>
            <a:ext cx="3705468" cy="122810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364288" y="7918681"/>
            <a:ext cx="2767838" cy="12446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4532" y="7721671"/>
            <a:ext cx="2551736" cy="1441157"/>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6928" y="7716985"/>
            <a:ext cx="2554132" cy="1445844"/>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6498084" y="6651253"/>
            <a:ext cx="13716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6358272" y="6651253"/>
            <a:ext cx="13716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374455" y="7926582"/>
            <a:ext cx="3705468" cy="122810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364288" y="7918681"/>
            <a:ext cx="2767838" cy="12446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4532" y="7721671"/>
            <a:ext cx="2551736" cy="1441157"/>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6928" y="7716985"/>
            <a:ext cx="2554132" cy="1445844"/>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342900" y="366184"/>
            <a:ext cx="6172200" cy="1524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342900" y="1975105"/>
            <a:ext cx="6172200" cy="6034617"/>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5045274" y="8543925"/>
            <a:ext cx="1440180" cy="48768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7/16/2024</a:t>
            </a:fld>
            <a:endParaRPr lang="en-US"/>
          </a:p>
        </p:txBody>
      </p:sp>
      <p:sp>
        <p:nvSpPr>
          <p:cNvPr id="22" name="Footer Placeholder 21"/>
          <p:cNvSpPr>
            <a:spLocks noGrp="1"/>
          </p:cNvSpPr>
          <p:nvPr>
            <p:ph type="ftr" sz="quarter" idx="3"/>
          </p:nvPr>
        </p:nvSpPr>
        <p:spPr>
          <a:xfrm>
            <a:off x="3285054" y="8543926"/>
            <a:ext cx="1763011" cy="486833"/>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6485454" y="8543926"/>
            <a:ext cx="274320" cy="486833"/>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praveenkoda.home.blog/2018/12/22/proof-of-conceptpoc-document-for-performance-testing/#_Toc533591296" TargetMode="External"/><Relationship Id="rId3" Type="http://schemas.openxmlformats.org/officeDocument/2006/relationships/hyperlink" Target="https://praveenkoda.home.blog/2018/12/22/proof-of-conceptpoc-document-for-performance-testing/#_Toc533591291" TargetMode="External"/><Relationship Id="rId7" Type="http://schemas.openxmlformats.org/officeDocument/2006/relationships/hyperlink" Target="https://praveenkoda.home.blog/2018/12/22/proof-of-conceptpoc-document-for-performance-testing/#_Toc533591295"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praveenkoda.home.blog/2018/12/22/proof-of-conceptpoc-document-for-performance-testing/#_Toc533591294" TargetMode="External"/><Relationship Id="rId11" Type="http://schemas.openxmlformats.org/officeDocument/2006/relationships/hyperlink" Target="https://praveenkoda.home.blog/2018/12/22/proof-of-conceptpoc-document-for-performance-testing/#_Toc533591299" TargetMode="External"/><Relationship Id="rId5" Type="http://schemas.openxmlformats.org/officeDocument/2006/relationships/hyperlink" Target="https://praveenkoda.home.blog/2018/12/22/proof-of-conceptpoc-document-for-performance-testing/#_Toc533591293" TargetMode="External"/><Relationship Id="rId10" Type="http://schemas.openxmlformats.org/officeDocument/2006/relationships/hyperlink" Target="https://praveenkoda.home.blog/2018/12/22/proof-of-conceptpoc-document-for-performance-testing/#_Toc533591298" TargetMode="External"/><Relationship Id="rId4" Type="http://schemas.openxmlformats.org/officeDocument/2006/relationships/hyperlink" Target="https://praveenkoda.home.blog/2018/12/22/proof-of-conceptpoc-document-for-performance-testing/#_Toc533591292" TargetMode="External"/><Relationship Id="rId9" Type="http://schemas.openxmlformats.org/officeDocument/2006/relationships/hyperlink" Target="https://praveenkoda.home.blog/2018/12/22/proof-of-conceptpoc-document-for-performance-testing/#_Toc53359129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algn="ctr"/>
            <a:r>
              <a:rPr lang="en-US" sz="2400" b="1" dirty="0">
                <a:solidFill>
                  <a:schemeClr val="tx2">
                    <a:lumMod val="60000"/>
                    <a:lumOff val="40000"/>
                  </a:schemeClr>
                </a:solidFill>
              </a:rPr>
              <a:t>Author</a:t>
            </a:r>
          </a:p>
          <a:p>
            <a:pPr algn="ctr"/>
            <a:r>
              <a:rPr lang="en-US" sz="2400" b="1" dirty="0" err="1">
                <a:solidFill>
                  <a:schemeClr val="accent2">
                    <a:lumMod val="40000"/>
                    <a:lumOff val="60000"/>
                  </a:schemeClr>
                </a:solidFill>
              </a:rPr>
              <a:t>Satish</a:t>
            </a:r>
            <a:r>
              <a:rPr lang="en-US" sz="2400" b="1" dirty="0">
                <a:solidFill>
                  <a:schemeClr val="accent2">
                    <a:lumMod val="40000"/>
                    <a:lumOff val="60000"/>
                  </a:schemeClr>
                </a:solidFill>
              </a:rPr>
              <a:t> </a:t>
            </a:r>
            <a:r>
              <a:rPr lang="en-US" sz="2400" b="1" dirty="0" err="1">
                <a:solidFill>
                  <a:schemeClr val="accent2">
                    <a:lumMod val="40000"/>
                    <a:lumOff val="60000"/>
                  </a:schemeClr>
                </a:solidFill>
              </a:rPr>
              <a:t>Nath</a:t>
            </a:r>
            <a:endParaRPr lang="en-US" sz="2400" b="1" dirty="0">
              <a:solidFill>
                <a:schemeClr val="accent2">
                  <a:lumMod val="40000"/>
                  <a:lumOff val="60000"/>
                </a:schemeClr>
              </a:solidFill>
            </a:endParaRPr>
          </a:p>
          <a:p>
            <a:endParaRPr lang="en-IN" dirty="0"/>
          </a:p>
        </p:txBody>
      </p:sp>
      <p:pic>
        <p:nvPicPr>
          <p:cNvPr id="5" name="Picture Placeholder 4"/>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609600" y="685800"/>
            <a:ext cx="5773785" cy="297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p:cNvSpPr>
            <a:spLocks noGrp="1"/>
          </p:cNvSpPr>
          <p:nvPr>
            <p:ph type="title"/>
          </p:nvPr>
        </p:nvSpPr>
        <p:spPr>
          <a:xfrm>
            <a:off x="1295400" y="4572000"/>
            <a:ext cx="4876800" cy="1828800"/>
          </a:xfrm>
        </p:spPr>
        <p:txBody>
          <a:bodyPr>
            <a:normAutofit fontScale="90000"/>
          </a:bodyPr>
          <a:lstStyle/>
          <a:p>
            <a:pPr algn="ctr"/>
            <a:r>
              <a:rPr lang="en-US" sz="3200" dirty="0">
                <a:solidFill>
                  <a:schemeClr val="tx1"/>
                </a:solidFill>
              </a:rPr>
              <a:t>Proof Of Concepts </a:t>
            </a:r>
            <a:r>
              <a:rPr lang="en-US" sz="3200" dirty="0" smtClean="0">
                <a:solidFill>
                  <a:schemeClr val="tx1"/>
                </a:solidFill>
              </a:rPr>
              <a:t>POC</a:t>
            </a:r>
            <a:br>
              <a:rPr lang="en-US" sz="3200" dirty="0" smtClean="0">
                <a:solidFill>
                  <a:schemeClr val="tx1"/>
                </a:solidFill>
              </a:rPr>
            </a:br>
            <a:r>
              <a:rPr lang="en-US" sz="3200" dirty="0" smtClean="0">
                <a:solidFill>
                  <a:schemeClr val="tx1"/>
                </a:solidFill>
              </a:rPr>
              <a:t/>
            </a:r>
            <a:br>
              <a:rPr lang="en-US" sz="3200" dirty="0" smtClean="0">
                <a:solidFill>
                  <a:schemeClr val="tx1"/>
                </a:solidFill>
              </a:rPr>
            </a:br>
            <a:r>
              <a:rPr lang="en-US" sz="3200" dirty="0">
                <a:solidFill>
                  <a:schemeClr val="tx1"/>
                </a:solidFill>
              </a:rPr>
              <a:t>Performance Testing</a:t>
            </a:r>
            <a:br>
              <a:rPr lang="en-US" sz="3200" dirty="0">
                <a:solidFill>
                  <a:schemeClr val="tx1"/>
                </a:solidFill>
              </a:rPr>
            </a:br>
            <a:endParaRPr lang="en-IN" sz="3200" dirty="0">
              <a:solidFill>
                <a:schemeClr val="tx1"/>
              </a:solidFill>
            </a:endParaRPr>
          </a:p>
        </p:txBody>
      </p:sp>
    </p:spTree>
    <p:extLst>
      <p:ext uri="{BB962C8B-B14F-4D97-AF65-F5344CB8AC3E}">
        <p14:creationId xmlns:p14="http://schemas.microsoft.com/office/powerpoint/2010/main" val="4125701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9828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 Single Corner Rectangle 2"/>
          <p:cNvSpPr/>
          <p:nvPr/>
        </p:nvSpPr>
        <p:spPr>
          <a:xfrm>
            <a:off x="685800" y="762000"/>
            <a:ext cx="5486400" cy="6629400"/>
          </a:xfrm>
          <a:prstGeom prst="round1Rect">
            <a:avLst/>
          </a:prstGeom>
        </p:spPr>
        <p:style>
          <a:lnRef idx="2">
            <a:schemeClr val="dk1"/>
          </a:lnRef>
          <a:fillRef idx="1">
            <a:schemeClr val="lt1"/>
          </a:fillRef>
          <a:effectRef idx="0">
            <a:schemeClr val="dk1"/>
          </a:effectRef>
          <a:fontRef idx="minor">
            <a:schemeClr val="dk1"/>
          </a:fontRef>
        </p:style>
        <p:txBody>
          <a:bodyPr rtlCol="0" anchor="ctr"/>
          <a:lstStyle/>
          <a:p>
            <a:pPr fontAlgn="base"/>
            <a:r>
              <a:rPr lang="en-US" sz="2000" b="1" dirty="0" smtClean="0">
                <a:solidFill>
                  <a:srgbClr val="0070C0"/>
                </a:solidFill>
              </a:rPr>
              <a:t>Table </a:t>
            </a:r>
            <a:r>
              <a:rPr lang="en-US" sz="2000" b="1" dirty="0">
                <a:solidFill>
                  <a:srgbClr val="0070C0"/>
                </a:solidFill>
              </a:rPr>
              <a:t>of </a:t>
            </a:r>
            <a:r>
              <a:rPr lang="en-US" sz="2000" b="1" dirty="0" smtClean="0">
                <a:solidFill>
                  <a:srgbClr val="0070C0"/>
                </a:solidFill>
              </a:rPr>
              <a:t>Contents</a:t>
            </a:r>
          </a:p>
          <a:p>
            <a:pPr fontAlgn="base"/>
            <a:endParaRPr lang="en-US" dirty="0">
              <a:solidFill>
                <a:srgbClr val="0070C0"/>
              </a:solidFill>
            </a:endParaRPr>
          </a:p>
          <a:p>
            <a:pPr fontAlgn="base"/>
            <a:r>
              <a:rPr lang="en-US" sz="1400" dirty="0">
                <a:solidFill>
                  <a:srgbClr val="0070C0"/>
                </a:solidFill>
                <a:hlinkClick r:id="rId3"/>
              </a:rPr>
              <a:t>1        OVERVIEW… 3</a:t>
            </a:r>
            <a:endParaRPr lang="en-US" sz="1400" dirty="0">
              <a:solidFill>
                <a:srgbClr val="0070C0"/>
              </a:solidFill>
            </a:endParaRPr>
          </a:p>
          <a:p>
            <a:pPr fontAlgn="base"/>
            <a:r>
              <a:rPr lang="en-US" sz="1400" dirty="0">
                <a:solidFill>
                  <a:srgbClr val="0070C0"/>
                </a:solidFill>
                <a:hlinkClick r:id="rId4"/>
              </a:rPr>
              <a:t>1.1       Purpose. 3</a:t>
            </a:r>
            <a:endParaRPr lang="en-US" sz="1400" dirty="0">
              <a:solidFill>
                <a:srgbClr val="0070C0"/>
              </a:solidFill>
            </a:endParaRPr>
          </a:p>
          <a:p>
            <a:pPr fontAlgn="base"/>
            <a:r>
              <a:rPr lang="en-US" sz="1400" dirty="0">
                <a:solidFill>
                  <a:srgbClr val="0070C0"/>
                </a:solidFill>
                <a:hlinkClick r:id="rId5"/>
              </a:rPr>
              <a:t>1.2       Application Description. 3</a:t>
            </a:r>
            <a:endParaRPr lang="en-US" sz="1400" dirty="0">
              <a:solidFill>
                <a:srgbClr val="0070C0"/>
              </a:solidFill>
            </a:endParaRPr>
          </a:p>
          <a:p>
            <a:pPr fontAlgn="base"/>
            <a:r>
              <a:rPr lang="en-US" sz="1400" dirty="0">
                <a:solidFill>
                  <a:srgbClr val="0070C0"/>
                </a:solidFill>
                <a:hlinkClick r:id="rId6"/>
              </a:rPr>
              <a:t>2        POC APPROACH.. 3</a:t>
            </a:r>
            <a:endParaRPr lang="en-US" sz="1400" dirty="0">
              <a:solidFill>
                <a:srgbClr val="0070C0"/>
              </a:solidFill>
            </a:endParaRPr>
          </a:p>
          <a:p>
            <a:pPr fontAlgn="base"/>
            <a:r>
              <a:rPr lang="en-US" sz="1400" dirty="0">
                <a:solidFill>
                  <a:srgbClr val="0070C0"/>
                </a:solidFill>
                <a:hlinkClick r:id="rId7"/>
              </a:rPr>
              <a:t>3        KEY FINDINGS. 3</a:t>
            </a:r>
            <a:endParaRPr lang="en-US" sz="1400" dirty="0">
              <a:solidFill>
                <a:srgbClr val="0070C0"/>
              </a:solidFill>
            </a:endParaRPr>
          </a:p>
          <a:p>
            <a:pPr fontAlgn="base"/>
            <a:r>
              <a:rPr lang="en-US" sz="1400" dirty="0">
                <a:solidFill>
                  <a:srgbClr val="0070C0"/>
                </a:solidFill>
                <a:hlinkClick r:id="rId8"/>
              </a:rPr>
              <a:t>3.1       Feasibility. </a:t>
            </a:r>
            <a:r>
              <a:rPr lang="en-US" sz="1400" dirty="0" smtClean="0">
                <a:solidFill>
                  <a:srgbClr val="0070C0"/>
                </a:solidFill>
                <a:hlinkClick r:id="rId8"/>
              </a:rPr>
              <a:t>3</a:t>
            </a:r>
            <a:endParaRPr lang="en-US" sz="1400" dirty="0">
              <a:solidFill>
                <a:srgbClr val="0070C0"/>
              </a:solidFill>
            </a:endParaRPr>
          </a:p>
          <a:p>
            <a:pPr fontAlgn="base"/>
            <a:r>
              <a:rPr lang="en-US" sz="1400" dirty="0">
                <a:solidFill>
                  <a:srgbClr val="0070C0"/>
                </a:solidFill>
                <a:hlinkClick r:id="rId9"/>
              </a:rPr>
              <a:t>3.2       Tools &amp;license. 4</a:t>
            </a:r>
            <a:endParaRPr lang="en-US" sz="1400" dirty="0">
              <a:solidFill>
                <a:srgbClr val="0070C0"/>
              </a:solidFill>
            </a:endParaRPr>
          </a:p>
          <a:p>
            <a:pPr fontAlgn="base"/>
            <a:r>
              <a:rPr lang="en-US" sz="1400" dirty="0">
                <a:solidFill>
                  <a:srgbClr val="0070C0"/>
                </a:solidFill>
                <a:hlinkClick r:id="rId10"/>
              </a:rPr>
              <a:t>4        Test TOOL EVALUATION RESULTS. 4</a:t>
            </a:r>
            <a:endParaRPr lang="en-US" sz="1400" dirty="0">
              <a:solidFill>
                <a:srgbClr val="0070C0"/>
              </a:solidFill>
            </a:endParaRPr>
          </a:p>
          <a:p>
            <a:pPr fontAlgn="base"/>
            <a:r>
              <a:rPr lang="en-US" sz="1400" dirty="0">
                <a:solidFill>
                  <a:srgbClr val="0070C0"/>
                </a:solidFill>
                <a:hlinkClick r:id="rId11"/>
              </a:rPr>
              <a:t>5        CONCLUSION.. </a:t>
            </a:r>
            <a:r>
              <a:rPr lang="en-US" sz="1400" dirty="0" smtClean="0">
                <a:solidFill>
                  <a:srgbClr val="0070C0"/>
                </a:solidFill>
                <a:hlinkClick r:id="rId11"/>
              </a:rPr>
              <a:t>4</a:t>
            </a:r>
            <a:endParaRPr lang="en-US" sz="1400" dirty="0" smtClean="0">
              <a:solidFill>
                <a:srgbClr val="0070C0"/>
              </a:solidFill>
            </a:endParaRPr>
          </a:p>
          <a:p>
            <a:pPr fontAlgn="base"/>
            <a:endParaRPr lang="en-US" sz="1600" dirty="0">
              <a:solidFill>
                <a:schemeClr val="accent3">
                  <a:lumMod val="75000"/>
                </a:schemeClr>
              </a:solidFill>
            </a:endParaRPr>
          </a:p>
          <a:p>
            <a:pPr fontAlgn="base"/>
            <a:endParaRPr lang="en-US" sz="1600" dirty="0" smtClean="0">
              <a:solidFill>
                <a:schemeClr val="accent3">
                  <a:lumMod val="75000"/>
                </a:schemeClr>
              </a:solidFill>
            </a:endParaRPr>
          </a:p>
          <a:p>
            <a:pPr fontAlgn="base"/>
            <a:endParaRPr lang="en-US" sz="2400" dirty="0">
              <a:solidFill>
                <a:schemeClr val="accent3">
                  <a:lumMod val="75000"/>
                </a:schemeClr>
              </a:solidFill>
            </a:endParaRPr>
          </a:p>
          <a:p>
            <a:pPr fontAlgn="base"/>
            <a:endParaRPr lang="en-US" sz="2400" dirty="0">
              <a:solidFill>
                <a:schemeClr val="accent3">
                  <a:lumMod val="75000"/>
                </a:schemeClr>
              </a:solidFill>
            </a:endParaRPr>
          </a:p>
          <a:p>
            <a:pPr algn="ctr"/>
            <a:endParaRPr lang="en-IN" dirty="0">
              <a:solidFill>
                <a:schemeClr val="accent3">
                  <a:lumMod val="75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138669670"/>
              </p:ext>
            </p:extLst>
          </p:nvPr>
        </p:nvGraphicFramePr>
        <p:xfrm>
          <a:off x="838200" y="4953000"/>
          <a:ext cx="5181600" cy="1981200"/>
        </p:xfrm>
        <a:graphic>
          <a:graphicData uri="http://schemas.openxmlformats.org/drawingml/2006/table">
            <a:tbl>
              <a:tblPr/>
              <a:tblGrid>
                <a:gridCol w="990600"/>
                <a:gridCol w="1371600"/>
                <a:gridCol w="1524000"/>
                <a:gridCol w="1295400"/>
              </a:tblGrid>
              <a:tr h="724366">
                <a:tc>
                  <a:txBody>
                    <a:bodyPr/>
                    <a:lstStyle/>
                    <a:p>
                      <a:pPr algn="l" fontAlgn="base" latinLnBrk="0"/>
                      <a:r>
                        <a:rPr lang="en-IN" sz="1400" b="1" dirty="0">
                          <a:effectLst/>
                          <a:latin typeface="inherit"/>
                        </a:rPr>
                        <a:t>Version</a:t>
                      </a:r>
                      <a:endParaRPr lang="en-IN" sz="1400" b="0" dirty="0">
                        <a:effectLst/>
                        <a:latin typeface="inherit"/>
                      </a:endParaRPr>
                    </a:p>
                  </a:txBody>
                  <a:tcPr marR="6350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latinLnBrk="0"/>
                      <a:r>
                        <a:rPr lang="en-IN" sz="1400" b="1" kern="1200" dirty="0">
                          <a:solidFill>
                            <a:schemeClr val="tx1"/>
                          </a:solidFill>
                          <a:effectLst/>
                          <a:latin typeface="inherit"/>
                          <a:ea typeface="+mn-ea"/>
                          <a:cs typeface="+mn-cs"/>
                        </a:rPr>
                        <a:t>Date</a:t>
                      </a:r>
                    </a:p>
                  </a:txBody>
                  <a:tcPr marR="6350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latinLnBrk="0"/>
                      <a:r>
                        <a:rPr lang="en-IN" sz="1400" b="1" kern="1200" dirty="0" smtClean="0">
                          <a:solidFill>
                            <a:schemeClr val="tx1"/>
                          </a:solidFill>
                          <a:effectLst/>
                          <a:latin typeface="inherit"/>
                          <a:ea typeface="+mn-ea"/>
                          <a:cs typeface="+mn-cs"/>
                        </a:rPr>
                        <a:t>Prepared </a:t>
                      </a:r>
                      <a:r>
                        <a:rPr lang="en-IN" sz="1400" b="1" kern="1200" dirty="0">
                          <a:solidFill>
                            <a:schemeClr val="tx1"/>
                          </a:solidFill>
                          <a:effectLst/>
                          <a:latin typeface="inherit"/>
                          <a:ea typeface="+mn-ea"/>
                          <a:cs typeface="+mn-cs"/>
                        </a:rPr>
                        <a:t>By</a:t>
                      </a:r>
                    </a:p>
                  </a:txBody>
                  <a:tcPr marR="6350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latinLnBrk="0"/>
                      <a:r>
                        <a:rPr lang="en-IN" sz="1400" b="1" kern="1200" dirty="0">
                          <a:solidFill>
                            <a:schemeClr val="tx1"/>
                          </a:solidFill>
                          <a:effectLst/>
                          <a:latin typeface="inherit"/>
                          <a:ea typeface="+mn-ea"/>
                          <a:cs typeface="+mn-cs"/>
                        </a:rPr>
                        <a:t>Reviewed by</a:t>
                      </a:r>
                    </a:p>
                  </a:txBody>
                  <a:tcPr marR="6350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1256834">
                <a:tc>
                  <a:txBody>
                    <a:bodyPr/>
                    <a:lstStyle/>
                    <a:p>
                      <a:pPr marL="0" algn="l" defTabSz="914400" rtl="0" eaLnBrk="1" fontAlgn="base" latinLnBrk="0" hangingPunct="1"/>
                      <a:r>
                        <a:rPr lang="en-IN" sz="1400" b="1" kern="1200" dirty="0">
                          <a:solidFill>
                            <a:schemeClr val="tx1"/>
                          </a:solidFill>
                          <a:effectLst/>
                          <a:latin typeface="inherit"/>
                          <a:ea typeface="+mn-ea"/>
                          <a:cs typeface="+mn-cs"/>
                        </a:rPr>
                        <a:t>1.0</a:t>
                      </a:r>
                    </a:p>
                  </a:txBody>
                  <a:tcPr marR="63500" marT="38100" marB="38100" anchor="ctr">
                    <a:lnL>
                      <a:noFill/>
                    </a:lnL>
                    <a:lnR>
                      <a:noFill/>
                    </a:lnR>
                    <a:lnT w="6350" cap="flat" cmpd="sng" algn="ctr">
                      <a:solidFill>
                        <a:srgbClr val="DDDDDD"/>
                      </a:solidFill>
                      <a:prstDash val="solid"/>
                      <a:round/>
                      <a:headEnd type="none" w="med" len="med"/>
                      <a:tailEnd type="none" w="med" len="med"/>
                    </a:lnT>
                    <a:lnB>
                      <a:noFill/>
                    </a:lnB>
                    <a:solidFill>
                      <a:srgbClr val="FFFFFF"/>
                    </a:solidFill>
                  </a:tcPr>
                </a:tc>
                <a:tc>
                  <a:txBody>
                    <a:bodyPr/>
                    <a:lstStyle/>
                    <a:p>
                      <a:pPr algn="l" fontAlgn="base" latinLnBrk="0"/>
                      <a:r>
                        <a:rPr lang="en-IN" sz="1400" b="1" kern="1200" dirty="0" smtClean="0">
                          <a:solidFill>
                            <a:schemeClr val="tx1"/>
                          </a:solidFill>
                          <a:effectLst/>
                          <a:latin typeface="inherit"/>
                          <a:ea typeface="+mn-ea"/>
                          <a:cs typeface="+mn-cs"/>
                        </a:rPr>
                        <a:t>06/07/2024</a:t>
                      </a:r>
                      <a:endParaRPr lang="en-IN" sz="1400" b="1" kern="1200" dirty="0">
                        <a:solidFill>
                          <a:schemeClr val="tx1"/>
                        </a:solidFill>
                        <a:effectLst/>
                        <a:latin typeface="inherit"/>
                        <a:ea typeface="+mn-ea"/>
                        <a:cs typeface="+mn-cs"/>
                      </a:endParaRPr>
                    </a:p>
                  </a:txBody>
                  <a:tcPr marR="63500" marT="38100" marB="38100" anchor="ctr">
                    <a:lnL>
                      <a:noFill/>
                    </a:lnL>
                    <a:lnR>
                      <a:noFill/>
                    </a:lnR>
                    <a:lnT w="6350" cap="flat" cmpd="sng" algn="ctr">
                      <a:solidFill>
                        <a:srgbClr val="DDDDDD"/>
                      </a:solidFill>
                      <a:prstDash val="solid"/>
                      <a:round/>
                      <a:headEnd type="none" w="med" len="med"/>
                      <a:tailEnd type="none" w="med" len="med"/>
                    </a:lnT>
                    <a:lnB>
                      <a:noFill/>
                    </a:lnB>
                    <a:solidFill>
                      <a:srgbClr val="FFFFFF"/>
                    </a:solidFill>
                  </a:tcPr>
                </a:tc>
                <a:tc>
                  <a:txBody>
                    <a:bodyPr/>
                    <a:lstStyle/>
                    <a:p>
                      <a:pPr algn="l" fontAlgn="base" latinLnBrk="0"/>
                      <a:r>
                        <a:rPr lang="en-IN" sz="1400" b="1" kern="1200" dirty="0" err="1" smtClean="0">
                          <a:solidFill>
                            <a:schemeClr val="tx1"/>
                          </a:solidFill>
                          <a:effectLst/>
                          <a:latin typeface="inherit"/>
                          <a:ea typeface="+mn-ea"/>
                          <a:cs typeface="+mn-cs"/>
                        </a:rPr>
                        <a:t>Satish</a:t>
                      </a:r>
                      <a:r>
                        <a:rPr lang="en-IN" sz="1400" b="1" kern="1200" dirty="0" smtClean="0">
                          <a:solidFill>
                            <a:schemeClr val="tx1"/>
                          </a:solidFill>
                          <a:effectLst/>
                          <a:latin typeface="inherit"/>
                          <a:ea typeface="+mn-ea"/>
                          <a:cs typeface="+mn-cs"/>
                        </a:rPr>
                        <a:t> </a:t>
                      </a:r>
                      <a:r>
                        <a:rPr lang="en-IN" sz="1400" b="1" kern="1200" dirty="0" err="1" smtClean="0">
                          <a:solidFill>
                            <a:schemeClr val="tx1"/>
                          </a:solidFill>
                          <a:effectLst/>
                          <a:latin typeface="inherit"/>
                          <a:ea typeface="+mn-ea"/>
                          <a:cs typeface="+mn-cs"/>
                        </a:rPr>
                        <a:t>Nath</a:t>
                      </a:r>
                      <a:endParaRPr lang="en-IN" sz="1400" b="1" kern="1200" dirty="0">
                        <a:solidFill>
                          <a:schemeClr val="tx1"/>
                        </a:solidFill>
                        <a:effectLst/>
                        <a:latin typeface="inherit"/>
                        <a:ea typeface="+mn-ea"/>
                        <a:cs typeface="+mn-cs"/>
                      </a:endParaRPr>
                    </a:p>
                  </a:txBody>
                  <a:tcPr marR="63500" marT="38100" marB="38100" anchor="ctr">
                    <a:lnL>
                      <a:noFill/>
                    </a:lnL>
                    <a:lnR>
                      <a:noFill/>
                    </a:lnR>
                    <a:lnT w="6350" cap="flat" cmpd="sng" algn="ctr">
                      <a:solidFill>
                        <a:srgbClr val="DDDDDD"/>
                      </a:solidFill>
                      <a:prstDash val="solid"/>
                      <a:round/>
                      <a:headEnd type="none" w="med" len="med"/>
                      <a:tailEnd type="none" w="med" len="med"/>
                    </a:lnT>
                    <a:lnB>
                      <a:noFill/>
                    </a:lnB>
                    <a:solidFill>
                      <a:srgbClr val="FFFFFF"/>
                    </a:solidFill>
                  </a:tcPr>
                </a:tc>
                <a:tc>
                  <a:txBody>
                    <a:bodyPr/>
                    <a:lstStyle/>
                    <a:p>
                      <a:pPr algn="l" fontAlgn="base" latinLnBrk="0"/>
                      <a:r>
                        <a:rPr lang="en-IN" sz="1400" b="1" kern="1200" smtClean="0">
                          <a:solidFill>
                            <a:schemeClr val="tx1"/>
                          </a:solidFill>
                          <a:effectLst/>
                          <a:latin typeface="inherit"/>
                          <a:ea typeface="+mn-ea"/>
                          <a:cs typeface="+mn-cs"/>
                        </a:rPr>
                        <a:t>Satish Nath</a:t>
                      </a:r>
                      <a:endParaRPr lang="en-IN" sz="1400" b="1" kern="1200" dirty="0">
                        <a:solidFill>
                          <a:schemeClr val="tx1"/>
                        </a:solidFill>
                        <a:effectLst/>
                        <a:latin typeface="inherit"/>
                        <a:ea typeface="+mn-ea"/>
                        <a:cs typeface="+mn-cs"/>
                      </a:endParaRPr>
                    </a:p>
                  </a:txBody>
                  <a:tcPr marR="63500" marT="38100" marB="38100" anchor="ctr">
                    <a:lnL>
                      <a:noFill/>
                    </a:lnL>
                    <a:lnR>
                      <a:noFill/>
                    </a:lnR>
                    <a:lnT w="6350" cap="flat" cmpd="sng" algn="ctr">
                      <a:solidFill>
                        <a:srgbClr val="DDDDDD"/>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val="256798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371600"/>
            <a:ext cx="6096000" cy="6629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fontAlgn="base"/>
            <a:r>
              <a:rPr lang="en-US" sz="2000" b="1" dirty="0"/>
              <a:t>1     </a:t>
            </a:r>
            <a:r>
              <a:rPr lang="en-US" sz="2000" b="1" dirty="0" smtClean="0"/>
              <a:t>OVERVIEW</a:t>
            </a:r>
          </a:p>
          <a:p>
            <a:pPr fontAlgn="base"/>
            <a:endParaRPr lang="en-US" b="1" dirty="0"/>
          </a:p>
          <a:p>
            <a:pPr fontAlgn="base"/>
            <a:r>
              <a:rPr lang="en-US" b="1" dirty="0"/>
              <a:t>1.1     </a:t>
            </a:r>
            <a:r>
              <a:rPr lang="en-US" b="1" dirty="0" smtClean="0"/>
              <a:t>Purpose</a:t>
            </a:r>
          </a:p>
          <a:p>
            <a:pPr fontAlgn="base"/>
            <a:endParaRPr lang="en-US" b="1" dirty="0"/>
          </a:p>
          <a:p>
            <a:pPr fontAlgn="base"/>
            <a:r>
              <a:rPr lang="en-US" dirty="0"/>
              <a:t>The purpose of this document is to detail the approach and outcome of the Proof-of-concept (POC) study done on the Quote Win and Supply Win application using </a:t>
            </a:r>
            <a:r>
              <a:rPr lang="en-US" dirty="0" err="1" smtClean="0"/>
              <a:t>Jmeter</a:t>
            </a:r>
            <a:r>
              <a:rPr lang="en-US" dirty="0" smtClean="0"/>
              <a:t> tool. Another wondering thing, this is an open-source tool so we don’t need to buy any license for calculated number of users like Load Runner.</a:t>
            </a:r>
          </a:p>
          <a:p>
            <a:pPr fontAlgn="base"/>
            <a:endParaRPr lang="en-US" dirty="0"/>
          </a:p>
          <a:p>
            <a:pPr fontAlgn="base"/>
            <a:endParaRPr lang="en-US" dirty="0"/>
          </a:p>
          <a:p>
            <a:pPr fontAlgn="base"/>
            <a:r>
              <a:rPr lang="en-US" b="1" dirty="0"/>
              <a:t>1.2     Application </a:t>
            </a:r>
            <a:r>
              <a:rPr lang="en-US" b="1" dirty="0" smtClean="0"/>
              <a:t>Description</a:t>
            </a:r>
          </a:p>
          <a:p>
            <a:pPr fontAlgn="base"/>
            <a:endParaRPr lang="en-US" b="1" dirty="0"/>
          </a:p>
          <a:p>
            <a:pPr fontAlgn="base"/>
            <a:r>
              <a:rPr lang="en-US" dirty="0" err="1" smtClean="0"/>
              <a:t>Jpet</a:t>
            </a:r>
            <a:r>
              <a:rPr lang="en-US" dirty="0" smtClean="0"/>
              <a:t> Store </a:t>
            </a:r>
            <a:r>
              <a:rPr lang="en-US" dirty="0"/>
              <a:t>is a web based </a:t>
            </a:r>
            <a:r>
              <a:rPr lang="en-US" dirty="0" smtClean="0"/>
              <a:t>pet store </a:t>
            </a:r>
            <a:r>
              <a:rPr lang="en-US" dirty="0"/>
              <a:t>which </a:t>
            </a:r>
            <a:r>
              <a:rPr lang="en-US" dirty="0" smtClean="0"/>
              <a:t>is </a:t>
            </a:r>
            <a:r>
              <a:rPr lang="en-US" dirty="0"/>
              <a:t>an essential services retailer which sells </a:t>
            </a:r>
            <a:r>
              <a:rPr lang="en-US" dirty="0" err="1" smtClean="0"/>
              <a:t>animals,birds,reptiles,fish</a:t>
            </a:r>
            <a:r>
              <a:rPr lang="en-US" dirty="0" smtClean="0"/>
              <a:t> </a:t>
            </a:r>
            <a:r>
              <a:rPr lang="en-US" dirty="0"/>
              <a:t>and pet care resources to the public. Citing convenience as the key motivational factor for purchasing from online pet stores, the number of United States households that shopped online for pet care products in 2018 was 13 million.[2] Other stated advantages for online shopping include competitive pricing and good value due to free shipping </a:t>
            </a:r>
            <a:r>
              <a:rPr lang="en-US" dirty="0" smtClean="0"/>
              <a:t>offers.</a:t>
            </a:r>
            <a:endParaRPr lang="en-IN" dirty="0">
              <a:solidFill>
                <a:schemeClr val="bg1"/>
              </a:solidFill>
            </a:endParaRPr>
          </a:p>
        </p:txBody>
      </p:sp>
    </p:spTree>
    <p:extLst>
      <p:ext uri="{BB962C8B-B14F-4D97-AF65-F5344CB8AC3E}">
        <p14:creationId xmlns:p14="http://schemas.microsoft.com/office/powerpoint/2010/main" val="2949424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371600"/>
            <a:ext cx="6096000" cy="6477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fontAlgn="base"/>
            <a:r>
              <a:rPr lang="en-US" sz="2000" b="1" dirty="0"/>
              <a:t>2     POC APPROACH</a:t>
            </a:r>
          </a:p>
          <a:p>
            <a:pPr fontAlgn="base"/>
            <a:r>
              <a:rPr lang="en-US" dirty="0"/>
              <a:t>The objective of the Proof of concept exercise is to use </a:t>
            </a:r>
            <a:r>
              <a:rPr lang="en-US" dirty="0" err="1" smtClean="0"/>
              <a:t>jmeter</a:t>
            </a:r>
            <a:r>
              <a:rPr lang="en-US" dirty="0" smtClean="0"/>
              <a:t> tool </a:t>
            </a:r>
            <a:r>
              <a:rPr lang="en-US" dirty="0"/>
              <a:t>to record and replay on the critical scenarios in scope and generate load from different load generators located at geographical </a:t>
            </a:r>
            <a:r>
              <a:rPr lang="en-US" dirty="0" smtClean="0"/>
              <a:t>regions(Not Applicable in Demo Application).</a:t>
            </a:r>
            <a:r>
              <a:rPr lang="en-US" dirty="0"/>
              <a:t>  Detailed below is the approach that was adopted for the POC exercise.</a:t>
            </a:r>
          </a:p>
          <a:p>
            <a:pPr algn="ctr"/>
            <a:endParaRPr lang="en-US" dirty="0" smtClean="0">
              <a:solidFill>
                <a:schemeClr val="bg1"/>
              </a:solidFill>
            </a:endParaRPr>
          </a:p>
          <a:p>
            <a:pPr algn="ctr"/>
            <a:endParaRPr lang="en-US" dirty="0" smtClean="0">
              <a:solidFill>
                <a:schemeClr val="bg1"/>
              </a:solidFill>
            </a:endParaRPr>
          </a:p>
          <a:p>
            <a:pPr algn="ctr"/>
            <a:endParaRPr lang="en-US" dirty="0">
              <a:solidFill>
                <a:schemeClr val="bg1"/>
              </a:solidFill>
            </a:endParaRPr>
          </a:p>
          <a:p>
            <a:pPr algn="ctr"/>
            <a:endParaRPr lang="en-US" dirty="0" smtClean="0">
              <a:solidFill>
                <a:schemeClr val="bg1"/>
              </a:solidFill>
            </a:endParaRPr>
          </a:p>
          <a:p>
            <a:pPr algn="ctr"/>
            <a:endParaRPr lang="en-US" dirty="0">
              <a:solidFill>
                <a:schemeClr val="bg1"/>
              </a:solidFill>
            </a:endParaRPr>
          </a:p>
          <a:p>
            <a:pPr algn="ctr"/>
            <a:endParaRPr lang="en-US" dirty="0" smtClean="0">
              <a:solidFill>
                <a:schemeClr val="bg1"/>
              </a:solidFill>
            </a:endParaRPr>
          </a:p>
          <a:p>
            <a:pPr algn="ctr"/>
            <a:endParaRPr lang="en-US" dirty="0">
              <a:solidFill>
                <a:schemeClr val="bg1"/>
              </a:solidFill>
            </a:endParaRPr>
          </a:p>
          <a:p>
            <a:pPr algn="ctr"/>
            <a:endParaRPr lang="en-US" dirty="0" smtClean="0">
              <a:solidFill>
                <a:schemeClr val="bg1"/>
              </a:solidFill>
            </a:endParaRPr>
          </a:p>
          <a:p>
            <a:pPr algn="ctr"/>
            <a:endParaRPr lang="en-US" dirty="0">
              <a:solidFill>
                <a:schemeClr val="bg1"/>
              </a:solidFill>
            </a:endParaRPr>
          </a:p>
          <a:p>
            <a:pPr algn="ctr"/>
            <a:endParaRPr lang="en-US" dirty="0" smtClean="0">
              <a:solidFill>
                <a:schemeClr val="bg1"/>
              </a:solidFill>
            </a:endParaRPr>
          </a:p>
          <a:p>
            <a:pPr algn="ctr"/>
            <a:endParaRPr lang="en-US" dirty="0">
              <a:solidFill>
                <a:schemeClr val="bg1"/>
              </a:solidFill>
            </a:endParaRPr>
          </a:p>
          <a:p>
            <a:pPr algn="ctr"/>
            <a:endParaRPr lang="en-US" dirty="0" smtClean="0">
              <a:solidFill>
                <a:schemeClr val="bg1"/>
              </a:solidFill>
            </a:endParaRPr>
          </a:p>
          <a:p>
            <a:pPr algn="ctr"/>
            <a:endParaRPr lang="en-US" dirty="0">
              <a:solidFill>
                <a:schemeClr val="bg1"/>
              </a:solidFill>
            </a:endParaRPr>
          </a:p>
          <a:p>
            <a:pPr algn="ctr"/>
            <a:endParaRPr lang="en-US" dirty="0" smtClean="0">
              <a:solidFill>
                <a:schemeClr val="bg1"/>
              </a:solidFill>
            </a:endParaRPr>
          </a:p>
          <a:p>
            <a:pPr algn="ctr"/>
            <a:endParaRPr lang="en-IN" dirty="0">
              <a:solidFill>
                <a:schemeClr val="bg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237583190"/>
              </p:ext>
            </p:extLst>
          </p:nvPr>
        </p:nvGraphicFramePr>
        <p:xfrm>
          <a:off x="533400" y="3810000"/>
          <a:ext cx="5791200" cy="3515360"/>
        </p:xfrm>
        <a:graphic>
          <a:graphicData uri="http://schemas.openxmlformats.org/drawingml/2006/table">
            <a:tbl>
              <a:tblPr firstRow="1" bandRow="1">
                <a:tableStyleId>{5C22544A-7EE6-4342-B048-85BDC9FD1C3A}</a:tableStyleId>
              </a:tblPr>
              <a:tblGrid>
                <a:gridCol w="533400"/>
                <a:gridCol w="5257800"/>
              </a:tblGrid>
              <a:tr h="508000">
                <a:tc>
                  <a:txBody>
                    <a:bodyPr/>
                    <a:lstStyle/>
                    <a:p>
                      <a:r>
                        <a:rPr lang="en-US" sz="1600" dirty="0" err="1" smtClean="0">
                          <a:solidFill>
                            <a:schemeClr val="tx1"/>
                          </a:solidFill>
                        </a:rPr>
                        <a:t>Sl</a:t>
                      </a:r>
                      <a:r>
                        <a:rPr lang="en-US" sz="1600" dirty="0" smtClean="0">
                          <a:solidFill>
                            <a:schemeClr val="tx1"/>
                          </a:solidFill>
                        </a:rPr>
                        <a:t> No</a:t>
                      </a:r>
                      <a:endParaRPr lang="en-IN" sz="1600" dirty="0">
                        <a:solidFill>
                          <a:schemeClr val="tx1"/>
                        </a:solidFill>
                      </a:endParaRPr>
                    </a:p>
                  </a:txBody>
                  <a:tcPr/>
                </a:tc>
                <a:tc>
                  <a:txBody>
                    <a:bodyPr/>
                    <a:lstStyle/>
                    <a:p>
                      <a:pPr algn="ctr"/>
                      <a:r>
                        <a:rPr lang="en-US" sz="1600" dirty="0" smtClean="0">
                          <a:solidFill>
                            <a:schemeClr val="tx1"/>
                          </a:solidFill>
                        </a:rPr>
                        <a:t>Steps</a:t>
                      </a:r>
                      <a:endParaRPr lang="en-IN" sz="1600" dirty="0">
                        <a:solidFill>
                          <a:schemeClr val="tx1"/>
                        </a:solidFill>
                      </a:endParaRPr>
                    </a:p>
                  </a:txBody>
                  <a:tcPr/>
                </a:tc>
              </a:tr>
              <a:tr h="508000">
                <a:tc>
                  <a:txBody>
                    <a:bodyPr/>
                    <a:lstStyle/>
                    <a:p>
                      <a:r>
                        <a:rPr lang="en-US" sz="1200" dirty="0" smtClean="0"/>
                        <a:t>1</a:t>
                      </a:r>
                      <a:endParaRPr lang="en-IN" sz="1200" dirty="0"/>
                    </a:p>
                  </a:txBody>
                  <a:tcPr/>
                </a:tc>
                <a:tc>
                  <a:txBody>
                    <a:bodyPr/>
                    <a:lstStyle/>
                    <a:p>
                      <a:r>
                        <a:rPr lang="en-US" sz="1200" dirty="0" smtClean="0"/>
                        <a:t>Understand</a:t>
                      </a:r>
                      <a:r>
                        <a:rPr lang="en-US" sz="1200" baseline="0" dirty="0" smtClean="0"/>
                        <a:t> Application Architecture and identify particular business flow(s) as a representative sample which includes as many complexities in the application as possible</a:t>
                      </a:r>
                      <a:endParaRPr lang="en-IN" sz="1200" dirty="0"/>
                    </a:p>
                  </a:txBody>
                  <a:tcPr/>
                </a:tc>
              </a:tr>
              <a:tr h="508000">
                <a:tc>
                  <a:txBody>
                    <a:bodyPr/>
                    <a:lstStyle/>
                    <a:p>
                      <a:r>
                        <a:rPr lang="en-US" sz="1200" dirty="0" smtClean="0"/>
                        <a:t>2</a:t>
                      </a:r>
                      <a:endParaRPr lang="en-IN" sz="1200" dirty="0"/>
                    </a:p>
                  </a:txBody>
                  <a:tcPr/>
                </a:tc>
                <a:tc>
                  <a:txBody>
                    <a:bodyPr/>
                    <a:lstStyle/>
                    <a:p>
                      <a:r>
                        <a:rPr kumimoji="0" lang="en-US" sz="1200" kern="1200" dirty="0" smtClean="0">
                          <a:solidFill>
                            <a:schemeClr val="dk1"/>
                          </a:solidFill>
                          <a:latin typeface="+mn-lt"/>
                          <a:ea typeface="+mn-ea"/>
                          <a:cs typeface="+mn-cs"/>
                        </a:rPr>
                        <a:t>Test script to be created for the identified business flow (s) using </a:t>
                      </a:r>
                      <a:r>
                        <a:rPr kumimoji="0" lang="en-US" sz="1200" kern="1200" dirty="0" err="1" smtClean="0">
                          <a:solidFill>
                            <a:schemeClr val="dk1"/>
                          </a:solidFill>
                          <a:latin typeface="+mn-lt"/>
                          <a:ea typeface="+mn-ea"/>
                          <a:cs typeface="+mn-cs"/>
                        </a:rPr>
                        <a:t>Jmeter</a:t>
                      </a:r>
                      <a:r>
                        <a:rPr kumimoji="0" lang="en-US" sz="1200" kern="1200" dirty="0" smtClean="0">
                          <a:solidFill>
                            <a:schemeClr val="dk1"/>
                          </a:solidFill>
                          <a:latin typeface="+mn-lt"/>
                          <a:ea typeface="+mn-ea"/>
                          <a:cs typeface="+mn-cs"/>
                        </a:rPr>
                        <a:t> and web protocol. Ensure that parameterization and correlation</a:t>
                      </a:r>
                      <a:r>
                        <a:rPr kumimoji="0" lang="en-US" sz="1200" kern="1200" baseline="0" dirty="0" smtClean="0">
                          <a:solidFill>
                            <a:schemeClr val="dk1"/>
                          </a:solidFill>
                          <a:latin typeface="+mn-lt"/>
                          <a:ea typeface="+mn-ea"/>
                          <a:cs typeface="+mn-cs"/>
                        </a:rPr>
                        <a:t> is done wherever applicable</a:t>
                      </a:r>
                      <a:endParaRPr kumimoji="0" lang="en-IN" sz="1200" kern="1200" dirty="0">
                        <a:solidFill>
                          <a:schemeClr val="dk1"/>
                        </a:solidFill>
                        <a:latin typeface="+mn-lt"/>
                        <a:ea typeface="+mn-ea"/>
                        <a:cs typeface="+mn-cs"/>
                      </a:endParaRPr>
                    </a:p>
                  </a:txBody>
                  <a:tcPr/>
                </a:tc>
              </a:tr>
              <a:tr h="508000">
                <a:tc>
                  <a:txBody>
                    <a:bodyPr/>
                    <a:lstStyle/>
                    <a:p>
                      <a:r>
                        <a:rPr lang="en-US" sz="1200" dirty="0" smtClean="0"/>
                        <a:t>3</a:t>
                      </a:r>
                      <a:endParaRPr lang="en-IN" sz="1200" dirty="0"/>
                    </a:p>
                  </a:txBody>
                  <a:tcPr/>
                </a:tc>
                <a:tc>
                  <a:txBody>
                    <a:bodyPr/>
                    <a:lstStyle/>
                    <a:p>
                      <a:r>
                        <a:rPr kumimoji="0" lang="en-US" sz="1200" kern="1200" dirty="0" smtClean="0">
                          <a:solidFill>
                            <a:schemeClr val="dk1"/>
                          </a:solidFill>
                          <a:latin typeface="+mn-lt"/>
                          <a:ea typeface="+mn-ea"/>
                          <a:cs typeface="+mn-cs"/>
                        </a:rPr>
                        <a:t>Playback</a:t>
                      </a:r>
                      <a:r>
                        <a:rPr kumimoji="0" lang="en-US" sz="1200" kern="1200" baseline="0" dirty="0" smtClean="0">
                          <a:solidFill>
                            <a:schemeClr val="dk1"/>
                          </a:solidFill>
                          <a:latin typeface="+mn-lt"/>
                          <a:ea typeface="+mn-ea"/>
                          <a:cs typeface="+mn-cs"/>
                        </a:rPr>
                        <a:t> the script Individually for a single user for multiple iterations and ensure that the playback has committed the transaction fully as expected</a:t>
                      </a:r>
                      <a:endParaRPr kumimoji="0" lang="en-IN" sz="1200" kern="1200" dirty="0">
                        <a:solidFill>
                          <a:schemeClr val="dk1"/>
                        </a:solidFill>
                        <a:latin typeface="+mn-lt"/>
                        <a:ea typeface="+mn-ea"/>
                        <a:cs typeface="+mn-cs"/>
                      </a:endParaRPr>
                    </a:p>
                  </a:txBody>
                  <a:tcPr/>
                </a:tc>
              </a:tr>
              <a:tr h="508000">
                <a:tc>
                  <a:txBody>
                    <a:bodyPr/>
                    <a:lstStyle/>
                    <a:p>
                      <a:r>
                        <a:rPr lang="en-US" sz="1200" dirty="0" smtClean="0"/>
                        <a:t>4</a:t>
                      </a:r>
                      <a:endParaRPr lang="en-IN" sz="1200" dirty="0"/>
                    </a:p>
                  </a:txBody>
                  <a:tcPr/>
                </a:tc>
                <a:tc>
                  <a:txBody>
                    <a:bodyPr/>
                    <a:lstStyle/>
                    <a:p>
                      <a:r>
                        <a:rPr kumimoji="0" lang="en-US" sz="1200" kern="1200" dirty="0" smtClean="0">
                          <a:solidFill>
                            <a:schemeClr val="dk1"/>
                          </a:solidFill>
                          <a:latin typeface="+mn-lt"/>
                          <a:ea typeface="+mn-ea"/>
                          <a:cs typeface="+mn-cs"/>
                        </a:rPr>
                        <a:t>Execute  a smoke test for 30 minutes using 2 users load and evaluate if there are any unexpected conditions  arising in scenario</a:t>
                      </a:r>
                      <a:endParaRPr kumimoji="0" lang="en-IN" sz="1200" kern="1200" dirty="0">
                        <a:solidFill>
                          <a:schemeClr val="dk1"/>
                        </a:solidFill>
                        <a:latin typeface="+mn-lt"/>
                        <a:ea typeface="+mn-ea"/>
                        <a:cs typeface="+mn-cs"/>
                      </a:endParaRPr>
                    </a:p>
                  </a:txBody>
                  <a:tcPr/>
                </a:tc>
              </a:tr>
              <a:tr h="508000">
                <a:tc>
                  <a:txBody>
                    <a:bodyPr/>
                    <a:lstStyle/>
                    <a:p>
                      <a:r>
                        <a:rPr lang="en-US" sz="1200" dirty="0" smtClean="0"/>
                        <a:t>5</a:t>
                      </a:r>
                      <a:endParaRPr lang="en-IN" sz="1200" dirty="0"/>
                    </a:p>
                  </a:txBody>
                  <a:tcPr/>
                </a:tc>
                <a:tc>
                  <a:txBody>
                    <a:bodyPr/>
                    <a:lstStyle/>
                    <a:p>
                      <a:r>
                        <a:rPr kumimoji="0" lang="en-US" sz="1200" kern="1200" dirty="0" err="1" smtClean="0">
                          <a:solidFill>
                            <a:schemeClr val="dk1"/>
                          </a:solidFill>
                          <a:latin typeface="+mn-lt"/>
                          <a:ea typeface="+mn-ea"/>
                          <a:cs typeface="+mn-cs"/>
                        </a:rPr>
                        <a:t>Analyse</a:t>
                      </a:r>
                      <a:r>
                        <a:rPr kumimoji="0" lang="en-US" sz="1200" kern="1200" dirty="0" smtClean="0">
                          <a:solidFill>
                            <a:schemeClr val="dk1"/>
                          </a:solidFill>
                          <a:latin typeface="+mn-lt"/>
                          <a:ea typeface="+mn-ea"/>
                          <a:cs typeface="+mn-cs"/>
                        </a:rPr>
                        <a:t> the output presented including</a:t>
                      </a:r>
                      <a:r>
                        <a:rPr kumimoji="0" lang="en-US" sz="1200" kern="1200" baseline="0" dirty="0" smtClean="0">
                          <a:solidFill>
                            <a:schemeClr val="dk1"/>
                          </a:solidFill>
                          <a:latin typeface="+mn-lt"/>
                          <a:ea typeface="+mn-ea"/>
                          <a:cs typeface="+mn-cs"/>
                        </a:rPr>
                        <a:t> details of the statistics that are presented</a:t>
                      </a:r>
                      <a:endParaRPr kumimoji="0" lang="en-IN" sz="1200" kern="1200" dirty="0">
                        <a:solidFill>
                          <a:schemeClr val="dk1"/>
                        </a:solidFill>
                        <a:latin typeface="+mn-lt"/>
                        <a:ea typeface="+mn-ea"/>
                        <a:cs typeface="+mn-cs"/>
                      </a:endParaRPr>
                    </a:p>
                  </a:txBody>
                  <a:tcPr/>
                </a:tc>
              </a:tr>
            </a:tbl>
          </a:graphicData>
        </a:graphic>
      </p:graphicFrame>
    </p:spTree>
    <p:extLst>
      <p:ext uri="{BB962C8B-B14F-4D97-AF65-F5344CB8AC3E}">
        <p14:creationId xmlns:p14="http://schemas.microsoft.com/office/powerpoint/2010/main" val="3330224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371600"/>
            <a:ext cx="6096000" cy="6629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fontAlgn="base"/>
            <a:r>
              <a:rPr lang="en-US" b="1" dirty="0"/>
              <a:t>3     KEY </a:t>
            </a:r>
            <a:r>
              <a:rPr lang="en-US" b="1" dirty="0" smtClean="0"/>
              <a:t>FINDINGS</a:t>
            </a:r>
          </a:p>
          <a:p>
            <a:pPr fontAlgn="base"/>
            <a:endParaRPr lang="en-US" b="1" dirty="0"/>
          </a:p>
          <a:p>
            <a:pPr fontAlgn="base"/>
            <a:endParaRPr lang="en-US" b="1" dirty="0"/>
          </a:p>
          <a:p>
            <a:pPr fontAlgn="base"/>
            <a:r>
              <a:rPr lang="en-US" b="1" dirty="0"/>
              <a:t>3.1    </a:t>
            </a:r>
            <a:r>
              <a:rPr lang="en-US" b="1" dirty="0" smtClean="0"/>
              <a:t>Feasibility</a:t>
            </a:r>
            <a:endParaRPr lang="en-US" b="1" dirty="0"/>
          </a:p>
          <a:p>
            <a:pPr fontAlgn="base"/>
            <a:r>
              <a:rPr lang="en-US" dirty="0" err="1" smtClean="0"/>
              <a:t>Jmeter</a:t>
            </a:r>
            <a:r>
              <a:rPr lang="en-US" dirty="0" smtClean="0"/>
              <a:t> </a:t>
            </a:r>
            <a:r>
              <a:rPr lang="en-US" dirty="0"/>
              <a:t>was able to successfully record and replay the Quote Creation flow in Product Costing</a:t>
            </a:r>
            <a:r>
              <a:rPr lang="en-US" dirty="0" smtClean="0"/>
              <a:t>.</a:t>
            </a:r>
          </a:p>
          <a:p>
            <a:pPr fontAlgn="base"/>
            <a:endParaRPr lang="en-US" dirty="0"/>
          </a:p>
          <a:p>
            <a:pPr fontAlgn="base"/>
            <a:endParaRPr lang="en-US" dirty="0"/>
          </a:p>
          <a:p>
            <a:pPr fontAlgn="base"/>
            <a:r>
              <a:rPr lang="en-US" b="1" dirty="0"/>
              <a:t>3.2    </a:t>
            </a:r>
            <a:r>
              <a:rPr lang="en-US" b="1" dirty="0" smtClean="0"/>
              <a:t>Tools </a:t>
            </a:r>
            <a:r>
              <a:rPr lang="en-US" b="1" dirty="0"/>
              <a:t>&amp;license</a:t>
            </a:r>
          </a:p>
          <a:p>
            <a:pPr fontAlgn="base"/>
            <a:r>
              <a:rPr lang="en-US" dirty="0" err="1" smtClean="0"/>
              <a:t>Jmeter</a:t>
            </a:r>
            <a:r>
              <a:rPr lang="en-US" dirty="0" smtClean="0"/>
              <a:t> </a:t>
            </a:r>
            <a:r>
              <a:rPr lang="en-US" dirty="0"/>
              <a:t>is a </a:t>
            </a:r>
            <a:r>
              <a:rPr lang="en-US" dirty="0" smtClean="0"/>
              <a:t>open source </a:t>
            </a:r>
            <a:r>
              <a:rPr lang="en-US" dirty="0"/>
              <a:t>tool </a:t>
            </a:r>
            <a:r>
              <a:rPr lang="en-US" dirty="0" smtClean="0"/>
              <a:t>so no need </a:t>
            </a:r>
            <a:r>
              <a:rPr lang="en-US" dirty="0"/>
              <a:t>to buy the </a:t>
            </a:r>
            <a:r>
              <a:rPr lang="en-US" dirty="0" err="1"/>
              <a:t>licence</a:t>
            </a:r>
            <a:r>
              <a:rPr lang="en-US" dirty="0"/>
              <a:t> </a:t>
            </a:r>
            <a:r>
              <a:rPr lang="en-US" dirty="0" smtClean="0"/>
              <a:t>.</a:t>
            </a:r>
          </a:p>
          <a:p>
            <a:pPr fontAlgn="base"/>
            <a:endParaRPr lang="en-US" dirty="0" smtClean="0"/>
          </a:p>
          <a:p>
            <a:pPr fontAlgn="base"/>
            <a:endParaRPr lang="en-US" dirty="0"/>
          </a:p>
          <a:p>
            <a:pPr fontAlgn="base"/>
            <a:r>
              <a:rPr lang="en-US" b="1" dirty="0"/>
              <a:t>4 </a:t>
            </a:r>
            <a:r>
              <a:rPr lang="en-US" b="1" dirty="0" smtClean="0"/>
              <a:t>      Test </a:t>
            </a:r>
            <a:r>
              <a:rPr lang="en-US" b="1" dirty="0"/>
              <a:t>TOOL EVALUATION RESULTS</a:t>
            </a:r>
          </a:p>
          <a:p>
            <a:pPr fontAlgn="base"/>
            <a:r>
              <a:rPr lang="en-US" dirty="0"/>
              <a:t>The test results of the POC with </a:t>
            </a:r>
            <a:r>
              <a:rPr lang="en-US" smtClean="0"/>
              <a:t>Jmeter </a:t>
            </a:r>
            <a:r>
              <a:rPr lang="en-US" dirty="0"/>
              <a:t>are attached below: –</a:t>
            </a:r>
          </a:p>
          <a:p>
            <a:pPr algn="ctr"/>
            <a:endParaRPr lang="en-IN" dirty="0">
              <a:solidFill>
                <a:schemeClr val="bg1"/>
              </a:solidFill>
            </a:endParaRPr>
          </a:p>
        </p:txBody>
      </p:sp>
    </p:spTree>
    <p:extLst>
      <p:ext uri="{BB962C8B-B14F-4D97-AF65-F5344CB8AC3E}">
        <p14:creationId xmlns:p14="http://schemas.microsoft.com/office/powerpoint/2010/main" val="1951644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85800"/>
            <a:ext cx="6096000" cy="7086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fontAlgn="base"/>
            <a:endParaRPr lang="en-US" b="1" dirty="0"/>
          </a:p>
          <a:p>
            <a:pPr fontAlgn="base"/>
            <a:endParaRPr lang="en-US" dirty="0" smtClean="0"/>
          </a:p>
          <a:p>
            <a:pPr fontAlgn="base"/>
            <a:r>
              <a:rPr lang="en-US" b="1" dirty="0"/>
              <a:t>5     CONCLUSION</a:t>
            </a:r>
          </a:p>
          <a:p>
            <a:pPr fontAlgn="base"/>
            <a:endParaRPr lang="en-US" dirty="0"/>
          </a:p>
          <a:p>
            <a:pPr fontAlgn="base"/>
            <a:r>
              <a:rPr lang="en-US" dirty="0" err="1" smtClean="0"/>
              <a:t>Jmeter</a:t>
            </a:r>
            <a:r>
              <a:rPr lang="en-US" dirty="0" smtClean="0"/>
              <a:t> </a:t>
            </a:r>
            <a:r>
              <a:rPr lang="en-US" dirty="0"/>
              <a:t>can be used to performance test the identified scenarios of </a:t>
            </a:r>
            <a:r>
              <a:rPr lang="en-US" dirty="0" err="1" smtClean="0"/>
              <a:t>Jpet</a:t>
            </a:r>
            <a:r>
              <a:rPr lang="en-US" dirty="0" smtClean="0"/>
              <a:t> Store application.</a:t>
            </a:r>
          </a:p>
          <a:p>
            <a:pPr fontAlgn="base"/>
            <a:endParaRPr lang="en-US" dirty="0"/>
          </a:p>
          <a:p>
            <a:pPr fontAlgn="base"/>
            <a:r>
              <a:rPr lang="en-US" dirty="0"/>
              <a:t>I have attached sample test results for reference please find below</a:t>
            </a:r>
          </a:p>
          <a:p>
            <a:pPr fontAlgn="base"/>
            <a:r>
              <a:rPr lang="en-US" dirty="0"/>
              <a:t>Proof of concept (POC) Test </a:t>
            </a:r>
            <a:r>
              <a:rPr lang="en-US" dirty="0" smtClean="0"/>
              <a:t>Results</a:t>
            </a:r>
          </a:p>
          <a:p>
            <a:pPr fontAlgn="base"/>
            <a:endParaRPr lang="en-US" dirty="0"/>
          </a:p>
          <a:p>
            <a:pPr fontAlgn="base"/>
            <a:endParaRPr lang="en-US" dirty="0"/>
          </a:p>
          <a:p>
            <a:pPr fontAlgn="base"/>
            <a:endParaRPr lang="en-US" dirty="0"/>
          </a:p>
          <a:p>
            <a:pPr algn="ctr"/>
            <a:endParaRPr lang="en-US" dirty="0" smtClean="0">
              <a:solidFill>
                <a:schemeClr val="bg1"/>
              </a:solidFill>
            </a:endParaRPr>
          </a:p>
          <a:p>
            <a:pPr algn="ctr"/>
            <a:endParaRPr lang="en-US" dirty="0">
              <a:solidFill>
                <a:schemeClr val="bg1"/>
              </a:solidFill>
            </a:endParaRPr>
          </a:p>
          <a:p>
            <a:pPr algn="ctr"/>
            <a:endParaRPr lang="en-US" dirty="0" smtClean="0">
              <a:solidFill>
                <a:schemeClr val="bg1"/>
              </a:solidFill>
            </a:endParaRPr>
          </a:p>
          <a:p>
            <a:pPr algn="ctr"/>
            <a:endParaRPr lang="en-US" dirty="0">
              <a:solidFill>
                <a:schemeClr val="bg1"/>
              </a:solidFill>
            </a:endParaRPr>
          </a:p>
          <a:p>
            <a:pPr algn="ctr"/>
            <a:endParaRPr lang="en-US" dirty="0" smtClean="0">
              <a:solidFill>
                <a:schemeClr val="bg1"/>
              </a:solidFill>
            </a:endParaRPr>
          </a:p>
          <a:p>
            <a:pPr algn="ctr"/>
            <a:endParaRPr lang="en-US" dirty="0">
              <a:solidFill>
                <a:schemeClr val="bg1"/>
              </a:solidFill>
            </a:endParaRPr>
          </a:p>
          <a:p>
            <a:pPr algn="ctr"/>
            <a:endParaRPr lang="en-US" dirty="0" smtClean="0">
              <a:solidFill>
                <a:schemeClr val="bg1"/>
              </a:solidFill>
            </a:endParaRPr>
          </a:p>
          <a:p>
            <a:pPr algn="ctr"/>
            <a:endParaRPr lang="en-US" dirty="0">
              <a:solidFill>
                <a:schemeClr val="bg1"/>
              </a:solidFill>
            </a:endParaRPr>
          </a:p>
          <a:p>
            <a:pPr algn="ctr"/>
            <a:endParaRPr lang="en-US" dirty="0" smtClean="0">
              <a:solidFill>
                <a:schemeClr val="bg1"/>
              </a:solidFill>
            </a:endParaRPr>
          </a:p>
          <a:p>
            <a:pPr algn="ctr"/>
            <a:endParaRPr lang="en-US" dirty="0">
              <a:solidFill>
                <a:schemeClr val="bg1"/>
              </a:solidFill>
            </a:endParaRPr>
          </a:p>
          <a:p>
            <a:pPr algn="ctr"/>
            <a:endParaRPr lang="en-US" dirty="0" smtClean="0">
              <a:solidFill>
                <a:schemeClr val="bg1"/>
              </a:solidFill>
            </a:endParaRPr>
          </a:p>
          <a:p>
            <a:pPr algn="ctr"/>
            <a:endParaRPr lang="en-US" dirty="0">
              <a:solidFill>
                <a:schemeClr val="bg1"/>
              </a:solidFill>
            </a:endParaRPr>
          </a:p>
          <a:p>
            <a:pPr algn="ctr"/>
            <a:endParaRPr lang="en-US" dirty="0" smtClean="0">
              <a:solidFill>
                <a:schemeClr val="bg1"/>
              </a:solidFill>
            </a:endParaRPr>
          </a:p>
          <a:p>
            <a:pPr algn="ctr"/>
            <a:r>
              <a:rPr lang="en-US" dirty="0" smtClean="0">
                <a:solidFill>
                  <a:schemeClr val="bg1"/>
                </a:solidFill>
              </a:rPr>
              <a:t>\</a:t>
            </a:r>
          </a:p>
          <a:p>
            <a:pPr algn="ctr"/>
            <a:endParaRPr lang="en-US" dirty="0">
              <a:solidFill>
                <a:schemeClr val="bg1"/>
              </a:solidFill>
            </a:endParaRPr>
          </a:p>
          <a:p>
            <a:pPr algn="ctr"/>
            <a:endParaRPr lang="en-IN" dirty="0">
              <a:solidFill>
                <a:schemeClr val="bg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7509566"/>
              </p:ext>
            </p:extLst>
          </p:nvPr>
        </p:nvGraphicFramePr>
        <p:xfrm>
          <a:off x="457200" y="3352800"/>
          <a:ext cx="5943600" cy="4160520"/>
        </p:xfrm>
        <a:graphic>
          <a:graphicData uri="http://schemas.openxmlformats.org/drawingml/2006/table">
            <a:tbl>
              <a:tblPr firstRow="1" bandRow="1">
                <a:tableStyleId>{5C22544A-7EE6-4342-B048-85BDC9FD1C3A}</a:tableStyleId>
              </a:tblPr>
              <a:tblGrid>
                <a:gridCol w="1066800"/>
                <a:gridCol w="4876800"/>
              </a:tblGrid>
              <a:tr h="381000">
                <a:tc>
                  <a:txBody>
                    <a:bodyPr/>
                    <a:lstStyle/>
                    <a:p>
                      <a:r>
                        <a:rPr kumimoji="0" lang="en-US" sz="1600" b="1" kern="1200" dirty="0" smtClean="0">
                          <a:solidFill>
                            <a:schemeClr val="dk1"/>
                          </a:solidFill>
                          <a:latin typeface="+mn-lt"/>
                          <a:ea typeface="+mn-ea"/>
                          <a:cs typeface="+mn-cs"/>
                        </a:rPr>
                        <a:t>Date</a:t>
                      </a:r>
                      <a:endParaRPr kumimoji="0" lang="en-IN" sz="1600" b="1" kern="1200" dirty="0">
                        <a:solidFill>
                          <a:schemeClr val="dk1"/>
                        </a:solidFill>
                        <a:latin typeface="+mn-lt"/>
                        <a:ea typeface="+mn-ea"/>
                        <a:cs typeface="+mn-cs"/>
                      </a:endParaRPr>
                    </a:p>
                  </a:txBody>
                  <a:tcPr/>
                </a:tc>
                <a:tc>
                  <a:txBody>
                    <a:bodyPr/>
                    <a:lstStyle/>
                    <a:p>
                      <a:r>
                        <a:rPr kumimoji="0" lang="en-US" sz="1600" kern="1200" dirty="0" smtClean="0">
                          <a:solidFill>
                            <a:schemeClr val="dk1"/>
                          </a:solidFill>
                          <a:latin typeface="+mn-lt"/>
                          <a:ea typeface="+mn-ea"/>
                          <a:cs typeface="+mn-cs"/>
                        </a:rPr>
                        <a:t>04/07/2024</a:t>
                      </a:r>
                      <a:endParaRPr kumimoji="0" lang="en-IN" sz="1600" kern="1200" dirty="0">
                        <a:solidFill>
                          <a:schemeClr val="dk1"/>
                        </a:solidFill>
                        <a:latin typeface="+mn-lt"/>
                        <a:ea typeface="+mn-ea"/>
                        <a:cs typeface="+mn-cs"/>
                      </a:endParaRPr>
                    </a:p>
                  </a:txBody>
                  <a:tcPr/>
                </a:tc>
              </a:tr>
              <a:tr h="382423">
                <a:tc>
                  <a:txBody>
                    <a:bodyPr/>
                    <a:lstStyle/>
                    <a:p>
                      <a:r>
                        <a:rPr lang="en-US" sz="1600" dirty="0" smtClean="0"/>
                        <a:t>Project</a:t>
                      </a:r>
                      <a:endParaRPr lang="en-IN" sz="1600" dirty="0"/>
                    </a:p>
                  </a:txBody>
                  <a:tcPr/>
                </a:tc>
                <a:tc>
                  <a:txBody>
                    <a:bodyPr/>
                    <a:lstStyle/>
                    <a:p>
                      <a:r>
                        <a:rPr lang="en-US" sz="1600" dirty="0" err="1" smtClean="0"/>
                        <a:t>Jpet</a:t>
                      </a:r>
                      <a:r>
                        <a:rPr lang="en-US" sz="1600" dirty="0" smtClean="0"/>
                        <a:t> Store Performance Testing</a:t>
                      </a:r>
                      <a:endParaRPr lang="en-IN" sz="1600" dirty="0"/>
                    </a:p>
                  </a:txBody>
                  <a:tcPr/>
                </a:tc>
              </a:tr>
              <a:tr h="379577">
                <a:tc>
                  <a:txBody>
                    <a:bodyPr/>
                    <a:lstStyle/>
                    <a:p>
                      <a:r>
                        <a:rPr lang="en-US" sz="1600" dirty="0" smtClean="0"/>
                        <a:t>Scenario</a:t>
                      </a:r>
                      <a:endParaRPr lang="en-IN" sz="1600" dirty="0"/>
                    </a:p>
                  </a:txBody>
                  <a:tcPr/>
                </a:tc>
                <a:tc>
                  <a:txBody>
                    <a:bodyPr/>
                    <a:lstStyle/>
                    <a:p>
                      <a:r>
                        <a:rPr lang="en-US" sz="1600" dirty="0" smtClean="0"/>
                        <a:t>Shop pets </a:t>
                      </a:r>
                      <a:r>
                        <a:rPr kumimoji="0" lang="en-US" sz="1600" kern="1200" dirty="0" smtClean="0">
                          <a:solidFill>
                            <a:schemeClr val="dk1"/>
                          </a:solidFill>
                          <a:latin typeface="+mn-lt"/>
                          <a:ea typeface="+mn-ea"/>
                          <a:cs typeface="+mn-cs"/>
                        </a:rPr>
                        <a:t>online</a:t>
                      </a:r>
                      <a:r>
                        <a:rPr lang="en-US" sz="1600" dirty="0" smtClean="0"/>
                        <a:t> and create orders </a:t>
                      </a:r>
                      <a:endParaRPr lang="en-IN" sz="1600" dirty="0"/>
                    </a:p>
                  </a:txBody>
                  <a:tcPr/>
                </a:tc>
              </a:tr>
              <a:tr h="2311838">
                <a:tc>
                  <a:txBody>
                    <a:bodyPr/>
                    <a:lstStyle/>
                    <a:p>
                      <a:r>
                        <a:rPr lang="en-US" sz="1600" dirty="0" smtClean="0"/>
                        <a:t>Notes</a:t>
                      </a:r>
                      <a:endParaRPr lang="en-IN" sz="1600" dirty="0"/>
                    </a:p>
                  </a:txBody>
                  <a:tcPr/>
                </a:tc>
                <a:tc>
                  <a:txBody>
                    <a:bodyPr/>
                    <a:lstStyle/>
                    <a:p>
                      <a:pPr marL="285750" indent="-285750">
                        <a:buFont typeface="Wingdings" pitchFamily="2" charset="2"/>
                        <a:buChar char="v"/>
                      </a:pPr>
                      <a:r>
                        <a:rPr lang="en-US" sz="1600" dirty="0" smtClean="0"/>
                        <a:t>Shop pets on </a:t>
                      </a:r>
                      <a:r>
                        <a:rPr lang="en-US" sz="1600" dirty="0" err="1" smtClean="0"/>
                        <a:t>Jpet</a:t>
                      </a:r>
                      <a:r>
                        <a:rPr lang="en-US" sz="1600" dirty="0" smtClean="0"/>
                        <a:t> Store flow</a:t>
                      </a:r>
                      <a:r>
                        <a:rPr lang="en-US" sz="1600" baseline="0" dirty="0" smtClean="0"/>
                        <a:t> was identified for POC.</a:t>
                      </a:r>
                    </a:p>
                    <a:p>
                      <a:pPr marL="0" indent="0">
                        <a:buFont typeface="Wingdings" pitchFamily="2" charset="2"/>
                        <a:buNone/>
                      </a:pPr>
                      <a:endParaRPr lang="en-US" sz="1600" baseline="0" dirty="0" smtClean="0"/>
                    </a:p>
                    <a:p>
                      <a:pPr marL="285750" indent="-285750">
                        <a:buFont typeface="Wingdings" pitchFamily="2" charset="2"/>
                        <a:buChar char="v"/>
                      </a:pPr>
                      <a:r>
                        <a:rPr lang="en-US" sz="1600" baseline="0" dirty="0" smtClean="0"/>
                        <a:t>The Load is generated from Local Computer.</a:t>
                      </a:r>
                    </a:p>
                    <a:p>
                      <a:pPr marL="285750" indent="-285750">
                        <a:buFont typeface="Wingdings" pitchFamily="2" charset="2"/>
                        <a:buChar char="v"/>
                      </a:pPr>
                      <a:endParaRPr lang="en-US" sz="1600" baseline="0" dirty="0" smtClean="0"/>
                    </a:p>
                    <a:p>
                      <a:pPr marL="285750" indent="-285750">
                        <a:buFont typeface="Wingdings" pitchFamily="2" charset="2"/>
                        <a:buChar char="v"/>
                      </a:pPr>
                      <a:r>
                        <a:rPr lang="en-US" sz="1600" baseline="0" dirty="0" smtClean="0"/>
                        <a:t>Load Test is designed for 30 </a:t>
                      </a:r>
                      <a:r>
                        <a:rPr lang="en-US" sz="1600" baseline="0" dirty="0" err="1" smtClean="0"/>
                        <a:t>mins</a:t>
                      </a:r>
                      <a:r>
                        <a:rPr lang="en-US" sz="1600" baseline="0" dirty="0" smtClean="0"/>
                        <a:t> run duration with 5 users, in which 1 user will </a:t>
                      </a:r>
                      <a:r>
                        <a:rPr lang="en-US" sz="1600" baseline="0" dirty="0" err="1" smtClean="0"/>
                        <a:t>rampup</a:t>
                      </a:r>
                      <a:r>
                        <a:rPr lang="en-US" sz="1600" baseline="0" dirty="0" smtClean="0"/>
                        <a:t> for every 7 seconds and ramp down in the same way as ramp up </a:t>
                      </a:r>
                      <a:r>
                        <a:rPr lang="en-US" sz="1600" baseline="0" dirty="0" err="1" smtClean="0"/>
                        <a:t>i.e</a:t>
                      </a:r>
                      <a:r>
                        <a:rPr lang="en-US" sz="1600" baseline="0" dirty="0" smtClean="0"/>
                        <a:t> for every 7 seconds users start their ramp down</a:t>
                      </a:r>
                    </a:p>
                    <a:p>
                      <a:pPr marL="285750" indent="-285750">
                        <a:buFont typeface="Wingdings" pitchFamily="2" charset="2"/>
                        <a:buChar char="v"/>
                      </a:pPr>
                      <a:endParaRPr lang="en-IN" sz="1600" dirty="0"/>
                    </a:p>
                  </a:txBody>
                  <a:tcPr/>
                </a:tc>
              </a:tr>
            </a:tbl>
          </a:graphicData>
        </a:graphic>
      </p:graphicFrame>
    </p:spTree>
    <p:extLst>
      <p:ext uri="{BB962C8B-B14F-4D97-AF65-F5344CB8AC3E}">
        <p14:creationId xmlns:p14="http://schemas.microsoft.com/office/powerpoint/2010/main" val="2540997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85800"/>
            <a:ext cx="6096000" cy="7086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fontAlgn="base"/>
            <a:endParaRPr lang="en-US" b="1" dirty="0"/>
          </a:p>
          <a:p>
            <a:pPr fontAlgn="base"/>
            <a:endParaRPr lang="en-US" dirty="0" smtClean="0"/>
          </a:p>
          <a:p>
            <a:pPr fontAlgn="base"/>
            <a:r>
              <a:rPr lang="en-US" b="1" dirty="0" smtClean="0"/>
              <a:t>Summary Report</a:t>
            </a:r>
            <a:endParaRPr lang="en-US" b="1" dirty="0"/>
          </a:p>
          <a:p>
            <a:pPr fontAlgn="base"/>
            <a:r>
              <a:rPr lang="en-IN" b="1" dirty="0"/>
              <a:t>Time Stamp: –</a:t>
            </a:r>
            <a:r>
              <a:rPr lang="en-IN" dirty="0"/>
              <a:t> </a:t>
            </a:r>
            <a:r>
              <a:rPr lang="en-IN" dirty="0" smtClean="0"/>
              <a:t>07/07/2024 12:06:00 PM–12:36:00 </a:t>
            </a:r>
            <a:r>
              <a:rPr lang="en-IN" dirty="0"/>
              <a:t>P</a:t>
            </a:r>
            <a:r>
              <a:rPr lang="en-IN" dirty="0" smtClean="0"/>
              <a:t>M (IST)</a:t>
            </a:r>
          </a:p>
          <a:p>
            <a:pPr fontAlgn="base"/>
            <a:endParaRPr lang="en-US" dirty="0"/>
          </a:p>
          <a:p>
            <a:pPr fontAlgn="base"/>
            <a:r>
              <a:rPr lang="en-US" sz="1200" b="1" dirty="0" smtClean="0"/>
              <a:t>Scenario- </a:t>
            </a:r>
            <a:r>
              <a:rPr lang="en-US" sz="1200" b="1" dirty="0" err="1" smtClean="0"/>
              <a:t>Jpetstore_Shop_FishDog_POC</a:t>
            </a:r>
            <a:endParaRPr lang="en-US" sz="1200" b="1" dirty="0"/>
          </a:p>
          <a:p>
            <a:pPr fontAlgn="base"/>
            <a:endParaRPr lang="en-US" dirty="0" smtClean="0"/>
          </a:p>
          <a:p>
            <a:pPr fontAlgn="base"/>
            <a:endParaRPr lang="en-US" dirty="0"/>
          </a:p>
          <a:p>
            <a:pPr fontAlgn="base"/>
            <a:endParaRPr lang="en-US" dirty="0"/>
          </a:p>
          <a:p>
            <a:pPr algn="ctr"/>
            <a:endParaRPr lang="en-US" dirty="0" smtClean="0">
              <a:solidFill>
                <a:schemeClr val="bg1"/>
              </a:solidFill>
            </a:endParaRPr>
          </a:p>
          <a:p>
            <a:pPr algn="ctr"/>
            <a:endParaRPr lang="en-US" dirty="0">
              <a:solidFill>
                <a:schemeClr val="bg1"/>
              </a:solidFill>
            </a:endParaRPr>
          </a:p>
          <a:p>
            <a:pPr algn="ctr"/>
            <a:endParaRPr lang="en-US" dirty="0" smtClean="0">
              <a:solidFill>
                <a:schemeClr val="bg1"/>
              </a:solidFill>
            </a:endParaRPr>
          </a:p>
          <a:p>
            <a:pPr algn="ctr"/>
            <a:endParaRPr lang="en-US" dirty="0">
              <a:solidFill>
                <a:schemeClr val="bg1"/>
              </a:solidFill>
            </a:endParaRPr>
          </a:p>
          <a:p>
            <a:pPr algn="ctr"/>
            <a:endParaRPr lang="en-US" dirty="0" smtClean="0">
              <a:solidFill>
                <a:schemeClr val="bg1"/>
              </a:solidFill>
            </a:endParaRPr>
          </a:p>
          <a:p>
            <a:pPr algn="ctr"/>
            <a:endParaRPr lang="en-US" dirty="0">
              <a:solidFill>
                <a:schemeClr val="bg1"/>
              </a:solidFill>
            </a:endParaRPr>
          </a:p>
          <a:p>
            <a:pPr algn="ctr"/>
            <a:endParaRPr lang="en-US" dirty="0" smtClean="0">
              <a:solidFill>
                <a:schemeClr val="bg1"/>
              </a:solidFill>
            </a:endParaRPr>
          </a:p>
          <a:p>
            <a:pPr algn="ctr"/>
            <a:endParaRPr lang="en-US" dirty="0">
              <a:solidFill>
                <a:schemeClr val="bg1"/>
              </a:solidFill>
            </a:endParaRPr>
          </a:p>
          <a:p>
            <a:pPr algn="ctr"/>
            <a:endParaRPr lang="en-US" dirty="0" smtClean="0">
              <a:solidFill>
                <a:schemeClr val="bg1"/>
              </a:solidFill>
            </a:endParaRPr>
          </a:p>
          <a:p>
            <a:pPr algn="ctr"/>
            <a:endParaRPr lang="en-US" dirty="0">
              <a:solidFill>
                <a:schemeClr val="bg1"/>
              </a:solidFill>
            </a:endParaRPr>
          </a:p>
          <a:p>
            <a:pPr algn="ctr"/>
            <a:endParaRPr lang="en-US" dirty="0" smtClean="0">
              <a:solidFill>
                <a:schemeClr val="bg1"/>
              </a:solidFill>
            </a:endParaRPr>
          </a:p>
          <a:p>
            <a:pPr algn="ctr"/>
            <a:endParaRPr lang="en-US" dirty="0">
              <a:solidFill>
                <a:schemeClr val="bg1"/>
              </a:solidFill>
            </a:endParaRPr>
          </a:p>
          <a:p>
            <a:pPr algn="ctr"/>
            <a:endParaRPr lang="en-US" dirty="0" smtClean="0">
              <a:solidFill>
                <a:schemeClr val="bg1"/>
              </a:solidFill>
            </a:endParaRPr>
          </a:p>
          <a:p>
            <a:pPr algn="ctr"/>
            <a:r>
              <a:rPr lang="en-US" dirty="0" smtClean="0">
                <a:solidFill>
                  <a:schemeClr val="bg1"/>
                </a:solidFill>
              </a:rPr>
              <a:t>\</a:t>
            </a:r>
          </a:p>
          <a:p>
            <a:pPr algn="ctr"/>
            <a:endParaRPr lang="en-US" dirty="0">
              <a:solidFill>
                <a:schemeClr val="bg1"/>
              </a:solidFill>
            </a:endParaRPr>
          </a:p>
          <a:p>
            <a:pPr algn="ctr"/>
            <a:endParaRPr lang="en-IN" dirty="0">
              <a:solidFill>
                <a:schemeClr val="bg1"/>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165990996"/>
              </p:ext>
            </p:extLst>
          </p:nvPr>
        </p:nvGraphicFramePr>
        <p:xfrm>
          <a:off x="457200" y="2936874"/>
          <a:ext cx="5924846" cy="2778125"/>
        </p:xfrm>
        <a:graphic>
          <a:graphicData uri="http://schemas.openxmlformats.org/presentationml/2006/ole">
            <mc:AlternateContent xmlns:mc="http://schemas.openxmlformats.org/markup-compatibility/2006">
              <mc:Choice xmlns:v="urn:schemas-microsoft-com:vml" Requires="v">
                <p:oleObj spid="_x0000_s1043" name="Worksheet" r:id="rId3" imgW="5511918" imgH="2584476" progId="Excel.Sheet.12">
                  <p:embed/>
                </p:oleObj>
              </mc:Choice>
              <mc:Fallback>
                <p:oleObj name="Worksheet" r:id="rId3" imgW="5511918" imgH="2584476" progId="Excel.Sheet.12">
                  <p:embed/>
                  <p:pic>
                    <p:nvPicPr>
                      <p:cNvPr id="0" name=""/>
                      <p:cNvPicPr/>
                      <p:nvPr/>
                    </p:nvPicPr>
                    <p:blipFill>
                      <a:blip r:embed="rId4"/>
                      <a:stretch>
                        <a:fillRect/>
                      </a:stretch>
                    </p:blipFill>
                    <p:spPr>
                      <a:xfrm>
                        <a:off x="457200" y="2936874"/>
                        <a:ext cx="5924846" cy="2778125"/>
                      </a:xfrm>
                      <a:prstGeom prst="rect">
                        <a:avLst/>
                      </a:prstGeom>
                    </p:spPr>
                  </p:pic>
                </p:oleObj>
              </mc:Fallback>
            </mc:AlternateContent>
          </a:graphicData>
        </a:graphic>
      </p:graphicFrame>
    </p:spTree>
    <p:extLst>
      <p:ext uri="{BB962C8B-B14F-4D97-AF65-F5344CB8AC3E}">
        <p14:creationId xmlns:p14="http://schemas.microsoft.com/office/powerpoint/2010/main" val="3626200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371600"/>
            <a:ext cx="6096000" cy="6629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fontAlgn="base"/>
            <a:r>
              <a:rPr lang="en-US" sz="1000" dirty="0" smtClean="0"/>
              <a:t>Hits Per Sec Graph</a:t>
            </a:r>
          </a:p>
          <a:p>
            <a:pPr fontAlgn="base"/>
            <a:endParaRPr lang="en-US" sz="1000" dirty="0"/>
          </a:p>
          <a:p>
            <a:pPr fontAlgn="base"/>
            <a:endParaRPr lang="en-US" sz="1000" dirty="0" smtClean="0"/>
          </a:p>
          <a:p>
            <a:pPr fontAlgn="base"/>
            <a:endParaRPr lang="en-US" sz="1000" dirty="0"/>
          </a:p>
          <a:p>
            <a:pPr fontAlgn="base"/>
            <a:endParaRPr lang="en-US" sz="1000" dirty="0" smtClean="0"/>
          </a:p>
          <a:p>
            <a:pPr fontAlgn="base"/>
            <a:endParaRPr lang="en-US" sz="1000" dirty="0"/>
          </a:p>
          <a:p>
            <a:pPr fontAlgn="base"/>
            <a:endParaRPr lang="en-US" sz="1000" dirty="0" smtClean="0"/>
          </a:p>
          <a:p>
            <a:pPr fontAlgn="base"/>
            <a:endParaRPr lang="en-US" sz="1000" dirty="0"/>
          </a:p>
          <a:p>
            <a:pPr fontAlgn="base"/>
            <a:endParaRPr lang="en-US" sz="1000" dirty="0" smtClean="0"/>
          </a:p>
          <a:p>
            <a:pPr fontAlgn="base"/>
            <a:endParaRPr lang="en-US" sz="1000" dirty="0"/>
          </a:p>
          <a:p>
            <a:pPr fontAlgn="base"/>
            <a:endParaRPr lang="en-US" sz="1000" dirty="0" smtClean="0"/>
          </a:p>
          <a:p>
            <a:pPr fontAlgn="base"/>
            <a:endParaRPr lang="en-US" sz="1000" dirty="0"/>
          </a:p>
          <a:p>
            <a:pPr fontAlgn="base"/>
            <a:endParaRPr lang="en-US" sz="1000" dirty="0" smtClean="0"/>
          </a:p>
          <a:p>
            <a:pPr fontAlgn="base"/>
            <a:endParaRPr lang="en-US" sz="1000" dirty="0"/>
          </a:p>
          <a:p>
            <a:pPr fontAlgn="base"/>
            <a:endParaRPr lang="en-US" sz="1000" dirty="0" smtClean="0"/>
          </a:p>
          <a:p>
            <a:pPr fontAlgn="base"/>
            <a:endParaRPr lang="en-US" sz="1000" dirty="0" smtClean="0"/>
          </a:p>
          <a:p>
            <a:pPr fontAlgn="base"/>
            <a:endParaRPr lang="en-US" sz="1000" dirty="0"/>
          </a:p>
          <a:p>
            <a:pPr fontAlgn="base"/>
            <a:endParaRPr lang="en-US" sz="1000" dirty="0" smtClean="0"/>
          </a:p>
          <a:p>
            <a:pPr fontAlgn="base"/>
            <a:endParaRPr lang="en-US" sz="1000" dirty="0"/>
          </a:p>
          <a:p>
            <a:pPr fontAlgn="base"/>
            <a:endParaRPr lang="en-US" sz="1000" dirty="0" smtClean="0"/>
          </a:p>
          <a:p>
            <a:pPr fontAlgn="base"/>
            <a:endParaRPr lang="en-US" sz="1000" dirty="0" smtClean="0"/>
          </a:p>
          <a:p>
            <a:pPr fontAlgn="base"/>
            <a:endParaRPr lang="en-US" sz="1000" dirty="0" smtClean="0"/>
          </a:p>
          <a:p>
            <a:pPr fontAlgn="base"/>
            <a:r>
              <a:rPr lang="en-US" sz="1000" dirty="0" smtClean="0"/>
              <a:t>Throughput Graph</a:t>
            </a:r>
          </a:p>
          <a:p>
            <a:pPr fontAlgn="base"/>
            <a:endParaRPr lang="en-US" sz="1000" dirty="0"/>
          </a:p>
          <a:p>
            <a:pPr fontAlgn="base"/>
            <a:endParaRPr lang="en-US" sz="1000" dirty="0" smtClean="0"/>
          </a:p>
          <a:p>
            <a:pPr fontAlgn="base"/>
            <a:endParaRPr lang="en-US" sz="1000" dirty="0"/>
          </a:p>
          <a:p>
            <a:pPr fontAlgn="base"/>
            <a:endParaRPr lang="en-US" sz="1000" dirty="0" smtClean="0"/>
          </a:p>
          <a:p>
            <a:pPr fontAlgn="base"/>
            <a:endParaRPr lang="en-US" sz="1000" dirty="0"/>
          </a:p>
          <a:p>
            <a:pPr fontAlgn="base"/>
            <a:endParaRPr lang="en-US" sz="1000" dirty="0" smtClean="0"/>
          </a:p>
          <a:p>
            <a:pPr fontAlgn="base"/>
            <a:endParaRPr lang="en-US" sz="1000" dirty="0"/>
          </a:p>
          <a:p>
            <a:pPr fontAlgn="base"/>
            <a:endParaRPr lang="en-US" sz="1000" dirty="0" smtClean="0"/>
          </a:p>
          <a:p>
            <a:pPr fontAlgn="base"/>
            <a:endParaRPr lang="en-US" sz="1000" dirty="0"/>
          </a:p>
          <a:p>
            <a:pPr fontAlgn="base"/>
            <a:endParaRPr lang="en-US" sz="1000" dirty="0" smtClean="0"/>
          </a:p>
          <a:p>
            <a:pPr fontAlgn="base"/>
            <a:endParaRPr lang="en-US" sz="1000" dirty="0"/>
          </a:p>
          <a:p>
            <a:pPr fontAlgn="base"/>
            <a:endParaRPr lang="en-US" sz="1000" dirty="0" smtClean="0"/>
          </a:p>
          <a:p>
            <a:pPr fontAlgn="base"/>
            <a:endParaRPr lang="en-US" sz="1000" dirty="0"/>
          </a:p>
          <a:p>
            <a:pPr fontAlgn="base"/>
            <a:endParaRPr lang="en-US" sz="1000" dirty="0" smtClean="0"/>
          </a:p>
          <a:p>
            <a:pPr fontAlgn="base"/>
            <a:endParaRPr lang="en-US" sz="1000" dirty="0"/>
          </a:p>
          <a:p>
            <a:pPr fontAlgn="base"/>
            <a:endParaRPr lang="en-US" sz="1000" dirty="0" smtClean="0"/>
          </a:p>
          <a:p>
            <a:pPr fontAlgn="base"/>
            <a:endParaRPr lang="en-US" sz="1000" dirty="0"/>
          </a:p>
        </p:txBody>
      </p:sp>
      <p:pic>
        <p:nvPicPr>
          <p:cNvPr id="4" name="Picture 3"/>
          <p:cNvPicPr>
            <a:picLocks noChangeAspect="1"/>
          </p:cNvPicPr>
          <p:nvPr/>
        </p:nvPicPr>
        <p:blipFill>
          <a:blip r:embed="rId2"/>
          <a:stretch>
            <a:fillRect/>
          </a:stretch>
        </p:blipFill>
        <p:spPr>
          <a:xfrm>
            <a:off x="512275" y="1963848"/>
            <a:ext cx="5058282" cy="2971800"/>
          </a:xfrm>
          <a:prstGeom prst="rect">
            <a:avLst/>
          </a:prstGeom>
        </p:spPr>
      </p:pic>
      <p:pic>
        <p:nvPicPr>
          <p:cNvPr id="5" name="Picture 4"/>
          <p:cNvPicPr>
            <a:picLocks noChangeAspect="1"/>
          </p:cNvPicPr>
          <p:nvPr/>
        </p:nvPicPr>
        <p:blipFill>
          <a:blip r:embed="rId3"/>
          <a:stretch>
            <a:fillRect/>
          </a:stretch>
        </p:blipFill>
        <p:spPr>
          <a:xfrm>
            <a:off x="609601" y="5181600"/>
            <a:ext cx="4724400" cy="2699658"/>
          </a:xfrm>
          <a:prstGeom prst="rect">
            <a:avLst/>
          </a:prstGeom>
        </p:spPr>
      </p:pic>
    </p:spTree>
    <p:extLst>
      <p:ext uri="{BB962C8B-B14F-4D97-AF65-F5344CB8AC3E}">
        <p14:creationId xmlns:p14="http://schemas.microsoft.com/office/powerpoint/2010/main" val="3091364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371600"/>
            <a:ext cx="6096000" cy="6629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fontAlgn="base"/>
            <a:r>
              <a:rPr lang="en-US" sz="1000" dirty="0" smtClean="0"/>
              <a:t>Response Time Graph</a:t>
            </a:r>
          </a:p>
          <a:p>
            <a:pPr fontAlgn="base"/>
            <a:endParaRPr lang="en-US" sz="1000" dirty="0"/>
          </a:p>
          <a:p>
            <a:pPr fontAlgn="base"/>
            <a:endParaRPr lang="en-US" sz="1000" dirty="0" smtClean="0"/>
          </a:p>
          <a:p>
            <a:pPr fontAlgn="base"/>
            <a:endParaRPr lang="en-US" sz="1000" dirty="0"/>
          </a:p>
          <a:p>
            <a:pPr fontAlgn="base"/>
            <a:endParaRPr lang="en-US" sz="1000" dirty="0" smtClean="0"/>
          </a:p>
          <a:p>
            <a:pPr fontAlgn="base"/>
            <a:endParaRPr lang="en-US" sz="1000" dirty="0"/>
          </a:p>
          <a:p>
            <a:pPr fontAlgn="base"/>
            <a:endParaRPr lang="en-US" sz="1000" dirty="0" smtClean="0"/>
          </a:p>
          <a:p>
            <a:pPr fontAlgn="base"/>
            <a:endParaRPr lang="en-US" sz="1000" dirty="0"/>
          </a:p>
          <a:p>
            <a:pPr fontAlgn="base"/>
            <a:endParaRPr lang="en-US" sz="1000" dirty="0" smtClean="0"/>
          </a:p>
          <a:p>
            <a:pPr fontAlgn="base"/>
            <a:endParaRPr lang="en-US" sz="1000" dirty="0"/>
          </a:p>
          <a:p>
            <a:pPr fontAlgn="base"/>
            <a:endParaRPr lang="en-US" sz="1000" dirty="0" smtClean="0"/>
          </a:p>
          <a:p>
            <a:pPr fontAlgn="base"/>
            <a:endParaRPr lang="en-US" sz="1000" dirty="0"/>
          </a:p>
          <a:p>
            <a:pPr fontAlgn="base"/>
            <a:endParaRPr lang="en-US" sz="1000" dirty="0" smtClean="0"/>
          </a:p>
          <a:p>
            <a:pPr fontAlgn="base"/>
            <a:endParaRPr lang="en-US" sz="1000" dirty="0"/>
          </a:p>
          <a:p>
            <a:pPr fontAlgn="base"/>
            <a:endParaRPr lang="en-US" sz="1000" dirty="0" smtClean="0"/>
          </a:p>
          <a:p>
            <a:pPr fontAlgn="base"/>
            <a:endParaRPr lang="en-US" sz="1000" dirty="0" smtClean="0"/>
          </a:p>
          <a:p>
            <a:pPr fontAlgn="base"/>
            <a:endParaRPr lang="en-US" sz="1000" dirty="0"/>
          </a:p>
          <a:p>
            <a:pPr fontAlgn="base"/>
            <a:endParaRPr lang="en-US" sz="1000" dirty="0" smtClean="0"/>
          </a:p>
          <a:p>
            <a:pPr fontAlgn="base"/>
            <a:endParaRPr lang="en-US" sz="1000" dirty="0"/>
          </a:p>
          <a:p>
            <a:pPr fontAlgn="base"/>
            <a:endParaRPr lang="en-US" sz="1000" dirty="0" smtClean="0"/>
          </a:p>
          <a:p>
            <a:pPr fontAlgn="base"/>
            <a:endParaRPr lang="en-US" sz="1000" dirty="0" smtClean="0"/>
          </a:p>
          <a:p>
            <a:pPr fontAlgn="base"/>
            <a:endParaRPr lang="en-US" sz="1000" dirty="0" smtClean="0"/>
          </a:p>
          <a:p>
            <a:pPr fontAlgn="base"/>
            <a:r>
              <a:rPr lang="en-US" sz="1000" dirty="0" smtClean="0"/>
              <a:t>Response Time Distribution Graph</a:t>
            </a:r>
          </a:p>
          <a:p>
            <a:pPr fontAlgn="base"/>
            <a:endParaRPr lang="en-US" sz="1000" dirty="0"/>
          </a:p>
          <a:p>
            <a:pPr fontAlgn="base"/>
            <a:endParaRPr lang="en-US" sz="1000" dirty="0" smtClean="0"/>
          </a:p>
          <a:p>
            <a:pPr fontAlgn="base"/>
            <a:endParaRPr lang="en-US" sz="1000" dirty="0"/>
          </a:p>
          <a:p>
            <a:pPr fontAlgn="base"/>
            <a:endParaRPr lang="en-US" sz="1000" dirty="0" smtClean="0"/>
          </a:p>
          <a:p>
            <a:pPr fontAlgn="base"/>
            <a:endParaRPr lang="en-US" sz="1000" dirty="0"/>
          </a:p>
          <a:p>
            <a:pPr fontAlgn="base"/>
            <a:endParaRPr lang="en-US" sz="1000" dirty="0" smtClean="0"/>
          </a:p>
          <a:p>
            <a:pPr fontAlgn="base"/>
            <a:endParaRPr lang="en-US" sz="1000" dirty="0"/>
          </a:p>
          <a:p>
            <a:pPr fontAlgn="base"/>
            <a:endParaRPr lang="en-US" sz="1000" dirty="0" smtClean="0"/>
          </a:p>
          <a:p>
            <a:pPr fontAlgn="base"/>
            <a:endParaRPr lang="en-US" sz="1000" dirty="0"/>
          </a:p>
          <a:p>
            <a:pPr fontAlgn="base"/>
            <a:endParaRPr lang="en-US" sz="1000" dirty="0" smtClean="0"/>
          </a:p>
          <a:p>
            <a:pPr fontAlgn="base"/>
            <a:endParaRPr lang="en-US" sz="1000" dirty="0"/>
          </a:p>
          <a:p>
            <a:pPr fontAlgn="base"/>
            <a:endParaRPr lang="en-US" sz="1000" dirty="0" smtClean="0"/>
          </a:p>
          <a:p>
            <a:pPr fontAlgn="base"/>
            <a:endParaRPr lang="en-US" sz="1000" dirty="0"/>
          </a:p>
          <a:p>
            <a:pPr fontAlgn="base"/>
            <a:endParaRPr lang="en-US" sz="1000" dirty="0" smtClean="0"/>
          </a:p>
          <a:p>
            <a:pPr fontAlgn="base"/>
            <a:endParaRPr lang="en-US" sz="1000" dirty="0"/>
          </a:p>
          <a:p>
            <a:pPr fontAlgn="base"/>
            <a:endParaRPr lang="en-US" sz="1000" dirty="0" smtClean="0"/>
          </a:p>
          <a:p>
            <a:pPr fontAlgn="base"/>
            <a:endParaRPr lang="en-US" sz="1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476" y="1828801"/>
            <a:ext cx="5181600" cy="3011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2" y="5181600"/>
            <a:ext cx="5857875" cy="2701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45463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2883</TotalTime>
  <Words>242</Words>
  <Application>Microsoft Office PowerPoint</Application>
  <PresentationFormat>On-screen Show (4:3)</PresentationFormat>
  <Paragraphs>214</Paragraphs>
  <Slides>10</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2" baseType="lpstr">
      <vt:lpstr>Concourse</vt:lpstr>
      <vt:lpstr>Worksheet</vt:lpstr>
      <vt:lpstr>Proof Of Concepts POC  Performance Testing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Proof Of Concepts POC</dc:title>
  <dc:creator>SATISHK</dc:creator>
  <cp:lastModifiedBy>SATISHK</cp:lastModifiedBy>
  <cp:revision>29</cp:revision>
  <dcterms:created xsi:type="dcterms:W3CDTF">2006-08-16T00:00:00Z</dcterms:created>
  <dcterms:modified xsi:type="dcterms:W3CDTF">2024-07-16T07:24:24Z</dcterms:modified>
</cp:coreProperties>
</file>