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5"/>
  </p:notesMasterIdLst>
  <p:sldIdLst>
    <p:sldId id="256" r:id="rId5"/>
    <p:sldId id="304" r:id="rId6"/>
    <p:sldId id="305" r:id="rId7"/>
    <p:sldId id="306" r:id="rId8"/>
    <p:sldId id="323" r:id="rId9"/>
    <p:sldId id="307" r:id="rId10"/>
    <p:sldId id="308" r:id="rId11"/>
    <p:sldId id="309" r:id="rId12"/>
    <p:sldId id="310" r:id="rId13"/>
    <p:sldId id="311" r:id="rId14"/>
    <p:sldId id="312" r:id="rId15"/>
    <p:sldId id="313" r:id="rId16"/>
    <p:sldId id="314" r:id="rId17"/>
    <p:sldId id="315" r:id="rId18"/>
    <p:sldId id="316" r:id="rId19"/>
    <p:sldId id="318" r:id="rId20"/>
    <p:sldId id="319" r:id="rId21"/>
    <p:sldId id="320" r:id="rId22"/>
    <p:sldId id="321" r:id="rId23"/>
    <p:sldId id="32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xfrm>
            <a:off x="1143000" y="685800"/>
            <a:ext cx="4572000" cy="3429000"/>
          </a:xfrm>
          <a:prstGeom prst="rect">
            <a:avLst/>
          </a:prstGeom>
        </p:spPr>
        <p:txBody>
          <a:bodyPr/>
          <a:lstStyle/>
          <a:p>
            <a:endParaRPr/>
          </a:p>
        </p:txBody>
      </p:sp>
      <p:sp>
        <p:nvSpPr>
          <p:cNvPr id="155" name="Shape 15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Shape 12"/>
          <p:cNvSpPr>
            <a:spLocks noGrp="1"/>
          </p:cNvSpPr>
          <p:nvPr>
            <p:ph type="title"/>
          </p:nvPr>
        </p:nvSpPr>
        <p:spPr>
          <a:xfrm>
            <a:off x="1524000" y="1122362"/>
            <a:ext cx="9144000" cy="2387601"/>
          </a:xfrm>
          <a:prstGeom prst="rect">
            <a:avLst/>
          </a:prstGeom>
        </p:spPr>
        <p:txBody>
          <a:bodyPr anchor="b"/>
          <a:lstStyle>
            <a:lvl1pPr algn="ctr">
              <a:defRPr sz="6000"/>
            </a:lvl1pPr>
          </a:lstStyle>
          <a:p>
            <a:r>
              <a:t>Click to edit Master title style</a:t>
            </a:r>
          </a:p>
        </p:txBody>
      </p:sp>
      <p:sp>
        <p:nvSpPr>
          <p:cNvPr id="13" name="Shape 13"/>
          <p:cNvSpPr>
            <a:spLocks noGrp="1"/>
          </p:cNvSpPr>
          <p:nvPr>
            <p:ph type="body" sz="quarter" idx="1"/>
          </p:nvPr>
        </p:nvSpPr>
        <p:spPr>
          <a:xfrm>
            <a:off x="1524000" y="3602037"/>
            <a:ext cx="9144000" cy="1655763"/>
          </a:xfrm>
          <a:prstGeom prst="rect">
            <a:avLst/>
          </a:prstGeom>
          <a:extLst>
            <a:ext uri="{C572A759-6A51-4108-AA02-DFA0A04FC94B}">
              <ma14:wrappingTextBoxFlag xmlns:ma14="http://schemas.microsoft.com/office/mac/drawingml/2011/main" xmlns="" val="1"/>
            </a:ext>
          </a:extLst>
        </p:spPr>
        <p:txBody>
          <a:bodyPr/>
          <a:lstStyle>
            <a:lvl1pPr marL="0" indent="0" algn="ctr">
              <a:buSzTx/>
              <a:buFontTx/>
              <a:buNone/>
              <a:defRPr sz="2400"/>
            </a:lvl1pPr>
          </a:lstStyle>
          <a:p>
            <a:r>
              <a:t>Click to edit Master subtitle style</a:t>
            </a:r>
          </a:p>
        </p:txBody>
      </p:sp>
      <p:sp>
        <p:nvSpPr>
          <p:cNvPr id="14" name="Shape 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2" name="Shape 102"/>
          <p:cNvSpPr>
            <a:spLocks noGrp="1"/>
          </p:cNvSpPr>
          <p:nvPr>
            <p:ph type="title"/>
          </p:nvPr>
        </p:nvSpPr>
        <p:spPr>
          <a:xfrm>
            <a:off x="8724900" y="365125"/>
            <a:ext cx="2628900" cy="5811838"/>
          </a:xfrm>
          <a:prstGeom prst="rect">
            <a:avLst/>
          </a:prstGeom>
        </p:spPr>
        <p:txBody>
          <a:bodyPr/>
          <a:lstStyle/>
          <a:p>
            <a:r>
              <a:t>Click to edit Master title style</a:t>
            </a:r>
          </a:p>
        </p:txBody>
      </p:sp>
      <p:sp>
        <p:nvSpPr>
          <p:cNvPr id="103" name="Shape 103"/>
          <p:cNvSpPr>
            <a:spLocks noGrp="1"/>
          </p:cNvSpPr>
          <p:nvPr>
            <p:ph type="body" idx="1"/>
          </p:nvPr>
        </p:nvSpPr>
        <p:spPr>
          <a:xfrm>
            <a:off x="838200" y="365125"/>
            <a:ext cx="7734300" cy="5811838"/>
          </a:xfrm>
          <a:prstGeom prst="rect">
            <a:avLst/>
          </a:prstGeom>
          <a:extLst>
            <a:ext uri="{C572A759-6A51-4108-AA02-DFA0A04FC94B}">
              <ma14:wrappingTextBoxFlag xmlns:ma14="http://schemas.microsoft.com/office/mac/drawingml/2011/main" xmlns="" val="1"/>
            </a:ext>
          </a:extLst>
        </p:spPr>
        <p:txBody>
          <a:bodyPr/>
          <a:lstStyle/>
          <a:p>
            <a:r>
              <a:t>Click to edit Master text styles</a:t>
            </a:r>
          </a:p>
          <a:p>
            <a:pPr lvl="1"/>
            <a:r>
              <a:t>Second level</a:t>
            </a:r>
          </a:p>
          <a:p>
            <a:pPr lvl="2"/>
            <a:r>
              <a:t>Third level</a:t>
            </a:r>
          </a:p>
          <a:p>
            <a:pPr lvl="3"/>
            <a:r>
              <a:t>Fourth level</a:t>
            </a:r>
          </a:p>
          <a:p>
            <a:pPr lvl="4"/>
            <a:r>
              <a:t>Fifth level</a:t>
            </a:r>
          </a:p>
        </p:txBody>
      </p:sp>
      <p:sp>
        <p:nvSpPr>
          <p:cNvPr id="104" name="Shape 1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over Slide_Top">
    <p:spTree>
      <p:nvGrpSpPr>
        <p:cNvPr id="1" name=""/>
        <p:cNvGrpSpPr/>
        <p:nvPr/>
      </p:nvGrpSpPr>
      <p:grpSpPr>
        <a:xfrm>
          <a:off x="0" y="0"/>
          <a:ext cx="0" cy="0"/>
          <a:chOff x="0" y="0"/>
          <a:chExt cx="0" cy="0"/>
        </a:xfrm>
      </p:grpSpPr>
      <p:pic>
        <p:nvPicPr>
          <p:cNvPr id="111" name="image2.jp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12" name="Shape 112"/>
          <p:cNvSpPr>
            <a:spLocks noGrp="1"/>
          </p:cNvSpPr>
          <p:nvPr>
            <p:ph type="title"/>
          </p:nvPr>
        </p:nvSpPr>
        <p:spPr>
          <a:xfrm>
            <a:off x="609603" y="2935876"/>
            <a:ext cx="5412315" cy="996951"/>
          </a:xfrm>
          <a:prstGeom prst="rect">
            <a:avLst/>
          </a:prstGeom>
        </p:spPr>
        <p:txBody>
          <a:bodyPr lIns="0" tIns="0" rIns="0" bIns="0" anchor="b"/>
          <a:lstStyle>
            <a:lvl1pPr>
              <a:lnSpc>
                <a:spcPct val="100000"/>
              </a:lnSpc>
              <a:defRPr sz="3600">
                <a:solidFill>
                  <a:schemeClr val="accent3"/>
                </a:solidFill>
              </a:defRPr>
            </a:lvl1pPr>
          </a:lstStyle>
          <a:p>
            <a:r>
              <a:t>Click to edit Master title style </a:t>
            </a:r>
          </a:p>
        </p:txBody>
      </p:sp>
      <p:sp>
        <p:nvSpPr>
          <p:cNvPr id="113" name="Shape 113"/>
          <p:cNvSpPr>
            <a:spLocks noGrp="1"/>
          </p:cNvSpPr>
          <p:nvPr>
            <p:ph type="body" sz="quarter" idx="1"/>
          </p:nvPr>
        </p:nvSpPr>
        <p:spPr>
          <a:xfrm>
            <a:off x="609601" y="4006601"/>
            <a:ext cx="5412316" cy="467563"/>
          </a:xfrm>
          <a:prstGeom prst="rect">
            <a:avLst/>
          </a:prstGeom>
          <a:extLst>
            <a:ext uri="{C572A759-6A51-4108-AA02-DFA0A04FC94B}">
              <ma14:wrappingTextBoxFlag xmlns:ma14="http://schemas.microsoft.com/office/mac/drawingml/2011/main" xmlns="" val="1"/>
            </a:ext>
          </a:extLst>
        </p:spPr>
        <p:txBody>
          <a:bodyPr/>
          <a:lstStyle>
            <a:lvl1pPr marL="0" indent="0">
              <a:lnSpc>
                <a:spcPct val="100000"/>
              </a:lnSpc>
              <a:spcBef>
                <a:spcPts val="0"/>
              </a:spcBef>
              <a:buSzTx/>
              <a:buFontTx/>
              <a:buNone/>
              <a:defRPr sz="2000">
                <a:solidFill>
                  <a:schemeClr val="accent3"/>
                </a:solidFill>
                <a:latin typeface="Calibri Light"/>
                <a:ea typeface="Calibri Light"/>
                <a:cs typeface="Calibri Light"/>
                <a:sym typeface="Calibri Light"/>
              </a:defRPr>
            </a:lvl1pPr>
          </a:lstStyle>
          <a:p>
            <a:r>
              <a:t>Click to edit Master text styles</a:t>
            </a:r>
          </a:p>
        </p:txBody>
      </p:sp>
      <p:pic>
        <p:nvPicPr>
          <p:cNvPr id="114" name="image3.png"/>
          <p:cNvPicPr>
            <a:picLocks noChangeAspect="1"/>
          </p:cNvPicPr>
          <p:nvPr/>
        </p:nvPicPr>
        <p:blipFill>
          <a:blip r:embed="rId3">
            <a:extLst/>
          </a:blip>
          <a:stretch>
            <a:fillRect/>
          </a:stretch>
        </p:blipFill>
        <p:spPr>
          <a:xfrm>
            <a:off x="624417" y="434669"/>
            <a:ext cx="6057601" cy="729121"/>
          </a:xfrm>
          <a:prstGeom prst="rect">
            <a:avLst/>
          </a:prstGeom>
          <a:ln w="12700">
            <a:miter lim="400000"/>
          </a:ln>
        </p:spPr>
      </p:pic>
      <p:grpSp>
        <p:nvGrpSpPr>
          <p:cNvPr id="117" name="Group 117"/>
          <p:cNvGrpSpPr/>
          <p:nvPr/>
        </p:nvGrpSpPr>
        <p:grpSpPr>
          <a:xfrm>
            <a:off x="7544127" y="1316929"/>
            <a:ext cx="4099194" cy="2060441"/>
            <a:chOff x="0" y="0"/>
            <a:chExt cx="4099192" cy="2060439"/>
          </a:xfrm>
        </p:grpSpPr>
        <p:sp>
          <p:nvSpPr>
            <p:cNvPr id="115" name="Shape 115"/>
            <p:cNvSpPr/>
            <p:nvPr/>
          </p:nvSpPr>
          <p:spPr>
            <a:xfrm>
              <a:off x="616784" y="-1"/>
              <a:ext cx="2684903" cy="2060441"/>
            </a:xfrm>
            <a:custGeom>
              <a:avLst/>
              <a:gdLst/>
              <a:ahLst/>
              <a:cxnLst>
                <a:cxn ang="0">
                  <a:pos x="wd2" y="hd2"/>
                </a:cxn>
                <a:cxn ang="5400000">
                  <a:pos x="wd2" y="hd2"/>
                </a:cxn>
                <a:cxn ang="10800000">
                  <a:pos x="wd2" y="hd2"/>
                </a:cxn>
                <a:cxn ang="16200000">
                  <a:pos x="wd2" y="hd2"/>
                </a:cxn>
              </a:cxnLst>
              <a:rect l="0" t="0" r="r" b="b"/>
              <a:pathLst>
                <a:path w="21589" h="21600" extrusionOk="0">
                  <a:moveTo>
                    <a:pt x="2" y="0"/>
                  </a:moveTo>
                  <a:lnTo>
                    <a:pt x="21586" y="8588"/>
                  </a:lnTo>
                  <a:cubicBezTo>
                    <a:pt x="21579" y="10044"/>
                    <a:pt x="21594" y="11590"/>
                    <a:pt x="21586" y="13046"/>
                  </a:cubicBezTo>
                  <a:lnTo>
                    <a:pt x="3" y="21600"/>
                  </a:lnTo>
                  <a:cubicBezTo>
                    <a:pt x="-1" y="19998"/>
                    <a:pt x="7" y="18373"/>
                    <a:pt x="3" y="16771"/>
                  </a:cubicBezTo>
                  <a:lnTo>
                    <a:pt x="15746" y="10840"/>
                  </a:lnTo>
                  <a:lnTo>
                    <a:pt x="2" y="4859"/>
                  </a:lnTo>
                  <a:cubicBezTo>
                    <a:pt x="-6" y="3247"/>
                    <a:pt x="10" y="1612"/>
                    <a:pt x="2" y="0"/>
                  </a:cubicBezTo>
                  <a:close/>
                </a:path>
              </a:pathLst>
            </a:custGeom>
            <a:solidFill>
              <a:srgbClr val="00A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pic>
          <p:nvPicPr>
            <p:cNvPr id="116" name="image4.png"/>
            <p:cNvPicPr>
              <a:picLocks noChangeAspect="1"/>
            </p:cNvPicPr>
            <p:nvPr/>
          </p:nvPicPr>
          <p:blipFill>
            <a:blip r:embed="rId4">
              <a:extLst/>
            </a:blip>
            <a:stretch>
              <a:fillRect/>
            </a:stretch>
          </p:blipFill>
          <p:spPr>
            <a:xfrm>
              <a:off x="0" y="840248"/>
              <a:ext cx="4099193" cy="252001"/>
            </a:xfrm>
            <a:prstGeom prst="rect">
              <a:avLst/>
            </a:prstGeom>
            <a:ln w="12700" cap="flat">
              <a:noFill/>
              <a:miter lim="400000"/>
            </a:ln>
            <a:effectLst/>
          </p:spPr>
        </p:pic>
      </p:grpSp>
      <p:pic>
        <p:nvPicPr>
          <p:cNvPr id="118" name="image5.png"/>
          <p:cNvPicPr>
            <a:picLocks noChangeAspect="1"/>
          </p:cNvPicPr>
          <p:nvPr/>
        </p:nvPicPr>
        <p:blipFill>
          <a:blip r:embed="rId5">
            <a:extLst/>
          </a:blip>
          <a:stretch>
            <a:fillRect/>
          </a:stretch>
        </p:blipFill>
        <p:spPr>
          <a:xfrm>
            <a:off x="5342399" y="6228000"/>
            <a:ext cx="6264001" cy="228800"/>
          </a:xfrm>
          <a:prstGeom prst="rect">
            <a:avLst/>
          </a:prstGeom>
          <a:ln w="12700">
            <a:miter lim="400000"/>
          </a:ln>
        </p:spPr>
      </p:pic>
      <p:sp>
        <p:nvSpPr>
          <p:cNvPr id="119" name="Shape 119"/>
          <p:cNvSpPr/>
          <p:nvPr/>
        </p:nvSpPr>
        <p:spPr>
          <a:xfrm>
            <a:off x="6676228" y="3832316"/>
            <a:ext cx="521722" cy="609731"/>
          </a:xfrm>
          <a:custGeom>
            <a:avLst/>
            <a:gdLst/>
            <a:ahLst/>
            <a:cxnLst>
              <a:cxn ang="0">
                <a:pos x="wd2" y="hd2"/>
              </a:cxn>
              <a:cxn ang="5400000">
                <a:pos x="wd2" y="hd2"/>
              </a:cxn>
              <a:cxn ang="10800000">
                <a:pos x="wd2" y="hd2"/>
              </a:cxn>
              <a:cxn ang="16200000">
                <a:pos x="wd2" y="hd2"/>
              </a:cxn>
            </a:cxnLst>
            <a:rect l="0" t="0" r="r" b="b"/>
            <a:pathLst>
              <a:path w="21600" h="21600" extrusionOk="0">
                <a:moveTo>
                  <a:pt x="8519" y="15168"/>
                </a:moveTo>
                <a:lnTo>
                  <a:pt x="10783" y="18953"/>
                </a:lnTo>
                <a:lnTo>
                  <a:pt x="10791" y="18931"/>
                </a:lnTo>
                <a:lnTo>
                  <a:pt x="10826" y="18880"/>
                </a:lnTo>
                <a:lnTo>
                  <a:pt x="10887" y="18791"/>
                </a:lnTo>
                <a:lnTo>
                  <a:pt x="10957" y="18673"/>
                </a:lnTo>
                <a:lnTo>
                  <a:pt x="11045" y="18527"/>
                </a:lnTo>
                <a:lnTo>
                  <a:pt x="11150" y="18359"/>
                </a:lnTo>
                <a:lnTo>
                  <a:pt x="11263" y="18174"/>
                </a:lnTo>
                <a:lnTo>
                  <a:pt x="11377" y="17978"/>
                </a:lnTo>
                <a:lnTo>
                  <a:pt x="11656" y="17529"/>
                </a:lnTo>
                <a:lnTo>
                  <a:pt x="11787" y="17299"/>
                </a:lnTo>
                <a:lnTo>
                  <a:pt x="11927" y="17064"/>
                </a:lnTo>
                <a:lnTo>
                  <a:pt x="12076" y="16828"/>
                </a:lnTo>
                <a:lnTo>
                  <a:pt x="12216" y="16593"/>
                </a:lnTo>
                <a:lnTo>
                  <a:pt x="12347" y="16368"/>
                </a:lnTo>
                <a:lnTo>
                  <a:pt x="12478" y="16155"/>
                </a:lnTo>
                <a:lnTo>
                  <a:pt x="12600" y="15948"/>
                </a:lnTo>
                <a:lnTo>
                  <a:pt x="12714" y="15763"/>
                </a:lnTo>
                <a:lnTo>
                  <a:pt x="12818" y="15594"/>
                </a:lnTo>
                <a:lnTo>
                  <a:pt x="12897" y="15454"/>
                </a:lnTo>
                <a:lnTo>
                  <a:pt x="12976" y="15342"/>
                </a:lnTo>
                <a:lnTo>
                  <a:pt x="13028" y="15252"/>
                </a:lnTo>
                <a:lnTo>
                  <a:pt x="13054" y="15191"/>
                </a:lnTo>
                <a:lnTo>
                  <a:pt x="13072" y="15168"/>
                </a:lnTo>
                <a:lnTo>
                  <a:pt x="8519" y="15168"/>
                </a:lnTo>
                <a:close/>
                <a:moveTo>
                  <a:pt x="10783" y="4587"/>
                </a:moveTo>
                <a:lnTo>
                  <a:pt x="10267" y="4609"/>
                </a:lnTo>
                <a:lnTo>
                  <a:pt x="9769" y="4671"/>
                </a:lnTo>
                <a:lnTo>
                  <a:pt x="9288" y="4778"/>
                </a:lnTo>
                <a:lnTo>
                  <a:pt x="8843" y="4918"/>
                </a:lnTo>
                <a:lnTo>
                  <a:pt x="8441" y="5097"/>
                </a:lnTo>
                <a:lnTo>
                  <a:pt x="8065" y="5305"/>
                </a:lnTo>
                <a:lnTo>
                  <a:pt x="7742" y="5540"/>
                </a:lnTo>
                <a:lnTo>
                  <a:pt x="7471" y="5804"/>
                </a:lnTo>
                <a:lnTo>
                  <a:pt x="7235" y="6090"/>
                </a:lnTo>
                <a:lnTo>
                  <a:pt x="7078" y="6393"/>
                </a:lnTo>
                <a:lnTo>
                  <a:pt x="6973" y="6712"/>
                </a:lnTo>
                <a:lnTo>
                  <a:pt x="6938" y="7054"/>
                </a:lnTo>
                <a:lnTo>
                  <a:pt x="6973" y="7391"/>
                </a:lnTo>
                <a:lnTo>
                  <a:pt x="7078" y="7705"/>
                </a:lnTo>
                <a:lnTo>
                  <a:pt x="7235" y="8013"/>
                </a:lnTo>
                <a:lnTo>
                  <a:pt x="7471" y="8299"/>
                </a:lnTo>
                <a:lnTo>
                  <a:pt x="7742" y="8557"/>
                </a:lnTo>
                <a:lnTo>
                  <a:pt x="8065" y="8798"/>
                </a:lnTo>
                <a:lnTo>
                  <a:pt x="8441" y="9006"/>
                </a:lnTo>
                <a:lnTo>
                  <a:pt x="8843" y="9179"/>
                </a:lnTo>
                <a:lnTo>
                  <a:pt x="9288" y="9325"/>
                </a:lnTo>
                <a:lnTo>
                  <a:pt x="9769" y="9432"/>
                </a:lnTo>
                <a:lnTo>
                  <a:pt x="10267" y="9499"/>
                </a:lnTo>
                <a:lnTo>
                  <a:pt x="10783" y="9516"/>
                </a:lnTo>
                <a:lnTo>
                  <a:pt x="11307" y="9499"/>
                </a:lnTo>
                <a:lnTo>
                  <a:pt x="11814" y="9432"/>
                </a:lnTo>
                <a:lnTo>
                  <a:pt x="12285" y="9325"/>
                </a:lnTo>
                <a:lnTo>
                  <a:pt x="12731" y="9179"/>
                </a:lnTo>
                <a:lnTo>
                  <a:pt x="13142" y="9006"/>
                </a:lnTo>
                <a:lnTo>
                  <a:pt x="13509" y="8798"/>
                </a:lnTo>
                <a:lnTo>
                  <a:pt x="13832" y="8557"/>
                </a:lnTo>
                <a:lnTo>
                  <a:pt x="14112" y="8299"/>
                </a:lnTo>
                <a:lnTo>
                  <a:pt x="14339" y="8013"/>
                </a:lnTo>
                <a:lnTo>
                  <a:pt x="14496" y="7705"/>
                </a:lnTo>
                <a:lnTo>
                  <a:pt x="14601" y="7391"/>
                </a:lnTo>
                <a:lnTo>
                  <a:pt x="14636" y="7054"/>
                </a:lnTo>
                <a:lnTo>
                  <a:pt x="14601" y="6712"/>
                </a:lnTo>
                <a:lnTo>
                  <a:pt x="14496" y="6393"/>
                </a:lnTo>
                <a:lnTo>
                  <a:pt x="14339" y="6090"/>
                </a:lnTo>
                <a:lnTo>
                  <a:pt x="14112" y="5804"/>
                </a:lnTo>
                <a:lnTo>
                  <a:pt x="13832" y="5540"/>
                </a:lnTo>
                <a:lnTo>
                  <a:pt x="13509" y="5305"/>
                </a:lnTo>
                <a:lnTo>
                  <a:pt x="13142" y="5097"/>
                </a:lnTo>
                <a:lnTo>
                  <a:pt x="12731" y="4918"/>
                </a:lnTo>
                <a:lnTo>
                  <a:pt x="12285" y="4778"/>
                </a:lnTo>
                <a:lnTo>
                  <a:pt x="11814" y="4671"/>
                </a:lnTo>
                <a:lnTo>
                  <a:pt x="11307" y="4609"/>
                </a:lnTo>
                <a:lnTo>
                  <a:pt x="10783" y="4587"/>
                </a:lnTo>
                <a:close/>
                <a:moveTo>
                  <a:pt x="10826" y="0"/>
                </a:moveTo>
                <a:lnTo>
                  <a:pt x="11639" y="11"/>
                </a:lnTo>
                <a:lnTo>
                  <a:pt x="12434" y="73"/>
                </a:lnTo>
                <a:lnTo>
                  <a:pt x="13220" y="168"/>
                </a:lnTo>
                <a:lnTo>
                  <a:pt x="13989" y="297"/>
                </a:lnTo>
                <a:lnTo>
                  <a:pt x="14732" y="460"/>
                </a:lnTo>
                <a:lnTo>
                  <a:pt x="15449" y="656"/>
                </a:lnTo>
                <a:lnTo>
                  <a:pt x="16148" y="886"/>
                </a:lnTo>
                <a:lnTo>
                  <a:pt x="16820" y="1150"/>
                </a:lnTo>
                <a:lnTo>
                  <a:pt x="17458" y="1436"/>
                </a:lnTo>
                <a:lnTo>
                  <a:pt x="18052" y="1744"/>
                </a:lnTo>
                <a:lnTo>
                  <a:pt x="18629" y="2080"/>
                </a:lnTo>
                <a:lnTo>
                  <a:pt x="19153" y="2450"/>
                </a:lnTo>
                <a:lnTo>
                  <a:pt x="19634" y="2832"/>
                </a:lnTo>
                <a:lnTo>
                  <a:pt x="20071" y="3236"/>
                </a:lnTo>
                <a:lnTo>
                  <a:pt x="20455" y="3662"/>
                </a:lnTo>
                <a:lnTo>
                  <a:pt x="20787" y="4110"/>
                </a:lnTo>
                <a:lnTo>
                  <a:pt x="21076" y="4564"/>
                </a:lnTo>
                <a:lnTo>
                  <a:pt x="21303" y="5041"/>
                </a:lnTo>
                <a:lnTo>
                  <a:pt x="21460" y="5535"/>
                </a:lnTo>
                <a:lnTo>
                  <a:pt x="21565" y="6034"/>
                </a:lnTo>
                <a:lnTo>
                  <a:pt x="21600" y="6544"/>
                </a:lnTo>
                <a:lnTo>
                  <a:pt x="21574" y="6819"/>
                </a:lnTo>
                <a:lnTo>
                  <a:pt x="21521" y="7116"/>
                </a:lnTo>
                <a:lnTo>
                  <a:pt x="21443" y="7436"/>
                </a:lnTo>
                <a:lnTo>
                  <a:pt x="21312" y="7778"/>
                </a:lnTo>
                <a:lnTo>
                  <a:pt x="21163" y="8148"/>
                </a:lnTo>
                <a:lnTo>
                  <a:pt x="20997" y="8535"/>
                </a:lnTo>
                <a:lnTo>
                  <a:pt x="20787" y="8933"/>
                </a:lnTo>
                <a:lnTo>
                  <a:pt x="20560" y="9348"/>
                </a:lnTo>
                <a:lnTo>
                  <a:pt x="20307" y="9785"/>
                </a:lnTo>
                <a:lnTo>
                  <a:pt x="20036" y="10228"/>
                </a:lnTo>
                <a:lnTo>
                  <a:pt x="19748" y="10688"/>
                </a:lnTo>
                <a:lnTo>
                  <a:pt x="19442" y="11153"/>
                </a:lnTo>
                <a:lnTo>
                  <a:pt x="19118" y="11624"/>
                </a:lnTo>
                <a:lnTo>
                  <a:pt x="12714" y="21600"/>
                </a:lnTo>
                <a:lnTo>
                  <a:pt x="8817" y="21600"/>
                </a:lnTo>
                <a:lnTo>
                  <a:pt x="2184" y="11176"/>
                </a:lnTo>
                <a:lnTo>
                  <a:pt x="1879" y="10710"/>
                </a:lnTo>
                <a:lnTo>
                  <a:pt x="1582" y="10250"/>
                </a:lnTo>
                <a:lnTo>
                  <a:pt x="1302" y="9802"/>
                </a:lnTo>
                <a:lnTo>
                  <a:pt x="1049" y="9370"/>
                </a:lnTo>
                <a:lnTo>
                  <a:pt x="813" y="8944"/>
                </a:lnTo>
                <a:lnTo>
                  <a:pt x="603" y="8540"/>
                </a:lnTo>
                <a:lnTo>
                  <a:pt x="437" y="8159"/>
                </a:lnTo>
                <a:lnTo>
                  <a:pt x="271" y="7794"/>
                </a:lnTo>
                <a:lnTo>
                  <a:pt x="157" y="7441"/>
                </a:lnTo>
                <a:lnTo>
                  <a:pt x="70" y="7116"/>
                </a:lnTo>
                <a:lnTo>
                  <a:pt x="9" y="6819"/>
                </a:lnTo>
                <a:lnTo>
                  <a:pt x="0" y="6544"/>
                </a:lnTo>
                <a:lnTo>
                  <a:pt x="35" y="6034"/>
                </a:lnTo>
                <a:lnTo>
                  <a:pt x="140" y="5535"/>
                </a:lnTo>
                <a:lnTo>
                  <a:pt x="297" y="5041"/>
                </a:lnTo>
                <a:lnTo>
                  <a:pt x="524" y="4564"/>
                </a:lnTo>
                <a:lnTo>
                  <a:pt x="813" y="4110"/>
                </a:lnTo>
                <a:lnTo>
                  <a:pt x="1153" y="3662"/>
                </a:lnTo>
                <a:lnTo>
                  <a:pt x="1547" y="3236"/>
                </a:lnTo>
                <a:lnTo>
                  <a:pt x="1975" y="2832"/>
                </a:lnTo>
                <a:lnTo>
                  <a:pt x="2473" y="2450"/>
                </a:lnTo>
                <a:lnTo>
                  <a:pt x="2997" y="2080"/>
                </a:lnTo>
                <a:lnTo>
                  <a:pt x="3565" y="1744"/>
                </a:lnTo>
                <a:lnTo>
                  <a:pt x="4177" y="1436"/>
                </a:lnTo>
                <a:lnTo>
                  <a:pt x="4815" y="1150"/>
                </a:lnTo>
                <a:lnTo>
                  <a:pt x="5487" y="886"/>
                </a:lnTo>
                <a:lnTo>
                  <a:pt x="6195" y="656"/>
                </a:lnTo>
                <a:lnTo>
                  <a:pt x="6920" y="460"/>
                </a:lnTo>
                <a:lnTo>
                  <a:pt x="7672" y="297"/>
                </a:lnTo>
                <a:lnTo>
                  <a:pt x="8441" y="168"/>
                </a:lnTo>
                <a:lnTo>
                  <a:pt x="9227" y="73"/>
                </a:lnTo>
                <a:lnTo>
                  <a:pt x="10014" y="11"/>
                </a:lnTo>
                <a:lnTo>
                  <a:pt x="10826" y="0"/>
                </a:lnTo>
                <a:close/>
              </a:path>
            </a:pathLst>
          </a:custGeom>
          <a:solidFill>
            <a:schemeClr val="accent4"/>
          </a:solidFill>
          <a:ln w="12700">
            <a:miter lim="400000"/>
          </a:ln>
        </p:spPr>
        <p:txBody>
          <a:bodyPr lIns="45719" rIns="45719"/>
          <a:lstStyle/>
          <a:p>
            <a:pPr>
              <a:defRPr>
                <a:solidFill>
                  <a:srgbClr val="FF9900"/>
                </a:solidFill>
              </a:defRPr>
            </a:pPr>
            <a:endParaRPr/>
          </a:p>
        </p:txBody>
      </p:sp>
      <p:sp>
        <p:nvSpPr>
          <p:cNvPr id="120" name="Shape 120"/>
          <p:cNvSpPr/>
          <p:nvPr/>
        </p:nvSpPr>
        <p:spPr>
          <a:xfrm>
            <a:off x="8329831" y="3512892"/>
            <a:ext cx="391208" cy="457201"/>
          </a:xfrm>
          <a:custGeom>
            <a:avLst/>
            <a:gdLst/>
            <a:ahLst/>
            <a:cxnLst>
              <a:cxn ang="0">
                <a:pos x="wd2" y="hd2"/>
              </a:cxn>
              <a:cxn ang="5400000">
                <a:pos x="wd2" y="hd2"/>
              </a:cxn>
              <a:cxn ang="10800000">
                <a:pos x="wd2" y="hd2"/>
              </a:cxn>
              <a:cxn ang="16200000">
                <a:pos x="wd2" y="hd2"/>
              </a:cxn>
            </a:cxnLst>
            <a:rect l="0" t="0" r="r" b="b"/>
            <a:pathLst>
              <a:path w="21600" h="21600" extrusionOk="0">
                <a:moveTo>
                  <a:pt x="8519" y="15168"/>
                </a:moveTo>
                <a:lnTo>
                  <a:pt x="10783" y="18953"/>
                </a:lnTo>
                <a:lnTo>
                  <a:pt x="10791" y="18931"/>
                </a:lnTo>
                <a:lnTo>
                  <a:pt x="10826" y="18880"/>
                </a:lnTo>
                <a:lnTo>
                  <a:pt x="10887" y="18791"/>
                </a:lnTo>
                <a:lnTo>
                  <a:pt x="10957" y="18673"/>
                </a:lnTo>
                <a:lnTo>
                  <a:pt x="11045" y="18527"/>
                </a:lnTo>
                <a:lnTo>
                  <a:pt x="11150" y="18359"/>
                </a:lnTo>
                <a:lnTo>
                  <a:pt x="11263" y="18174"/>
                </a:lnTo>
                <a:lnTo>
                  <a:pt x="11377" y="17978"/>
                </a:lnTo>
                <a:lnTo>
                  <a:pt x="11656" y="17529"/>
                </a:lnTo>
                <a:lnTo>
                  <a:pt x="11787" y="17299"/>
                </a:lnTo>
                <a:lnTo>
                  <a:pt x="11927" y="17064"/>
                </a:lnTo>
                <a:lnTo>
                  <a:pt x="12076" y="16828"/>
                </a:lnTo>
                <a:lnTo>
                  <a:pt x="12216" y="16593"/>
                </a:lnTo>
                <a:lnTo>
                  <a:pt x="12347" y="16368"/>
                </a:lnTo>
                <a:lnTo>
                  <a:pt x="12478" y="16155"/>
                </a:lnTo>
                <a:lnTo>
                  <a:pt x="12600" y="15948"/>
                </a:lnTo>
                <a:lnTo>
                  <a:pt x="12714" y="15763"/>
                </a:lnTo>
                <a:lnTo>
                  <a:pt x="12818" y="15594"/>
                </a:lnTo>
                <a:lnTo>
                  <a:pt x="12897" y="15454"/>
                </a:lnTo>
                <a:lnTo>
                  <a:pt x="12976" y="15342"/>
                </a:lnTo>
                <a:lnTo>
                  <a:pt x="13028" y="15252"/>
                </a:lnTo>
                <a:lnTo>
                  <a:pt x="13054" y="15191"/>
                </a:lnTo>
                <a:lnTo>
                  <a:pt x="13072" y="15168"/>
                </a:lnTo>
                <a:lnTo>
                  <a:pt x="8519" y="15168"/>
                </a:lnTo>
                <a:close/>
                <a:moveTo>
                  <a:pt x="10783" y="4587"/>
                </a:moveTo>
                <a:lnTo>
                  <a:pt x="10267" y="4609"/>
                </a:lnTo>
                <a:lnTo>
                  <a:pt x="9769" y="4671"/>
                </a:lnTo>
                <a:lnTo>
                  <a:pt x="9288" y="4778"/>
                </a:lnTo>
                <a:lnTo>
                  <a:pt x="8843" y="4918"/>
                </a:lnTo>
                <a:lnTo>
                  <a:pt x="8441" y="5097"/>
                </a:lnTo>
                <a:lnTo>
                  <a:pt x="8065" y="5305"/>
                </a:lnTo>
                <a:lnTo>
                  <a:pt x="7742" y="5540"/>
                </a:lnTo>
                <a:lnTo>
                  <a:pt x="7471" y="5804"/>
                </a:lnTo>
                <a:lnTo>
                  <a:pt x="7235" y="6090"/>
                </a:lnTo>
                <a:lnTo>
                  <a:pt x="7078" y="6393"/>
                </a:lnTo>
                <a:lnTo>
                  <a:pt x="6973" y="6712"/>
                </a:lnTo>
                <a:lnTo>
                  <a:pt x="6938" y="7054"/>
                </a:lnTo>
                <a:lnTo>
                  <a:pt x="6973" y="7391"/>
                </a:lnTo>
                <a:lnTo>
                  <a:pt x="7078" y="7705"/>
                </a:lnTo>
                <a:lnTo>
                  <a:pt x="7235" y="8013"/>
                </a:lnTo>
                <a:lnTo>
                  <a:pt x="7471" y="8299"/>
                </a:lnTo>
                <a:lnTo>
                  <a:pt x="7742" y="8557"/>
                </a:lnTo>
                <a:lnTo>
                  <a:pt x="8065" y="8798"/>
                </a:lnTo>
                <a:lnTo>
                  <a:pt x="8441" y="9006"/>
                </a:lnTo>
                <a:lnTo>
                  <a:pt x="8843" y="9179"/>
                </a:lnTo>
                <a:lnTo>
                  <a:pt x="9288" y="9325"/>
                </a:lnTo>
                <a:lnTo>
                  <a:pt x="9769" y="9432"/>
                </a:lnTo>
                <a:lnTo>
                  <a:pt x="10267" y="9499"/>
                </a:lnTo>
                <a:lnTo>
                  <a:pt x="10783" y="9516"/>
                </a:lnTo>
                <a:lnTo>
                  <a:pt x="11307" y="9499"/>
                </a:lnTo>
                <a:lnTo>
                  <a:pt x="11814" y="9432"/>
                </a:lnTo>
                <a:lnTo>
                  <a:pt x="12285" y="9325"/>
                </a:lnTo>
                <a:lnTo>
                  <a:pt x="12731" y="9179"/>
                </a:lnTo>
                <a:lnTo>
                  <a:pt x="13142" y="9006"/>
                </a:lnTo>
                <a:lnTo>
                  <a:pt x="13509" y="8798"/>
                </a:lnTo>
                <a:lnTo>
                  <a:pt x="13832" y="8557"/>
                </a:lnTo>
                <a:lnTo>
                  <a:pt x="14112" y="8299"/>
                </a:lnTo>
                <a:lnTo>
                  <a:pt x="14339" y="8013"/>
                </a:lnTo>
                <a:lnTo>
                  <a:pt x="14496" y="7705"/>
                </a:lnTo>
                <a:lnTo>
                  <a:pt x="14601" y="7391"/>
                </a:lnTo>
                <a:lnTo>
                  <a:pt x="14636" y="7054"/>
                </a:lnTo>
                <a:lnTo>
                  <a:pt x="14601" y="6712"/>
                </a:lnTo>
                <a:lnTo>
                  <a:pt x="14496" y="6393"/>
                </a:lnTo>
                <a:lnTo>
                  <a:pt x="14339" y="6090"/>
                </a:lnTo>
                <a:lnTo>
                  <a:pt x="14112" y="5804"/>
                </a:lnTo>
                <a:lnTo>
                  <a:pt x="13832" y="5540"/>
                </a:lnTo>
                <a:lnTo>
                  <a:pt x="13509" y="5305"/>
                </a:lnTo>
                <a:lnTo>
                  <a:pt x="13142" y="5097"/>
                </a:lnTo>
                <a:lnTo>
                  <a:pt x="12731" y="4918"/>
                </a:lnTo>
                <a:lnTo>
                  <a:pt x="12285" y="4778"/>
                </a:lnTo>
                <a:lnTo>
                  <a:pt x="11814" y="4671"/>
                </a:lnTo>
                <a:lnTo>
                  <a:pt x="11307" y="4609"/>
                </a:lnTo>
                <a:lnTo>
                  <a:pt x="10783" y="4587"/>
                </a:lnTo>
                <a:close/>
                <a:moveTo>
                  <a:pt x="10826" y="0"/>
                </a:moveTo>
                <a:lnTo>
                  <a:pt x="11639" y="11"/>
                </a:lnTo>
                <a:lnTo>
                  <a:pt x="12434" y="73"/>
                </a:lnTo>
                <a:lnTo>
                  <a:pt x="13220" y="168"/>
                </a:lnTo>
                <a:lnTo>
                  <a:pt x="13989" y="297"/>
                </a:lnTo>
                <a:lnTo>
                  <a:pt x="14732" y="460"/>
                </a:lnTo>
                <a:lnTo>
                  <a:pt x="15449" y="656"/>
                </a:lnTo>
                <a:lnTo>
                  <a:pt x="16148" y="886"/>
                </a:lnTo>
                <a:lnTo>
                  <a:pt x="16820" y="1150"/>
                </a:lnTo>
                <a:lnTo>
                  <a:pt x="17458" y="1436"/>
                </a:lnTo>
                <a:lnTo>
                  <a:pt x="18052" y="1744"/>
                </a:lnTo>
                <a:lnTo>
                  <a:pt x="18629" y="2080"/>
                </a:lnTo>
                <a:lnTo>
                  <a:pt x="19153" y="2450"/>
                </a:lnTo>
                <a:lnTo>
                  <a:pt x="19634" y="2832"/>
                </a:lnTo>
                <a:lnTo>
                  <a:pt x="20071" y="3236"/>
                </a:lnTo>
                <a:lnTo>
                  <a:pt x="20455" y="3662"/>
                </a:lnTo>
                <a:lnTo>
                  <a:pt x="20787" y="4110"/>
                </a:lnTo>
                <a:lnTo>
                  <a:pt x="21076" y="4564"/>
                </a:lnTo>
                <a:lnTo>
                  <a:pt x="21303" y="5041"/>
                </a:lnTo>
                <a:lnTo>
                  <a:pt x="21460" y="5535"/>
                </a:lnTo>
                <a:lnTo>
                  <a:pt x="21565" y="6034"/>
                </a:lnTo>
                <a:lnTo>
                  <a:pt x="21600" y="6544"/>
                </a:lnTo>
                <a:lnTo>
                  <a:pt x="21574" y="6819"/>
                </a:lnTo>
                <a:lnTo>
                  <a:pt x="21521" y="7116"/>
                </a:lnTo>
                <a:lnTo>
                  <a:pt x="21443" y="7436"/>
                </a:lnTo>
                <a:lnTo>
                  <a:pt x="21312" y="7778"/>
                </a:lnTo>
                <a:lnTo>
                  <a:pt x="21163" y="8148"/>
                </a:lnTo>
                <a:lnTo>
                  <a:pt x="20997" y="8535"/>
                </a:lnTo>
                <a:lnTo>
                  <a:pt x="20787" y="8933"/>
                </a:lnTo>
                <a:lnTo>
                  <a:pt x="20560" y="9348"/>
                </a:lnTo>
                <a:lnTo>
                  <a:pt x="20307" y="9785"/>
                </a:lnTo>
                <a:lnTo>
                  <a:pt x="20036" y="10228"/>
                </a:lnTo>
                <a:lnTo>
                  <a:pt x="19748" y="10688"/>
                </a:lnTo>
                <a:lnTo>
                  <a:pt x="19442" y="11153"/>
                </a:lnTo>
                <a:lnTo>
                  <a:pt x="19118" y="11624"/>
                </a:lnTo>
                <a:lnTo>
                  <a:pt x="12714" y="21600"/>
                </a:lnTo>
                <a:lnTo>
                  <a:pt x="8817" y="21600"/>
                </a:lnTo>
                <a:lnTo>
                  <a:pt x="2184" y="11176"/>
                </a:lnTo>
                <a:lnTo>
                  <a:pt x="1879" y="10710"/>
                </a:lnTo>
                <a:lnTo>
                  <a:pt x="1582" y="10250"/>
                </a:lnTo>
                <a:lnTo>
                  <a:pt x="1302" y="9802"/>
                </a:lnTo>
                <a:lnTo>
                  <a:pt x="1049" y="9370"/>
                </a:lnTo>
                <a:lnTo>
                  <a:pt x="813" y="8944"/>
                </a:lnTo>
                <a:lnTo>
                  <a:pt x="603" y="8540"/>
                </a:lnTo>
                <a:lnTo>
                  <a:pt x="437" y="8159"/>
                </a:lnTo>
                <a:lnTo>
                  <a:pt x="271" y="7794"/>
                </a:lnTo>
                <a:lnTo>
                  <a:pt x="157" y="7441"/>
                </a:lnTo>
                <a:lnTo>
                  <a:pt x="70" y="7116"/>
                </a:lnTo>
                <a:lnTo>
                  <a:pt x="9" y="6819"/>
                </a:lnTo>
                <a:lnTo>
                  <a:pt x="0" y="6544"/>
                </a:lnTo>
                <a:lnTo>
                  <a:pt x="35" y="6034"/>
                </a:lnTo>
                <a:lnTo>
                  <a:pt x="140" y="5535"/>
                </a:lnTo>
                <a:lnTo>
                  <a:pt x="297" y="5041"/>
                </a:lnTo>
                <a:lnTo>
                  <a:pt x="524" y="4564"/>
                </a:lnTo>
                <a:lnTo>
                  <a:pt x="813" y="4110"/>
                </a:lnTo>
                <a:lnTo>
                  <a:pt x="1153" y="3662"/>
                </a:lnTo>
                <a:lnTo>
                  <a:pt x="1547" y="3236"/>
                </a:lnTo>
                <a:lnTo>
                  <a:pt x="1975" y="2832"/>
                </a:lnTo>
                <a:lnTo>
                  <a:pt x="2473" y="2450"/>
                </a:lnTo>
                <a:lnTo>
                  <a:pt x="2997" y="2080"/>
                </a:lnTo>
                <a:lnTo>
                  <a:pt x="3565" y="1744"/>
                </a:lnTo>
                <a:lnTo>
                  <a:pt x="4177" y="1436"/>
                </a:lnTo>
                <a:lnTo>
                  <a:pt x="4815" y="1150"/>
                </a:lnTo>
                <a:lnTo>
                  <a:pt x="5487" y="886"/>
                </a:lnTo>
                <a:lnTo>
                  <a:pt x="6195" y="656"/>
                </a:lnTo>
                <a:lnTo>
                  <a:pt x="6920" y="460"/>
                </a:lnTo>
                <a:lnTo>
                  <a:pt x="7672" y="297"/>
                </a:lnTo>
                <a:lnTo>
                  <a:pt x="8441" y="168"/>
                </a:lnTo>
                <a:lnTo>
                  <a:pt x="9227" y="73"/>
                </a:lnTo>
                <a:lnTo>
                  <a:pt x="10014" y="11"/>
                </a:lnTo>
                <a:lnTo>
                  <a:pt x="10826" y="0"/>
                </a:lnTo>
                <a:close/>
              </a:path>
            </a:pathLst>
          </a:custGeom>
          <a:solidFill>
            <a:schemeClr val="accent4"/>
          </a:solidFill>
          <a:ln w="12700">
            <a:miter lim="400000"/>
          </a:ln>
        </p:spPr>
        <p:txBody>
          <a:bodyPr lIns="45719" rIns="45719"/>
          <a:lstStyle/>
          <a:p>
            <a:pPr>
              <a:defRPr>
                <a:solidFill>
                  <a:srgbClr val="FF9900"/>
                </a:solidFill>
              </a:defRPr>
            </a:pPr>
            <a:endParaRPr/>
          </a:p>
        </p:txBody>
      </p:sp>
      <p:sp>
        <p:nvSpPr>
          <p:cNvPr id="121" name="Shape 121"/>
          <p:cNvSpPr/>
          <p:nvPr/>
        </p:nvSpPr>
        <p:spPr>
          <a:xfrm>
            <a:off x="9852921" y="3173149"/>
            <a:ext cx="312968" cy="365761"/>
          </a:xfrm>
          <a:custGeom>
            <a:avLst/>
            <a:gdLst/>
            <a:ahLst/>
            <a:cxnLst>
              <a:cxn ang="0">
                <a:pos x="wd2" y="hd2"/>
              </a:cxn>
              <a:cxn ang="5400000">
                <a:pos x="wd2" y="hd2"/>
              </a:cxn>
              <a:cxn ang="10800000">
                <a:pos x="wd2" y="hd2"/>
              </a:cxn>
              <a:cxn ang="16200000">
                <a:pos x="wd2" y="hd2"/>
              </a:cxn>
            </a:cxnLst>
            <a:rect l="0" t="0" r="r" b="b"/>
            <a:pathLst>
              <a:path w="21600" h="21600" extrusionOk="0">
                <a:moveTo>
                  <a:pt x="8519" y="15168"/>
                </a:moveTo>
                <a:lnTo>
                  <a:pt x="10783" y="18953"/>
                </a:lnTo>
                <a:lnTo>
                  <a:pt x="10791" y="18931"/>
                </a:lnTo>
                <a:lnTo>
                  <a:pt x="10826" y="18880"/>
                </a:lnTo>
                <a:lnTo>
                  <a:pt x="10887" y="18791"/>
                </a:lnTo>
                <a:lnTo>
                  <a:pt x="10957" y="18673"/>
                </a:lnTo>
                <a:lnTo>
                  <a:pt x="11045" y="18527"/>
                </a:lnTo>
                <a:lnTo>
                  <a:pt x="11150" y="18359"/>
                </a:lnTo>
                <a:lnTo>
                  <a:pt x="11263" y="18174"/>
                </a:lnTo>
                <a:lnTo>
                  <a:pt x="11377" y="17978"/>
                </a:lnTo>
                <a:lnTo>
                  <a:pt x="11656" y="17529"/>
                </a:lnTo>
                <a:lnTo>
                  <a:pt x="11787" y="17299"/>
                </a:lnTo>
                <a:lnTo>
                  <a:pt x="11927" y="17064"/>
                </a:lnTo>
                <a:lnTo>
                  <a:pt x="12076" y="16828"/>
                </a:lnTo>
                <a:lnTo>
                  <a:pt x="12216" y="16593"/>
                </a:lnTo>
                <a:lnTo>
                  <a:pt x="12347" y="16368"/>
                </a:lnTo>
                <a:lnTo>
                  <a:pt x="12478" y="16155"/>
                </a:lnTo>
                <a:lnTo>
                  <a:pt x="12600" y="15948"/>
                </a:lnTo>
                <a:lnTo>
                  <a:pt x="12714" y="15763"/>
                </a:lnTo>
                <a:lnTo>
                  <a:pt x="12818" y="15594"/>
                </a:lnTo>
                <a:lnTo>
                  <a:pt x="12897" y="15454"/>
                </a:lnTo>
                <a:lnTo>
                  <a:pt x="12976" y="15342"/>
                </a:lnTo>
                <a:lnTo>
                  <a:pt x="13028" y="15252"/>
                </a:lnTo>
                <a:lnTo>
                  <a:pt x="13054" y="15191"/>
                </a:lnTo>
                <a:lnTo>
                  <a:pt x="13072" y="15168"/>
                </a:lnTo>
                <a:lnTo>
                  <a:pt x="8519" y="15168"/>
                </a:lnTo>
                <a:close/>
                <a:moveTo>
                  <a:pt x="10783" y="4587"/>
                </a:moveTo>
                <a:lnTo>
                  <a:pt x="10267" y="4609"/>
                </a:lnTo>
                <a:lnTo>
                  <a:pt x="9769" y="4671"/>
                </a:lnTo>
                <a:lnTo>
                  <a:pt x="9288" y="4778"/>
                </a:lnTo>
                <a:lnTo>
                  <a:pt x="8843" y="4918"/>
                </a:lnTo>
                <a:lnTo>
                  <a:pt x="8441" y="5097"/>
                </a:lnTo>
                <a:lnTo>
                  <a:pt x="8065" y="5305"/>
                </a:lnTo>
                <a:lnTo>
                  <a:pt x="7742" y="5540"/>
                </a:lnTo>
                <a:lnTo>
                  <a:pt x="7471" y="5804"/>
                </a:lnTo>
                <a:lnTo>
                  <a:pt x="7235" y="6090"/>
                </a:lnTo>
                <a:lnTo>
                  <a:pt x="7078" y="6393"/>
                </a:lnTo>
                <a:lnTo>
                  <a:pt x="6973" y="6712"/>
                </a:lnTo>
                <a:lnTo>
                  <a:pt x="6938" y="7054"/>
                </a:lnTo>
                <a:lnTo>
                  <a:pt x="6973" y="7391"/>
                </a:lnTo>
                <a:lnTo>
                  <a:pt x="7078" y="7705"/>
                </a:lnTo>
                <a:lnTo>
                  <a:pt x="7235" y="8013"/>
                </a:lnTo>
                <a:lnTo>
                  <a:pt x="7471" y="8299"/>
                </a:lnTo>
                <a:lnTo>
                  <a:pt x="7742" y="8557"/>
                </a:lnTo>
                <a:lnTo>
                  <a:pt x="8065" y="8798"/>
                </a:lnTo>
                <a:lnTo>
                  <a:pt x="8441" y="9006"/>
                </a:lnTo>
                <a:lnTo>
                  <a:pt x="8843" y="9179"/>
                </a:lnTo>
                <a:lnTo>
                  <a:pt x="9288" y="9325"/>
                </a:lnTo>
                <a:lnTo>
                  <a:pt x="9769" y="9432"/>
                </a:lnTo>
                <a:lnTo>
                  <a:pt x="10267" y="9499"/>
                </a:lnTo>
                <a:lnTo>
                  <a:pt x="10783" y="9516"/>
                </a:lnTo>
                <a:lnTo>
                  <a:pt x="11307" y="9499"/>
                </a:lnTo>
                <a:lnTo>
                  <a:pt x="11814" y="9432"/>
                </a:lnTo>
                <a:lnTo>
                  <a:pt x="12285" y="9325"/>
                </a:lnTo>
                <a:lnTo>
                  <a:pt x="12731" y="9179"/>
                </a:lnTo>
                <a:lnTo>
                  <a:pt x="13142" y="9006"/>
                </a:lnTo>
                <a:lnTo>
                  <a:pt x="13509" y="8798"/>
                </a:lnTo>
                <a:lnTo>
                  <a:pt x="13832" y="8557"/>
                </a:lnTo>
                <a:lnTo>
                  <a:pt x="14112" y="8299"/>
                </a:lnTo>
                <a:lnTo>
                  <a:pt x="14339" y="8013"/>
                </a:lnTo>
                <a:lnTo>
                  <a:pt x="14496" y="7705"/>
                </a:lnTo>
                <a:lnTo>
                  <a:pt x="14601" y="7391"/>
                </a:lnTo>
                <a:lnTo>
                  <a:pt x="14636" y="7054"/>
                </a:lnTo>
                <a:lnTo>
                  <a:pt x="14601" y="6712"/>
                </a:lnTo>
                <a:lnTo>
                  <a:pt x="14496" y="6393"/>
                </a:lnTo>
                <a:lnTo>
                  <a:pt x="14339" y="6090"/>
                </a:lnTo>
                <a:lnTo>
                  <a:pt x="14112" y="5804"/>
                </a:lnTo>
                <a:lnTo>
                  <a:pt x="13832" y="5540"/>
                </a:lnTo>
                <a:lnTo>
                  <a:pt x="13509" y="5305"/>
                </a:lnTo>
                <a:lnTo>
                  <a:pt x="13142" y="5097"/>
                </a:lnTo>
                <a:lnTo>
                  <a:pt x="12731" y="4918"/>
                </a:lnTo>
                <a:lnTo>
                  <a:pt x="12285" y="4778"/>
                </a:lnTo>
                <a:lnTo>
                  <a:pt x="11814" y="4671"/>
                </a:lnTo>
                <a:lnTo>
                  <a:pt x="11307" y="4609"/>
                </a:lnTo>
                <a:lnTo>
                  <a:pt x="10783" y="4587"/>
                </a:lnTo>
                <a:close/>
                <a:moveTo>
                  <a:pt x="10826" y="0"/>
                </a:moveTo>
                <a:lnTo>
                  <a:pt x="11639" y="11"/>
                </a:lnTo>
                <a:lnTo>
                  <a:pt x="12434" y="73"/>
                </a:lnTo>
                <a:lnTo>
                  <a:pt x="13220" y="168"/>
                </a:lnTo>
                <a:lnTo>
                  <a:pt x="13989" y="297"/>
                </a:lnTo>
                <a:lnTo>
                  <a:pt x="14732" y="460"/>
                </a:lnTo>
                <a:lnTo>
                  <a:pt x="15449" y="656"/>
                </a:lnTo>
                <a:lnTo>
                  <a:pt x="16148" y="886"/>
                </a:lnTo>
                <a:lnTo>
                  <a:pt x="16820" y="1150"/>
                </a:lnTo>
                <a:lnTo>
                  <a:pt x="17458" y="1436"/>
                </a:lnTo>
                <a:lnTo>
                  <a:pt x="18052" y="1744"/>
                </a:lnTo>
                <a:lnTo>
                  <a:pt x="18629" y="2080"/>
                </a:lnTo>
                <a:lnTo>
                  <a:pt x="19153" y="2450"/>
                </a:lnTo>
                <a:lnTo>
                  <a:pt x="19634" y="2832"/>
                </a:lnTo>
                <a:lnTo>
                  <a:pt x="20071" y="3236"/>
                </a:lnTo>
                <a:lnTo>
                  <a:pt x="20455" y="3662"/>
                </a:lnTo>
                <a:lnTo>
                  <a:pt x="20787" y="4110"/>
                </a:lnTo>
                <a:lnTo>
                  <a:pt x="21076" y="4564"/>
                </a:lnTo>
                <a:lnTo>
                  <a:pt x="21303" y="5041"/>
                </a:lnTo>
                <a:lnTo>
                  <a:pt x="21460" y="5535"/>
                </a:lnTo>
                <a:lnTo>
                  <a:pt x="21565" y="6034"/>
                </a:lnTo>
                <a:lnTo>
                  <a:pt x="21600" y="6544"/>
                </a:lnTo>
                <a:lnTo>
                  <a:pt x="21574" y="6819"/>
                </a:lnTo>
                <a:lnTo>
                  <a:pt x="21521" y="7116"/>
                </a:lnTo>
                <a:lnTo>
                  <a:pt x="21443" y="7436"/>
                </a:lnTo>
                <a:lnTo>
                  <a:pt x="21312" y="7778"/>
                </a:lnTo>
                <a:lnTo>
                  <a:pt x="21163" y="8148"/>
                </a:lnTo>
                <a:lnTo>
                  <a:pt x="20997" y="8535"/>
                </a:lnTo>
                <a:lnTo>
                  <a:pt x="20787" y="8933"/>
                </a:lnTo>
                <a:lnTo>
                  <a:pt x="20560" y="9348"/>
                </a:lnTo>
                <a:lnTo>
                  <a:pt x="20307" y="9785"/>
                </a:lnTo>
                <a:lnTo>
                  <a:pt x="20036" y="10228"/>
                </a:lnTo>
                <a:lnTo>
                  <a:pt x="19748" y="10688"/>
                </a:lnTo>
                <a:lnTo>
                  <a:pt x="19442" y="11153"/>
                </a:lnTo>
                <a:lnTo>
                  <a:pt x="19118" y="11624"/>
                </a:lnTo>
                <a:lnTo>
                  <a:pt x="12714" y="21600"/>
                </a:lnTo>
                <a:lnTo>
                  <a:pt x="8817" y="21600"/>
                </a:lnTo>
                <a:lnTo>
                  <a:pt x="2184" y="11176"/>
                </a:lnTo>
                <a:lnTo>
                  <a:pt x="1879" y="10710"/>
                </a:lnTo>
                <a:lnTo>
                  <a:pt x="1582" y="10250"/>
                </a:lnTo>
                <a:lnTo>
                  <a:pt x="1302" y="9802"/>
                </a:lnTo>
                <a:lnTo>
                  <a:pt x="1049" y="9370"/>
                </a:lnTo>
                <a:lnTo>
                  <a:pt x="813" y="8944"/>
                </a:lnTo>
                <a:lnTo>
                  <a:pt x="603" y="8540"/>
                </a:lnTo>
                <a:lnTo>
                  <a:pt x="437" y="8159"/>
                </a:lnTo>
                <a:lnTo>
                  <a:pt x="271" y="7794"/>
                </a:lnTo>
                <a:lnTo>
                  <a:pt x="157" y="7441"/>
                </a:lnTo>
                <a:lnTo>
                  <a:pt x="70" y="7116"/>
                </a:lnTo>
                <a:lnTo>
                  <a:pt x="9" y="6819"/>
                </a:lnTo>
                <a:lnTo>
                  <a:pt x="0" y="6544"/>
                </a:lnTo>
                <a:lnTo>
                  <a:pt x="35" y="6034"/>
                </a:lnTo>
                <a:lnTo>
                  <a:pt x="140" y="5535"/>
                </a:lnTo>
                <a:lnTo>
                  <a:pt x="297" y="5041"/>
                </a:lnTo>
                <a:lnTo>
                  <a:pt x="524" y="4564"/>
                </a:lnTo>
                <a:lnTo>
                  <a:pt x="813" y="4110"/>
                </a:lnTo>
                <a:lnTo>
                  <a:pt x="1153" y="3662"/>
                </a:lnTo>
                <a:lnTo>
                  <a:pt x="1547" y="3236"/>
                </a:lnTo>
                <a:lnTo>
                  <a:pt x="1975" y="2832"/>
                </a:lnTo>
                <a:lnTo>
                  <a:pt x="2473" y="2450"/>
                </a:lnTo>
                <a:lnTo>
                  <a:pt x="2997" y="2080"/>
                </a:lnTo>
                <a:lnTo>
                  <a:pt x="3565" y="1744"/>
                </a:lnTo>
                <a:lnTo>
                  <a:pt x="4177" y="1436"/>
                </a:lnTo>
                <a:lnTo>
                  <a:pt x="4815" y="1150"/>
                </a:lnTo>
                <a:lnTo>
                  <a:pt x="5487" y="886"/>
                </a:lnTo>
                <a:lnTo>
                  <a:pt x="6195" y="656"/>
                </a:lnTo>
                <a:lnTo>
                  <a:pt x="6920" y="460"/>
                </a:lnTo>
                <a:lnTo>
                  <a:pt x="7672" y="297"/>
                </a:lnTo>
                <a:lnTo>
                  <a:pt x="8441" y="168"/>
                </a:lnTo>
                <a:lnTo>
                  <a:pt x="9227" y="73"/>
                </a:lnTo>
                <a:lnTo>
                  <a:pt x="10014" y="11"/>
                </a:lnTo>
                <a:lnTo>
                  <a:pt x="10826" y="0"/>
                </a:lnTo>
                <a:close/>
              </a:path>
            </a:pathLst>
          </a:custGeom>
          <a:solidFill>
            <a:schemeClr val="accent4"/>
          </a:solidFill>
          <a:ln w="12700">
            <a:miter lim="400000"/>
          </a:ln>
        </p:spPr>
        <p:txBody>
          <a:bodyPr lIns="45719" rIns="45719"/>
          <a:lstStyle/>
          <a:p>
            <a:pPr>
              <a:defRPr>
                <a:solidFill>
                  <a:srgbClr val="FF9900"/>
                </a:solidFill>
              </a:defRPr>
            </a:pPr>
            <a:endParaRPr/>
          </a:p>
        </p:txBody>
      </p:sp>
      <p:sp>
        <p:nvSpPr>
          <p:cNvPr id="122" name="Shape 122"/>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29" name="Shape 129"/>
          <p:cNvSpPr/>
          <p:nvPr/>
        </p:nvSpPr>
        <p:spPr>
          <a:xfrm>
            <a:off x="529410" y="1241945"/>
            <a:ext cx="11662594" cy="3"/>
          </a:xfrm>
          <a:prstGeom prst="line">
            <a:avLst/>
          </a:prstGeom>
          <a:solidFill>
            <a:srgbClr val="66AA44"/>
          </a:solidFill>
          <a:ln>
            <a:solidFill>
              <a:srgbClr val="FF9900"/>
            </a:solidFill>
          </a:ln>
        </p:spPr>
        <p:txBody>
          <a:bodyPr lIns="45719" rIns="45719"/>
          <a:lstStyle/>
          <a:p>
            <a:endParaRPr/>
          </a:p>
        </p:txBody>
      </p:sp>
      <p:sp>
        <p:nvSpPr>
          <p:cNvPr id="130" name="Shape 130"/>
          <p:cNvSpPr>
            <a:spLocks noGrp="1"/>
          </p:cNvSpPr>
          <p:nvPr>
            <p:ph type="body" idx="1"/>
          </p:nvPr>
        </p:nvSpPr>
        <p:spPr>
          <a:xfrm>
            <a:off x="456624" y="1578277"/>
            <a:ext cx="11173640" cy="4789562"/>
          </a:xfrm>
          <a:prstGeom prst="rect">
            <a:avLst/>
          </a:prstGeom>
          <a:extLst>
            <a:ext uri="{C572A759-6A51-4108-AA02-DFA0A04FC94B}">
              <ma14:wrappingTextBoxFlag xmlns:ma14="http://schemas.microsoft.com/office/mac/drawingml/2011/main" xmlns="" val="1"/>
            </a:ext>
          </a:extLst>
        </p:spPr>
        <p:txBody>
          <a:bodyPr lIns="44450" tIns="44450" rIns="44450" bIns="44450"/>
          <a:lstStyle>
            <a:lvl1pPr marL="176212" indent="-176212">
              <a:spcBef>
                <a:spcPts val="1100"/>
              </a:spcBef>
              <a:buClr>
                <a:srgbClr val="000000"/>
              </a:buClr>
              <a:buFontTx/>
              <a:defRPr sz="2400"/>
            </a:lvl1pPr>
            <a:lvl2pPr marL="523875" indent="-342900">
              <a:spcBef>
                <a:spcPts val="1100"/>
              </a:spcBef>
              <a:buClr>
                <a:srgbClr val="000000"/>
              </a:buClr>
              <a:buFontTx/>
              <a:defRPr sz="2400"/>
            </a:lvl2pPr>
            <a:lvl3pPr marL="663893" indent="-201930">
              <a:spcBef>
                <a:spcPts val="1100"/>
              </a:spcBef>
              <a:buClr>
                <a:srgbClr val="000000"/>
              </a:buClr>
              <a:buFontTx/>
              <a:defRPr sz="2400"/>
            </a:lvl3pPr>
            <a:lvl4pPr marL="945619" indent="-302682">
              <a:spcBef>
                <a:spcPts val="1100"/>
              </a:spcBef>
              <a:buClr>
                <a:srgbClr val="000000"/>
              </a:buClr>
              <a:buFontTx/>
              <a:defRPr sz="2400"/>
            </a:lvl4pPr>
            <a:lvl5pPr marL="1098550" indent="-222250">
              <a:spcBef>
                <a:spcPts val="1100"/>
              </a:spcBef>
              <a:buClr>
                <a:srgbClr val="000000"/>
              </a:buClr>
              <a:buFontTx/>
              <a:defRPr sz="2400"/>
            </a:lvl5pPr>
          </a:lstStyle>
          <a:p>
            <a:r>
              <a:t>Body Level One</a:t>
            </a:r>
          </a:p>
          <a:p>
            <a:pPr lvl="1"/>
            <a:r>
              <a:t>Body Level Two</a:t>
            </a:r>
          </a:p>
          <a:p>
            <a:pPr lvl="2"/>
            <a:r>
              <a:t>Body Level Three</a:t>
            </a:r>
          </a:p>
          <a:p>
            <a:pPr lvl="3"/>
            <a:r>
              <a:t>Body Level Four</a:t>
            </a:r>
          </a:p>
          <a:p>
            <a:pPr lvl="4"/>
            <a:r>
              <a:t>Body Level Five</a:t>
            </a:r>
          </a:p>
        </p:txBody>
      </p:sp>
      <p:sp>
        <p:nvSpPr>
          <p:cNvPr id="131" name="Shape 131"/>
          <p:cNvSpPr>
            <a:spLocks noGrp="1"/>
          </p:cNvSpPr>
          <p:nvPr>
            <p:ph type="sldNum" sz="quarter" idx="2"/>
          </p:nvPr>
        </p:nvSpPr>
        <p:spPr>
          <a:xfrm>
            <a:off x="11576202" y="6553199"/>
            <a:ext cx="234802" cy="228601"/>
          </a:xfrm>
          <a:prstGeom prst="rect">
            <a:avLst/>
          </a:prstGeom>
        </p:spPr>
        <p:txBody>
          <a:bodyPr lIns="44450" tIns="44450" rIns="44450" bIns="44450" anchor="b"/>
          <a:lstStyle>
            <a:lvl1pPr>
              <a:defRPr sz="10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r>
              <a:t>Click to edit Master title style</a:t>
            </a:r>
          </a:p>
        </p:txBody>
      </p:sp>
      <p:sp>
        <p:nvSpPr>
          <p:cNvPr id="22" name="Shape 22"/>
          <p:cNvSpPr>
            <a:spLocks noGrp="1"/>
          </p:cNvSpPr>
          <p:nvPr>
            <p:ph type="body" idx="1"/>
          </p:nvPr>
        </p:nvSpPr>
        <p:spPr>
          <a:xfrm>
            <a:off x="838200" y="1825625"/>
            <a:ext cx="10515600" cy="3840883"/>
          </a:xfrm>
          <a:prstGeom prst="rect">
            <a:avLst/>
          </a:prstGeom>
          <a:extLst>
            <a:ext uri="{C572A759-6A51-4108-AA02-DFA0A04FC94B}">
              <ma14:wrappingTextBoxFlag xmlns:ma14="http://schemas.microsoft.com/office/mac/drawingml/2011/main" xmlns="" val="1"/>
            </a:ext>
          </a:extLst>
        </p:spPr>
        <p:txBody>
          <a:bodyPr/>
          <a:lstStyle/>
          <a:p>
            <a:r>
              <a:t>Click to edit Master text styles</a:t>
            </a:r>
          </a:p>
          <a:p>
            <a:pPr lvl="1"/>
            <a:r>
              <a:t>Second level</a:t>
            </a:r>
          </a:p>
          <a:p>
            <a:pPr lvl="2"/>
            <a:r>
              <a:t>Third level</a:t>
            </a:r>
          </a:p>
          <a:p>
            <a:pPr lvl="3"/>
            <a:r>
              <a:t>Fourth level</a:t>
            </a:r>
          </a:p>
          <a:p>
            <a:pPr lvl="4"/>
            <a:r>
              <a:t>Fifth level</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0" name="Shape 30"/>
          <p:cNvSpPr>
            <a:spLocks noGrp="1"/>
          </p:cNvSpPr>
          <p:nvPr>
            <p:ph type="title"/>
          </p:nvPr>
        </p:nvSpPr>
        <p:spPr>
          <a:xfrm>
            <a:off x="831850" y="1709738"/>
            <a:ext cx="10515600" cy="2852737"/>
          </a:xfrm>
          <a:prstGeom prst="rect">
            <a:avLst/>
          </a:prstGeom>
        </p:spPr>
        <p:txBody>
          <a:bodyPr anchor="b"/>
          <a:lstStyle>
            <a:lvl1pPr>
              <a:defRPr sz="6000"/>
            </a:lvl1pPr>
          </a:lstStyle>
          <a:p>
            <a:r>
              <a:t>Click to edit Master title style</a:t>
            </a:r>
          </a:p>
        </p:txBody>
      </p:sp>
      <p:sp>
        <p:nvSpPr>
          <p:cNvPr id="31" name="Shape 31"/>
          <p:cNvSpPr>
            <a:spLocks noGrp="1"/>
          </p:cNvSpPr>
          <p:nvPr>
            <p:ph type="body" sz="quarter" idx="1"/>
          </p:nvPr>
        </p:nvSpPr>
        <p:spPr>
          <a:xfrm>
            <a:off x="831850" y="4589462"/>
            <a:ext cx="10515600" cy="1500188"/>
          </a:xfrm>
          <a:prstGeom prst="rect">
            <a:avLst/>
          </a:prstGeom>
          <a:extLst>
            <a:ext uri="{C572A759-6A51-4108-AA02-DFA0A04FC94B}">
              <ma14:wrappingTextBoxFlag xmlns:ma14="http://schemas.microsoft.com/office/mac/drawingml/2011/main" xmlns="" val="1"/>
            </a:ext>
          </a:extLst>
        </p:spPr>
        <p:txBody>
          <a:bodyPr/>
          <a:lstStyle>
            <a:lvl1pPr marL="0" indent="0">
              <a:buSzTx/>
              <a:buFontTx/>
              <a:buNone/>
              <a:defRPr sz="2400">
                <a:solidFill>
                  <a:srgbClr val="888888"/>
                </a:solidFill>
              </a:defRPr>
            </a:lvl1pPr>
          </a:lstStyle>
          <a:p>
            <a:r>
              <a:t>Click to edit Master text styles</a:t>
            </a:r>
          </a:p>
        </p:txBody>
      </p:sp>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r>
              <a:t>Click to edit Master title style</a:t>
            </a:r>
          </a:p>
        </p:txBody>
      </p:sp>
      <p:sp>
        <p:nvSpPr>
          <p:cNvPr id="40" name="Shape 40"/>
          <p:cNvSpPr>
            <a:spLocks noGrp="1"/>
          </p:cNvSpPr>
          <p:nvPr>
            <p:ph type="body" sz="half" idx="1"/>
          </p:nvPr>
        </p:nvSpPr>
        <p:spPr>
          <a:xfrm>
            <a:off x="838200" y="1825625"/>
            <a:ext cx="5181600" cy="4351338"/>
          </a:xfrm>
          <a:prstGeom prst="rect">
            <a:avLst/>
          </a:prstGeom>
          <a:extLst>
            <a:ext uri="{C572A759-6A51-4108-AA02-DFA0A04FC94B}">
              <ma14:wrappingTextBoxFlag xmlns:ma14="http://schemas.microsoft.com/office/mac/drawingml/2011/main" xmlns="" val="1"/>
            </a:ext>
          </a:extLst>
        </p:spPr>
        <p:txBody>
          <a:bodyPr/>
          <a:lstStyle/>
          <a:p>
            <a:r>
              <a:t>Click to edit Master text styles</a:t>
            </a:r>
          </a:p>
          <a:p>
            <a:pPr lvl="1"/>
            <a:r>
              <a:t>Second level</a:t>
            </a:r>
          </a:p>
          <a:p>
            <a:pPr lvl="2"/>
            <a:r>
              <a:t>Third level</a:t>
            </a:r>
          </a:p>
          <a:p>
            <a:pPr lvl="3"/>
            <a:r>
              <a:t>Fourth level</a:t>
            </a:r>
          </a:p>
          <a:p>
            <a:pPr lvl="4"/>
            <a:r>
              <a:t>Fifth level</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8" name="Shape 48"/>
          <p:cNvSpPr>
            <a:spLocks noGrp="1"/>
          </p:cNvSpPr>
          <p:nvPr>
            <p:ph type="title"/>
          </p:nvPr>
        </p:nvSpPr>
        <p:spPr>
          <a:xfrm>
            <a:off x="839787" y="365125"/>
            <a:ext cx="10515601" cy="1325563"/>
          </a:xfrm>
          <a:prstGeom prst="rect">
            <a:avLst/>
          </a:prstGeom>
        </p:spPr>
        <p:txBody>
          <a:bodyPr/>
          <a:lstStyle/>
          <a:p>
            <a:r>
              <a:t>Click to edit Master title style</a:t>
            </a:r>
          </a:p>
        </p:txBody>
      </p:sp>
      <p:sp>
        <p:nvSpPr>
          <p:cNvPr id="49" name="Shape 49"/>
          <p:cNvSpPr>
            <a:spLocks noGrp="1"/>
          </p:cNvSpPr>
          <p:nvPr>
            <p:ph type="body" sz="quarter" idx="1"/>
          </p:nvPr>
        </p:nvSpPr>
        <p:spPr>
          <a:xfrm>
            <a:off x="839787" y="1681163"/>
            <a:ext cx="5157789" cy="823913"/>
          </a:xfrm>
          <a:prstGeom prst="rect">
            <a:avLst/>
          </a:prstGeom>
          <a:extLst>
            <a:ext uri="{C572A759-6A51-4108-AA02-DFA0A04FC94B}">
              <ma14:wrappingTextBoxFlag xmlns:ma14="http://schemas.microsoft.com/office/mac/drawingml/2011/main" xmlns="" val="1"/>
            </a:ext>
          </a:extLst>
        </p:spPr>
        <p:txBody>
          <a:bodyPr anchor="b"/>
          <a:lstStyle>
            <a:lvl1pPr marL="0" indent="0">
              <a:buSzTx/>
              <a:buFontTx/>
              <a:buNone/>
              <a:defRPr sz="2400" b="1"/>
            </a:lvl1pPr>
          </a:lstStyle>
          <a:p>
            <a:r>
              <a:t>Click to edit Master text styles</a:t>
            </a:r>
          </a:p>
        </p:txBody>
      </p:sp>
      <p:sp>
        <p:nvSpPr>
          <p:cNvPr id="50" name="Shape 50"/>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1" name="Shape 5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p>
            <a:r>
              <a:t>Click to edit Master title style</a:t>
            </a:r>
          </a:p>
        </p:txBody>
      </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3" name="Shape 73"/>
          <p:cNvSpPr>
            <a:spLocks noGrp="1"/>
          </p:cNvSpPr>
          <p:nvPr>
            <p:ph type="title"/>
          </p:nvPr>
        </p:nvSpPr>
        <p:spPr>
          <a:xfrm>
            <a:off x="839787" y="457200"/>
            <a:ext cx="3932239" cy="1600200"/>
          </a:xfrm>
          <a:prstGeom prst="rect">
            <a:avLst/>
          </a:prstGeom>
        </p:spPr>
        <p:txBody>
          <a:bodyPr anchor="b"/>
          <a:lstStyle>
            <a:lvl1pPr>
              <a:defRPr sz="3200"/>
            </a:lvl1pPr>
          </a:lstStyle>
          <a:p>
            <a:r>
              <a:t>Click to edit Master title style</a:t>
            </a:r>
          </a:p>
        </p:txBody>
      </p:sp>
      <p:sp>
        <p:nvSpPr>
          <p:cNvPr id="74" name="Shape 74"/>
          <p:cNvSpPr>
            <a:spLocks noGrp="1"/>
          </p:cNvSpPr>
          <p:nvPr>
            <p:ph type="body" sz="half" idx="1"/>
          </p:nvPr>
        </p:nvSpPr>
        <p:spPr>
          <a:xfrm>
            <a:off x="5183187" y="987425"/>
            <a:ext cx="6172201" cy="4873625"/>
          </a:xfrm>
          <a:prstGeom prst="rect">
            <a:avLst/>
          </a:prstGeom>
          <a:extLst>
            <a:ext uri="{C572A759-6A51-4108-AA02-DFA0A04FC94B}">
              <ma14:wrappingTextBoxFlag xmlns:ma14="http://schemas.microsoft.com/office/mac/drawingml/2011/main" xmlns="" val="1"/>
            </a:ext>
          </a:extLst>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Click to edit Master text styles</a:t>
            </a:r>
          </a:p>
          <a:p>
            <a:pPr lvl="1"/>
            <a:r>
              <a:t>Second level</a:t>
            </a:r>
          </a:p>
          <a:p>
            <a:pPr lvl="2"/>
            <a:r>
              <a:t>Third level</a:t>
            </a:r>
          </a:p>
          <a:p>
            <a:pPr lvl="3"/>
            <a:r>
              <a:t>Fourth level</a:t>
            </a:r>
          </a:p>
          <a:p>
            <a:pPr lvl="4"/>
            <a:r>
              <a:t>Fifth level</a:t>
            </a:r>
          </a:p>
        </p:txBody>
      </p:sp>
      <p:sp>
        <p:nvSpPr>
          <p:cNvPr id="75" name="Shape 75"/>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3" name="Shape 83"/>
          <p:cNvSpPr>
            <a:spLocks noGrp="1"/>
          </p:cNvSpPr>
          <p:nvPr>
            <p:ph type="title"/>
          </p:nvPr>
        </p:nvSpPr>
        <p:spPr>
          <a:xfrm>
            <a:off x="839787" y="457200"/>
            <a:ext cx="3932239" cy="1600200"/>
          </a:xfrm>
          <a:prstGeom prst="rect">
            <a:avLst/>
          </a:prstGeom>
        </p:spPr>
        <p:txBody>
          <a:bodyPr anchor="b"/>
          <a:lstStyle>
            <a:lvl1pPr>
              <a:defRPr sz="3200"/>
            </a:lvl1pPr>
          </a:lstStyle>
          <a:p>
            <a:r>
              <a:t>Click to edit Master title style</a:t>
            </a:r>
          </a:p>
        </p:txBody>
      </p:sp>
      <p:sp>
        <p:nvSpPr>
          <p:cNvPr id="84" name="Shape 84"/>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5" name="Shape 85"/>
          <p:cNvSpPr>
            <a:spLocks noGrp="1"/>
          </p:cNvSpPr>
          <p:nvPr>
            <p:ph type="body" sz="quarter" idx="1"/>
          </p:nvPr>
        </p:nvSpPr>
        <p:spPr>
          <a:xfrm>
            <a:off x="839787" y="2057400"/>
            <a:ext cx="3932239" cy="3811588"/>
          </a:xfrm>
          <a:prstGeom prst="rect">
            <a:avLst/>
          </a:prstGeom>
          <a:extLst>
            <a:ext uri="{C572A759-6A51-4108-AA02-DFA0A04FC94B}">
              <ma14:wrappingTextBoxFlag xmlns:ma14="http://schemas.microsoft.com/office/mac/drawingml/2011/main" xmlns="" val="1"/>
            </a:ext>
          </a:extLst>
        </p:spPr>
        <p:txBody>
          <a:bodyPr/>
          <a:lstStyle>
            <a:lvl1pPr marL="0" indent="0">
              <a:buSzTx/>
              <a:buFontTx/>
              <a:buNone/>
              <a:defRPr sz="1600"/>
            </a:lvl1pPr>
          </a:lstStyle>
          <a:p>
            <a:r>
              <a:t>Click to edit Master text styles</a:t>
            </a: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3" name="Shape 93"/>
          <p:cNvSpPr>
            <a:spLocks noGrp="1"/>
          </p:cNvSpPr>
          <p:nvPr>
            <p:ph type="title"/>
          </p:nvPr>
        </p:nvSpPr>
        <p:spPr>
          <a:prstGeom prst="rect">
            <a:avLst/>
          </a:prstGeom>
        </p:spPr>
        <p:txBody>
          <a:bodyPr/>
          <a:lstStyle/>
          <a:p>
            <a:r>
              <a:t>Click to edit Master title style</a:t>
            </a:r>
          </a:p>
        </p:txBody>
      </p:sp>
      <p:sp>
        <p:nvSpPr>
          <p:cNvPr id="94" name="Shape 94"/>
          <p:cNvSpPr>
            <a:spLocks noGrp="1"/>
          </p:cNvSpPr>
          <p:nvPr>
            <p:ph type="body" idx="1"/>
          </p:nvPr>
        </p:nvSpPr>
        <p:spPr>
          <a:xfrm>
            <a:off x="838200" y="1825625"/>
            <a:ext cx="10515600" cy="3840883"/>
          </a:xfrm>
          <a:prstGeom prst="rect">
            <a:avLst/>
          </a:prstGeom>
          <a:extLst>
            <a:ext uri="{C572A759-6A51-4108-AA02-DFA0A04FC94B}">
              <ma14:wrappingTextBoxFlag xmlns:ma14="http://schemas.microsoft.com/office/mac/drawingml/2011/main" xmlns="" val="1"/>
            </a:ext>
          </a:extLst>
        </p:spPr>
        <p:txBody>
          <a:bodyPr/>
          <a:lstStyle/>
          <a:p>
            <a:r>
              <a:t>Click to edit Master text styles</a:t>
            </a:r>
          </a:p>
          <a:p>
            <a:pPr lvl="1"/>
            <a:r>
              <a:t>Second level</a:t>
            </a:r>
          </a:p>
          <a:p>
            <a:pPr lvl="2"/>
            <a:r>
              <a:t>Third level</a:t>
            </a:r>
          </a:p>
          <a:p>
            <a:pPr lvl="3"/>
            <a:r>
              <a:t>Fourth level</a:t>
            </a:r>
          </a:p>
          <a:p>
            <a:pPr lvl="4"/>
            <a:r>
              <a:t>Fifth level</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14">
            <a:extLst/>
          </a:blip>
          <a:stretch>
            <a:fillRect/>
          </a:stretch>
        </p:blipFill>
        <p:spPr>
          <a:xfrm>
            <a:off x="0" y="5666507"/>
            <a:ext cx="12192000" cy="1191493"/>
          </a:xfrm>
          <a:prstGeom prst="rect">
            <a:avLst/>
          </a:prstGeom>
          <a:ln w="12700">
            <a:miter lim="400000"/>
          </a:ln>
        </p:spPr>
      </p:pic>
      <p:sp>
        <p:nvSpPr>
          <p:cNvPr id="3" name="Shape 3"/>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Click to edit Master title style</a:t>
            </a:r>
          </a:p>
        </p:txBody>
      </p:sp>
      <p:sp>
        <p:nvSpPr>
          <p:cNvPr id="4" name="Shape 4"/>
          <p:cNvSpPr>
            <a:spLocks noGrp="1"/>
          </p:cNvSpPr>
          <p:nvPr>
            <p:ph type="body" idx="1"/>
          </p:nvPr>
        </p:nvSpPr>
        <p:spPr>
          <a:xfrm>
            <a:off x="609600" y="1600200"/>
            <a:ext cx="10972800" cy="4525963"/>
          </a:xfrm>
          <a:prstGeom prst="rect">
            <a:avLst/>
          </a:prstGeom>
          <a:ln w="12700">
            <a:miter lim="400000"/>
          </a:ln>
        </p:spPr>
        <p:txBody>
          <a:bodyPr lIns="45719" rIns="45719">
            <a:normAutofit/>
          </a:bodyPr>
          <a:lstStyle/>
          <a:p>
            <a:endParaRPr/>
          </a:p>
        </p:txBody>
      </p:sp>
      <p:sp>
        <p:nvSpPr>
          <p:cNvPr id="5" name="Shape 5"/>
          <p:cNvSpPr>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x.accenture.com/repositories/contributionform.aspx?path=C33/47/69&amp;mode=read" TargetMode="External"/><Relationship Id="rId2" Type="http://schemas.openxmlformats.org/officeDocument/2006/relationships/hyperlink" Target="https://techtime.accenture.com/document/extraction-tweets"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xfrm>
            <a:off x="291548" y="2403088"/>
            <a:ext cx="9554817" cy="2199863"/>
          </a:xfrm>
          <a:prstGeom prst="rect">
            <a:avLst/>
          </a:prstGeom>
        </p:spPr>
        <p:txBody>
          <a:bodyPr/>
          <a:lstStyle/>
          <a:p>
            <a:pPr>
              <a:defRPr sz="4800">
                <a:solidFill>
                  <a:srgbClr val="000000"/>
                </a:solidFill>
              </a:defRPr>
            </a:pPr>
            <a:r>
              <a:rPr lang="en-US" dirty="0"/>
              <a:t>Natural Language Processing</a:t>
            </a:r>
            <a:br>
              <a:rPr dirty="0"/>
            </a:br>
            <a:r>
              <a:rPr dirty="0"/>
              <a:t>-LKM</a:t>
            </a:r>
          </a:p>
        </p:txBody>
      </p:sp>
      <p:sp>
        <p:nvSpPr>
          <p:cNvPr id="158" name="Shape 158"/>
          <p:cNvSpPr>
            <a:spLocks noGrp="1"/>
          </p:cNvSpPr>
          <p:nvPr>
            <p:ph type="body" sz="quarter" idx="1"/>
          </p:nvPr>
        </p:nvSpPr>
        <p:spPr>
          <a:xfrm>
            <a:off x="609601" y="4006601"/>
            <a:ext cx="5412316" cy="467563"/>
          </a:xfrm>
          <a:prstGeom prst="rect">
            <a:avLst/>
          </a:prstGeom>
        </p:spPr>
        <p:txBody>
          <a:bodyPr/>
          <a:lstStyle/>
          <a:p>
            <a:r>
              <a:t>    		-LKM</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 name="Shape 1181"/>
          <p:cNvSpPr>
            <a:spLocks noGrp="1"/>
          </p:cNvSpPr>
          <p:nvPr>
            <p:ph type="title"/>
          </p:nvPr>
        </p:nvSpPr>
        <p:spPr>
          <a:xfrm>
            <a:off x="2152650" y="365127"/>
            <a:ext cx="7886700" cy="1325563"/>
          </a:xfrm>
          <a:prstGeom prst="rect">
            <a:avLst/>
          </a:prstGeom>
        </p:spPr>
        <p:txBody>
          <a:bodyPr/>
          <a:lstStyle>
            <a:lvl1pPr>
              <a:defRPr sz="4000" b="1">
                <a:latin typeface="Arial"/>
                <a:ea typeface="Arial"/>
                <a:cs typeface="Arial"/>
                <a:sym typeface="Arial"/>
              </a:defRPr>
            </a:lvl1pPr>
          </a:lstStyle>
          <a:p>
            <a:r>
              <a:t>Cleaning Irregularities </a:t>
            </a:r>
          </a:p>
        </p:txBody>
      </p:sp>
      <p:sp>
        <p:nvSpPr>
          <p:cNvPr id="1182" name="Shape 1182"/>
          <p:cNvSpPr>
            <a:spLocks noGrp="1"/>
          </p:cNvSpPr>
          <p:nvPr>
            <p:ph type="body" idx="1"/>
          </p:nvPr>
        </p:nvSpPr>
        <p:spPr>
          <a:xfrm>
            <a:off x="2152650" y="1825625"/>
            <a:ext cx="7886700" cy="4351338"/>
          </a:xfrm>
          <a:prstGeom prst="rect">
            <a:avLst/>
          </a:prstGeom>
        </p:spPr>
        <p:txBody>
          <a:bodyPr/>
          <a:lstStyle/>
          <a:p>
            <a:pPr>
              <a:defRPr sz="2400"/>
            </a:pPr>
            <a:r>
              <a:t>Text data often has many inconsistencies that will cause algorithms trouble </a:t>
            </a:r>
          </a:p>
          <a:p>
            <a:pPr>
              <a:defRPr sz="2400"/>
            </a:pPr>
            <a:r>
              <a:t> Computers are very literal by default – </a:t>
            </a:r>
          </a:p>
          <a:p>
            <a:pPr marL="0" indent="0">
              <a:buSzTx/>
              <a:buNone/>
              <a:defRPr sz="2400">
                <a:solidFill>
                  <a:srgbClr val="548235"/>
                </a:solidFill>
              </a:defRPr>
            </a:pPr>
            <a:r>
              <a:t>Great, great, GREAT </a:t>
            </a:r>
            <a:r>
              <a:rPr>
                <a:solidFill>
                  <a:srgbClr val="000000"/>
                </a:solidFill>
              </a:rPr>
              <a:t>will all be counted separately. </a:t>
            </a:r>
          </a:p>
          <a:p>
            <a:pPr>
              <a:defRPr sz="2400"/>
            </a:pPr>
            <a:r>
              <a:t> Change all words to either lower-case or upper-case</a:t>
            </a:r>
          </a:p>
          <a:p>
            <a:pPr>
              <a:defRPr sz="2400"/>
            </a:pPr>
            <a:r>
              <a:t>Loss of information : eg </a:t>
            </a:r>
            <a:r>
              <a:rPr>
                <a:solidFill>
                  <a:srgbClr val="548235"/>
                </a:solidFill>
              </a:rPr>
              <a:t>US, us -&gt; us</a:t>
            </a:r>
          </a:p>
        </p:txBody>
      </p:sp>
      <p:graphicFrame>
        <p:nvGraphicFramePr>
          <p:cNvPr id="1183" name="Table 1183"/>
          <p:cNvGraphicFramePr/>
          <p:nvPr/>
        </p:nvGraphicFramePr>
        <p:xfrm>
          <a:off x="1970171" y="4438582"/>
          <a:ext cx="6096000" cy="951564"/>
        </p:xfrm>
        <a:graphic>
          <a:graphicData uri="http://schemas.openxmlformats.org/drawingml/2006/table">
            <a:tbl>
              <a:tblPr firstRow="1" bandRow="1">
                <a:tableStyleId>{4C3C2611-4C71-4FC5-86AE-919BDF0F9419}</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75782">
                <a:tc>
                  <a:txBody>
                    <a:bodyPr/>
                    <a:lstStyle/>
                    <a:p>
                      <a:pPr algn="l" defTabSz="685800">
                        <a:defRPr sz="1800" b="0">
                          <a:solidFill>
                            <a:srgbClr val="000000"/>
                          </a:solidFill>
                        </a:defRPr>
                      </a:pPr>
                      <a:r>
                        <a:rPr sz="2400" b="1">
                          <a:solidFill>
                            <a:srgbClr val="FFFFFF"/>
                          </a:solidFill>
                        </a:rPr>
                        <a:t>Great</a:t>
                      </a:r>
                    </a:p>
                  </a:txBody>
                  <a:tcPr marL="45720" marR="45720" horzOverflow="overflow">
                    <a:solidFill>
                      <a:srgbClr val="548235"/>
                    </a:solidFill>
                  </a:tcPr>
                </a:tc>
                <a:tc>
                  <a:txBody>
                    <a:bodyPr/>
                    <a:lstStyle/>
                    <a:p>
                      <a:pPr algn="l" defTabSz="685800">
                        <a:defRPr sz="1800" b="0">
                          <a:solidFill>
                            <a:srgbClr val="000000"/>
                          </a:solidFill>
                        </a:defRPr>
                      </a:pPr>
                      <a:r>
                        <a:rPr sz="2400" b="1">
                          <a:solidFill>
                            <a:srgbClr val="FFFFFF"/>
                          </a:solidFill>
                        </a:rPr>
                        <a:t>great</a:t>
                      </a:r>
                    </a:p>
                  </a:txBody>
                  <a:tcPr marL="45720" marR="45720" horzOverflow="overflow">
                    <a:solidFill>
                      <a:srgbClr val="548235"/>
                    </a:solidFill>
                  </a:tcPr>
                </a:tc>
                <a:tc>
                  <a:txBody>
                    <a:bodyPr/>
                    <a:lstStyle/>
                    <a:p>
                      <a:pPr algn="l" defTabSz="685800">
                        <a:defRPr sz="1800" b="0">
                          <a:solidFill>
                            <a:srgbClr val="000000"/>
                          </a:solidFill>
                        </a:defRPr>
                      </a:pPr>
                      <a:r>
                        <a:rPr sz="2400" b="1">
                          <a:solidFill>
                            <a:srgbClr val="FFFFFF"/>
                          </a:solidFill>
                        </a:rPr>
                        <a:t>GREAT</a:t>
                      </a:r>
                    </a:p>
                  </a:txBody>
                  <a:tcPr marL="45720" marR="45720" horzOverflow="overflow">
                    <a:solidFill>
                      <a:srgbClr val="548235"/>
                    </a:solidFill>
                  </a:tcPr>
                </a:tc>
                <a:extLst>
                  <a:ext uri="{0D108BD9-81ED-4DB2-BD59-A6C34878D82A}">
                    <a16:rowId xmlns:a16="http://schemas.microsoft.com/office/drawing/2014/main" val="10000"/>
                  </a:ext>
                </a:extLst>
              </a:tr>
              <a:tr h="475782">
                <a:tc>
                  <a:txBody>
                    <a:bodyPr/>
                    <a:lstStyle/>
                    <a:p>
                      <a:pPr algn="l" defTabSz="685800">
                        <a:defRPr sz="1800"/>
                      </a:pPr>
                      <a:r>
                        <a:rPr sz="2400"/>
                        <a:t>  1</a:t>
                      </a:r>
                    </a:p>
                  </a:txBody>
                  <a:tcPr marL="45720" marR="45720" horzOverflow="overflow">
                    <a:solidFill>
                      <a:srgbClr val="A9D18E"/>
                    </a:solidFill>
                  </a:tcPr>
                </a:tc>
                <a:tc>
                  <a:txBody>
                    <a:bodyPr/>
                    <a:lstStyle/>
                    <a:p>
                      <a:pPr algn="l" defTabSz="685800">
                        <a:defRPr sz="1800"/>
                      </a:pPr>
                      <a:r>
                        <a:rPr sz="2400"/>
                        <a:t>1</a:t>
                      </a:r>
                    </a:p>
                  </a:txBody>
                  <a:tcPr marL="45720" marR="45720" horzOverflow="overflow">
                    <a:solidFill>
                      <a:srgbClr val="A9D18E"/>
                    </a:solidFill>
                  </a:tcPr>
                </a:tc>
                <a:tc>
                  <a:txBody>
                    <a:bodyPr/>
                    <a:lstStyle/>
                    <a:p>
                      <a:pPr algn="l" defTabSz="685800">
                        <a:defRPr sz="1800"/>
                      </a:pPr>
                      <a:r>
                        <a:rPr sz="2400"/>
                        <a:t>1</a:t>
                      </a:r>
                    </a:p>
                  </a:txBody>
                  <a:tcPr marL="45720" marR="45720" horzOverflow="overflow">
                    <a:solidFill>
                      <a:srgbClr val="A9D18E"/>
                    </a:solidFill>
                  </a:tcPr>
                </a:tc>
                <a:extLst>
                  <a:ext uri="{0D108BD9-81ED-4DB2-BD59-A6C34878D82A}">
                    <a16:rowId xmlns:a16="http://schemas.microsoft.com/office/drawing/2014/main" val="10001"/>
                  </a:ext>
                </a:extLst>
              </a:tr>
            </a:tbl>
          </a:graphicData>
        </a:graphic>
      </p:graphicFrame>
      <p:graphicFrame>
        <p:nvGraphicFramePr>
          <p:cNvPr id="1184" name="Table 1184"/>
          <p:cNvGraphicFramePr/>
          <p:nvPr/>
        </p:nvGraphicFramePr>
        <p:xfrm>
          <a:off x="8694822" y="4438582"/>
          <a:ext cx="1606467" cy="951564"/>
        </p:xfrm>
        <a:graphic>
          <a:graphicData uri="http://schemas.openxmlformats.org/drawingml/2006/table">
            <a:tbl>
              <a:tblPr firstRow="1" bandRow="1">
                <a:tableStyleId>{4C3C2611-4C71-4FC5-86AE-919BDF0F9419}</a:tableStyleId>
              </a:tblPr>
              <a:tblGrid>
                <a:gridCol w="1606467">
                  <a:extLst>
                    <a:ext uri="{9D8B030D-6E8A-4147-A177-3AD203B41FA5}">
                      <a16:colId xmlns:a16="http://schemas.microsoft.com/office/drawing/2014/main" val="20000"/>
                    </a:ext>
                  </a:extLst>
                </a:gridCol>
              </a:tblGrid>
              <a:tr h="475782">
                <a:tc>
                  <a:txBody>
                    <a:bodyPr/>
                    <a:lstStyle/>
                    <a:p>
                      <a:pPr algn="l" defTabSz="685800">
                        <a:defRPr sz="1800" b="0">
                          <a:solidFill>
                            <a:srgbClr val="000000"/>
                          </a:solidFill>
                        </a:defRPr>
                      </a:pPr>
                      <a:r>
                        <a:rPr sz="2400" b="1">
                          <a:solidFill>
                            <a:srgbClr val="FFFFFF"/>
                          </a:solidFill>
                        </a:rPr>
                        <a:t>great</a:t>
                      </a:r>
                    </a:p>
                  </a:txBody>
                  <a:tcPr marL="45720" marR="45720" horzOverflow="overflow">
                    <a:solidFill>
                      <a:srgbClr val="548235"/>
                    </a:solidFill>
                  </a:tcPr>
                </a:tc>
                <a:extLst>
                  <a:ext uri="{0D108BD9-81ED-4DB2-BD59-A6C34878D82A}">
                    <a16:rowId xmlns:a16="http://schemas.microsoft.com/office/drawing/2014/main" val="10000"/>
                  </a:ext>
                </a:extLst>
              </a:tr>
              <a:tr h="475782">
                <a:tc>
                  <a:txBody>
                    <a:bodyPr/>
                    <a:lstStyle/>
                    <a:p>
                      <a:pPr algn="l" defTabSz="685800">
                        <a:defRPr sz="1800"/>
                      </a:pPr>
                      <a:r>
                        <a:rPr sz="2400"/>
                        <a:t>3</a:t>
                      </a:r>
                    </a:p>
                  </a:txBody>
                  <a:tcPr marL="45720" marR="45720" horzOverflow="overflow">
                    <a:solidFill>
                      <a:srgbClr val="A9D18E"/>
                    </a:solidFill>
                  </a:tcPr>
                </a:tc>
                <a:extLst>
                  <a:ext uri="{0D108BD9-81ED-4DB2-BD59-A6C34878D82A}">
                    <a16:rowId xmlns:a16="http://schemas.microsoft.com/office/drawing/2014/main" val="10001"/>
                  </a:ext>
                </a:extLst>
              </a:tr>
            </a:tbl>
          </a:graphicData>
        </a:graphic>
      </p:graphicFrame>
      <p:sp>
        <p:nvSpPr>
          <p:cNvPr id="1185" name="Shape 1185"/>
          <p:cNvSpPr/>
          <p:nvPr/>
        </p:nvSpPr>
        <p:spPr>
          <a:xfrm>
            <a:off x="8187488" y="4705817"/>
            <a:ext cx="385012" cy="417096"/>
          </a:xfrm>
          <a:prstGeom prst="rightArrow">
            <a:avLst>
              <a:gd name="adj1" fmla="val 50000"/>
              <a:gd name="adj2" fmla="val 50000"/>
            </a:avLst>
          </a:prstGeom>
          <a:solidFill>
            <a:srgbClr val="548235"/>
          </a:solidFill>
          <a:ln w="12700">
            <a:solidFill>
              <a:srgbClr val="42719B"/>
            </a:solidFill>
            <a:miter/>
          </a:ln>
        </p:spPr>
        <p:txBody>
          <a:bodyPr lIns="45719" rIns="45719" anchor="ctr"/>
          <a:lstStyle/>
          <a:p>
            <a:pPr algn="ctr">
              <a:defRPr>
                <a:solidFill>
                  <a:srgbClr val="FFFFFF"/>
                </a:solidFill>
              </a:defRPr>
            </a:pPr>
            <a:endParaRPr/>
          </a:p>
        </p:txBody>
      </p:sp>
      <p:pic>
        <p:nvPicPr>
          <p:cNvPr id="1186" name="image12.jpeg"/>
          <p:cNvPicPr>
            <a:picLocks noChangeAspect="1"/>
          </p:cNvPicPr>
          <p:nvPr/>
        </p:nvPicPr>
        <p:blipFill>
          <a:blip r:embed="rId2">
            <a:extLst/>
          </a:blip>
          <a:stretch>
            <a:fillRect/>
          </a:stretch>
        </p:blipFill>
        <p:spPr>
          <a:xfrm>
            <a:off x="1524000" y="5746132"/>
            <a:ext cx="9144000" cy="1111869"/>
          </a:xfrm>
          <a:prstGeom prst="rect">
            <a:avLst/>
          </a:prstGeom>
          <a:ln w="12700">
            <a:miter lim="400000"/>
          </a:ln>
        </p:spPr>
      </p:pic>
      <p:sp>
        <p:nvSpPr>
          <p:cNvPr id="1187" name="Shape 1187"/>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355762799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 name="Shape 1189"/>
          <p:cNvSpPr>
            <a:spLocks noGrp="1"/>
          </p:cNvSpPr>
          <p:nvPr>
            <p:ph type="title"/>
          </p:nvPr>
        </p:nvSpPr>
        <p:spPr>
          <a:xfrm>
            <a:off x="2152650" y="365127"/>
            <a:ext cx="7886700" cy="1325563"/>
          </a:xfrm>
          <a:prstGeom prst="rect">
            <a:avLst/>
          </a:prstGeom>
        </p:spPr>
        <p:txBody>
          <a:bodyPr/>
          <a:lstStyle>
            <a:lvl1pPr>
              <a:defRPr sz="3600" b="1">
                <a:latin typeface="Arial"/>
                <a:ea typeface="Arial"/>
                <a:cs typeface="Arial"/>
                <a:sym typeface="Arial"/>
              </a:defRPr>
            </a:lvl1pPr>
          </a:lstStyle>
          <a:p>
            <a:r>
              <a:t>Cleaning Irregularities </a:t>
            </a:r>
          </a:p>
        </p:txBody>
      </p:sp>
      <p:sp>
        <p:nvSpPr>
          <p:cNvPr id="1190" name="Shape 1190"/>
          <p:cNvSpPr>
            <a:spLocks noGrp="1"/>
          </p:cNvSpPr>
          <p:nvPr>
            <p:ph type="body" idx="1"/>
          </p:nvPr>
        </p:nvSpPr>
        <p:spPr>
          <a:xfrm>
            <a:off x="2152650" y="1825625"/>
            <a:ext cx="7886700" cy="4351338"/>
          </a:xfrm>
          <a:prstGeom prst="rect">
            <a:avLst/>
          </a:prstGeom>
        </p:spPr>
        <p:txBody>
          <a:bodyPr/>
          <a:lstStyle/>
          <a:p>
            <a:pPr>
              <a:defRPr sz="2200"/>
            </a:pPr>
            <a:r>
              <a:t>Punctuation also causes problems :</a:t>
            </a:r>
          </a:p>
          <a:p>
            <a:pPr marL="0" indent="0">
              <a:buSzTx/>
              <a:buNone/>
              <a:defRPr sz="2200"/>
            </a:pPr>
            <a:r>
              <a:t>  basic approach is to remove everything that isn’t a,b,…,z </a:t>
            </a:r>
          </a:p>
          <a:p>
            <a:pPr>
              <a:defRPr sz="2200"/>
            </a:pPr>
            <a:r>
              <a:t> Sometimes punctuation is meaningful </a:t>
            </a:r>
          </a:p>
          <a:p>
            <a:pPr marL="0" indent="0">
              <a:buSzTx/>
              <a:buNone/>
              <a:defRPr sz="2200"/>
            </a:pPr>
            <a:r>
              <a:t> -  Twitter: @amazon is a message to amazon</a:t>
            </a:r>
          </a:p>
          <a:p>
            <a:pPr marL="0" indent="0">
              <a:buSzTx/>
              <a:buNone/>
              <a:defRPr sz="2200"/>
            </a:pPr>
            <a:r>
              <a:t> - “:(“, ”</a:t>
            </a:r>
            <a:r>
              <a:rPr sz="2100"/>
              <a:t>!!!”</a:t>
            </a:r>
            <a:r>
              <a:t> expresses negative sentiment</a:t>
            </a:r>
          </a:p>
          <a:p>
            <a:pPr marL="0" indent="0">
              <a:buSzTx/>
              <a:buNone/>
              <a:defRPr sz="2200"/>
            </a:pPr>
            <a:r>
              <a:t> - Web addresses: www.randomwebsite.com/somepage.html </a:t>
            </a:r>
          </a:p>
          <a:p>
            <a:pPr>
              <a:defRPr sz="2200"/>
            </a:pPr>
            <a:r>
              <a:t> Should tailor approach to the specific problem </a:t>
            </a:r>
          </a:p>
        </p:txBody>
      </p:sp>
      <p:graphicFrame>
        <p:nvGraphicFramePr>
          <p:cNvPr id="1191" name="Table 1191"/>
          <p:cNvGraphicFramePr/>
          <p:nvPr/>
        </p:nvGraphicFramePr>
        <p:xfrm>
          <a:off x="1844350" y="4761293"/>
          <a:ext cx="6095999" cy="850232"/>
        </p:xfrm>
        <a:graphic>
          <a:graphicData uri="http://schemas.openxmlformats.org/drawingml/2006/table">
            <a:tbl>
              <a:tblPr firstRow="1" bandRow="1">
                <a:tableStyleId>{4C3C2611-4C71-4FC5-86AE-919BDF0F9419}</a:tableStyleId>
              </a:tblPr>
              <a:tblGrid>
                <a:gridCol w="2032000">
                  <a:extLst>
                    <a:ext uri="{9D8B030D-6E8A-4147-A177-3AD203B41FA5}">
                      <a16:colId xmlns:a16="http://schemas.microsoft.com/office/drawing/2014/main" val="20000"/>
                    </a:ext>
                  </a:extLst>
                </a:gridCol>
                <a:gridCol w="2023645">
                  <a:extLst>
                    <a:ext uri="{9D8B030D-6E8A-4147-A177-3AD203B41FA5}">
                      <a16:colId xmlns:a16="http://schemas.microsoft.com/office/drawing/2014/main" val="20001"/>
                    </a:ext>
                  </a:extLst>
                </a:gridCol>
                <a:gridCol w="2040354">
                  <a:extLst>
                    <a:ext uri="{9D8B030D-6E8A-4147-A177-3AD203B41FA5}">
                      <a16:colId xmlns:a16="http://schemas.microsoft.com/office/drawing/2014/main" val="20002"/>
                    </a:ext>
                  </a:extLst>
                </a:gridCol>
              </a:tblGrid>
              <a:tr h="425116">
                <a:tc>
                  <a:txBody>
                    <a:bodyPr/>
                    <a:lstStyle/>
                    <a:p>
                      <a:pPr algn="l" defTabSz="685800">
                        <a:defRPr sz="1800" b="0">
                          <a:solidFill>
                            <a:srgbClr val="000000"/>
                          </a:solidFill>
                        </a:defRPr>
                      </a:pPr>
                      <a:r>
                        <a:rPr sz="2000" b="1">
                          <a:solidFill>
                            <a:srgbClr val="FFFFFF"/>
                          </a:solidFill>
                        </a:rPr>
                        <a:t>Great</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^great^</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GREAT!</a:t>
                      </a:r>
                    </a:p>
                  </a:txBody>
                  <a:tcPr marL="45720" marR="45720" horzOverflow="overflow">
                    <a:solidFill>
                      <a:srgbClr val="548235"/>
                    </a:solidFill>
                  </a:tcPr>
                </a:tc>
                <a:extLst>
                  <a:ext uri="{0D108BD9-81ED-4DB2-BD59-A6C34878D82A}">
                    <a16:rowId xmlns:a16="http://schemas.microsoft.com/office/drawing/2014/main" val="10000"/>
                  </a:ext>
                </a:extLst>
              </a:tr>
              <a:tr h="425116">
                <a:tc>
                  <a:txBody>
                    <a:bodyPr/>
                    <a:lstStyle/>
                    <a:p>
                      <a:pPr algn="l" defTabSz="685800">
                        <a:defRPr sz="1800"/>
                      </a:pPr>
                      <a:r>
                        <a:rPr sz="2000"/>
                        <a:t>  1</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extLst>
                  <a:ext uri="{0D108BD9-81ED-4DB2-BD59-A6C34878D82A}">
                    <a16:rowId xmlns:a16="http://schemas.microsoft.com/office/drawing/2014/main" val="10001"/>
                  </a:ext>
                </a:extLst>
              </a:tr>
            </a:tbl>
          </a:graphicData>
        </a:graphic>
      </p:graphicFrame>
      <p:graphicFrame>
        <p:nvGraphicFramePr>
          <p:cNvPr id="1192" name="Table 1192"/>
          <p:cNvGraphicFramePr/>
          <p:nvPr/>
        </p:nvGraphicFramePr>
        <p:xfrm>
          <a:off x="8640795" y="4748105"/>
          <a:ext cx="1606467" cy="868232"/>
        </p:xfrm>
        <a:graphic>
          <a:graphicData uri="http://schemas.openxmlformats.org/drawingml/2006/table">
            <a:tbl>
              <a:tblPr firstRow="1" bandRow="1">
                <a:tableStyleId>{4C3C2611-4C71-4FC5-86AE-919BDF0F9419}</a:tableStyleId>
              </a:tblPr>
              <a:tblGrid>
                <a:gridCol w="1606467">
                  <a:extLst>
                    <a:ext uri="{9D8B030D-6E8A-4147-A177-3AD203B41FA5}">
                      <a16:colId xmlns:a16="http://schemas.microsoft.com/office/drawing/2014/main" val="20000"/>
                    </a:ext>
                  </a:extLst>
                </a:gridCol>
              </a:tblGrid>
              <a:tr h="378240">
                <a:tc>
                  <a:txBody>
                    <a:bodyPr/>
                    <a:lstStyle/>
                    <a:p>
                      <a:pPr algn="l" defTabSz="685800">
                        <a:defRPr sz="1800" b="0">
                          <a:solidFill>
                            <a:srgbClr val="000000"/>
                          </a:solidFill>
                        </a:defRPr>
                      </a:pPr>
                      <a:r>
                        <a:rPr sz="2000" b="1">
                          <a:solidFill>
                            <a:srgbClr val="FFFFFF"/>
                          </a:solidFill>
                        </a:rPr>
                        <a:t>great</a:t>
                      </a:r>
                    </a:p>
                  </a:txBody>
                  <a:tcPr marL="45720" marR="45720" horzOverflow="overflow">
                    <a:solidFill>
                      <a:srgbClr val="548235"/>
                    </a:solidFill>
                  </a:tcPr>
                </a:tc>
                <a:extLst>
                  <a:ext uri="{0D108BD9-81ED-4DB2-BD59-A6C34878D82A}">
                    <a16:rowId xmlns:a16="http://schemas.microsoft.com/office/drawing/2014/main" val="10000"/>
                  </a:ext>
                </a:extLst>
              </a:tr>
              <a:tr h="471992">
                <a:tc>
                  <a:txBody>
                    <a:bodyPr/>
                    <a:lstStyle/>
                    <a:p>
                      <a:pPr algn="l" defTabSz="685800">
                        <a:defRPr sz="1800"/>
                      </a:pPr>
                      <a:r>
                        <a:rPr sz="2000"/>
                        <a:t>3</a:t>
                      </a:r>
                    </a:p>
                  </a:txBody>
                  <a:tcPr marL="45720" marR="45720" horzOverflow="overflow">
                    <a:solidFill>
                      <a:srgbClr val="C5E0B4"/>
                    </a:solidFill>
                  </a:tcPr>
                </a:tc>
                <a:extLst>
                  <a:ext uri="{0D108BD9-81ED-4DB2-BD59-A6C34878D82A}">
                    <a16:rowId xmlns:a16="http://schemas.microsoft.com/office/drawing/2014/main" val="10001"/>
                  </a:ext>
                </a:extLst>
              </a:tr>
            </a:tbl>
          </a:graphicData>
        </a:graphic>
      </p:graphicFrame>
      <p:sp>
        <p:nvSpPr>
          <p:cNvPr id="1193" name="Shape 1193"/>
          <p:cNvSpPr/>
          <p:nvPr/>
        </p:nvSpPr>
        <p:spPr>
          <a:xfrm>
            <a:off x="8133963" y="4997738"/>
            <a:ext cx="385012" cy="368969"/>
          </a:xfrm>
          <a:prstGeom prst="rightArrow">
            <a:avLst>
              <a:gd name="adj1" fmla="val 50000"/>
              <a:gd name="adj2" fmla="val 50000"/>
            </a:avLst>
          </a:prstGeom>
          <a:solidFill>
            <a:srgbClr val="548235"/>
          </a:solidFill>
          <a:ln w="12700">
            <a:solidFill>
              <a:srgbClr val="42719B"/>
            </a:solidFill>
            <a:miter/>
          </a:ln>
        </p:spPr>
        <p:txBody>
          <a:bodyPr lIns="45719" rIns="45719" anchor="ctr"/>
          <a:lstStyle/>
          <a:p>
            <a:pPr algn="ctr">
              <a:defRPr>
                <a:solidFill>
                  <a:srgbClr val="FFFFFF"/>
                </a:solidFill>
              </a:defRPr>
            </a:pPr>
            <a:endParaRPr/>
          </a:p>
        </p:txBody>
      </p:sp>
      <p:pic>
        <p:nvPicPr>
          <p:cNvPr id="1194" name="image12.jpeg"/>
          <p:cNvPicPr>
            <a:picLocks noChangeAspect="1"/>
          </p:cNvPicPr>
          <p:nvPr/>
        </p:nvPicPr>
        <p:blipFill>
          <a:blip r:embed="rId2">
            <a:extLst/>
          </a:blip>
          <a:stretch>
            <a:fillRect/>
          </a:stretch>
        </p:blipFill>
        <p:spPr>
          <a:xfrm>
            <a:off x="1524000" y="5746132"/>
            <a:ext cx="9144000" cy="1111869"/>
          </a:xfrm>
          <a:prstGeom prst="rect">
            <a:avLst/>
          </a:prstGeom>
          <a:ln w="12700">
            <a:miter lim="400000"/>
          </a:ln>
        </p:spPr>
      </p:pic>
      <p:sp>
        <p:nvSpPr>
          <p:cNvPr id="1195" name="Shape 1195"/>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191125654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Shape 1197"/>
          <p:cNvSpPr>
            <a:spLocks noGrp="1"/>
          </p:cNvSpPr>
          <p:nvPr>
            <p:ph type="title"/>
          </p:nvPr>
        </p:nvSpPr>
        <p:spPr>
          <a:xfrm>
            <a:off x="2152650" y="365127"/>
            <a:ext cx="7886700" cy="1325563"/>
          </a:xfrm>
          <a:prstGeom prst="rect">
            <a:avLst/>
          </a:prstGeom>
        </p:spPr>
        <p:txBody>
          <a:bodyPr/>
          <a:lstStyle>
            <a:lvl1pPr>
              <a:defRPr sz="2800" b="1">
                <a:latin typeface="Arial"/>
                <a:ea typeface="Arial"/>
                <a:cs typeface="Arial"/>
                <a:sym typeface="Arial"/>
              </a:defRPr>
            </a:lvl1pPr>
          </a:lstStyle>
          <a:p>
            <a:r>
              <a:t>Removing Unhelpful Terms : Stop words</a:t>
            </a:r>
          </a:p>
        </p:txBody>
      </p:sp>
      <p:sp>
        <p:nvSpPr>
          <p:cNvPr id="1198" name="Shape 1198"/>
          <p:cNvSpPr>
            <a:spLocks noGrp="1"/>
          </p:cNvSpPr>
          <p:nvPr>
            <p:ph type="body" idx="1"/>
          </p:nvPr>
        </p:nvSpPr>
        <p:spPr>
          <a:xfrm>
            <a:off x="2152650" y="1825625"/>
            <a:ext cx="7886700" cy="4351338"/>
          </a:xfrm>
          <a:prstGeom prst="rect">
            <a:avLst/>
          </a:prstGeom>
        </p:spPr>
        <p:txBody>
          <a:bodyPr/>
          <a:lstStyle/>
          <a:p>
            <a:pPr>
              <a:defRPr sz="2400"/>
            </a:pPr>
            <a:r>
              <a:t>Many words are frequently used but are only meaningful in a sentence - “stop words” </a:t>
            </a:r>
          </a:p>
          <a:p>
            <a:pPr marL="0" indent="0">
              <a:buSzTx/>
              <a:buNone/>
              <a:defRPr sz="2400"/>
            </a:pPr>
            <a:endParaRPr/>
          </a:p>
          <a:p>
            <a:pPr>
              <a:defRPr sz="2400"/>
            </a:pPr>
            <a:r>
              <a:t> Examples: the, is, at, and,a,which…  Unlikely to improve machine learning prediction quality</a:t>
            </a:r>
          </a:p>
          <a:p>
            <a:pPr marL="0" indent="0">
              <a:buSzTx/>
              <a:buNone/>
              <a:defRPr sz="2400"/>
            </a:pPr>
            <a:r>
              <a:t> </a:t>
            </a:r>
          </a:p>
          <a:p>
            <a:pPr>
              <a:defRPr sz="2400"/>
            </a:pPr>
            <a:r>
              <a:t> Remove to reduce size of data</a:t>
            </a:r>
          </a:p>
        </p:txBody>
      </p:sp>
      <p:pic>
        <p:nvPicPr>
          <p:cNvPr id="1199" name="image12.jpeg"/>
          <p:cNvPicPr>
            <a:picLocks noChangeAspect="1"/>
          </p:cNvPicPr>
          <p:nvPr/>
        </p:nvPicPr>
        <p:blipFill>
          <a:blip r:embed="rId2">
            <a:extLst/>
          </a:blip>
          <a:stretch>
            <a:fillRect/>
          </a:stretch>
        </p:blipFill>
        <p:spPr>
          <a:xfrm>
            <a:off x="1524000" y="5746132"/>
            <a:ext cx="9144000" cy="1111869"/>
          </a:xfrm>
          <a:prstGeom prst="rect">
            <a:avLst/>
          </a:prstGeom>
          <a:ln w="12700">
            <a:miter lim="400000"/>
          </a:ln>
        </p:spPr>
      </p:pic>
      <p:sp>
        <p:nvSpPr>
          <p:cNvPr id="1200" name="Shape 1200"/>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340407495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 name="Shape 1202"/>
          <p:cNvSpPr>
            <a:spLocks noGrp="1"/>
          </p:cNvSpPr>
          <p:nvPr>
            <p:ph type="title"/>
          </p:nvPr>
        </p:nvSpPr>
        <p:spPr>
          <a:xfrm>
            <a:off x="2152650" y="365127"/>
            <a:ext cx="7886700" cy="1325563"/>
          </a:xfrm>
          <a:prstGeom prst="rect">
            <a:avLst/>
          </a:prstGeom>
        </p:spPr>
        <p:txBody>
          <a:bodyPr/>
          <a:lstStyle>
            <a:lvl1pPr>
              <a:defRPr sz="4000" b="1">
                <a:latin typeface="Arial"/>
                <a:ea typeface="Arial"/>
                <a:cs typeface="Arial"/>
                <a:sym typeface="Arial"/>
              </a:defRPr>
            </a:lvl1pPr>
          </a:lstStyle>
          <a:p>
            <a:r>
              <a:t>Stemming</a:t>
            </a:r>
          </a:p>
        </p:txBody>
      </p:sp>
      <p:sp>
        <p:nvSpPr>
          <p:cNvPr id="1203" name="Shape 1203"/>
          <p:cNvSpPr>
            <a:spLocks noGrp="1"/>
          </p:cNvSpPr>
          <p:nvPr>
            <p:ph type="body" idx="1"/>
          </p:nvPr>
        </p:nvSpPr>
        <p:spPr>
          <a:xfrm>
            <a:off x="2152650" y="1825625"/>
            <a:ext cx="7886700" cy="4351338"/>
          </a:xfrm>
          <a:prstGeom prst="rect">
            <a:avLst/>
          </a:prstGeom>
        </p:spPr>
        <p:txBody>
          <a:bodyPr/>
          <a:lstStyle/>
          <a:p>
            <a:pPr>
              <a:defRPr sz="2200"/>
            </a:pPr>
            <a:r>
              <a:t>Do we need to draw a distinction between the following words? </a:t>
            </a:r>
          </a:p>
          <a:p>
            <a:pPr marL="0" indent="0">
              <a:buSzTx/>
              <a:buNone/>
              <a:defRPr sz="2200"/>
            </a:pPr>
            <a:r>
              <a:t>   </a:t>
            </a:r>
            <a:r>
              <a:rPr>
                <a:solidFill>
                  <a:srgbClr val="548235"/>
                </a:solidFill>
              </a:rPr>
              <a:t>argue argued argues arguing </a:t>
            </a:r>
          </a:p>
          <a:p>
            <a:pPr marL="0" indent="0">
              <a:buSzTx/>
              <a:buNone/>
              <a:defRPr sz="2200">
                <a:solidFill>
                  <a:srgbClr val="2E75B6"/>
                </a:solidFill>
              </a:defRPr>
            </a:pPr>
            <a:endParaRPr>
              <a:solidFill>
                <a:srgbClr val="548235"/>
              </a:solidFill>
            </a:endParaRPr>
          </a:p>
          <a:p>
            <a:pPr marL="0" indent="0">
              <a:buSzTx/>
              <a:buNone/>
              <a:defRPr sz="2200"/>
            </a:pPr>
            <a:r>
              <a:t>• Could all be represented by a common stem, </a:t>
            </a:r>
            <a:r>
              <a:rPr>
                <a:solidFill>
                  <a:srgbClr val="548235"/>
                </a:solidFill>
              </a:rPr>
              <a:t>argu</a:t>
            </a:r>
          </a:p>
          <a:p>
            <a:pPr marL="0" indent="0">
              <a:buSzTx/>
              <a:buNone/>
              <a:defRPr sz="2200">
                <a:solidFill>
                  <a:srgbClr val="2E75B6"/>
                </a:solidFill>
              </a:defRPr>
            </a:pPr>
            <a:endParaRPr>
              <a:solidFill>
                <a:srgbClr val="548235"/>
              </a:solidFill>
            </a:endParaRPr>
          </a:p>
          <a:p>
            <a:pPr marL="0" indent="0">
              <a:buSzTx/>
              <a:buNone/>
              <a:defRPr sz="2200"/>
            </a:pPr>
            <a:r>
              <a:t>• Algorithmic process of performing this reduction is called stemming </a:t>
            </a:r>
          </a:p>
          <a:p>
            <a:pPr marL="0" indent="0">
              <a:buSzTx/>
              <a:buNone/>
              <a:defRPr sz="2200"/>
            </a:pPr>
            <a:endParaRPr/>
          </a:p>
          <a:p>
            <a:pPr marL="0" indent="0">
              <a:buSzTx/>
              <a:buNone/>
              <a:defRPr sz="2200"/>
            </a:pPr>
            <a:r>
              <a:t>• Many ways to approach the problem </a:t>
            </a:r>
          </a:p>
        </p:txBody>
      </p:sp>
      <p:pic>
        <p:nvPicPr>
          <p:cNvPr id="1204" name="image12.jpeg"/>
          <p:cNvPicPr>
            <a:picLocks noChangeAspect="1"/>
          </p:cNvPicPr>
          <p:nvPr/>
        </p:nvPicPr>
        <p:blipFill>
          <a:blip r:embed="rId2">
            <a:extLst/>
          </a:blip>
          <a:stretch>
            <a:fillRect/>
          </a:stretch>
        </p:blipFill>
        <p:spPr>
          <a:xfrm>
            <a:off x="1523999" y="5755965"/>
            <a:ext cx="9144001" cy="1111869"/>
          </a:xfrm>
          <a:prstGeom prst="rect">
            <a:avLst/>
          </a:prstGeom>
          <a:ln w="12700">
            <a:miter lim="400000"/>
          </a:ln>
        </p:spPr>
      </p:pic>
      <p:sp>
        <p:nvSpPr>
          <p:cNvPr id="1205" name="Shape 1205"/>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35100776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 name="Shape 1207"/>
          <p:cNvSpPr>
            <a:spLocks noGrp="1"/>
          </p:cNvSpPr>
          <p:nvPr>
            <p:ph type="title"/>
          </p:nvPr>
        </p:nvSpPr>
        <p:spPr>
          <a:xfrm>
            <a:off x="2152650" y="365127"/>
            <a:ext cx="7886700" cy="1325563"/>
          </a:xfrm>
          <a:prstGeom prst="rect">
            <a:avLst/>
          </a:prstGeom>
        </p:spPr>
        <p:txBody>
          <a:bodyPr/>
          <a:lstStyle>
            <a:lvl1pPr>
              <a:defRPr sz="4000" b="1">
                <a:latin typeface="Arial"/>
                <a:ea typeface="Arial"/>
                <a:cs typeface="Arial"/>
                <a:sym typeface="Arial"/>
              </a:defRPr>
            </a:lvl1pPr>
          </a:lstStyle>
          <a:p>
            <a:r>
              <a:t>Stemming</a:t>
            </a:r>
          </a:p>
        </p:txBody>
      </p:sp>
      <p:sp>
        <p:nvSpPr>
          <p:cNvPr id="1208" name="Shape 1208"/>
          <p:cNvSpPr>
            <a:spLocks noGrp="1"/>
          </p:cNvSpPr>
          <p:nvPr>
            <p:ph type="body" idx="1"/>
          </p:nvPr>
        </p:nvSpPr>
        <p:spPr>
          <a:xfrm>
            <a:off x="2152650" y="1825625"/>
            <a:ext cx="7886700" cy="4351338"/>
          </a:xfrm>
          <a:prstGeom prst="rect">
            <a:avLst/>
          </a:prstGeom>
        </p:spPr>
        <p:txBody>
          <a:bodyPr/>
          <a:lstStyle/>
          <a:p>
            <a:pPr>
              <a:defRPr sz="2200"/>
            </a:pPr>
            <a:r>
              <a:t>plurals: dog and dogsCould build a database of words and their stems</a:t>
            </a:r>
          </a:p>
          <a:p>
            <a:pPr marL="0" indent="0">
              <a:buSzTx/>
              <a:buNone/>
              <a:defRPr sz="2200"/>
            </a:pPr>
            <a:r>
              <a:t>   Pro: handles exceptions </a:t>
            </a:r>
          </a:p>
          <a:p>
            <a:pPr marL="0" indent="0">
              <a:buSzTx/>
              <a:buNone/>
              <a:defRPr sz="2200"/>
            </a:pPr>
            <a:r>
              <a:t>   Con: won’t handle new words, bad for the Internet! </a:t>
            </a:r>
          </a:p>
          <a:p>
            <a:pPr marL="0" indent="0">
              <a:buSzTx/>
              <a:buNone/>
              <a:defRPr sz="2200"/>
            </a:pPr>
            <a:endParaRPr/>
          </a:p>
          <a:p>
            <a:pPr marL="0" indent="0">
              <a:buSzTx/>
              <a:buNone/>
              <a:defRPr sz="2200"/>
            </a:pPr>
            <a:r>
              <a:t>• Can write a rule-based algorithm </a:t>
            </a:r>
          </a:p>
          <a:p>
            <a:pPr marL="0" indent="0">
              <a:buSzTx/>
              <a:buNone/>
              <a:defRPr sz="2200"/>
            </a:pPr>
            <a:r>
              <a:t> e.g. if word ends in “</a:t>
            </a:r>
            <a:r>
              <a:rPr>
                <a:solidFill>
                  <a:srgbClr val="548235"/>
                </a:solidFill>
              </a:rPr>
              <a:t>ed</a:t>
            </a:r>
            <a:r>
              <a:t>”, “</a:t>
            </a:r>
            <a:r>
              <a:rPr>
                <a:solidFill>
                  <a:srgbClr val="548235"/>
                </a:solidFill>
              </a:rPr>
              <a:t>ing</a:t>
            </a:r>
            <a:r>
              <a:t>”, or “</a:t>
            </a:r>
            <a:r>
              <a:rPr>
                <a:solidFill>
                  <a:srgbClr val="548235"/>
                </a:solidFill>
              </a:rPr>
              <a:t>ly</a:t>
            </a:r>
            <a:r>
              <a:t>”, remove it</a:t>
            </a:r>
          </a:p>
          <a:p>
            <a:pPr marL="0" indent="0">
              <a:buSzTx/>
              <a:buNone/>
              <a:defRPr sz="2200"/>
            </a:pPr>
            <a:r>
              <a:t>Pro: handles new/unknown words well </a:t>
            </a:r>
          </a:p>
          <a:p>
            <a:pPr marL="0" indent="0">
              <a:buSzTx/>
              <a:buNone/>
              <a:defRPr sz="2200"/>
            </a:pPr>
            <a:r>
              <a:t>Con: many exceptions, misses words like child and children (but would get other )</a:t>
            </a:r>
          </a:p>
        </p:txBody>
      </p:sp>
      <p:pic>
        <p:nvPicPr>
          <p:cNvPr id="1209" name="image12.jpeg"/>
          <p:cNvPicPr>
            <a:picLocks noChangeAspect="1"/>
          </p:cNvPicPr>
          <p:nvPr/>
        </p:nvPicPr>
        <p:blipFill>
          <a:blip r:embed="rId2">
            <a:extLst/>
          </a:blip>
          <a:stretch>
            <a:fillRect/>
          </a:stretch>
        </p:blipFill>
        <p:spPr>
          <a:xfrm>
            <a:off x="1524000" y="5746132"/>
            <a:ext cx="9144000" cy="1111869"/>
          </a:xfrm>
          <a:prstGeom prst="rect">
            <a:avLst/>
          </a:prstGeom>
          <a:ln w="12700">
            <a:miter lim="400000"/>
          </a:ln>
        </p:spPr>
      </p:pic>
      <p:sp>
        <p:nvSpPr>
          <p:cNvPr id="1210" name="Shape 1210"/>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225761891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Shape 1212"/>
          <p:cNvSpPr>
            <a:spLocks noGrp="1"/>
          </p:cNvSpPr>
          <p:nvPr>
            <p:ph type="title"/>
          </p:nvPr>
        </p:nvSpPr>
        <p:spPr>
          <a:xfrm>
            <a:off x="2152650" y="365127"/>
            <a:ext cx="7886700" cy="1325563"/>
          </a:xfrm>
          <a:prstGeom prst="rect">
            <a:avLst/>
          </a:prstGeom>
        </p:spPr>
        <p:txBody>
          <a:bodyPr/>
          <a:lstStyle>
            <a:lvl1pPr>
              <a:defRPr sz="2800" b="1">
                <a:latin typeface="Arial"/>
                <a:ea typeface="Arial"/>
                <a:cs typeface="Arial"/>
                <a:sym typeface="Arial"/>
              </a:defRPr>
            </a:lvl1pPr>
          </a:lstStyle>
          <a:p>
            <a:r>
              <a:t>Data: Sentiment Mining on Amazon feedback</a:t>
            </a:r>
          </a:p>
        </p:txBody>
      </p:sp>
      <p:sp>
        <p:nvSpPr>
          <p:cNvPr id="1213" name="Shape 1213"/>
          <p:cNvSpPr>
            <a:spLocks noGrp="1"/>
          </p:cNvSpPr>
          <p:nvPr>
            <p:ph type="body" idx="1"/>
          </p:nvPr>
        </p:nvSpPr>
        <p:spPr>
          <a:xfrm>
            <a:off x="2152650" y="1825625"/>
            <a:ext cx="7886700" cy="4351338"/>
          </a:xfrm>
          <a:prstGeom prst="rect">
            <a:avLst/>
          </a:prstGeom>
        </p:spPr>
        <p:txBody>
          <a:bodyPr/>
          <a:lstStyle/>
          <a:p>
            <a:pPr>
              <a:defRPr sz="2800"/>
            </a:pPr>
            <a:r>
              <a:t>We have data which contains 1000  feedbacks from Amazon.com collected randomly and scored as 0 ( Negative) and 1 (Positive).</a:t>
            </a:r>
          </a:p>
          <a:p>
            <a:pPr marL="0" indent="0">
              <a:buSzTx/>
              <a:buNone/>
              <a:defRPr sz="2800"/>
            </a:pPr>
            <a:endParaRPr/>
          </a:p>
          <a:p>
            <a:pPr marL="0" indent="0">
              <a:buSzTx/>
              <a:buNone/>
              <a:defRPr sz="2800"/>
            </a:pPr>
            <a:endParaRPr/>
          </a:p>
          <a:p>
            <a:pPr>
              <a:defRPr sz="2800"/>
            </a:pPr>
            <a:r>
              <a:t>Challenge : Can we train a model to classify the feedbacks as positive and negative?</a:t>
            </a:r>
          </a:p>
        </p:txBody>
      </p:sp>
      <p:pic>
        <p:nvPicPr>
          <p:cNvPr id="1214" name="image12.jpeg"/>
          <p:cNvPicPr>
            <a:picLocks noChangeAspect="1"/>
          </p:cNvPicPr>
          <p:nvPr/>
        </p:nvPicPr>
        <p:blipFill>
          <a:blip r:embed="rId2">
            <a:extLst/>
          </a:blip>
          <a:stretch>
            <a:fillRect/>
          </a:stretch>
        </p:blipFill>
        <p:spPr>
          <a:xfrm>
            <a:off x="1524000" y="5746132"/>
            <a:ext cx="9144000" cy="1111869"/>
          </a:xfrm>
          <a:prstGeom prst="rect">
            <a:avLst/>
          </a:prstGeom>
          <a:ln w="12700">
            <a:miter lim="400000"/>
          </a:ln>
        </p:spPr>
      </p:pic>
      <p:sp>
        <p:nvSpPr>
          <p:cNvPr id="1215" name="Shape 1215"/>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126399885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Shape 1221"/>
          <p:cNvSpPr/>
          <p:nvPr/>
        </p:nvSpPr>
        <p:spPr>
          <a:xfrm>
            <a:off x="4552950" y="6423498"/>
            <a:ext cx="3086100" cy="23083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900">
                <a:solidFill>
                  <a:srgbClr val="888888"/>
                </a:solidFill>
              </a:defRPr>
            </a:lvl1pPr>
          </a:lstStyle>
          <a:p>
            <a:r>
              <a:t>Copyright © 2012 Accenture All Rights Reserved.</a:t>
            </a:r>
          </a:p>
        </p:txBody>
      </p:sp>
      <p:sp>
        <p:nvSpPr>
          <p:cNvPr id="1222" name="Shape 1222"/>
          <p:cNvSpPr>
            <a:spLocks noGrp="1"/>
          </p:cNvSpPr>
          <p:nvPr>
            <p:ph type="sldNum" sz="quarter" idx="4294967295"/>
          </p:nvPr>
        </p:nvSpPr>
        <p:spPr>
          <a:xfrm>
            <a:off x="9831605" y="6423499"/>
            <a:ext cx="207747" cy="230832"/>
          </a:xfrm>
          <a:prstGeom prst="rect">
            <a:avLst/>
          </a:prstGeom>
          <a:extLst>
            <a:ext uri="{C572A759-6A51-4108-AA02-DFA0A04FC94B}">
              <ma14:wrappingTextBoxFlag xmlns="" xmlns:ma14="http://schemas.microsoft.com/office/mac/drawingml/2011/main" val="1"/>
            </a:ext>
          </a:extLst>
        </p:spPr>
        <p:txBody>
          <a:bodyPr/>
          <a:lstStyle>
            <a:lvl1pPr>
              <a:defRPr sz="900">
                <a:solidFill>
                  <a:srgbClr val="888888"/>
                </a:solidFill>
              </a:defRPr>
            </a:lvl1pPr>
          </a:lstStyle>
          <a:p>
            <a:fld id="{86CB4B4D-7CA3-9044-876B-883B54F8677D}" type="slidenum">
              <a:t>16</a:t>
            </a:fld>
            <a:endParaRPr/>
          </a:p>
        </p:txBody>
      </p:sp>
      <p:sp>
        <p:nvSpPr>
          <p:cNvPr id="1223" name="Shape 1223"/>
          <p:cNvSpPr>
            <a:spLocks noGrp="1"/>
          </p:cNvSpPr>
          <p:nvPr>
            <p:ph type="title"/>
          </p:nvPr>
        </p:nvSpPr>
        <p:spPr>
          <a:xfrm>
            <a:off x="2152650" y="365127"/>
            <a:ext cx="7886700" cy="1325563"/>
          </a:xfrm>
          <a:prstGeom prst="rect">
            <a:avLst/>
          </a:prstGeom>
        </p:spPr>
        <p:txBody>
          <a:bodyPr/>
          <a:lstStyle>
            <a:lvl1pPr>
              <a:defRPr sz="4000" b="1">
                <a:latin typeface="Arial"/>
                <a:ea typeface="Arial"/>
                <a:cs typeface="Arial"/>
                <a:sym typeface="Arial"/>
              </a:defRPr>
            </a:lvl1pPr>
          </a:lstStyle>
          <a:p>
            <a:r>
              <a:t>Word Cloud</a:t>
            </a:r>
          </a:p>
        </p:txBody>
      </p:sp>
      <p:sp>
        <p:nvSpPr>
          <p:cNvPr id="1224" name="Shape 1224"/>
          <p:cNvSpPr>
            <a:spLocks noGrp="1"/>
          </p:cNvSpPr>
          <p:nvPr>
            <p:ph type="body" idx="1"/>
          </p:nvPr>
        </p:nvSpPr>
        <p:spPr>
          <a:xfrm>
            <a:off x="1852821" y="1332613"/>
            <a:ext cx="8380229" cy="5035229"/>
          </a:xfrm>
          <a:prstGeom prst="rect">
            <a:avLst/>
          </a:prstGeom>
        </p:spPr>
        <p:txBody>
          <a:bodyPr/>
          <a:lstStyle/>
          <a:p>
            <a:pPr algn="just">
              <a:defRPr sz="1800"/>
            </a:pPr>
            <a:endParaRPr/>
          </a:p>
          <a:p>
            <a:pPr algn="just">
              <a:defRPr sz="1800"/>
            </a:pPr>
            <a:r>
              <a:t>Word cloud is a visual representation for text data, typically used to depict keyword metadata (tags) on websites, or to visualize free form text. Tags are usually single words, and the importance of each tag is shown with font size or color. This format is useful for quickly perceiving the most prominent terms and for locating a term alphabetically to determine its relative prominence. When used as website navigation aids, the terms are hyperlinked to items associated with the tag.</a:t>
            </a:r>
          </a:p>
        </p:txBody>
      </p:sp>
      <p:pic>
        <p:nvPicPr>
          <p:cNvPr id="1225" name="image16.jpg" descr="WORDCLOUD_TWITTER.jpeg"/>
          <p:cNvPicPr>
            <a:picLocks noChangeAspect="1"/>
          </p:cNvPicPr>
          <p:nvPr/>
        </p:nvPicPr>
        <p:blipFill>
          <a:blip r:embed="rId2">
            <a:extLst/>
          </a:blip>
          <a:stretch>
            <a:fillRect/>
          </a:stretch>
        </p:blipFill>
        <p:spPr>
          <a:xfrm>
            <a:off x="3303858" y="3256547"/>
            <a:ext cx="5615555" cy="2746169"/>
          </a:xfrm>
          <a:prstGeom prst="rect">
            <a:avLst/>
          </a:prstGeom>
          <a:ln w="12700">
            <a:miter lim="400000"/>
          </a:ln>
        </p:spPr>
      </p:pic>
      <p:pic>
        <p:nvPicPr>
          <p:cNvPr id="1226" name="image12.jpeg"/>
          <p:cNvPicPr>
            <a:picLocks noChangeAspect="1"/>
          </p:cNvPicPr>
          <p:nvPr/>
        </p:nvPicPr>
        <p:blipFill>
          <a:blip r:embed="rId3">
            <a:extLst/>
          </a:blip>
          <a:stretch>
            <a:fillRect/>
          </a:stretch>
        </p:blipFill>
        <p:spPr>
          <a:xfrm>
            <a:off x="1524000" y="5746132"/>
            <a:ext cx="9144000" cy="1111869"/>
          </a:xfrm>
          <a:prstGeom prst="rect">
            <a:avLst/>
          </a:prstGeom>
          <a:ln w="12700">
            <a:miter lim="400000"/>
          </a:ln>
        </p:spPr>
      </p:pic>
      <p:sp>
        <p:nvSpPr>
          <p:cNvPr id="1227" name="Shape 1227"/>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207348455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 name="Shape 1229"/>
          <p:cNvSpPr/>
          <p:nvPr/>
        </p:nvSpPr>
        <p:spPr>
          <a:xfrm>
            <a:off x="4552950" y="6423498"/>
            <a:ext cx="3086100" cy="23083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900">
                <a:solidFill>
                  <a:srgbClr val="888888"/>
                </a:solidFill>
              </a:defRPr>
            </a:lvl1pPr>
          </a:lstStyle>
          <a:p>
            <a:r>
              <a:t>Copyright © 2012 Accenture All Rights Reserved.</a:t>
            </a:r>
          </a:p>
        </p:txBody>
      </p:sp>
      <p:sp>
        <p:nvSpPr>
          <p:cNvPr id="1230" name="Shape 1230"/>
          <p:cNvSpPr>
            <a:spLocks noGrp="1"/>
          </p:cNvSpPr>
          <p:nvPr>
            <p:ph type="sldNum" sz="quarter" idx="4294967295"/>
          </p:nvPr>
        </p:nvSpPr>
        <p:spPr>
          <a:xfrm>
            <a:off x="9831605" y="6423499"/>
            <a:ext cx="207747" cy="230832"/>
          </a:xfrm>
          <a:prstGeom prst="rect">
            <a:avLst/>
          </a:prstGeom>
          <a:extLst>
            <a:ext uri="{C572A759-6A51-4108-AA02-DFA0A04FC94B}">
              <ma14:wrappingTextBoxFlag xmlns="" xmlns:ma14="http://schemas.microsoft.com/office/mac/drawingml/2011/main" val="1"/>
            </a:ext>
          </a:extLst>
        </p:spPr>
        <p:txBody>
          <a:bodyPr/>
          <a:lstStyle>
            <a:lvl1pPr>
              <a:defRPr sz="900">
                <a:solidFill>
                  <a:srgbClr val="888888"/>
                </a:solidFill>
              </a:defRPr>
            </a:lvl1pPr>
          </a:lstStyle>
          <a:p>
            <a:fld id="{86CB4B4D-7CA3-9044-876B-883B54F8677D}" type="slidenum">
              <a:t>17</a:t>
            </a:fld>
            <a:endParaRPr/>
          </a:p>
        </p:txBody>
      </p:sp>
      <p:sp>
        <p:nvSpPr>
          <p:cNvPr id="1231" name="Shape 1231"/>
          <p:cNvSpPr>
            <a:spLocks noGrp="1"/>
          </p:cNvSpPr>
          <p:nvPr>
            <p:ph type="title"/>
          </p:nvPr>
        </p:nvSpPr>
        <p:spPr>
          <a:xfrm>
            <a:off x="2152650" y="365127"/>
            <a:ext cx="7886700" cy="1325563"/>
          </a:xfrm>
          <a:prstGeom prst="rect">
            <a:avLst/>
          </a:prstGeom>
        </p:spPr>
        <p:txBody>
          <a:bodyPr/>
          <a:lstStyle>
            <a:lvl1pPr>
              <a:defRPr sz="4000" b="1">
                <a:latin typeface="Arial"/>
                <a:ea typeface="Arial"/>
                <a:cs typeface="Arial"/>
                <a:sym typeface="Arial"/>
              </a:defRPr>
            </a:lvl1pPr>
          </a:lstStyle>
          <a:p>
            <a:r>
              <a:t>Text Clustering</a:t>
            </a:r>
          </a:p>
        </p:txBody>
      </p:sp>
      <p:sp>
        <p:nvSpPr>
          <p:cNvPr id="1232" name="Shape 1232"/>
          <p:cNvSpPr>
            <a:spLocks noGrp="1"/>
          </p:cNvSpPr>
          <p:nvPr>
            <p:ph type="body" idx="1"/>
          </p:nvPr>
        </p:nvSpPr>
        <p:spPr>
          <a:xfrm>
            <a:off x="1852821" y="1268760"/>
            <a:ext cx="8380229" cy="5099082"/>
          </a:xfrm>
          <a:prstGeom prst="rect">
            <a:avLst/>
          </a:prstGeom>
        </p:spPr>
        <p:txBody>
          <a:bodyPr/>
          <a:lstStyle/>
          <a:p>
            <a:pPr algn="just">
              <a:defRPr sz="1600"/>
            </a:pPr>
            <a:endParaRPr/>
          </a:p>
          <a:p>
            <a:pPr algn="just">
              <a:defRPr sz="1600"/>
            </a:pPr>
            <a:r>
              <a:t>Document clustering (or Text clustering) is automatic document organization, topic extraction and fast information retrieval or filtering. A web search engine often returns thousands of pages in response to a broad query, making it difficult for users to browse or to identify relevant information. Clustering methods can be used to automatically group the retrieved documents into a list of meaningful categories. There are two common algorithms. The first one is the hierarchical based algorithm, which includes single link, complete linkage, group average and Ward's method. By aggregating or dividing, documents can be clustered into hierarchical structure, which is suitable for browsing. However, such an algorithm usually suffers from efficiency problems. The other algorithm is developed using the K-means algorithm and its variants. Usually, it is of greater efficiency, but less accurate than the hierarchical algorithm.</a:t>
            </a:r>
          </a:p>
        </p:txBody>
      </p:sp>
      <p:pic>
        <p:nvPicPr>
          <p:cNvPr id="1233" name="image17.png"/>
          <p:cNvPicPr>
            <a:picLocks noChangeAspect="1"/>
          </p:cNvPicPr>
          <p:nvPr/>
        </p:nvPicPr>
        <p:blipFill>
          <a:blip r:embed="rId2">
            <a:extLst/>
          </a:blip>
          <a:stretch>
            <a:fillRect/>
          </a:stretch>
        </p:blipFill>
        <p:spPr>
          <a:xfrm>
            <a:off x="3785935" y="3801979"/>
            <a:ext cx="5261812" cy="2200737"/>
          </a:xfrm>
          <a:prstGeom prst="rect">
            <a:avLst/>
          </a:prstGeom>
          <a:ln w="12700">
            <a:miter lim="400000"/>
          </a:ln>
        </p:spPr>
      </p:pic>
      <p:pic>
        <p:nvPicPr>
          <p:cNvPr id="1234" name="image12.jpeg"/>
          <p:cNvPicPr>
            <a:picLocks noChangeAspect="1"/>
          </p:cNvPicPr>
          <p:nvPr/>
        </p:nvPicPr>
        <p:blipFill>
          <a:blip r:embed="rId3">
            <a:extLst/>
          </a:blip>
          <a:stretch>
            <a:fillRect/>
          </a:stretch>
        </p:blipFill>
        <p:spPr>
          <a:xfrm>
            <a:off x="1524000" y="5746132"/>
            <a:ext cx="9144000" cy="1111869"/>
          </a:xfrm>
          <a:prstGeom prst="rect">
            <a:avLst/>
          </a:prstGeom>
          <a:ln w="12700">
            <a:miter lim="400000"/>
          </a:ln>
        </p:spPr>
      </p:pic>
      <p:sp>
        <p:nvSpPr>
          <p:cNvPr id="1235" name="Shape 1235"/>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382061600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7" name="Shape 1237"/>
          <p:cNvSpPr/>
          <p:nvPr/>
        </p:nvSpPr>
        <p:spPr>
          <a:xfrm>
            <a:off x="4552950" y="6423498"/>
            <a:ext cx="3086100" cy="23083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900">
                <a:solidFill>
                  <a:srgbClr val="888888"/>
                </a:solidFill>
              </a:defRPr>
            </a:lvl1pPr>
          </a:lstStyle>
          <a:p>
            <a:r>
              <a:t>Copyright © 2012 Accenture All Rights Reserved.</a:t>
            </a:r>
          </a:p>
        </p:txBody>
      </p:sp>
      <p:sp>
        <p:nvSpPr>
          <p:cNvPr id="1238" name="Shape 1238"/>
          <p:cNvSpPr>
            <a:spLocks noGrp="1"/>
          </p:cNvSpPr>
          <p:nvPr>
            <p:ph type="sldNum" sz="quarter" idx="4294967295"/>
          </p:nvPr>
        </p:nvSpPr>
        <p:spPr>
          <a:xfrm>
            <a:off x="9831605" y="6423499"/>
            <a:ext cx="207747" cy="230832"/>
          </a:xfrm>
          <a:prstGeom prst="rect">
            <a:avLst/>
          </a:prstGeom>
          <a:extLst>
            <a:ext uri="{C572A759-6A51-4108-AA02-DFA0A04FC94B}">
              <ma14:wrappingTextBoxFlag xmlns="" xmlns:ma14="http://schemas.microsoft.com/office/mac/drawingml/2011/main" val="1"/>
            </a:ext>
          </a:extLst>
        </p:spPr>
        <p:txBody>
          <a:bodyPr/>
          <a:lstStyle>
            <a:lvl1pPr>
              <a:defRPr sz="900">
                <a:solidFill>
                  <a:srgbClr val="888888"/>
                </a:solidFill>
              </a:defRPr>
            </a:lvl1pPr>
          </a:lstStyle>
          <a:p>
            <a:fld id="{86CB4B4D-7CA3-9044-876B-883B54F8677D}" type="slidenum">
              <a:t>18</a:t>
            </a:fld>
            <a:endParaRPr/>
          </a:p>
        </p:txBody>
      </p:sp>
      <p:sp>
        <p:nvSpPr>
          <p:cNvPr id="1239" name="Shape 1239"/>
          <p:cNvSpPr>
            <a:spLocks noGrp="1"/>
          </p:cNvSpPr>
          <p:nvPr>
            <p:ph type="title"/>
          </p:nvPr>
        </p:nvSpPr>
        <p:spPr>
          <a:xfrm>
            <a:off x="2152650" y="365127"/>
            <a:ext cx="7886700" cy="1325563"/>
          </a:xfrm>
          <a:prstGeom prst="rect">
            <a:avLst/>
          </a:prstGeom>
        </p:spPr>
        <p:txBody>
          <a:bodyPr/>
          <a:lstStyle>
            <a:lvl1pPr>
              <a:defRPr sz="4000" b="1">
                <a:latin typeface="Arial"/>
                <a:ea typeface="Arial"/>
                <a:cs typeface="Arial"/>
                <a:sym typeface="Arial"/>
              </a:defRPr>
            </a:lvl1pPr>
          </a:lstStyle>
          <a:p>
            <a:r>
              <a:t>Association Analysis</a:t>
            </a:r>
          </a:p>
        </p:txBody>
      </p:sp>
      <p:sp>
        <p:nvSpPr>
          <p:cNvPr id="1240" name="Shape 1240"/>
          <p:cNvSpPr>
            <a:spLocks noGrp="1"/>
          </p:cNvSpPr>
          <p:nvPr>
            <p:ph type="body" idx="1"/>
          </p:nvPr>
        </p:nvSpPr>
        <p:spPr>
          <a:xfrm>
            <a:off x="1852821" y="1332613"/>
            <a:ext cx="8380229" cy="5035229"/>
          </a:xfrm>
          <a:prstGeom prst="rect">
            <a:avLst/>
          </a:prstGeom>
        </p:spPr>
        <p:txBody>
          <a:bodyPr/>
          <a:lstStyle/>
          <a:p>
            <a:pPr>
              <a:defRPr sz="2400"/>
            </a:pPr>
            <a:endParaRPr/>
          </a:p>
          <a:p>
            <a:pPr>
              <a:defRPr sz="2400"/>
            </a:pPr>
            <a:r>
              <a:t>Association analysis is the method of identification of associations or relationships among entities and information in text. It determines how closely a word (term) is associated with other words or sentences.</a:t>
            </a:r>
          </a:p>
        </p:txBody>
      </p:sp>
      <p:pic>
        <p:nvPicPr>
          <p:cNvPr id="1241" name="image18.png" descr="Network Plot.png"/>
          <p:cNvPicPr>
            <a:picLocks noChangeAspect="1"/>
          </p:cNvPicPr>
          <p:nvPr/>
        </p:nvPicPr>
        <p:blipFill>
          <a:blip r:embed="rId2">
            <a:extLst/>
          </a:blip>
          <a:stretch>
            <a:fillRect/>
          </a:stretch>
        </p:blipFill>
        <p:spPr>
          <a:xfrm>
            <a:off x="4363453" y="3224463"/>
            <a:ext cx="4366815" cy="2521670"/>
          </a:xfrm>
          <a:prstGeom prst="rect">
            <a:avLst/>
          </a:prstGeom>
          <a:ln w="12700">
            <a:miter lim="400000"/>
          </a:ln>
        </p:spPr>
      </p:pic>
      <p:pic>
        <p:nvPicPr>
          <p:cNvPr id="1242" name="image12.jpeg"/>
          <p:cNvPicPr>
            <a:picLocks noChangeAspect="1"/>
          </p:cNvPicPr>
          <p:nvPr/>
        </p:nvPicPr>
        <p:blipFill>
          <a:blip r:embed="rId3">
            <a:extLst/>
          </a:blip>
          <a:stretch>
            <a:fillRect/>
          </a:stretch>
        </p:blipFill>
        <p:spPr>
          <a:xfrm>
            <a:off x="1524000" y="5746132"/>
            <a:ext cx="9144000" cy="1111869"/>
          </a:xfrm>
          <a:prstGeom prst="rect">
            <a:avLst/>
          </a:prstGeom>
          <a:ln w="12700">
            <a:miter lim="400000"/>
          </a:ln>
        </p:spPr>
      </p:pic>
      <p:sp>
        <p:nvSpPr>
          <p:cNvPr id="1243" name="Shape 1243"/>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402435800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 name="Shape 1245"/>
          <p:cNvSpPr/>
          <p:nvPr/>
        </p:nvSpPr>
        <p:spPr>
          <a:xfrm>
            <a:off x="4552950" y="6423498"/>
            <a:ext cx="3086100" cy="23083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900">
                <a:solidFill>
                  <a:srgbClr val="888888"/>
                </a:solidFill>
              </a:defRPr>
            </a:lvl1pPr>
          </a:lstStyle>
          <a:p>
            <a:r>
              <a:t>Copyright © 2012 Accenture All Rights Reserved.</a:t>
            </a:r>
          </a:p>
        </p:txBody>
      </p:sp>
      <p:sp>
        <p:nvSpPr>
          <p:cNvPr id="1246" name="Shape 1246"/>
          <p:cNvSpPr>
            <a:spLocks noGrp="1"/>
          </p:cNvSpPr>
          <p:nvPr>
            <p:ph type="sldNum" sz="quarter" idx="4294967295"/>
          </p:nvPr>
        </p:nvSpPr>
        <p:spPr>
          <a:xfrm>
            <a:off x="9831605" y="6423499"/>
            <a:ext cx="207747" cy="230832"/>
          </a:xfrm>
          <a:prstGeom prst="rect">
            <a:avLst/>
          </a:prstGeom>
          <a:extLst>
            <a:ext uri="{C572A759-6A51-4108-AA02-DFA0A04FC94B}">
              <ma14:wrappingTextBoxFlag xmlns="" xmlns:ma14="http://schemas.microsoft.com/office/mac/drawingml/2011/main" val="1"/>
            </a:ext>
          </a:extLst>
        </p:spPr>
        <p:txBody>
          <a:bodyPr/>
          <a:lstStyle>
            <a:lvl1pPr>
              <a:defRPr sz="900">
                <a:solidFill>
                  <a:srgbClr val="888888"/>
                </a:solidFill>
              </a:defRPr>
            </a:lvl1pPr>
          </a:lstStyle>
          <a:p>
            <a:fld id="{86CB4B4D-7CA3-9044-876B-883B54F8677D}" type="slidenum">
              <a:t>19</a:t>
            </a:fld>
            <a:endParaRPr/>
          </a:p>
        </p:txBody>
      </p:sp>
      <p:sp>
        <p:nvSpPr>
          <p:cNvPr id="1247" name="Shape 1247"/>
          <p:cNvSpPr>
            <a:spLocks noGrp="1"/>
          </p:cNvSpPr>
          <p:nvPr>
            <p:ph type="title"/>
          </p:nvPr>
        </p:nvSpPr>
        <p:spPr>
          <a:xfrm>
            <a:off x="2152650" y="365127"/>
            <a:ext cx="7886700" cy="1325563"/>
          </a:xfrm>
          <a:prstGeom prst="rect">
            <a:avLst/>
          </a:prstGeom>
        </p:spPr>
        <p:txBody>
          <a:bodyPr/>
          <a:lstStyle>
            <a:lvl1pPr>
              <a:defRPr sz="4000" b="1">
                <a:latin typeface="Arial"/>
                <a:ea typeface="Arial"/>
                <a:cs typeface="Arial"/>
                <a:sym typeface="Arial"/>
              </a:defRPr>
            </a:lvl1pPr>
          </a:lstStyle>
          <a:p>
            <a:r>
              <a:t>Sentiment Analytics</a:t>
            </a:r>
          </a:p>
        </p:txBody>
      </p:sp>
      <p:sp>
        <p:nvSpPr>
          <p:cNvPr id="1248" name="Shape 1248"/>
          <p:cNvSpPr>
            <a:spLocks noGrp="1"/>
          </p:cNvSpPr>
          <p:nvPr>
            <p:ph type="body" idx="1"/>
          </p:nvPr>
        </p:nvSpPr>
        <p:spPr>
          <a:xfrm>
            <a:off x="1905886" y="1393444"/>
            <a:ext cx="8380229" cy="5035229"/>
          </a:xfrm>
          <a:prstGeom prst="rect">
            <a:avLst/>
          </a:prstGeom>
        </p:spPr>
        <p:txBody>
          <a:bodyPr/>
          <a:lstStyle/>
          <a:p>
            <a:pPr algn="just">
              <a:defRPr sz="2000"/>
            </a:pPr>
            <a:endParaRPr/>
          </a:p>
          <a:p>
            <a:pPr algn="just">
              <a:defRPr sz="2000"/>
            </a:pPr>
            <a:r>
              <a:t>Sentiment analysis or opinion mining refers to the application of natural language processing, computational linguistics, and text analytics to identify and extract subjective information in source materials. Sentiment analysis aims to determine the attitude of a speaker or a writer with respect to some topic or the overall contextual polarity of a document. The attitude may be his or her judgment or evaluation, affective state (the emotional state of the author when writing), or the intended emotional communication (the emotional effect the author wishes to have on the reader).</a:t>
            </a:r>
          </a:p>
        </p:txBody>
      </p:sp>
      <p:pic>
        <p:nvPicPr>
          <p:cNvPr id="1249" name="image19.png" descr="setiment_analysis1.bmp"/>
          <p:cNvPicPr>
            <a:picLocks noChangeAspect="1"/>
          </p:cNvPicPr>
          <p:nvPr/>
        </p:nvPicPr>
        <p:blipFill>
          <a:blip r:embed="rId2">
            <a:extLst/>
          </a:blip>
          <a:stretch>
            <a:fillRect/>
          </a:stretch>
        </p:blipFill>
        <p:spPr>
          <a:xfrm>
            <a:off x="3181350" y="4026569"/>
            <a:ext cx="2381694" cy="1900455"/>
          </a:xfrm>
          <a:prstGeom prst="rect">
            <a:avLst/>
          </a:prstGeom>
          <a:ln w="12700">
            <a:miter lim="400000"/>
          </a:ln>
        </p:spPr>
      </p:pic>
      <p:pic>
        <p:nvPicPr>
          <p:cNvPr id="1250" name="image20.jpg" descr="setiment_analysis2.jpg"/>
          <p:cNvPicPr>
            <a:picLocks noChangeAspect="1"/>
          </p:cNvPicPr>
          <p:nvPr/>
        </p:nvPicPr>
        <p:blipFill>
          <a:blip r:embed="rId3">
            <a:extLst/>
          </a:blip>
          <a:stretch>
            <a:fillRect/>
          </a:stretch>
        </p:blipFill>
        <p:spPr>
          <a:xfrm>
            <a:off x="6838509" y="4026569"/>
            <a:ext cx="2856895" cy="1719565"/>
          </a:xfrm>
          <a:prstGeom prst="rect">
            <a:avLst/>
          </a:prstGeom>
          <a:ln w="12700">
            <a:miter lim="400000"/>
          </a:ln>
        </p:spPr>
      </p:pic>
      <p:pic>
        <p:nvPicPr>
          <p:cNvPr id="1251" name="image12.jpeg"/>
          <p:cNvPicPr>
            <a:picLocks noChangeAspect="1"/>
          </p:cNvPicPr>
          <p:nvPr/>
        </p:nvPicPr>
        <p:blipFill>
          <a:blip r:embed="rId4">
            <a:extLst/>
          </a:blip>
          <a:stretch>
            <a:fillRect/>
          </a:stretch>
        </p:blipFill>
        <p:spPr>
          <a:xfrm>
            <a:off x="1524000" y="5746132"/>
            <a:ext cx="9144000" cy="1111869"/>
          </a:xfrm>
          <a:prstGeom prst="rect">
            <a:avLst/>
          </a:prstGeom>
          <a:ln w="12700">
            <a:miter lim="400000"/>
          </a:ln>
        </p:spPr>
      </p:pic>
      <p:sp>
        <p:nvSpPr>
          <p:cNvPr id="1252" name="Shape 1252"/>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388818805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 name="Shape 1115"/>
          <p:cNvSpPr>
            <a:spLocks noGrp="1"/>
          </p:cNvSpPr>
          <p:nvPr>
            <p:ph type="title"/>
          </p:nvPr>
        </p:nvSpPr>
        <p:spPr>
          <a:xfrm>
            <a:off x="2152650" y="365127"/>
            <a:ext cx="7886700" cy="1325563"/>
          </a:xfrm>
          <a:prstGeom prst="rect">
            <a:avLst/>
          </a:prstGeom>
        </p:spPr>
        <p:txBody>
          <a:bodyPr/>
          <a:lstStyle>
            <a:lvl1pPr>
              <a:defRPr sz="4000" b="1">
                <a:latin typeface="Arial"/>
                <a:ea typeface="Arial"/>
                <a:cs typeface="Arial"/>
                <a:sym typeface="Arial"/>
              </a:defRPr>
            </a:lvl1pPr>
          </a:lstStyle>
          <a:p>
            <a:r>
              <a:rPr dirty="0"/>
              <a:t>Agenda</a:t>
            </a:r>
          </a:p>
        </p:txBody>
      </p:sp>
      <p:sp>
        <p:nvSpPr>
          <p:cNvPr id="1116" name="Shape 1116"/>
          <p:cNvSpPr>
            <a:spLocks noGrp="1"/>
          </p:cNvSpPr>
          <p:nvPr>
            <p:ph type="body" idx="1"/>
          </p:nvPr>
        </p:nvSpPr>
        <p:spPr>
          <a:xfrm>
            <a:off x="2152650" y="1690690"/>
            <a:ext cx="7886700" cy="4351338"/>
          </a:xfrm>
          <a:prstGeom prst="rect">
            <a:avLst/>
          </a:prstGeom>
        </p:spPr>
        <p:txBody>
          <a:bodyPr/>
          <a:lstStyle/>
          <a:p>
            <a:pPr marL="514350" indent="-514350">
              <a:buFontTx/>
              <a:buAutoNum type="arabicPeriod"/>
              <a:defRPr sz="2400"/>
            </a:pPr>
            <a:r>
              <a:rPr dirty="0"/>
              <a:t>Brief about Natural Language Processing (NLP)</a:t>
            </a:r>
          </a:p>
          <a:p>
            <a:pPr marL="514350" indent="-514350">
              <a:buFontTx/>
              <a:buAutoNum type="arabicPeriod"/>
              <a:defRPr sz="2400"/>
            </a:pPr>
            <a:r>
              <a:rPr dirty="0"/>
              <a:t>Progress in NLP</a:t>
            </a:r>
          </a:p>
          <a:p>
            <a:pPr marL="514350" indent="-514350">
              <a:buFontTx/>
              <a:buAutoNum type="arabicPeriod"/>
              <a:defRPr sz="2400"/>
            </a:pPr>
            <a:r>
              <a:rPr dirty="0"/>
              <a:t>Challenges in NLP</a:t>
            </a:r>
          </a:p>
          <a:p>
            <a:pPr marL="514350" indent="-514350">
              <a:buFontTx/>
              <a:buAutoNum type="arabicPeriod"/>
              <a:defRPr sz="2400"/>
            </a:pPr>
            <a:r>
              <a:rPr dirty="0"/>
              <a:t>A bag of words approach</a:t>
            </a:r>
          </a:p>
          <a:p>
            <a:pPr marL="0" indent="0">
              <a:buSzTx/>
              <a:buNone/>
              <a:defRPr sz="2400"/>
            </a:pPr>
            <a:r>
              <a:rPr dirty="0"/>
              <a:t>         Cleaning Irregularities</a:t>
            </a:r>
          </a:p>
          <a:p>
            <a:pPr marL="0" indent="0">
              <a:buSzTx/>
              <a:buNone/>
              <a:defRPr sz="2400"/>
            </a:pPr>
            <a:r>
              <a:rPr dirty="0"/>
              <a:t>         Removing Unhelpful Terms : Stop Words</a:t>
            </a:r>
          </a:p>
          <a:p>
            <a:pPr marL="0" indent="0">
              <a:buSzTx/>
              <a:buNone/>
              <a:defRPr sz="2400"/>
            </a:pPr>
            <a:r>
              <a:rPr dirty="0"/>
              <a:t>         Stemming</a:t>
            </a:r>
          </a:p>
          <a:p>
            <a:pPr marL="0" indent="0">
              <a:buSzTx/>
              <a:buNone/>
              <a:defRPr sz="2400"/>
            </a:pPr>
            <a:r>
              <a:rPr dirty="0"/>
              <a:t> 5. Hands on Data</a:t>
            </a:r>
          </a:p>
          <a:p>
            <a:pPr marL="0" indent="0">
              <a:buSzTx/>
              <a:buNone/>
              <a:defRPr sz="2400"/>
            </a:pPr>
            <a:r>
              <a:rPr dirty="0"/>
              <a:t> 6. Examples of Text analytics</a:t>
            </a:r>
          </a:p>
        </p:txBody>
      </p:sp>
      <p:sp>
        <p:nvSpPr>
          <p:cNvPr id="1117" name="Shape 1117"/>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pic>
        <p:nvPicPr>
          <p:cNvPr id="1118" name="image12.jpeg"/>
          <p:cNvPicPr>
            <a:picLocks noChangeAspect="1"/>
          </p:cNvPicPr>
          <p:nvPr/>
        </p:nvPicPr>
        <p:blipFill>
          <a:blip r:embed="rId2">
            <a:extLst/>
          </a:blip>
          <a:stretch>
            <a:fillRect/>
          </a:stretch>
        </p:blipFill>
        <p:spPr>
          <a:xfrm>
            <a:off x="1524000" y="5746132"/>
            <a:ext cx="9144000" cy="1111869"/>
          </a:xfrm>
          <a:prstGeom prst="rect">
            <a:avLst/>
          </a:prstGeom>
          <a:ln w="12700">
            <a:miter lim="400000"/>
          </a:ln>
        </p:spPr>
      </p:pic>
    </p:spTree>
    <p:extLst>
      <p:ext uri="{BB962C8B-B14F-4D97-AF65-F5344CB8AC3E}">
        <p14:creationId xmlns:p14="http://schemas.microsoft.com/office/powerpoint/2010/main" val="83501006"/>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 name="Shape 1254"/>
          <p:cNvSpPr>
            <a:spLocks noGrp="1"/>
          </p:cNvSpPr>
          <p:nvPr>
            <p:ph type="sldNum" sz="quarter" idx="4294967295"/>
          </p:nvPr>
        </p:nvSpPr>
        <p:spPr>
          <a:xfrm>
            <a:off x="9831605" y="6423499"/>
            <a:ext cx="207747" cy="230832"/>
          </a:xfrm>
          <a:prstGeom prst="rect">
            <a:avLst/>
          </a:prstGeom>
          <a:extLst>
            <a:ext uri="{C572A759-6A51-4108-AA02-DFA0A04FC94B}">
              <ma14:wrappingTextBoxFlag xmlns="" xmlns:ma14="http://schemas.microsoft.com/office/mac/drawingml/2011/main" val="1"/>
            </a:ext>
          </a:extLst>
        </p:spPr>
        <p:txBody>
          <a:bodyPr/>
          <a:lstStyle>
            <a:lvl1pPr>
              <a:defRPr sz="900">
                <a:solidFill>
                  <a:srgbClr val="888888"/>
                </a:solidFill>
              </a:defRPr>
            </a:lvl1pPr>
          </a:lstStyle>
          <a:p>
            <a:fld id="{86CB4B4D-7CA3-9044-876B-883B54F8677D}" type="slidenum">
              <a:t>20</a:t>
            </a:fld>
            <a:endParaRPr/>
          </a:p>
        </p:txBody>
      </p:sp>
      <p:sp>
        <p:nvSpPr>
          <p:cNvPr id="1255" name="Shape 1255"/>
          <p:cNvSpPr>
            <a:spLocks noGrp="1"/>
          </p:cNvSpPr>
          <p:nvPr>
            <p:ph type="title"/>
          </p:nvPr>
        </p:nvSpPr>
        <p:spPr>
          <a:xfrm>
            <a:off x="1846674" y="229517"/>
            <a:ext cx="8380230" cy="972983"/>
          </a:xfrm>
          <a:prstGeom prst="rect">
            <a:avLst/>
          </a:prstGeom>
        </p:spPr>
        <p:txBody>
          <a:bodyPr/>
          <a:lstStyle>
            <a:lvl1pPr indent="57150">
              <a:defRPr sz="4000" b="1">
                <a:latin typeface="Arial"/>
                <a:ea typeface="Arial"/>
                <a:cs typeface="Arial"/>
                <a:sym typeface="Arial"/>
              </a:defRPr>
            </a:lvl1pPr>
          </a:lstStyle>
          <a:p>
            <a:r>
              <a:t>References</a:t>
            </a:r>
          </a:p>
        </p:txBody>
      </p:sp>
      <p:sp>
        <p:nvSpPr>
          <p:cNvPr id="1256" name="Shape 1256"/>
          <p:cNvSpPr/>
          <p:nvPr/>
        </p:nvSpPr>
        <p:spPr>
          <a:xfrm>
            <a:off x="1644317" y="1812717"/>
            <a:ext cx="8245703" cy="286232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457200" indent="-457200">
              <a:buSzPct val="100000"/>
              <a:buAutoNum type="arabicPeriod"/>
              <a:defRPr sz="2000"/>
            </a:pPr>
            <a:r>
              <a:rPr sz="2000"/>
              <a:t>Sentiment Analytics with Twitter Data : </a:t>
            </a:r>
          </a:p>
          <a:p>
            <a:pPr>
              <a:defRPr sz="2000"/>
            </a:pPr>
            <a:r>
              <a:rPr sz="2000"/>
              <a:t>      </a:t>
            </a:r>
          </a:p>
          <a:p>
            <a:pPr>
              <a:defRPr sz="2000"/>
            </a:pPr>
            <a:r>
              <a:rPr sz="2000" u="sng">
                <a:solidFill>
                  <a:srgbClr val="0563C1"/>
                </a:solidFill>
                <a:uFill>
                  <a:solidFill>
                    <a:srgbClr val="0563C1"/>
                  </a:solidFill>
                </a:uFill>
                <a:hlinkClick r:id="rId2"/>
              </a:rPr>
              <a:t>https://techtime.accenture.com/document/extraction-tweets</a:t>
            </a:r>
          </a:p>
          <a:p>
            <a:pPr>
              <a:defRPr sz="2000"/>
            </a:pPr>
            <a:endParaRPr sz="2000" u="sng">
              <a:solidFill>
                <a:srgbClr val="0563C1"/>
              </a:solidFill>
              <a:uFill>
                <a:solidFill>
                  <a:srgbClr val="0563C1"/>
                </a:solidFill>
              </a:uFill>
              <a:hlinkClick r:id="rId2"/>
            </a:endParaRPr>
          </a:p>
          <a:p>
            <a:pPr marL="457200" indent="-457200">
              <a:buSzPct val="100000"/>
              <a:buAutoNum type="arabicPeriod"/>
              <a:defRPr sz="2000"/>
            </a:pPr>
            <a:endParaRPr sz="2000" u="sng">
              <a:solidFill>
                <a:srgbClr val="0563C1"/>
              </a:solidFill>
              <a:uFill>
                <a:solidFill>
                  <a:srgbClr val="0563C1"/>
                </a:solidFill>
              </a:uFill>
              <a:hlinkClick r:id="rId2"/>
            </a:endParaRPr>
          </a:p>
          <a:p>
            <a:pPr>
              <a:defRPr sz="2000"/>
            </a:pPr>
            <a:r>
              <a:rPr sz="2000"/>
              <a:t>2.       A Document on NLP Design based on N GRAM :</a:t>
            </a:r>
          </a:p>
          <a:p>
            <a:pPr>
              <a:defRPr sz="2000"/>
            </a:pPr>
            <a:endParaRPr sz="2000"/>
          </a:p>
          <a:p>
            <a:pPr>
              <a:defRPr sz="2000"/>
            </a:pPr>
            <a:r>
              <a:rPr sz="2000" u="sng">
                <a:solidFill>
                  <a:srgbClr val="0563C1"/>
                </a:solidFill>
                <a:uFill>
                  <a:solidFill>
                    <a:srgbClr val="0563C1"/>
                  </a:solidFill>
                </a:uFill>
                <a:hlinkClick r:id="rId3"/>
              </a:rPr>
              <a:t>https://kx.accenture.com/repositories/contributionform.aspx?path=C33/47/69&amp;mode=read</a:t>
            </a:r>
          </a:p>
        </p:txBody>
      </p:sp>
      <p:pic>
        <p:nvPicPr>
          <p:cNvPr id="1257" name="image12.jpeg"/>
          <p:cNvPicPr>
            <a:picLocks noChangeAspect="1"/>
          </p:cNvPicPr>
          <p:nvPr/>
        </p:nvPicPr>
        <p:blipFill>
          <a:blip r:embed="rId4">
            <a:extLst/>
          </a:blip>
          <a:stretch>
            <a:fillRect/>
          </a:stretch>
        </p:blipFill>
        <p:spPr>
          <a:xfrm>
            <a:off x="1524000" y="5746132"/>
            <a:ext cx="9144000" cy="1111869"/>
          </a:xfrm>
          <a:prstGeom prst="rect">
            <a:avLst/>
          </a:prstGeom>
          <a:ln w="12700">
            <a:miter lim="400000"/>
          </a:ln>
        </p:spPr>
      </p:pic>
      <p:sp>
        <p:nvSpPr>
          <p:cNvPr id="1258" name="Shape 1258"/>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50808418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 name="Shape 1120"/>
          <p:cNvSpPr>
            <a:spLocks noGrp="1"/>
          </p:cNvSpPr>
          <p:nvPr>
            <p:ph type="title"/>
          </p:nvPr>
        </p:nvSpPr>
        <p:spPr>
          <a:xfrm>
            <a:off x="2152650" y="365127"/>
            <a:ext cx="7886700" cy="1325563"/>
          </a:xfrm>
          <a:prstGeom prst="rect">
            <a:avLst/>
          </a:prstGeom>
        </p:spPr>
        <p:txBody>
          <a:bodyPr/>
          <a:lstStyle>
            <a:lvl1pPr>
              <a:defRPr sz="4000"/>
            </a:lvl1pPr>
          </a:lstStyle>
          <a:p>
            <a:r>
              <a:t>Brief about NLP</a:t>
            </a:r>
          </a:p>
        </p:txBody>
      </p:sp>
      <p:sp>
        <p:nvSpPr>
          <p:cNvPr id="1121" name="Shape 1121"/>
          <p:cNvSpPr>
            <a:spLocks noGrp="1"/>
          </p:cNvSpPr>
          <p:nvPr>
            <p:ph type="body" idx="1"/>
          </p:nvPr>
        </p:nvSpPr>
        <p:spPr>
          <a:xfrm>
            <a:off x="2152650" y="1825625"/>
            <a:ext cx="7886700" cy="4351338"/>
          </a:xfrm>
          <a:prstGeom prst="rect">
            <a:avLst/>
          </a:prstGeom>
        </p:spPr>
        <p:txBody>
          <a:bodyPr/>
          <a:lstStyle/>
          <a:p>
            <a:pPr marL="0" indent="0">
              <a:buSzTx/>
              <a:buNone/>
              <a:defRPr sz="2000" b="1"/>
            </a:pPr>
            <a:r>
              <a:t>Natural Language processing (NLP): </a:t>
            </a:r>
          </a:p>
          <a:p>
            <a:pPr marL="0" indent="0">
              <a:buSzTx/>
              <a:buNone/>
              <a:defRPr sz="2000"/>
            </a:pPr>
            <a:r>
              <a:t>It’s the field artificial intelligence which is focused on representing the natural language (such as human speech) in an algorithmic way so that the computer can understand the pattern of the language. </a:t>
            </a:r>
          </a:p>
          <a:p>
            <a:pPr marL="0" indent="0">
              <a:buSzTx/>
              <a:buNone/>
              <a:defRPr sz="2000"/>
            </a:pPr>
            <a:r>
              <a:t>The goal is to understand and derive meaning from human language. </a:t>
            </a:r>
          </a:p>
          <a:p>
            <a:pPr marL="0" indent="0">
              <a:buSzTx/>
              <a:buNone/>
              <a:defRPr sz="2000"/>
            </a:pPr>
            <a:endParaRPr/>
          </a:p>
          <a:p>
            <a:pPr marL="0" indent="0">
              <a:buSzTx/>
              <a:buNone/>
              <a:defRPr sz="2000" b="1"/>
            </a:pPr>
            <a:r>
              <a:t>Using text as data:</a:t>
            </a:r>
          </a:p>
          <a:p>
            <a:pPr marL="0" indent="0">
              <a:buSzTx/>
              <a:buNone/>
              <a:defRPr sz="2000"/>
            </a:pPr>
            <a:r>
              <a:t>Until now, our data has typically been </a:t>
            </a:r>
            <a:r>
              <a:rPr b="1" i="1"/>
              <a:t>Structured, Numerical, Categorical</a:t>
            </a:r>
            <a:r>
              <a:t>. </a:t>
            </a:r>
          </a:p>
          <a:p>
            <a:pPr marL="0" indent="0">
              <a:buSzTx/>
              <a:buNone/>
              <a:defRPr sz="2000"/>
            </a:pPr>
            <a:r>
              <a:t>Textual data can be : </a:t>
            </a:r>
            <a:r>
              <a:rPr b="1" i="1"/>
              <a:t>Loosely structured, spelling error, non-traditional grammar and Colloquial language, Multilingual </a:t>
            </a:r>
          </a:p>
        </p:txBody>
      </p:sp>
      <p:pic>
        <p:nvPicPr>
          <p:cNvPr id="1122" name="image12.jpeg"/>
          <p:cNvPicPr>
            <a:picLocks noChangeAspect="1"/>
          </p:cNvPicPr>
          <p:nvPr/>
        </p:nvPicPr>
        <p:blipFill>
          <a:blip r:embed="rId2">
            <a:extLst/>
          </a:blip>
          <a:stretch>
            <a:fillRect/>
          </a:stretch>
        </p:blipFill>
        <p:spPr>
          <a:xfrm>
            <a:off x="1524000" y="5746132"/>
            <a:ext cx="9144000" cy="1111869"/>
          </a:xfrm>
          <a:prstGeom prst="rect">
            <a:avLst/>
          </a:prstGeom>
          <a:ln w="12700">
            <a:miter lim="400000"/>
          </a:ln>
        </p:spPr>
      </p:pic>
      <p:sp>
        <p:nvSpPr>
          <p:cNvPr id="1123" name="Shape 1123"/>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321218528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Shape 1125"/>
          <p:cNvSpPr>
            <a:spLocks noGrp="1"/>
          </p:cNvSpPr>
          <p:nvPr>
            <p:ph type="sldNum" sz="quarter" idx="4294967295"/>
          </p:nvPr>
        </p:nvSpPr>
        <p:spPr>
          <a:xfrm>
            <a:off x="9889312" y="6423499"/>
            <a:ext cx="150039" cy="230832"/>
          </a:xfrm>
          <a:prstGeom prst="rect">
            <a:avLst/>
          </a:prstGeom>
          <a:extLst>
            <a:ext uri="{C572A759-6A51-4108-AA02-DFA0A04FC94B}">
              <ma14:wrappingTextBoxFlag xmlns="" xmlns:ma14="http://schemas.microsoft.com/office/mac/drawingml/2011/main" val="1"/>
            </a:ext>
          </a:extLst>
        </p:spPr>
        <p:txBody>
          <a:bodyPr/>
          <a:lstStyle>
            <a:lvl1pPr>
              <a:defRPr sz="900">
                <a:solidFill>
                  <a:srgbClr val="888888"/>
                </a:solidFill>
              </a:defRPr>
            </a:lvl1pPr>
          </a:lstStyle>
          <a:p>
            <a:fld id="{86CB4B4D-7CA3-9044-876B-883B54F8677D}" type="slidenum">
              <a:t>4</a:t>
            </a:fld>
            <a:endParaRPr/>
          </a:p>
        </p:txBody>
      </p:sp>
      <p:sp>
        <p:nvSpPr>
          <p:cNvPr id="1126" name="Shape 1126"/>
          <p:cNvSpPr>
            <a:spLocks noGrp="1"/>
          </p:cNvSpPr>
          <p:nvPr>
            <p:ph type="title"/>
          </p:nvPr>
        </p:nvSpPr>
        <p:spPr>
          <a:xfrm>
            <a:off x="1846674" y="229517"/>
            <a:ext cx="8380230" cy="972983"/>
          </a:xfrm>
          <a:prstGeom prst="rect">
            <a:avLst/>
          </a:prstGeom>
        </p:spPr>
        <p:txBody>
          <a:bodyPr/>
          <a:lstStyle>
            <a:lvl1pPr indent="57150">
              <a:defRPr sz="4000" b="1">
                <a:latin typeface="Arial"/>
                <a:ea typeface="Arial"/>
                <a:cs typeface="Arial"/>
                <a:sym typeface="Arial"/>
              </a:defRPr>
            </a:lvl1pPr>
          </a:lstStyle>
          <a:p>
            <a:r>
              <a:t>NLP</a:t>
            </a:r>
          </a:p>
        </p:txBody>
      </p:sp>
      <p:sp>
        <p:nvSpPr>
          <p:cNvPr id="1127" name="Shape 1127"/>
          <p:cNvSpPr/>
          <p:nvPr/>
        </p:nvSpPr>
        <p:spPr>
          <a:xfrm>
            <a:off x="1576938" y="3880761"/>
            <a:ext cx="4572001" cy="156966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28600" indent="-228600">
              <a:buSzPct val="100000"/>
              <a:buAutoNum type="arabicPeriod"/>
              <a:defRPr sz="1600"/>
            </a:pPr>
            <a:r>
              <a:rPr sz="1600" dirty="0"/>
              <a:t>Language &amp; Learning </a:t>
            </a:r>
          </a:p>
          <a:p>
            <a:pPr marL="228600" indent="-228600">
              <a:buSzPct val="100000"/>
              <a:buAutoNum type="arabicPeriod"/>
              <a:defRPr sz="1600"/>
            </a:pPr>
            <a:r>
              <a:rPr sz="1600" dirty="0"/>
              <a:t>Taggers like N GRAM</a:t>
            </a:r>
          </a:p>
          <a:p>
            <a:pPr marL="228600" indent="-228600">
              <a:buSzPct val="100000"/>
              <a:buAutoNum type="arabicPeriod"/>
              <a:defRPr sz="1600"/>
            </a:pPr>
            <a:r>
              <a:rPr sz="1600" dirty="0"/>
              <a:t>Classification</a:t>
            </a:r>
          </a:p>
          <a:p>
            <a:pPr marL="228600" indent="-228600">
              <a:buSzPct val="100000"/>
              <a:buAutoNum type="arabicPeriod"/>
              <a:defRPr sz="1600"/>
            </a:pPr>
            <a:r>
              <a:rPr sz="1600" dirty="0"/>
              <a:t>Segmentation</a:t>
            </a:r>
          </a:p>
          <a:p>
            <a:pPr marL="228600" indent="-228600">
              <a:buSzPct val="100000"/>
              <a:buAutoNum type="arabicPeriod"/>
              <a:defRPr sz="1600"/>
            </a:pPr>
            <a:r>
              <a:rPr sz="1600" dirty="0"/>
              <a:t>Spelling Check</a:t>
            </a:r>
          </a:p>
          <a:p>
            <a:pPr marL="228600" indent="-228600">
              <a:buSzPct val="100000"/>
              <a:buAutoNum type="arabicPeriod"/>
              <a:defRPr sz="1600"/>
            </a:pPr>
            <a:r>
              <a:rPr sz="1600" dirty="0"/>
              <a:t>Bag of words : </a:t>
            </a:r>
            <a:r>
              <a:rPr sz="1600" dirty="0" err="1"/>
              <a:t>wordcloud</a:t>
            </a:r>
            <a:r>
              <a:rPr sz="1600" dirty="0"/>
              <a:t>, association rules</a:t>
            </a:r>
          </a:p>
        </p:txBody>
      </p:sp>
      <p:sp>
        <p:nvSpPr>
          <p:cNvPr id="1128" name="Shape 1128"/>
          <p:cNvSpPr/>
          <p:nvPr/>
        </p:nvSpPr>
        <p:spPr>
          <a:xfrm>
            <a:off x="6242985" y="3804542"/>
            <a:ext cx="3505200"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28600" indent="-228600">
              <a:buSzPct val="100000"/>
              <a:buAutoNum type="arabicPeriod"/>
              <a:defRPr sz="1600"/>
            </a:pPr>
            <a:r>
              <a:rPr sz="1600"/>
              <a:t>Language Translation</a:t>
            </a:r>
          </a:p>
          <a:p>
            <a:pPr marL="228600" indent="-228600">
              <a:buSzPct val="100000"/>
              <a:buAutoNum type="arabicPeriod"/>
              <a:defRPr sz="1600"/>
            </a:pPr>
            <a:r>
              <a:rPr sz="1600"/>
              <a:t>Sentiment analysis (hybrid)</a:t>
            </a:r>
          </a:p>
        </p:txBody>
      </p:sp>
      <p:grpSp>
        <p:nvGrpSpPr>
          <p:cNvPr id="1152" name="Group 1152"/>
          <p:cNvGrpSpPr/>
          <p:nvPr/>
        </p:nvGrpSpPr>
        <p:grpSpPr>
          <a:xfrm>
            <a:off x="1603418" y="1631960"/>
            <a:ext cx="8646597" cy="4100346"/>
            <a:chOff x="-2" y="-2"/>
            <a:chExt cx="8646595" cy="4100344"/>
          </a:xfrm>
        </p:grpSpPr>
        <p:grpSp>
          <p:nvGrpSpPr>
            <p:cNvPr id="1149" name="Group 1149"/>
            <p:cNvGrpSpPr/>
            <p:nvPr/>
          </p:nvGrpSpPr>
          <p:grpSpPr>
            <a:xfrm>
              <a:off x="-2" y="-2"/>
              <a:ext cx="8646595" cy="4100344"/>
              <a:chOff x="-1" y="-1"/>
              <a:chExt cx="8646593" cy="4100342"/>
            </a:xfrm>
          </p:grpSpPr>
          <p:grpSp>
            <p:nvGrpSpPr>
              <p:cNvPr id="1131" name="Group 1131"/>
              <p:cNvGrpSpPr/>
              <p:nvPr/>
            </p:nvGrpSpPr>
            <p:grpSpPr>
              <a:xfrm>
                <a:off x="3501177" y="-1"/>
                <a:ext cx="1044343" cy="313930"/>
                <a:chOff x="0" y="0"/>
                <a:chExt cx="1044342" cy="313928"/>
              </a:xfrm>
            </p:grpSpPr>
            <p:sp>
              <p:nvSpPr>
                <p:cNvPr id="1129" name="Shape 1129"/>
                <p:cNvSpPr/>
                <p:nvPr/>
              </p:nvSpPr>
              <p:spPr>
                <a:xfrm>
                  <a:off x="0" y="0"/>
                  <a:ext cx="1044342" cy="243407"/>
                </a:xfrm>
                <a:prstGeom prst="rect">
                  <a:avLst/>
                </a:prstGeom>
                <a:solidFill>
                  <a:srgbClr val="A9D18E"/>
                </a:solidFill>
                <a:ln w="9525" cap="flat">
                  <a:solidFill>
                    <a:srgbClr val="385724"/>
                  </a:solidFill>
                  <a:prstDash val="solid"/>
                  <a:round/>
                </a:ln>
                <a:effectLst/>
              </p:spPr>
              <p:txBody>
                <a:bodyPr wrap="square" lIns="45719" tIns="45719" rIns="45719" bIns="45719" numCol="1" anchor="t">
                  <a:noAutofit/>
                </a:bodyPr>
                <a:lstStyle/>
                <a:p>
                  <a:pPr>
                    <a:lnSpc>
                      <a:spcPct val="80000"/>
                    </a:lnSpc>
                  </a:pPr>
                  <a:endParaRPr/>
                </a:p>
              </p:txBody>
            </p:sp>
            <p:sp>
              <p:nvSpPr>
                <p:cNvPr id="1130" name="Shape 1130"/>
                <p:cNvSpPr/>
                <p:nvPr/>
              </p:nvSpPr>
              <p:spPr>
                <a:xfrm>
                  <a:off x="0" y="0"/>
                  <a:ext cx="1044342" cy="3139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nSpc>
                      <a:spcPct val="80000"/>
                    </a:lnSpc>
                    <a:defRPr b="1">
                      <a:latin typeface="Arial"/>
                      <a:ea typeface="Arial"/>
                      <a:cs typeface="Arial"/>
                      <a:sym typeface="Arial"/>
                    </a:defRPr>
                  </a:lvl1pPr>
                </a:lstStyle>
                <a:p>
                  <a:r>
                    <a:t>NLP</a:t>
                  </a:r>
                </a:p>
              </p:txBody>
            </p:sp>
          </p:grpSp>
          <p:sp>
            <p:nvSpPr>
              <p:cNvPr id="1132" name="Shape 1132"/>
              <p:cNvSpPr/>
              <p:nvPr/>
            </p:nvSpPr>
            <p:spPr>
              <a:xfrm>
                <a:off x="4023349" y="243407"/>
                <a:ext cx="11778" cy="205290"/>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133" name="Shape 1133"/>
              <p:cNvSpPr/>
              <p:nvPr/>
            </p:nvSpPr>
            <p:spPr>
              <a:xfrm>
                <a:off x="236461" y="448696"/>
                <a:ext cx="7889655" cy="1"/>
              </a:xfrm>
              <a:prstGeom prst="line">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1134" name="Shape 1134"/>
              <p:cNvSpPr/>
              <p:nvPr/>
            </p:nvSpPr>
            <p:spPr>
              <a:xfrm flipH="1">
                <a:off x="228609" y="448696"/>
                <a:ext cx="1" cy="424679"/>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1137" name="Group 1137"/>
              <p:cNvGrpSpPr/>
              <p:nvPr/>
            </p:nvGrpSpPr>
            <p:grpSpPr>
              <a:xfrm>
                <a:off x="-1" y="890223"/>
                <a:ext cx="2387067" cy="374545"/>
                <a:chOff x="0" y="0"/>
                <a:chExt cx="2387065" cy="374544"/>
              </a:xfrm>
            </p:grpSpPr>
            <p:sp>
              <p:nvSpPr>
                <p:cNvPr id="1135" name="Shape 1135"/>
                <p:cNvSpPr/>
                <p:nvPr/>
              </p:nvSpPr>
              <p:spPr>
                <a:xfrm>
                  <a:off x="0" y="0"/>
                  <a:ext cx="2387065" cy="374544"/>
                </a:xfrm>
                <a:prstGeom prst="rect">
                  <a:avLst/>
                </a:prstGeom>
                <a:solidFill>
                  <a:srgbClr val="A9D18E"/>
                </a:solidFill>
                <a:ln w="9525" cap="flat">
                  <a:solidFill>
                    <a:srgbClr val="385724"/>
                  </a:solidFill>
                  <a:prstDash val="solid"/>
                  <a:round/>
                </a:ln>
                <a:effectLst/>
              </p:spPr>
              <p:txBody>
                <a:bodyPr wrap="square" lIns="45719" tIns="45719" rIns="45719" bIns="45719" numCol="1" anchor="t">
                  <a:noAutofit/>
                </a:bodyPr>
                <a:lstStyle/>
                <a:p>
                  <a:pPr>
                    <a:lnSpc>
                      <a:spcPct val="80000"/>
                    </a:lnSpc>
                  </a:pPr>
                  <a:endParaRPr/>
                </a:p>
              </p:txBody>
            </p:sp>
            <p:sp>
              <p:nvSpPr>
                <p:cNvPr id="1136" name="Shape 1136"/>
                <p:cNvSpPr/>
                <p:nvPr/>
              </p:nvSpPr>
              <p:spPr>
                <a:xfrm>
                  <a:off x="0" y="0"/>
                  <a:ext cx="2387065" cy="2646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nSpc>
                      <a:spcPct val="80000"/>
                    </a:lnSpc>
                    <a:defRPr sz="1400" b="1">
                      <a:latin typeface="Arial"/>
                      <a:ea typeface="Arial"/>
                      <a:cs typeface="Arial"/>
                      <a:sym typeface="Arial"/>
                    </a:defRPr>
                  </a:lvl1pPr>
                </a:lstStyle>
                <a:p>
                  <a:r>
                    <a:t>Probabilistic Word Based</a:t>
                  </a:r>
                </a:p>
              </p:txBody>
            </p:sp>
          </p:grpSp>
          <p:grpSp>
            <p:nvGrpSpPr>
              <p:cNvPr id="1140" name="Group 1140"/>
              <p:cNvGrpSpPr/>
              <p:nvPr/>
            </p:nvGrpSpPr>
            <p:grpSpPr>
              <a:xfrm>
                <a:off x="2413434" y="653986"/>
                <a:ext cx="1877786" cy="980078"/>
                <a:chOff x="0" y="0"/>
                <a:chExt cx="1877784" cy="980076"/>
              </a:xfrm>
            </p:grpSpPr>
            <p:sp>
              <p:nvSpPr>
                <p:cNvPr id="1138" name="Shape 1138"/>
                <p:cNvSpPr/>
                <p:nvPr/>
              </p:nvSpPr>
              <p:spPr>
                <a:xfrm>
                  <a:off x="0" y="0"/>
                  <a:ext cx="1877786" cy="980078"/>
                </a:xfrm>
                <a:custGeom>
                  <a:avLst/>
                  <a:gdLst/>
                  <a:ahLst/>
                  <a:cxnLst>
                    <a:cxn ang="0">
                      <a:pos x="wd2" y="hd2"/>
                    </a:cxn>
                    <a:cxn ang="5400000">
                      <a:pos x="wd2" y="hd2"/>
                    </a:cxn>
                    <a:cxn ang="10800000">
                      <a:pos x="wd2" y="hd2"/>
                    </a:cxn>
                    <a:cxn ang="16200000">
                      <a:pos x="wd2" y="hd2"/>
                    </a:cxn>
                  </a:cxnLst>
                  <a:rect l="0" t="0" r="r" b="b"/>
                  <a:pathLst>
                    <a:path w="21600" h="21600" extrusionOk="0">
                      <a:moveTo>
                        <a:pt x="1864" y="0"/>
                      </a:moveTo>
                      <a:lnTo>
                        <a:pt x="21600" y="0"/>
                      </a:lnTo>
                      <a:lnTo>
                        <a:pt x="21600" y="21600"/>
                      </a:lnTo>
                      <a:lnTo>
                        <a:pt x="1864" y="21600"/>
                      </a:lnTo>
                      <a:lnTo>
                        <a:pt x="1864" y="9000"/>
                      </a:lnTo>
                      <a:lnTo>
                        <a:pt x="0" y="9015"/>
                      </a:lnTo>
                      <a:lnTo>
                        <a:pt x="1864" y="3600"/>
                      </a:lnTo>
                      <a:close/>
                    </a:path>
                  </a:pathLst>
                </a:custGeom>
                <a:solidFill>
                  <a:srgbClr val="A9D18E"/>
                </a:solidFill>
                <a:ln w="9525" cap="flat">
                  <a:solidFill>
                    <a:srgbClr val="385724"/>
                  </a:solidFill>
                  <a:prstDash val="solid"/>
                  <a:round/>
                </a:ln>
                <a:effectLst/>
              </p:spPr>
              <p:txBody>
                <a:bodyPr wrap="square" lIns="45719" tIns="45719" rIns="45719" bIns="45719" numCol="1" anchor="t">
                  <a:noAutofit/>
                </a:bodyPr>
                <a:lstStyle/>
                <a:p>
                  <a:pPr>
                    <a:lnSpc>
                      <a:spcPct val="80000"/>
                    </a:lnSpc>
                    <a:defRPr sz="1200" b="1">
                      <a:latin typeface="Arial"/>
                      <a:ea typeface="Arial"/>
                      <a:cs typeface="Arial"/>
                      <a:sym typeface="Arial"/>
                    </a:defRPr>
                  </a:pPr>
                  <a:endParaRPr sz="1200"/>
                </a:p>
              </p:txBody>
            </p:sp>
            <p:sp>
              <p:nvSpPr>
                <p:cNvPr id="1139" name="Shape 1139"/>
                <p:cNvSpPr/>
                <p:nvPr/>
              </p:nvSpPr>
              <p:spPr>
                <a:xfrm>
                  <a:off x="162081" y="0"/>
                  <a:ext cx="1715705" cy="97944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nSpc>
                      <a:spcPct val="80000"/>
                    </a:lnSpc>
                    <a:defRPr sz="1200" b="1">
                      <a:latin typeface="Arial"/>
                      <a:ea typeface="Arial"/>
                      <a:cs typeface="Arial"/>
                      <a:sym typeface="Arial"/>
                    </a:defRPr>
                  </a:pPr>
                  <a:r>
                    <a:rPr sz="1200"/>
                    <a:t>It depends on sequence of Words and are learned from data</a:t>
                  </a:r>
                </a:p>
                <a:p>
                  <a:pPr>
                    <a:lnSpc>
                      <a:spcPct val="80000"/>
                    </a:lnSpc>
                    <a:defRPr sz="1200" b="1"/>
                  </a:pPr>
                  <a:endParaRPr sz="1200"/>
                </a:p>
                <a:p>
                  <a:pPr>
                    <a:lnSpc>
                      <a:spcPct val="80000"/>
                    </a:lnSpc>
                    <a:defRPr sz="1200" b="1">
                      <a:latin typeface="Arial"/>
                      <a:ea typeface="Arial"/>
                      <a:cs typeface="Arial"/>
                      <a:sym typeface="Arial"/>
                    </a:defRPr>
                  </a:pPr>
                  <a:r>
                    <a:rPr sz="1200"/>
                    <a:t>P(Word1 , word2 …)</a:t>
                  </a:r>
                </a:p>
              </p:txBody>
            </p:sp>
          </p:grpSp>
          <p:sp>
            <p:nvSpPr>
              <p:cNvPr id="1141" name="Shape 1141"/>
              <p:cNvSpPr/>
              <p:nvPr/>
            </p:nvSpPr>
            <p:spPr>
              <a:xfrm>
                <a:off x="8144764" y="448696"/>
                <a:ext cx="1" cy="424679"/>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1144" name="Group 1144"/>
              <p:cNvGrpSpPr/>
              <p:nvPr/>
            </p:nvGrpSpPr>
            <p:grpSpPr>
              <a:xfrm>
                <a:off x="7642937" y="890223"/>
                <a:ext cx="1003655" cy="374545"/>
                <a:chOff x="-1" y="0"/>
                <a:chExt cx="1003654" cy="374544"/>
              </a:xfrm>
            </p:grpSpPr>
            <p:sp>
              <p:nvSpPr>
                <p:cNvPr id="1142" name="Shape 1142"/>
                <p:cNvSpPr/>
                <p:nvPr/>
              </p:nvSpPr>
              <p:spPr>
                <a:xfrm>
                  <a:off x="-1" y="0"/>
                  <a:ext cx="1003654" cy="374544"/>
                </a:xfrm>
                <a:prstGeom prst="rect">
                  <a:avLst/>
                </a:prstGeom>
                <a:solidFill>
                  <a:srgbClr val="C5E0B4"/>
                </a:solidFill>
                <a:ln w="9525" cap="flat">
                  <a:solidFill>
                    <a:srgbClr val="548235"/>
                  </a:solidFill>
                  <a:prstDash val="solid"/>
                  <a:round/>
                </a:ln>
                <a:effectLst/>
              </p:spPr>
              <p:txBody>
                <a:bodyPr wrap="square" lIns="45719" tIns="45719" rIns="45719" bIns="45719" numCol="1" anchor="t">
                  <a:noAutofit/>
                </a:bodyPr>
                <a:lstStyle/>
                <a:p>
                  <a:pPr>
                    <a:lnSpc>
                      <a:spcPct val="80000"/>
                    </a:lnSpc>
                  </a:pPr>
                  <a:endParaRPr/>
                </a:p>
              </p:txBody>
            </p:sp>
            <p:sp>
              <p:nvSpPr>
                <p:cNvPr id="1143" name="Shape 1143"/>
                <p:cNvSpPr/>
                <p:nvPr/>
              </p:nvSpPr>
              <p:spPr>
                <a:xfrm>
                  <a:off x="-1" y="0"/>
                  <a:ext cx="1003654" cy="2646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nSpc>
                      <a:spcPct val="80000"/>
                    </a:lnSpc>
                    <a:defRPr sz="1400" b="1">
                      <a:latin typeface="Arial"/>
                      <a:ea typeface="Arial"/>
                      <a:cs typeface="Arial"/>
                      <a:sym typeface="Arial"/>
                    </a:defRPr>
                  </a:lvl1pPr>
                </a:lstStyle>
                <a:p>
                  <a:r>
                    <a:t>Logical</a:t>
                  </a:r>
                </a:p>
              </p:txBody>
            </p:sp>
          </p:grpSp>
          <p:grpSp>
            <p:nvGrpSpPr>
              <p:cNvPr id="1147" name="Group 1147"/>
              <p:cNvGrpSpPr/>
              <p:nvPr/>
            </p:nvGrpSpPr>
            <p:grpSpPr>
              <a:xfrm>
                <a:off x="4962581" y="648591"/>
                <a:ext cx="2701703" cy="1387813"/>
                <a:chOff x="0" y="0"/>
                <a:chExt cx="2701702" cy="1387811"/>
              </a:xfrm>
            </p:grpSpPr>
            <p:sp>
              <p:nvSpPr>
                <p:cNvPr id="1145" name="Shape 1145"/>
                <p:cNvSpPr/>
                <p:nvPr/>
              </p:nvSpPr>
              <p:spPr>
                <a:xfrm>
                  <a:off x="0" y="0"/>
                  <a:ext cx="2701702" cy="138781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89" y="0"/>
                      </a:lnTo>
                      <a:lnTo>
                        <a:pt x="19689" y="3600"/>
                      </a:lnTo>
                      <a:lnTo>
                        <a:pt x="21600" y="2819"/>
                      </a:lnTo>
                      <a:lnTo>
                        <a:pt x="19689" y="9000"/>
                      </a:lnTo>
                      <a:lnTo>
                        <a:pt x="19689" y="21600"/>
                      </a:lnTo>
                      <a:lnTo>
                        <a:pt x="0" y="21600"/>
                      </a:lnTo>
                      <a:lnTo>
                        <a:pt x="0" y="3600"/>
                      </a:lnTo>
                      <a:close/>
                    </a:path>
                  </a:pathLst>
                </a:custGeom>
                <a:solidFill>
                  <a:srgbClr val="C5E0B4"/>
                </a:solidFill>
                <a:ln w="9525" cap="flat">
                  <a:solidFill>
                    <a:schemeClr val="accent6"/>
                  </a:solidFill>
                  <a:prstDash val="solid"/>
                  <a:round/>
                </a:ln>
                <a:effectLst/>
              </p:spPr>
              <p:txBody>
                <a:bodyPr wrap="square" lIns="45719" tIns="45719" rIns="45719" bIns="45719" numCol="1" anchor="t">
                  <a:noAutofit/>
                </a:bodyPr>
                <a:lstStyle/>
                <a:p>
                  <a:pPr>
                    <a:lnSpc>
                      <a:spcPct val="80000"/>
                    </a:lnSpc>
                    <a:defRPr sz="1400" b="1">
                      <a:latin typeface="Arial"/>
                      <a:ea typeface="Arial"/>
                      <a:cs typeface="Arial"/>
                      <a:sym typeface="Arial"/>
                    </a:defRPr>
                  </a:pPr>
                  <a:endParaRPr sz="1400"/>
                </a:p>
              </p:txBody>
            </p:sp>
            <p:sp>
              <p:nvSpPr>
                <p:cNvPr id="1146" name="Shape 1146"/>
                <p:cNvSpPr/>
                <p:nvPr/>
              </p:nvSpPr>
              <p:spPr>
                <a:xfrm>
                  <a:off x="0" y="0"/>
                  <a:ext cx="2462652" cy="129881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nSpc>
                      <a:spcPct val="80000"/>
                    </a:lnSpc>
                    <a:defRPr sz="1400" b="1">
                      <a:latin typeface="Arial"/>
                      <a:ea typeface="Arial"/>
                      <a:cs typeface="Arial"/>
                      <a:sym typeface="Arial"/>
                    </a:defRPr>
                  </a:pPr>
                  <a:r>
                    <a:rPr sz="1400"/>
                    <a:t>This models are based on Abstraction such as TREES &amp; CATEGORY. These are Hand Coded rather than learning .</a:t>
                  </a:r>
                </a:p>
                <a:p>
                  <a:pPr>
                    <a:lnSpc>
                      <a:spcPct val="80000"/>
                    </a:lnSpc>
                    <a:defRPr sz="1400" b="1">
                      <a:latin typeface="Arial"/>
                      <a:ea typeface="Arial"/>
                      <a:cs typeface="Arial"/>
                      <a:sym typeface="Arial"/>
                    </a:defRPr>
                  </a:pPr>
                  <a:r>
                    <a:rPr sz="1400"/>
                    <a:t>(e.g; NP , VP)</a:t>
                  </a:r>
                </a:p>
                <a:p>
                  <a:pPr>
                    <a:lnSpc>
                      <a:spcPct val="80000"/>
                    </a:lnSpc>
                    <a:defRPr sz="1400" b="1">
                      <a:latin typeface="Arial"/>
                      <a:ea typeface="Arial"/>
                      <a:cs typeface="Arial"/>
                      <a:sym typeface="Arial"/>
                    </a:defRPr>
                  </a:pPr>
                  <a:r>
                    <a:rPr sz="1400"/>
                    <a:t>L(S1 , S2 …)</a:t>
                  </a:r>
                </a:p>
              </p:txBody>
            </p:sp>
          </p:grpSp>
          <p:sp>
            <p:nvSpPr>
              <p:cNvPr id="1148" name="Shape 1148"/>
              <p:cNvSpPr/>
              <p:nvPr/>
            </p:nvSpPr>
            <p:spPr>
              <a:xfrm>
                <a:off x="4545518" y="448696"/>
                <a:ext cx="54763" cy="3651645"/>
              </a:xfrm>
              <a:prstGeom prst="line">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endParaRPr/>
              </a:p>
            </p:txBody>
          </p:sp>
        </p:grpSp>
        <p:sp>
          <p:nvSpPr>
            <p:cNvPr id="1150" name="Shape 1150"/>
            <p:cNvSpPr/>
            <p:nvPr/>
          </p:nvSpPr>
          <p:spPr>
            <a:xfrm>
              <a:off x="3337547" y="1710285"/>
              <a:ext cx="9595" cy="432315"/>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151" name="Shape 1151"/>
            <p:cNvSpPr/>
            <p:nvPr/>
          </p:nvSpPr>
          <p:spPr>
            <a:xfrm>
              <a:off x="8144764" y="1247603"/>
              <a:ext cx="1" cy="894997"/>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sp>
        <p:nvSpPr>
          <p:cNvPr id="1153" name="Shape 1153"/>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
        <p:nvSpPr>
          <p:cNvPr id="1154" name="Shape 1154"/>
          <p:cNvSpPr/>
          <p:nvPr/>
        </p:nvSpPr>
        <p:spPr>
          <a:xfrm>
            <a:off x="1700846" y="3435208"/>
            <a:ext cx="81047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r>
              <a:t>Utilities</a:t>
            </a:r>
          </a:p>
        </p:txBody>
      </p:sp>
      <p:sp>
        <p:nvSpPr>
          <p:cNvPr id="1155" name="Shape 1155"/>
          <p:cNvSpPr/>
          <p:nvPr/>
        </p:nvSpPr>
        <p:spPr>
          <a:xfrm>
            <a:off x="1576939" y="3774564"/>
            <a:ext cx="9144001" cy="1"/>
          </a:xfrm>
          <a:prstGeom prst="line">
            <a:avLst/>
          </a:prstGeom>
          <a:ln w="6350">
            <a:solidFill>
              <a:srgbClr val="000000"/>
            </a:solidFill>
            <a:miter/>
          </a:ln>
        </p:spPr>
        <p:txBody>
          <a:bodyPr lIns="45719" rIns="45719"/>
          <a:lstStyle/>
          <a:p>
            <a:endParaRPr/>
          </a:p>
        </p:txBody>
      </p:sp>
      <p:pic>
        <p:nvPicPr>
          <p:cNvPr id="1156" name="image12.jpeg"/>
          <p:cNvPicPr>
            <a:picLocks noChangeAspect="1"/>
          </p:cNvPicPr>
          <p:nvPr/>
        </p:nvPicPr>
        <p:blipFill>
          <a:blip r:embed="rId2">
            <a:extLst/>
          </a:blip>
          <a:stretch>
            <a:fillRect/>
          </a:stretch>
        </p:blipFill>
        <p:spPr>
          <a:xfrm>
            <a:off x="1524000" y="5746132"/>
            <a:ext cx="9144000" cy="1111869"/>
          </a:xfrm>
          <a:prstGeom prst="rect">
            <a:avLst/>
          </a:prstGeom>
          <a:ln w="12700">
            <a:miter lim="400000"/>
          </a:ln>
        </p:spPr>
      </p:pic>
      <p:pic>
        <p:nvPicPr>
          <p:cNvPr id="1157" name="image14.jpg" descr="Parse tree PSG"/>
          <p:cNvPicPr>
            <a:picLocks noChangeAspect="1"/>
          </p:cNvPicPr>
          <p:nvPr/>
        </p:nvPicPr>
        <p:blipFill>
          <a:blip r:embed="rId3">
            <a:extLst/>
          </a:blip>
          <a:stretch>
            <a:fillRect/>
          </a:stretch>
        </p:blipFill>
        <p:spPr>
          <a:xfrm>
            <a:off x="6955068" y="4336645"/>
            <a:ext cx="2415278" cy="1377073"/>
          </a:xfrm>
          <a:prstGeom prst="rect">
            <a:avLst/>
          </a:prstGeom>
          <a:ln w="12700">
            <a:miter lim="400000"/>
          </a:ln>
        </p:spPr>
      </p:pic>
    </p:spTree>
    <p:extLst>
      <p:ext uri="{BB962C8B-B14F-4D97-AF65-F5344CB8AC3E}">
        <p14:creationId xmlns:p14="http://schemas.microsoft.com/office/powerpoint/2010/main" val="362856389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NLP is used?</a:t>
            </a:r>
          </a:p>
        </p:txBody>
      </p:sp>
      <p:sp>
        <p:nvSpPr>
          <p:cNvPr id="3" name="Text Placeholder 2"/>
          <p:cNvSpPr>
            <a:spLocks noGrp="1"/>
          </p:cNvSpPr>
          <p:nvPr>
            <p:ph type="body" idx="1"/>
          </p:nvPr>
        </p:nvSpPr>
        <p:spPr/>
        <p:txBody>
          <a:bodyPr>
            <a:normAutofit lnSpcReduction="10000"/>
          </a:bodyPr>
          <a:lstStyle/>
          <a:p>
            <a:r>
              <a:rPr lang="en-US" dirty="0"/>
              <a:t>Text mining</a:t>
            </a:r>
          </a:p>
          <a:p>
            <a:r>
              <a:rPr lang="en-US" dirty="0"/>
              <a:t>Machine Translation</a:t>
            </a:r>
          </a:p>
          <a:p>
            <a:r>
              <a:rPr lang="en-US" dirty="0"/>
              <a:t>Automated question answering</a:t>
            </a:r>
          </a:p>
          <a:p>
            <a:r>
              <a:rPr lang="en-US" dirty="0"/>
              <a:t>Sentiment analysis</a:t>
            </a:r>
          </a:p>
          <a:p>
            <a:r>
              <a:rPr lang="en-US" dirty="0"/>
              <a:t>Text summarization</a:t>
            </a:r>
          </a:p>
          <a:p>
            <a:r>
              <a:rPr lang="en-US" dirty="0"/>
              <a:t>Chat bots</a:t>
            </a:r>
          </a:p>
          <a:p>
            <a:r>
              <a:rPr lang="en-US" dirty="0"/>
              <a:t>Grammar correction</a:t>
            </a:r>
          </a:p>
          <a:p>
            <a:r>
              <a:rPr lang="en-US" dirty="0" err="1"/>
              <a:t>Etc</a:t>
            </a:r>
            <a:r>
              <a:rPr lang="en-US" dirty="0"/>
              <a:t>…</a:t>
            </a:r>
          </a:p>
          <a:p>
            <a:endParaRPr lang="en-US" dirty="0"/>
          </a:p>
        </p:txBody>
      </p:sp>
    </p:spTree>
    <p:extLst>
      <p:ext uri="{BB962C8B-B14F-4D97-AF65-F5344CB8AC3E}">
        <p14:creationId xmlns:p14="http://schemas.microsoft.com/office/powerpoint/2010/main" val="22825947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 name="Shape 1159"/>
          <p:cNvSpPr>
            <a:spLocks noGrp="1"/>
          </p:cNvSpPr>
          <p:nvPr>
            <p:ph type="title"/>
          </p:nvPr>
        </p:nvSpPr>
        <p:spPr>
          <a:xfrm>
            <a:off x="2152650" y="365127"/>
            <a:ext cx="7886700" cy="1325563"/>
          </a:xfrm>
          <a:prstGeom prst="rect">
            <a:avLst/>
          </a:prstGeom>
        </p:spPr>
        <p:txBody>
          <a:bodyPr/>
          <a:lstStyle>
            <a:lvl1pPr>
              <a:defRPr sz="4000" b="1">
                <a:latin typeface="Arial"/>
                <a:ea typeface="Arial"/>
                <a:cs typeface="Arial"/>
                <a:sym typeface="Arial"/>
              </a:defRPr>
            </a:lvl1pPr>
          </a:lstStyle>
          <a:p>
            <a:r>
              <a:t>NLP Progress</a:t>
            </a:r>
          </a:p>
        </p:txBody>
      </p:sp>
      <p:sp>
        <p:nvSpPr>
          <p:cNvPr id="1160" name="Shape 1160"/>
          <p:cNvSpPr>
            <a:spLocks noGrp="1"/>
          </p:cNvSpPr>
          <p:nvPr>
            <p:ph type="body" idx="1"/>
          </p:nvPr>
        </p:nvSpPr>
        <p:spPr>
          <a:xfrm>
            <a:off x="2152650" y="1825625"/>
            <a:ext cx="7886700" cy="4351338"/>
          </a:xfrm>
          <a:prstGeom prst="rect">
            <a:avLst/>
          </a:prstGeom>
        </p:spPr>
        <p:txBody>
          <a:bodyPr/>
          <a:lstStyle/>
          <a:p>
            <a:pPr>
              <a:defRPr sz="2000"/>
            </a:pPr>
            <a:r>
              <a:t>Initial focus on understanding grammar </a:t>
            </a:r>
          </a:p>
          <a:p>
            <a:pPr>
              <a:defRPr sz="2000"/>
            </a:pPr>
            <a:endParaRPr/>
          </a:p>
          <a:p>
            <a:pPr>
              <a:defRPr sz="2000"/>
            </a:pPr>
            <a:r>
              <a:t> Focus shifting now towards statistical, </a:t>
            </a:r>
          </a:p>
          <a:p>
            <a:pPr marL="0" indent="0">
              <a:buSzTx/>
              <a:buNone/>
              <a:defRPr sz="2000"/>
            </a:pPr>
            <a:r>
              <a:t>machine learning techniques that learn </a:t>
            </a:r>
          </a:p>
          <a:p>
            <a:pPr marL="0" indent="0">
              <a:buSzTx/>
              <a:buNone/>
              <a:defRPr sz="2000"/>
            </a:pPr>
            <a:r>
              <a:t>from large bodies of text .</a:t>
            </a:r>
          </a:p>
          <a:p>
            <a:pPr>
              <a:defRPr sz="2000"/>
            </a:pPr>
            <a:endParaRPr/>
          </a:p>
          <a:p>
            <a:pPr>
              <a:defRPr sz="2000"/>
            </a:pPr>
            <a:r>
              <a:t> Modern “artificial intelligences”:</a:t>
            </a:r>
          </a:p>
          <a:p>
            <a:pPr marL="0" indent="0">
              <a:buSzTx/>
              <a:buNone/>
              <a:defRPr sz="2000"/>
            </a:pPr>
            <a:r>
              <a:t> Apple’s Siri and Google Now</a:t>
            </a:r>
          </a:p>
        </p:txBody>
      </p:sp>
      <p:pic>
        <p:nvPicPr>
          <p:cNvPr id="1161" name="image15.jpg" descr="http://i.kinja-img.com/gawker-media/image/upload/t_original/1514330801644279954.jpg"/>
          <p:cNvPicPr>
            <a:picLocks noChangeAspect="1"/>
          </p:cNvPicPr>
          <p:nvPr/>
        </p:nvPicPr>
        <p:blipFill>
          <a:blip r:embed="rId2">
            <a:extLst/>
          </a:blip>
          <a:stretch>
            <a:fillRect/>
          </a:stretch>
        </p:blipFill>
        <p:spPr>
          <a:xfrm>
            <a:off x="6513096" y="1572127"/>
            <a:ext cx="3850105" cy="4174007"/>
          </a:xfrm>
          <a:prstGeom prst="rect">
            <a:avLst/>
          </a:prstGeom>
          <a:ln w="12700">
            <a:miter lim="400000"/>
          </a:ln>
        </p:spPr>
      </p:pic>
      <p:pic>
        <p:nvPicPr>
          <p:cNvPr id="1162" name="image12.jpeg"/>
          <p:cNvPicPr>
            <a:picLocks noChangeAspect="1"/>
          </p:cNvPicPr>
          <p:nvPr/>
        </p:nvPicPr>
        <p:blipFill>
          <a:blip r:embed="rId3">
            <a:extLst/>
          </a:blip>
          <a:stretch>
            <a:fillRect/>
          </a:stretch>
        </p:blipFill>
        <p:spPr>
          <a:xfrm>
            <a:off x="1524000" y="5746132"/>
            <a:ext cx="9144000" cy="1111869"/>
          </a:xfrm>
          <a:prstGeom prst="rect">
            <a:avLst/>
          </a:prstGeom>
          <a:ln w="12700">
            <a:miter lim="400000"/>
          </a:ln>
        </p:spPr>
      </p:pic>
      <p:sp>
        <p:nvSpPr>
          <p:cNvPr id="1163" name="Shape 1163"/>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34173275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 name="Shape 1165"/>
          <p:cNvSpPr>
            <a:spLocks noGrp="1"/>
          </p:cNvSpPr>
          <p:nvPr>
            <p:ph type="title"/>
          </p:nvPr>
        </p:nvSpPr>
        <p:spPr>
          <a:xfrm>
            <a:off x="2152650" y="365127"/>
            <a:ext cx="7886700" cy="1325563"/>
          </a:xfrm>
          <a:prstGeom prst="rect">
            <a:avLst/>
          </a:prstGeom>
        </p:spPr>
        <p:txBody>
          <a:bodyPr/>
          <a:lstStyle>
            <a:lvl1pPr>
              <a:defRPr sz="4000" b="1">
                <a:latin typeface="Arial"/>
                <a:ea typeface="Arial"/>
                <a:cs typeface="Arial"/>
                <a:sym typeface="Arial"/>
              </a:defRPr>
            </a:lvl1pPr>
          </a:lstStyle>
          <a:p>
            <a:r>
              <a:t>Challenges in NLP</a:t>
            </a:r>
          </a:p>
        </p:txBody>
      </p:sp>
      <p:sp>
        <p:nvSpPr>
          <p:cNvPr id="1166" name="Shape 1166"/>
          <p:cNvSpPr>
            <a:spLocks noGrp="1"/>
          </p:cNvSpPr>
          <p:nvPr>
            <p:ph type="body" idx="1"/>
          </p:nvPr>
        </p:nvSpPr>
        <p:spPr>
          <a:xfrm>
            <a:off x="2152650" y="1614984"/>
            <a:ext cx="7886700" cy="4249713"/>
          </a:xfrm>
          <a:prstGeom prst="rect">
            <a:avLst/>
          </a:prstGeom>
        </p:spPr>
        <p:txBody>
          <a:bodyPr/>
          <a:lstStyle/>
          <a:p>
            <a:pPr marL="0" indent="0" defTabSz="678941">
              <a:spcBef>
                <a:spcPts val="600"/>
              </a:spcBef>
              <a:buSzTx/>
              <a:buNone/>
              <a:defRPr sz="2376"/>
            </a:pPr>
            <a:r>
              <a:t>Computers need to understand text </a:t>
            </a:r>
          </a:p>
          <a:p>
            <a:pPr marL="0" indent="0" defTabSz="678941">
              <a:spcBef>
                <a:spcPts val="600"/>
              </a:spcBef>
              <a:buSzTx/>
              <a:buNone/>
              <a:defRPr sz="2376"/>
            </a:pPr>
            <a:r>
              <a:t>• Ambiguity in context: </a:t>
            </a:r>
          </a:p>
          <a:p>
            <a:pPr marL="0" indent="0" defTabSz="678941">
              <a:spcBef>
                <a:spcPts val="600"/>
              </a:spcBef>
              <a:buSzTx/>
              <a:buNone/>
              <a:defRPr sz="2376"/>
            </a:pPr>
            <a:r>
              <a:t> “</a:t>
            </a:r>
            <a:r>
              <a:rPr>
                <a:solidFill>
                  <a:srgbClr val="548235"/>
                </a:solidFill>
              </a:rPr>
              <a:t>I have put my bag in the car. </a:t>
            </a:r>
            <a:r>
              <a:rPr>
                <a:solidFill>
                  <a:srgbClr val="C55A11"/>
                </a:solidFill>
              </a:rPr>
              <a:t>It</a:t>
            </a:r>
            <a:r>
              <a:rPr>
                <a:solidFill>
                  <a:srgbClr val="2E75B6"/>
                </a:solidFill>
              </a:rPr>
              <a:t> </a:t>
            </a:r>
            <a:r>
              <a:rPr>
                <a:solidFill>
                  <a:srgbClr val="548235"/>
                </a:solidFill>
              </a:rPr>
              <a:t>is large and blue</a:t>
            </a:r>
            <a:r>
              <a:t>” </a:t>
            </a:r>
          </a:p>
          <a:p>
            <a:pPr marL="0" indent="0" defTabSz="678941">
              <a:spcBef>
                <a:spcPts val="600"/>
              </a:spcBef>
              <a:buSzTx/>
              <a:buNone/>
              <a:defRPr sz="2376"/>
            </a:pPr>
            <a:r>
              <a:t> “</a:t>
            </a:r>
            <a:r>
              <a:rPr>
                <a:solidFill>
                  <a:srgbClr val="C55A11"/>
                </a:solidFill>
              </a:rPr>
              <a:t>It</a:t>
            </a:r>
            <a:r>
              <a:t> = bag? </a:t>
            </a:r>
            <a:r>
              <a:rPr>
                <a:solidFill>
                  <a:srgbClr val="C55A11"/>
                </a:solidFill>
              </a:rPr>
              <a:t>It</a:t>
            </a:r>
            <a:r>
              <a:t> = car? </a:t>
            </a:r>
          </a:p>
          <a:p>
            <a:pPr marL="0" indent="0" defTabSz="678941">
              <a:spcBef>
                <a:spcPts val="600"/>
              </a:spcBef>
              <a:buSzTx/>
              <a:buNone/>
              <a:defRPr sz="2376"/>
            </a:pPr>
            <a:r>
              <a:t>• Homonyms : </a:t>
            </a:r>
            <a:r>
              <a:rPr>
                <a:solidFill>
                  <a:srgbClr val="548235"/>
                </a:solidFill>
              </a:rPr>
              <a:t>US/us </a:t>
            </a:r>
          </a:p>
          <a:p>
            <a:pPr marL="0" indent="0" defTabSz="678941">
              <a:spcBef>
                <a:spcPts val="600"/>
              </a:spcBef>
              <a:buSzTx/>
              <a:buNone/>
              <a:defRPr sz="2376"/>
            </a:pPr>
            <a:r>
              <a:t>• metaphors : “</a:t>
            </a:r>
            <a:r>
              <a:rPr>
                <a:solidFill>
                  <a:srgbClr val="548235"/>
                </a:solidFill>
              </a:rPr>
              <a:t>The snow is a white blanket</a:t>
            </a:r>
            <a:r>
              <a:t> ” </a:t>
            </a:r>
          </a:p>
          <a:p>
            <a:pPr marL="0" indent="0" defTabSz="678941">
              <a:spcBef>
                <a:spcPts val="600"/>
              </a:spcBef>
              <a:buSzTx/>
              <a:buNone/>
              <a:defRPr sz="2376"/>
            </a:pPr>
            <a:r>
              <a:t>• Sarcasm : “</a:t>
            </a:r>
            <a:r>
              <a:rPr>
                <a:solidFill>
                  <a:srgbClr val="548235"/>
                </a:solidFill>
              </a:rPr>
              <a:t>Nice perfume! You must have marinated in it.”</a:t>
            </a:r>
          </a:p>
          <a:p>
            <a:pPr marL="0" indent="0" defTabSz="678941">
              <a:spcBef>
                <a:spcPts val="600"/>
              </a:spcBef>
              <a:buSzTx/>
              <a:buNone/>
              <a:defRPr sz="2376"/>
            </a:pPr>
            <a:r>
              <a:t>• Negation using not “</a:t>
            </a:r>
            <a:r>
              <a:rPr>
                <a:solidFill>
                  <a:srgbClr val="548235"/>
                </a:solidFill>
              </a:rPr>
              <a:t>This movie is not good</a:t>
            </a:r>
            <a:r>
              <a:t>”</a:t>
            </a:r>
          </a:p>
          <a:p>
            <a:pPr marL="0" indent="0" defTabSz="678941">
              <a:spcBef>
                <a:spcPts val="600"/>
              </a:spcBef>
              <a:buSzTx/>
              <a:buNone/>
              <a:defRPr sz="2376"/>
            </a:pPr>
            <a:r>
              <a:t>• Lack of Negation : </a:t>
            </a:r>
            <a:r>
              <a:rPr>
                <a:solidFill>
                  <a:srgbClr val="548235"/>
                </a:solidFill>
              </a:rPr>
              <a:t>“I liked your product as much as I like being poked in the eye with a stick”</a:t>
            </a:r>
          </a:p>
        </p:txBody>
      </p:sp>
      <p:pic>
        <p:nvPicPr>
          <p:cNvPr id="1167" name="image12.jpeg"/>
          <p:cNvPicPr>
            <a:picLocks noChangeAspect="1"/>
          </p:cNvPicPr>
          <p:nvPr/>
        </p:nvPicPr>
        <p:blipFill>
          <a:blip r:embed="rId2">
            <a:extLst/>
          </a:blip>
          <a:stretch>
            <a:fillRect/>
          </a:stretch>
        </p:blipFill>
        <p:spPr>
          <a:xfrm>
            <a:off x="1524000" y="5746132"/>
            <a:ext cx="9144000" cy="1111869"/>
          </a:xfrm>
          <a:prstGeom prst="rect">
            <a:avLst/>
          </a:prstGeom>
          <a:ln w="12700">
            <a:miter lim="400000"/>
          </a:ln>
        </p:spPr>
      </p:pic>
      <p:sp>
        <p:nvSpPr>
          <p:cNvPr id="1168" name="Shape 1168"/>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286431911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Shape 1170"/>
          <p:cNvSpPr>
            <a:spLocks noGrp="1"/>
          </p:cNvSpPr>
          <p:nvPr>
            <p:ph type="title"/>
          </p:nvPr>
        </p:nvSpPr>
        <p:spPr>
          <a:xfrm>
            <a:off x="2152650" y="365127"/>
            <a:ext cx="7886700" cy="1325563"/>
          </a:xfrm>
          <a:prstGeom prst="rect">
            <a:avLst/>
          </a:prstGeom>
        </p:spPr>
        <p:txBody>
          <a:bodyPr/>
          <a:lstStyle>
            <a:lvl1pPr>
              <a:defRPr sz="4000" b="1">
                <a:latin typeface="Arial"/>
                <a:ea typeface="Arial"/>
                <a:cs typeface="Arial"/>
                <a:sym typeface="Arial"/>
              </a:defRPr>
            </a:lvl1pPr>
          </a:lstStyle>
          <a:p>
            <a:r>
              <a:t>A bag of words approach</a:t>
            </a:r>
          </a:p>
        </p:txBody>
      </p:sp>
      <p:sp>
        <p:nvSpPr>
          <p:cNvPr id="1171" name="Shape 1171"/>
          <p:cNvSpPr>
            <a:spLocks noGrp="1"/>
          </p:cNvSpPr>
          <p:nvPr>
            <p:ph type="body" idx="1"/>
          </p:nvPr>
        </p:nvSpPr>
        <p:spPr>
          <a:xfrm>
            <a:off x="1539174" y="1825625"/>
            <a:ext cx="8500177" cy="4351338"/>
          </a:xfrm>
          <a:prstGeom prst="rect">
            <a:avLst/>
          </a:prstGeom>
        </p:spPr>
        <p:txBody>
          <a:bodyPr/>
          <a:lstStyle/>
          <a:p>
            <a:pPr marL="0" indent="0">
              <a:buSzTx/>
              <a:buNone/>
              <a:defRPr sz="2400"/>
            </a:pPr>
            <a:r>
              <a:rPr lang="en-US" sz="1200" dirty="0"/>
              <a:t>The </a:t>
            </a:r>
            <a:r>
              <a:rPr lang="en-US" sz="1200" b="1" dirty="0"/>
              <a:t>bag-of-words</a:t>
            </a:r>
            <a:r>
              <a:rPr lang="en-US" sz="1200" dirty="0"/>
              <a:t> model is a simplifying representation used in natural language processing and information retrieval (IR). In this model, a text (such as a sentence or a document) is represented as the </a:t>
            </a:r>
            <a:r>
              <a:rPr lang="en-US" sz="1200" b="1" dirty="0"/>
              <a:t>bag</a:t>
            </a:r>
            <a:r>
              <a:rPr lang="en-US" sz="1200" dirty="0"/>
              <a:t> (multiset) of its </a:t>
            </a:r>
            <a:r>
              <a:rPr lang="en-US" sz="1200" b="1" dirty="0"/>
              <a:t>words</a:t>
            </a:r>
            <a:r>
              <a:rPr lang="en-US" sz="1200" dirty="0"/>
              <a:t>, disregarding grammar and even </a:t>
            </a:r>
            <a:r>
              <a:rPr lang="en-US" sz="1200" b="1" dirty="0"/>
              <a:t>word</a:t>
            </a:r>
            <a:r>
              <a:rPr lang="en-US" sz="1200" dirty="0"/>
              <a:t> order but keeping multiplicity.</a:t>
            </a:r>
          </a:p>
          <a:p>
            <a:pPr marL="0" indent="0">
              <a:buSzTx/>
              <a:buNone/>
              <a:defRPr sz="2400"/>
            </a:pPr>
            <a:endParaRPr lang="en-US" sz="1200" dirty="0"/>
          </a:p>
          <a:p>
            <a:pPr marL="0" indent="0">
              <a:buSzTx/>
              <a:buNone/>
              <a:defRPr sz="2400"/>
            </a:pPr>
            <a:r>
              <a:rPr sz="1200" dirty="0"/>
              <a:t>Fully understanding text is difficult </a:t>
            </a:r>
          </a:p>
          <a:p>
            <a:pPr>
              <a:defRPr sz="2400"/>
            </a:pPr>
            <a:r>
              <a:rPr sz="1200" dirty="0"/>
              <a:t>Simpler approach: Count the number of times each words appears </a:t>
            </a:r>
          </a:p>
          <a:p>
            <a:pPr marL="0" indent="0">
              <a:buSzTx/>
              <a:buNone/>
              <a:defRPr sz="2400"/>
            </a:pPr>
            <a:r>
              <a:rPr sz="1200" dirty="0"/>
              <a:t>“This place is great. I would recommend this place to my friends.”</a:t>
            </a:r>
          </a:p>
        </p:txBody>
      </p:sp>
      <p:graphicFrame>
        <p:nvGraphicFramePr>
          <p:cNvPr id="1172" name="Table 1172"/>
          <p:cNvGraphicFramePr/>
          <p:nvPr>
            <p:extLst/>
          </p:nvPr>
        </p:nvGraphicFramePr>
        <p:xfrm>
          <a:off x="1659122" y="3752286"/>
          <a:ext cx="8380228" cy="1251286"/>
        </p:xfrm>
        <a:graphic>
          <a:graphicData uri="http://schemas.openxmlformats.org/drawingml/2006/table">
            <a:tbl>
              <a:tblPr firstRow="1" bandRow="1">
                <a:tableStyleId>{4C3C2611-4C71-4FC5-86AE-919BDF0F9419}</a:tableStyleId>
              </a:tblPr>
              <a:tblGrid>
                <a:gridCol w="838023">
                  <a:extLst>
                    <a:ext uri="{9D8B030D-6E8A-4147-A177-3AD203B41FA5}">
                      <a16:colId xmlns:a16="http://schemas.microsoft.com/office/drawing/2014/main" val="20000"/>
                    </a:ext>
                  </a:extLst>
                </a:gridCol>
                <a:gridCol w="838023">
                  <a:extLst>
                    <a:ext uri="{9D8B030D-6E8A-4147-A177-3AD203B41FA5}">
                      <a16:colId xmlns:a16="http://schemas.microsoft.com/office/drawing/2014/main" val="20001"/>
                    </a:ext>
                  </a:extLst>
                </a:gridCol>
                <a:gridCol w="838023">
                  <a:extLst>
                    <a:ext uri="{9D8B030D-6E8A-4147-A177-3AD203B41FA5}">
                      <a16:colId xmlns:a16="http://schemas.microsoft.com/office/drawing/2014/main" val="20002"/>
                    </a:ext>
                  </a:extLst>
                </a:gridCol>
                <a:gridCol w="838023">
                  <a:extLst>
                    <a:ext uri="{9D8B030D-6E8A-4147-A177-3AD203B41FA5}">
                      <a16:colId xmlns:a16="http://schemas.microsoft.com/office/drawing/2014/main" val="20003"/>
                    </a:ext>
                  </a:extLst>
                </a:gridCol>
                <a:gridCol w="502008">
                  <a:extLst>
                    <a:ext uri="{9D8B030D-6E8A-4147-A177-3AD203B41FA5}">
                      <a16:colId xmlns:a16="http://schemas.microsoft.com/office/drawing/2014/main" val="20004"/>
                    </a:ext>
                  </a:extLst>
                </a:gridCol>
                <a:gridCol w="898357">
                  <a:extLst>
                    <a:ext uri="{9D8B030D-6E8A-4147-A177-3AD203B41FA5}">
                      <a16:colId xmlns:a16="http://schemas.microsoft.com/office/drawing/2014/main" val="20005"/>
                    </a:ext>
                  </a:extLst>
                </a:gridCol>
                <a:gridCol w="1627988">
                  <a:extLst>
                    <a:ext uri="{9D8B030D-6E8A-4147-A177-3AD203B41FA5}">
                      <a16:colId xmlns:a16="http://schemas.microsoft.com/office/drawing/2014/main" val="20006"/>
                    </a:ext>
                  </a:extLst>
                </a:gridCol>
                <a:gridCol w="590100">
                  <a:extLst>
                    <a:ext uri="{9D8B030D-6E8A-4147-A177-3AD203B41FA5}">
                      <a16:colId xmlns:a16="http://schemas.microsoft.com/office/drawing/2014/main" val="20007"/>
                    </a:ext>
                  </a:extLst>
                </a:gridCol>
                <a:gridCol w="476984">
                  <a:extLst>
                    <a:ext uri="{9D8B030D-6E8A-4147-A177-3AD203B41FA5}">
                      <a16:colId xmlns:a16="http://schemas.microsoft.com/office/drawing/2014/main" val="20008"/>
                    </a:ext>
                  </a:extLst>
                </a:gridCol>
                <a:gridCol w="932699">
                  <a:extLst>
                    <a:ext uri="{9D8B030D-6E8A-4147-A177-3AD203B41FA5}">
                      <a16:colId xmlns:a16="http://schemas.microsoft.com/office/drawing/2014/main" val="20009"/>
                    </a:ext>
                  </a:extLst>
                </a:gridCol>
              </a:tblGrid>
              <a:tr h="625643">
                <a:tc>
                  <a:txBody>
                    <a:bodyPr/>
                    <a:lstStyle/>
                    <a:p>
                      <a:pPr algn="l" defTabSz="685800">
                        <a:defRPr sz="1800" b="0">
                          <a:solidFill>
                            <a:srgbClr val="000000"/>
                          </a:solidFill>
                        </a:defRPr>
                      </a:pPr>
                      <a:r>
                        <a:rPr sz="2000" b="1" dirty="0">
                          <a:solidFill>
                            <a:srgbClr val="FFFFFF"/>
                          </a:solidFill>
                        </a:rPr>
                        <a:t>This</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place</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is</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great</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I</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would</a:t>
                      </a:r>
                    </a:p>
                  </a:txBody>
                  <a:tcPr marL="45720" marR="45720" horzOverflow="overflow">
                    <a:solidFill>
                      <a:srgbClr val="548235"/>
                    </a:solidFill>
                  </a:tcPr>
                </a:tc>
                <a:tc>
                  <a:txBody>
                    <a:bodyPr/>
                    <a:lstStyle/>
                    <a:p>
                      <a:pPr algn="l" defTabSz="685800">
                        <a:defRPr sz="1800" b="0">
                          <a:solidFill>
                            <a:srgbClr val="000000"/>
                          </a:solidFill>
                        </a:defRPr>
                      </a:pPr>
                      <a:r>
                        <a:rPr sz="2000" b="1" dirty="0">
                          <a:solidFill>
                            <a:srgbClr val="FFFFFF"/>
                          </a:solidFill>
                        </a:rPr>
                        <a:t>recommend</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to</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my</a:t>
                      </a:r>
                    </a:p>
                  </a:txBody>
                  <a:tcPr marL="45720" marR="45720" horzOverflow="overflow">
                    <a:solidFill>
                      <a:srgbClr val="548235"/>
                    </a:solidFill>
                  </a:tcPr>
                </a:tc>
                <a:tc>
                  <a:txBody>
                    <a:bodyPr/>
                    <a:lstStyle/>
                    <a:p>
                      <a:pPr algn="l" defTabSz="685800">
                        <a:defRPr sz="1800" b="0">
                          <a:solidFill>
                            <a:srgbClr val="000000"/>
                          </a:solidFill>
                        </a:defRPr>
                      </a:pPr>
                      <a:r>
                        <a:rPr sz="2000" b="1">
                          <a:solidFill>
                            <a:srgbClr val="FFFFFF"/>
                          </a:solidFill>
                        </a:rPr>
                        <a:t>friends</a:t>
                      </a:r>
                    </a:p>
                  </a:txBody>
                  <a:tcPr marL="45720" marR="45720" horzOverflow="overflow">
                    <a:solidFill>
                      <a:srgbClr val="548235"/>
                    </a:solidFill>
                  </a:tcPr>
                </a:tc>
                <a:extLst>
                  <a:ext uri="{0D108BD9-81ED-4DB2-BD59-A6C34878D82A}">
                    <a16:rowId xmlns:a16="http://schemas.microsoft.com/office/drawing/2014/main" val="10000"/>
                  </a:ext>
                </a:extLst>
              </a:tr>
              <a:tr h="625643">
                <a:tc>
                  <a:txBody>
                    <a:bodyPr/>
                    <a:lstStyle/>
                    <a:p>
                      <a:pPr algn="l" defTabSz="685800">
                        <a:defRPr sz="1800"/>
                      </a:pPr>
                      <a:r>
                        <a:rPr sz="2000"/>
                        <a:t>2</a:t>
                      </a:r>
                    </a:p>
                  </a:txBody>
                  <a:tcPr marL="45720" marR="45720" horzOverflow="overflow">
                    <a:solidFill>
                      <a:srgbClr val="C5E0B4"/>
                    </a:solidFill>
                  </a:tcPr>
                </a:tc>
                <a:tc>
                  <a:txBody>
                    <a:bodyPr/>
                    <a:lstStyle/>
                    <a:p>
                      <a:pPr algn="l" defTabSz="685800">
                        <a:defRPr sz="1800"/>
                      </a:pPr>
                      <a:r>
                        <a:rPr sz="2000"/>
                        <a:t>2</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tc>
                  <a:txBody>
                    <a:bodyPr/>
                    <a:lstStyle/>
                    <a:p>
                      <a:pPr algn="l" defTabSz="685800">
                        <a:defRPr sz="1800"/>
                      </a:pPr>
                      <a:r>
                        <a:rPr sz="2000"/>
                        <a:t>1</a:t>
                      </a:r>
                    </a:p>
                  </a:txBody>
                  <a:tcPr marL="45720" marR="45720" horzOverflow="overflow">
                    <a:solidFill>
                      <a:srgbClr val="C5E0B4"/>
                    </a:solidFill>
                  </a:tcPr>
                </a:tc>
                <a:tc>
                  <a:txBody>
                    <a:bodyPr/>
                    <a:lstStyle/>
                    <a:p>
                      <a:pPr algn="l" defTabSz="685800">
                        <a:defRPr sz="1800"/>
                      </a:pPr>
                      <a:r>
                        <a:rPr sz="2000" dirty="0"/>
                        <a:t>1</a:t>
                      </a:r>
                    </a:p>
                  </a:txBody>
                  <a:tcPr marL="45720" marR="45720" horzOverflow="overflow">
                    <a:solidFill>
                      <a:srgbClr val="C5E0B4"/>
                    </a:solidFill>
                  </a:tcPr>
                </a:tc>
                <a:extLst>
                  <a:ext uri="{0D108BD9-81ED-4DB2-BD59-A6C34878D82A}">
                    <a16:rowId xmlns:a16="http://schemas.microsoft.com/office/drawing/2014/main" val="10001"/>
                  </a:ext>
                </a:extLst>
              </a:tr>
            </a:tbl>
          </a:graphicData>
        </a:graphic>
      </p:graphicFrame>
      <p:pic>
        <p:nvPicPr>
          <p:cNvPr id="1173" name="image12.jpeg"/>
          <p:cNvPicPr>
            <a:picLocks noChangeAspect="1"/>
          </p:cNvPicPr>
          <p:nvPr/>
        </p:nvPicPr>
        <p:blipFill>
          <a:blip r:embed="rId2">
            <a:extLst/>
          </a:blip>
          <a:stretch>
            <a:fillRect/>
          </a:stretch>
        </p:blipFill>
        <p:spPr>
          <a:xfrm>
            <a:off x="1539174" y="5755965"/>
            <a:ext cx="9144001" cy="1111869"/>
          </a:xfrm>
          <a:prstGeom prst="rect">
            <a:avLst/>
          </a:prstGeom>
          <a:ln w="12700">
            <a:miter lim="400000"/>
          </a:ln>
        </p:spPr>
      </p:pic>
      <p:sp>
        <p:nvSpPr>
          <p:cNvPr id="1174" name="Shape 1174"/>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349601032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Shape 1176"/>
          <p:cNvSpPr>
            <a:spLocks noGrp="1"/>
          </p:cNvSpPr>
          <p:nvPr>
            <p:ph type="title"/>
          </p:nvPr>
        </p:nvSpPr>
        <p:spPr>
          <a:xfrm>
            <a:off x="2152650" y="365127"/>
            <a:ext cx="7886700" cy="1325563"/>
          </a:xfrm>
          <a:prstGeom prst="rect">
            <a:avLst/>
          </a:prstGeom>
        </p:spPr>
        <p:txBody>
          <a:bodyPr/>
          <a:lstStyle/>
          <a:p>
            <a:pPr>
              <a:defRPr sz="3200">
                <a:latin typeface="Arial"/>
                <a:ea typeface="Arial"/>
                <a:cs typeface="Arial"/>
                <a:sym typeface="Arial"/>
              </a:defRPr>
            </a:pPr>
            <a:r>
              <a:t>Bag of words: Simple but </a:t>
            </a:r>
            <a:r>
              <a:rPr b="1"/>
              <a:t>Effective</a:t>
            </a:r>
          </a:p>
        </p:txBody>
      </p:sp>
      <p:sp>
        <p:nvSpPr>
          <p:cNvPr id="1177" name="Shape 1177"/>
          <p:cNvSpPr>
            <a:spLocks noGrp="1"/>
          </p:cNvSpPr>
          <p:nvPr>
            <p:ph type="body" idx="1"/>
          </p:nvPr>
        </p:nvSpPr>
        <p:spPr>
          <a:xfrm>
            <a:off x="2152650" y="1825625"/>
            <a:ext cx="7886700" cy="4351338"/>
          </a:xfrm>
          <a:prstGeom prst="rect">
            <a:avLst/>
          </a:prstGeom>
        </p:spPr>
        <p:txBody>
          <a:bodyPr/>
          <a:lstStyle/>
          <a:p>
            <a:pPr>
              <a:defRPr sz="2800"/>
            </a:pPr>
            <a:r>
              <a:t>One feature for each word - a simple approach, but effective  </a:t>
            </a:r>
          </a:p>
          <a:p>
            <a:pPr marL="0" indent="0">
              <a:buSzTx/>
              <a:buNone/>
              <a:defRPr sz="2800"/>
            </a:pPr>
            <a:endParaRPr/>
          </a:p>
          <a:p>
            <a:pPr>
              <a:defRPr sz="2800"/>
            </a:pPr>
            <a:r>
              <a:t>Used as a baseline in text analytics projects and natural language processing</a:t>
            </a:r>
          </a:p>
          <a:p>
            <a:pPr marL="0" indent="0">
              <a:buSzTx/>
              <a:buNone/>
              <a:defRPr sz="2800"/>
            </a:pPr>
            <a:r>
              <a:t> </a:t>
            </a:r>
          </a:p>
          <a:p>
            <a:pPr>
              <a:defRPr sz="2800"/>
            </a:pPr>
            <a:r>
              <a:t> Not the whole story though - preprocessing can dramatically improve performance! </a:t>
            </a:r>
          </a:p>
        </p:txBody>
      </p:sp>
      <p:pic>
        <p:nvPicPr>
          <p:cNvPr id="1178" name="image12.jpeg"/>
          <p:cNvPicPr>
            <a:picLocks noChangeAspect="1"/>
          </p:cNvPicPr>
          <p:nvPr/>
        </p:nvPicPr>
        <p:blipFill>
          <a:blip r:embed="rId2">
            <a:extLst/>
          </a:blip>
          <a:stretch>
            <a:fillRect/>
          </a:stretch>
        </p:blipFill>
        <p:spPr>
          <a:xfrm>
            <a:off x="1524000" y="5746132"/>
            <a:ext cx="9144000" cy="1111869"/>
          </a:xfrm>
          <a:prstGeom prst="rect">
            <a:avLst/>
          </a:prstGeom>
          <a:ln w="12700">
            <a:miter lim="400000"/>
          </a:ln>
        </p:spPr>
      </p:pic>
      <p:sp>
        <p:nvSpPr>
          <p:cNvPr id="1179" name="Shape 1179"/>
          <p:cNvSpPr/>
          <p:nvPr/>
        </p:nvSpPr>
        <p:spPr>
          <a:xfrm>
            <a:off x="1524000" y="1299412"/>
            <a:ext cx="9144001" cy="272715"/>
          </a:xfrm>
          <a:prstGeom prst="rect">
            <a:avLst/>
          </a:prstGeom>
          <a:solidFill>
            <a:srgbClr val="385724"/>
          </a:solidFill>
          <a:ln w="12700">
            <a:solidFill>
              <a:schemeClr val="accent6"/>
            </a:solidFill>
            <a:miter/>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2463956846"/>
      </p:ext>
    </p:extLst>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7EAE36A80B1042B2CFF85FD6B89175" ma:contentTypeVersion="0" ma:contentTypeDescription="Create a new document." ma:contentTypeScope="" ma:versionID="a52b83d4f501016142b033ef2bd7090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36D2BF-372F-4AEB-B183-95F0122564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1C1B956-8542-48A4-8E94-C2ADF4C56BE2}">
  <ds:schemaRefs>
    <ds:schemaRef ds:uri="http://schemas.microsoft.com/sharepoint/v3/contenttype/forms"/>
  </ds:schemaRefs>
</ds:datastoreItem>
</file>

<file path=customXml/itemProps3.xml><?xml version="1.0" encoding="utf-8"?>
<ds:datastoreItem xmlns:ds="http://schemas.openxmlformats.org/officeDocument/2006/customXml" ds:itemID="{F6572E2D-8673-43BD-9539-21DC2D2CE738}">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15322</TotalTime>
  <Words>1259</Words>
  <Application>Microsoft Office PowerPoint</Application>
  <PresentationFormat>Widescreen</PresentationFormat>
  <Paragraphs>189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Natural Language Processing -LKM</vt:lpstr>
      <vt:lpstr>Agenda</vt:lpstr>
      <vt:lpstr>Brief about NLP</vt:lpstr>
      <vt:lpstr>NLP</vt:lpstr>
      <vt:lpstr>Where NLP is used?</vt:lpstr>
      <vt:lpstr>NLP Progress</vt:lpstr>
      <vt:lpstr>Challenges in NLP</vt:lpstr>
      <vt:lpstr>A bag of words approach</vt:lpstr>
      <vt:lpstr>Bag of words: Simple but Effective</vt:lpstr>
      <vt:lpstr>Cleaning Irregularities </vt:lpstr>
      <vt:lpstr>Cleaning Irregularities </vt:lpstr>
      <vt:lpstr>Removing Unhelpful Terms : Stop words</vt:lpstr>
      <vt:lpstr>Stemming</vt:lpstr>
      <vt:lpstr>Stemming</vt:lpstr>
      <vt:lpstr>Data: Sentiment Mining on Amazon feedback</vt:lpstr>
      <vt:lpstr>Word Cloud</vt:lpstr>
      <vt:lpstr>Text Clustering</vt:lpstr>
      <vt:lpstr>Association Analysis</vt:lpstr>
      <vt:lpstr>Sentiment Analytics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 -LKM</dc:title>
  <dc:creator>Bhat, Abhijith</dc:creator>
  <cp:lastModifiedBy>Bhat, Abhijith</cp:lastModifiedBy>
  <cp:revision>73</cp:revision>
  <dcterms:modified xsi:type="dcterms:W3CDTF">2017-09-20T02:01:45Z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0x010100C97EAE36A80B1042B2CFF85FD6B89175</vt:lpwstr>
  </property>
</Properties>
</file>