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1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88D8"/>
    <a:srgbClr val="00B3E3"/>
    <a:srgbClr val="FF671B"/>
    <a:srgbClr val="B51583"/>
    <a:srgbClr val="CF0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88571" autoAdjust="0"/>
  </p:normalViewPr>
  <p:slideViewPr>
    <p:cSldViewPr snapToGrid="0" snapToObjects="1">
      <p:cViewPr>
        <p:scale>
          <a:sx n="100" d="100"/>
          <a:sy n="100" d="100"/>
        </p:scale>
        <p:origin x="1104" y="2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0650B-ABF3-4143-9CDD-01F5E0761E3F}" type="datetime1">
              <a:rPr lang="en-US" smtClean="0">
                <a:latin typeface="Helvetica"/>
              </a:rPr>
              <a:t>7/25/2017</a:t>
            </a:fld>
            <a:endParaRPr lang="en-US" dirty="0">
              <a:latin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CF00-C718-7649-B2F1-3547E9FE9F49}" type="slidenum">
              <a:rPr lang="en-US" smtClean="0">
                <a:latin typeface="Helvetica"/>
              </a:rPr>
              <a:t>‹#›</a:t>
            </a:fld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8092637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/>
              </a:defRPr>
            </a:lvl1pPr>
          </a:lstStyle>
          <a:p>
            <a:fld id="{DA71FF47-7BD2-F948-89CC-B5892E9612C5}" type="datetime1">
              <a:rPr lang="en-US" smtClean="0"/>
              <a:pPr/>
              <a:t>7/25/2017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/>
              </a:defRPr>
            </a:lvl1pPr>
          </a:lstStyle>
          <a:p>
            <a:fld id="{5A17A9E5-2065-424A-8E01-95167E00F5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028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94" y="-364772"/>
            <a:ext cx="11055929" cy="65809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96" y="1342938"/>
            <a:ext cx="1853044" cy="451850"/>
          </a:xfrm>
          <a:prstGeom prst="rect">
            <a:avLst/>
          </a:prstGeom>
        </p:spPr>
      </p:pic>
      <p:sp>
        <p:nvSpPr>
          <p:cNvPr id="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78928" y="1891945"/>
            <a:ext cx="3756025" cy="11981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rmAutofit/>
          </a:bodyPr>
          <a:lstStyle>
            <a:lvl1pPr marL="0" indent="0">
              <a:buNone/>
              <a:defRPr sz="1600" b="0" i="0">
                <a:ln>
                  <a:noFill/>
                </a:ln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3238500"/>
            <a:ext cx="3756025" cy="4699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presenter name</a:t>
            </a:r>
          </a:p>
          <a:p>
            <a:pPr lvl="0"/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>
                    <a:lumMod val="8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© Copyright 2000-2013 TIBCO Software Inc.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194" y="-364772"/>
            <a:ext cx="11055929" cy="65809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4396" y="1342938"/>
            <a:ext cx="1853044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7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- No title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727075"/>
            <a:ext cx="91662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© Copyright 2000-2014 TIBCO Software Inc.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727075"/>
            <a:ext cx="91662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7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57163"/>
            <a:ext cx="7812088" cy="4000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4" y="917972"/>
            <a:ext cx="7977187" cy="3838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8749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57163"/>
            <a:ext cx="7812088" cy="4000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79414" y="917972"/>
            <a:ext cx="7977187" cy="3838575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198690862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727075"/>
            <a:ext cx="91662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656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9507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>
                <a:solidFill>
                  <a:srgbClr val="DCDDDE"/>
                </a:solidFill>
              </a:rPr>
              <a:t>© Copyright 2000-2014 TIBCO Software Inc.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0" y="727075"/>
            <a:ext cx="91662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2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727075"/>
            <a:ext cx="91662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487140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© Copyright 2000-2014 TIBCO Software Inc.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0"/>
            <a:ext cx="7112000" cy="72707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24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6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73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727075"/>
            <a:ext cx="91662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© Copyright 2000-2014 TIBCO Software Inc.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5440" y="788670"/>
            <a:ext cx="8229600" cy="411619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lang="en-GB" sz="2000" b="0" i="0" kern="1200" baseline="0" dirty="0" smtClean="0">
                <a:solidFill>
                  <a:srgbClr val="1388D8"/>
                </a:solidFill>
                <a:latin typeface="Helvetica"/>
                <a:ea typeface="+mn-ea"/>
                <a:cs typeface="Helvetica"/>
              </a:defRPr>
            </a:lvl1pPr>
            <a:lvl2pPr marL="742950" indent="-285750">
              <a:buFont typeface="Arial"/>
              <a:buChar char="•"/>
              <a:defRPr lang="en-GB" sz="18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>
              <a:defRPr lang="en-US" sz="1400" b="0" i="0" kern="1200" baseline="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74800" y="0"/>
            <a:ext cx="7112000" cy="72707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24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-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656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© Copyright 2000-2014 TIBCO Software Inc.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788670"/>
            <a:ext cx="3962400" cy="4116194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lang="en-GB" sz="18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>
              <a:defRPr lang="en-GB" sz="16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>
              <a:defRPr lang="en-US" sz="1400" b="0" i="0" kern="1200" baseline="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4724400" y="788670"/>
            <a:ext cx="3962400" cy="4116194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lang="en-GB" sz="18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>
              <a:defRPr lang="en-GB" sz="16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>
              <a:defRPr lang="en-US" sz="1400" b="0" i="0" kern="1200" baseline="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74800" y="0"/>
            <a:ext cx="7112000" cy="72707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24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Copyright 2000-2014 TIBCO Software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656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9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49" y="-356393"/>
            <a:ext cx="11006640" cy="6556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9" y="-356393"/>
            <a:ext cx="11006640" cy="6556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73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656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© Copyright 2000-2014 TIBCO Software Inc.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74800" y="0"/>
            <a:ext cx="7112000" cy="72707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24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56393"/>
            <a:ext cx="11006640" cy="6556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9" y="-356393"/>
            <a:ext cx="11006640" cy="6556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73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656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© Copyright 2000-2014 TIBCO Software Inc.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788670"/>
            <a:ext cx="8229600" cy="4116194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lang="en-GB" sz="18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>
              <a:defRPr lang="en-GB" sz="16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>
              <a:defRPr lang="en-US" sz="1400" b="0" i="0" kern="1200" baseline="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74800" y="0"/>
            <a:ext cx="7112000" cy="72707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24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2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-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49" y="-356393"/>
            <a:ext cx="11006640" cy="6556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9" y="-356393"/>
            <a:ext cx="11006640" cy="6556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73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6656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rgbClr val="A6A6A6"/>
                </a:solidFill>
                <a:latin typeface="Helvetica"/>
                <a:cs typeface="Helvetica"/>
              </a:defRPr>
            </a:lvl1pPr>
          </a:lstStyle>
          <a:p>
            <a:fld id="{BA7371A2-CC06-CB49-AF01-2ED6F47391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© Copyright 2000-2014 TIBCO Software Inc.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1403347" y="177800"/>
            <a:ext cx="0" cy="3683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788670"/>
            <a:ext cx="3962400" cy="4116194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lang="en-GB" sz="18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>
              <a:defRPr lang="en-GB" sz="16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>
              <a:defRPr lang="en-US" sz="1400" b="0" i="0" kern="1200" baseline="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5"/>
          </p:nvPr>
        </p:nvSpPr>
        <p:spPr>
          <a:xfrm>
            <a:off x="4724400" y="788670"/>
            <a:ext cx="3962400" cy="4116194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lang="en-GB" sz="18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>
              <a:defRPr lang="en-GB" sz="16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>
              <a:defRPr lang="en-GB" sz="1400" b="0" i="0" kern="1200" baseline="0" dirty="0" smtClean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>
              <a:defRPr lang="en-US" sz="1400" b="0" i="0" kern="1200" baseline="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74800" y="0"/>
            <a:ext cx="7112000" cy="72707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24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2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10840" y="4932046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© Copyright 2000-2014 TIBCO Software Inc.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73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730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9756" y="235498"/>
            <a:ext cx="1034202" cy="25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72" r:id="rId4"/>
    <p:sldLayoutId id="2147483673" r:id="rId5"/>
    <p:sldLayoutId id="2147483667" r:id="rId6"/>
    <p:sldLayoutId id="2147483668" r:id="rId7"/>
    <p:sldLayoutId id="2147483674" r:id="rId8"/>
    <p:sldLayoutId id="2147483675" r:id="rId9"/>
    <p:sldLayoutId id="2147483669" r:id="rId10"/>
    <p:sldLayoutId id="2147483677" r:id="rId11"/>
    <p:sldLayoutId id="2147483678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78928" y="1891945"/>
            <a:ext cx="4291192" cy="1198146"/>
          </a:xfrm>
        </p:spPr>
        <p:txBody>
          <a:bodyPr/>
          <a:lstStyle/>
          <a:p>
            <a:r>
              <a:rPr lang="en-US" dirty="0" smtClean="0"/>
              <a:t>XPath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CDDDE"/>
                </a:solidFill>
              </a:rPr>
              <a:t>© Copyright 2000-2014 TIBCO Software Inc.</a:t>
            </a:r>
          </a:p>
        </p:txBody>
      </p:sp>
    </p:spTree>
    <p:extLst>
      <p:ext uri="{BB962C8B-B14F-4D97-AF65-F5344CB8AC3E}">
        <p14:creationId xmlns:p14="http://schemas.microsoft.com/office/powerpoint/2010/main" val="24528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71A2-CC06-CB49-AF01-2ED6F473912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Copyright 2000-2014 TIBCO Software Inc.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XPath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57199" y="1094512"/>
            <a:ext cx="73056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XPATH: XML </a:t>
            </a:r>
            <a:r>
              <a:rPr lang="en-IN" sz="2400" dirty="0"/>
              <a:t>Path </a:t>
            </a:r>
            <a:r>
              <a:rPr lang="en-IN" sz="2400" dirty="0" smtClean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Is </a:t>
            </a:r>
            <a:r>
              <a:rPr lang="en-IN" sz="2400" dirty="0"/>
              <a:t>a query language 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For </a:t>
            </a:r>
            <a:r>
              <a:rPr lang="en-IN" sz="2400" dirty="0"/>
              <a:t>selecting nodes from an XML </a:t>
            </a:r>
            <a:r>
              <a:rPr lang="en-IN" sz="2400" dirty="0" smtClean="0"/>
              <a:t>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Compute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Version </a:t>
            </a:r>
            <a:r>
              <a:rPr lang="en-IN" sz="2400" dirty="0"/>
              <a:t>1.0 and 2.0, 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(</a:t>
            </a:r>
            <a:r>
              <a:rPr lang="en-IN" sz="2400" dirty="0"/>
              <a:t>3.0 Recommendation on 8 April 2014)</a:t>
            </a:r>
          </a:p>
        </p:txBody>
      </p:sp>
    </p:spTree>
    <p:extLst>
      <p:ext uri="{BB962C8B-B14F-4D97-AF65-F5344CB8AC3E}">
        <p14:creationId xmlns:p14="http://schemas.microsoft.com/office/powerpoint/2010/main" val="38171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71A2-CC06-CB49-AF01-2ED6F473912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Copyright 2000-2014 TIBCO Software Inc.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XPath Examples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0" y="727075"/>
            <a:ext cx="305752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schools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releaseVersion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2.4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 err="1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releaseVersion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school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PICT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student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123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Ritesh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Deshmukh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34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year1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87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year1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year2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78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year2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student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student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124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Gyanesh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Deshpande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23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year1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50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year1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year2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63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year2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student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school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school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COEP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student</a:t>
            </a:r>
            <a:r>
              <a:rPr lang="en-IN" sz="11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223523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Jaimeen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year1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60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year1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year2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80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year2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student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school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1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schools</a:t>
            </a:r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93166"/>
              </p:ext>
            </p:extLst>
          </p:nvPr>
        </p:nvGraphicFramePr>
        <p:xfrm>
          <a:off x="3200400" y="735501"/>
          <a:ext cx="5734050" cy="4013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8300"/>
                <a:gridCol w="3111487"/>
                <a:gridCol w="984263"/>
              </a:tblGrid>
              <a:tr h="220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XPath</a:t>
                      </a:r>
                      <a:endParaRPr lang="en-IN" sz="16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Value</a:t>
                      </a:r>
                      <a:endParaRPr lang="en-IN" sz="16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 anchor="b"/>
                </a:tc>
              </a:tr>
              <a:tr h="174988"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Current Release Version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>
                          <a:effectLst/>
                        </a:rPr>
                        <a:t>/schools/releaseVersion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>
                          <a:effectLst/>
                        </a:rPr>
                        <a:t>2.4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</a:tr>
              <a:tr h="166655">
                <a:tc>
                  <a:txBody>
                    <a:bodyPr/>
                    <a:lstStyle/>
                    <a:p>
                      <a:pPr algn="l" fontAlgn="t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>
                          <a:effectLst/>
                        </a:rPr>
                        <a:t>//releaseVersion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>
                          <a:effectLst/>
                        </a:rPr>
                        <a:t>2.4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</a:tr>
              <a:tr h="311174"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Name 1st Student of 1st School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/schools/school[1]/student[1]/name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>
                          <a:effectLst/>
                        </a:rPr>
                        <a:t>Ritesh Deshmukh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</a:tr>
              <a:tr h="166655"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Id 1st Student of 1st School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/schools/school[1]/student[1]/@id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>
                          <a:effectLst/>
                        </a:rPr>
                        <a:t>123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</a:tr>
              <a:tr h="166655"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Student whose id is 123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/schools/school[1]/student[@id=123]/name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>
                          <a:effectLst/>
                        </a:rPr>
                        <a:t>Ritesh Deshmukh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</a:tr>
              <a:tr h="166655">
                <a:tc>
                  <a:txBody>
                    <a:bodyPr/>
                    <a:lstStyle/>
                    <a:p>
                      <a:pPr algn="l" fontAlgn="t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/schools/school/student[@id=123]/name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>
                          <a:effectLst/>
                        </a:rPr>
                        <a:t>Ritesh Deshmukh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</a:tr>
              <a:tr h="333310"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>
                          <a:effectLst/>
                        </a:rPr>
                        <a:t>Total marks of Ritesh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(/schools/school/student[@id=123]/year1)</a:t>
                      </a:r>
                      <a:br>
                        <a:rPr lang="en-IN" sz="1050" u="none" strike="noStrike" dirty="0">
                          <a:effectLst/>
                        </a:rPr>
                      </a:br>
                      <a:r>
                        <a:rPr lang="en-IN" sz="1050" u="none" strike="noStrike" dirty="0">
                          <a:effectLst/>
                        </a:rPr>
                        <a:t>+(/schools/school/student[@id=123]/year2)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>
                          <a:effectLst/>
                        </a:rPr>
                        <a:t>165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</a:tr>
              <a:tr h="524963"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Average of </a:t>
                      </a:r>
                      <a:r>
                        <a:rPr lang="en-IN" sz="1050" u="none" strike="noStrike" dirty="0" err="1">
                          <a:effectLst/>
                        </a:rPr>
                        <a:t>Gyanesh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( (/schools/school/student[@id=124]/year1)</a:t>
                      </a:r>
                      <a:br>
                        <a:rPr lang="en-IN" sz="1050" u="none" strike="noStrike" dirty="0">
                          <a:effectLst/>
                        </a:rPr>
                      </a:br>
                      <a:r>
                        <a:rPr lang="en-IN" sz="1050" u="none" strike="noStrike" dirty="0">
                          <a:effectLst/>
                        </a:rPr>
                        <a:t>   +(/schools/school/student[@id=124]/year2)</a:t>
                      </a:r>
                      <a:br>
                        <a:rPr lang="en-IN" sz="1050" u="none" strike="noStrike" dirty="0">
                          <a:effectLst/>
                        </a:rPr>
                      </a:br>
                      <a:r>
                        <a:rPr lang="en-IN" sz="1050" u="none" strike="noStrike" dirty="0">
                          <a:effectLst/>
                        </a:rPr>
                        <a:t>) div 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56.5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</a:tr>
              <a:tr h="333310"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>
                          <a:effectLst/>
                        </a:rPr>
                        <a:t>Last student of PICT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/schools/school[@name='PICT']/student[last()]/name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 err="1">
                          <a:effectLst/>
                        </a:rPr>
                        <a:t>Gyanesh</a:t>
                      </a:r>
                      <a:r>
                        <a:rPr lang="en-IN" sz="1050" u="none" strike="noStrike" dirty="0">
                          <a:effectLst/>
                        </a:rPr>
                        <a:t> Deshpande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</a:tr>
              <a:tr h="166655"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>
                          <a:effectLst/>
                        </a:rPr>
                        <a:t>Next Major Version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floor(//</a:t>
                      </a:r>
                      <a:r>
                        <a:rPr lang="en-IN" sz="1050" u="none" strike="noStrike" dirty="0" err="1">
                          <a:effectLst/>
                        </a:rPr>
                        <a:t>releaseVersion</a:t>
                      </a:r>
                      <a:r>
                        <a:rPr lang="en-IN" sz="1050" u="none" strike="noStrike" dirty="0">
                          <a:effectLst/>
                        </a:rPr>
                        <a:t>)+1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3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</a:tr>
              <a:tr h="216652"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>
                          <a:effectLst/>
                        </a:rPr>
                        <a:t>Next Minor Version Ful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 err="1">
                          <a:effectLst/>
                        </a:rPr>
                        <a:t>concat</a:t>
                      </a:r>
                      <a:r>
                        <a:rPr lang="en-IN" sz="1050" u="none" strike="noStrike" dirty="0">
                          <a:effectLst/>
                        </a:rPr>
                        <a:t>(string(floor(//</a:t>
                      </a:r>
                      <a:r>
                        <a:rPr lang="en-IN" sz="1050" u="none" strike="noStrike" dirty="0" err="1">
                          <a:effectLst/>
                        </a:rPr>
                        <a:t>releaseVersion</a:t>
                      </a:r>
                      <a:r>
                        <a:rPr lang="en-IN" sz="1050" u="none" strike="noStrike" dirty="0">
                          <a:effectLst/>
                        </a:rPr>
                        <a:t>)+1),'.0')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3.0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</a:tr>
              <a:tr h="333310"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>
                          <a:effectLst/>
                        </a:rPr>
                        <a:t>Total number of students in PICT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count(/schools/school[@name='PICT']/</a:t>
                      </a:r>
                      <a:r>
                        <a:rPr lang="en-IN" sz="1050" u="none" strike="noStrike" dirty="0" smtClean="0">
                          <a:effectLst/>
                        </a:rPr>
                        <a:t>student)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</a:tr>
              <a:tr h="343643"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>
                          <a:effectLst/>
                        </a:rPr>
                        <a:t>Agerage age of PICT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(sum(/schools/school[@name='PICT']/student/age)</a:t>
                      </a:r>
                      <a:br>
                        <a:rPr lang="en-IN" sz="1050" u="none" strike="noStrike" dirty="0">
                          <a:effectLst/>
                        </a:rPr>
                      </a:br>
                      <a:r>
                        <a:rPr lang="en-IN" sz="1050" u="none" strike="noStrike" dirty="0">
                          <a:effectLst/>
                        </a:rPr>
                        <a:t>div count(/schools/school[@name='PICT']/student))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dirty="0">
                          <a:effectLst/>
                        </a:rPr>
                        <a:t>28.5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</a:tr>
              <a:tr h="133350"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 Student’s Age</a:t>
                      </a:r>
                      <a:endParaRPr lang="en-I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050" u="none" strike="noStrike" dirty="0" smtClean="0">
                          <a:effectLst/>
                        </a:rPr>
                        <a:t>schools/school</a:t>
                      </a:r>
                      <a:r>
                        <a:rPr lang="en-IN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/student[@id=223523]/age</a:t>
                      </a:r>
                      <a:endParaRPr lang="en-I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</a:tr>
              <a:tr h="133350">
                <a:tc>
                  <a:txBody>
                    <a:bodyPr/>
                    <a:lstStyle/>
                    <a:p>
                      <a:pPr algn="l" fontAlgn="t"/>
                      <a:endParaRPr lang="en-I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//student[@id=223523]/age</a:t>
                      </a:r>
                    </a:p>
                  </a:txBody>
                  <a:tcPr marL="7731" marR="7731" marT="77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1" marR="7731" marT="7731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8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71A2-CC06-CB49-AF01-2ED6F473912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Copyright 2000-2014 TIBCO Software Inc.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XPath Examples 2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497702"/>
            <a:ext cx="3276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schools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releaseVersion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3.1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school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PICT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student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123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Ritesh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Deshmukh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34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year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87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year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78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student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student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124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Gyanesh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Deshpande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23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year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50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year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63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student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school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school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COEP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student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223523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Jaimeen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year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60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year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80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student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school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schools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90826"/>
              </p:ext>
            </p:extLst>
          </p:nvPr>
        </p:nvGraphicFramePr>
        <p:xfrm>
          <a:off x="3105151" y="727075"/>
          <a:ext cx="5876923" cy="3891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624"/>
                <a:gridCol w="200313"/>
                <a:gridCol w="2771487"/>
                <a:gridCol w="1333499"/>
              </a:tblGrid>
              <a:tr h="30841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 anchor="b"/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 dirty="0">
                          <a:effectLst/>
                        </a:rPr>
                        <a:t>XPath</a:t>
                      </a:r>
                      <a:endParaRPr lang="en-IN" sz="16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 anchor="b"/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IN" sz="1500" b="0" i="0" u="none" strike="noStrike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 dirty="0">
                          <a:effectLst/>
                        </a:rPr>
                        <a:t>Value</a:t>
                      </a:r>
                      <a:endParaRPr lang="en-IN" sz="16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 anchor="b"/>
                </a:tc>
              </a:tr>
              <a:tr h="395153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 dirty="0">
                          <a:effectLst/>
                        </a:rPr>
                        <a:t>Student who has got less than 135 total marks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 dirty="0">
                          <a:effectLst/>
                        </a:rPr>
                        <a:t>//student[sum(marks) &lt; 135]/name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IN" sz="1000" b="0" i="0" u="none" strike="noStrike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>
                          <a:effectLst/>
                        </a:rPr>
                        <a:t>Gyanesh Deshpande</a:t>
                      </a:r>
                      <a:endParaRPr lang="en-IN" sz="1050" b="0" i="0" u="none" strike="noStrike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</a:tr>
              <a:tr h="121934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 dirty="0">
                          <a:effectLst/>
                        </a:rPr>
                        <a:t>Number of students older than 30 </a:t>
                      </a:r>
                      <a:r>
                        <a:rPr lang="en-IN" sz="1050" u="none" strike="noStrike" dirty="0" smtClean="0">
                          <a:effectLst/>
                        </a:rPr>
                        <a:t>years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 dirty="0">
                          <a:effectLst/>
                        </a:rPr>
                        <a:t>count(/schools/school/student[age &gt; 30])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IN" sz="10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 dirty="0" smtClean="0">
                          <a:effectLst/>
                        </a:rPr>
                        <a:t>1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</a:tr>
              <a:tr h="87365">
                <a:tc vMerge="1"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9" marR="7899" marT="7899" marB="0"/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 dirty="0">
                          <a:effectLst/>
                        </a:rPr>
                        <a:t>count(/schools/school/student/age[. &gt; 30])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IN" sz="10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 vMerge="1">
                  <a:txBody>
                    <a:bodyPr/>
                    <a:lstStyle/>
                    <a:p>
                      <a:pPr algn="l" rtl="0" fontAlgn="t"/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</a:tr>
              <a:tr h="395153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>
                          <a:effectLst/>
                        </a:rPr>
                        <a:t>Number of marks where student has got less than 75 marks</a:t>
                      </a:r>
                      <a:endParaRPr lang="en-IN" sz="1050" b="0" i="0" u="none" strike="noStrike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 dirty="0">
                          <a:effectLst/>
                        </a:rPr>
                        <a:t>count(/schools/school/student/marks[. &lt; 75])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IN" sz="10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>
                          <a:effectLst/>
                        </a:rPr>
                        <a:t>3</a:t>
                      </a:r>
                      <a:endParaRPr lang="en-IN" sz="1050" b="0" i="0" u="none" strike="noStrike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</a:tr>
              <a:tr h="395153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 dirty="0">
                          <a:effectLst/>
                        </a:rPr>
                        <a:t>Number of students who has got less than 75 in </a:t>
                      </a:r>
                      <a:r>
                        <a:rPr lang="en-IN" sz="1050" u="none" strike="noStrike" dirty="0" smtClean="0">
                          <a:effectLst/>
                        </a:rPr>
                        <a:t>at least </a:t>
                      </a:r>
                      <a:r>
                        <a:rPr lang="en-IN" sz="1050" u="none" strike="noStrike" dirty="0">
                          <a:effectLst/>
                        </a:rPr>
                        <a:t>one year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 dirty="0">
                          <a:effectLst/>
                        </a:rPr>
                        <a:t>count(/schools/school/student[marks &lt; 75])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IN" sz="10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 dirty="0">
                          <a:effectLst/>
                        </a:rPr>
                        <a:t>2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</a:tr>
              <a:tr h="487960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 dirty="0" smtClean="0">
                          <a:effectLst/>
                        </a:rPr>
                        <a:t>Name of students who has got less than 75 in at least one year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 dirty="0">
                          <a:effectLst/>
                        </a:rPr>
                        <a:t>/</a:t>
                      </a:r>
                      <a:r>
                        <a:rPr lang="en-IN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schools/school/student[marks</a:t>
                      </a:r>
                      <a:r>
                        <a:rPr lang="en-IN" sz="1050" u="none" strike="noStrike" dirty="0" smtClean="0">
                          <a:effectLst/>
                        </a:rPr>
                        <a:t> </a:t>
                      </a:r>
                      <a:r>
                        <a:rPr lang="en-IN" sz="1050" u="none" strike="noStrike" dirty="0">
                          <a:effectLst/>
                        </a:rPr>
                        <a:t>&lt; 75]/name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IN" sz="1000" b="0" i="0" u="none" strike="noStrike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 dirty="0" err="1">
                          <a:effectLst/>
                        </a:rPr>
                        <a:t>Gyanesh</a:t>
                      </a:r>
                      <a:r>
                        <a:rPr lang="en-IN" sz="1050" u="none" strike="noStrike" dirty="0">
                          <a:effectLst/>
                        </a:rPr>
                        <a:t> Deshpande</a:t>
                      </a:r>
                      <a:br>
                        <a:rPr lang="en-IN" sz="1050" u="none" strike="noStrike" dirty="0">
                          <a:effectLst/>
                        </a:rPr>
                      </a:br>
                      <a:r>
                        <a:rPr lang="en-IN" sz="1050" u="none" strike="noStrike" dirty="0" err="1">
                          <a:effectLst/>
                        </a:rPr>
                        <a:t>Jaimeen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</a:tr>
              <a:tr h="395153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>
                          <a:effectLst/>
                        </a:rPr>
                        <a:t>Name of student(s) who has always got 75 or above</a:t>
                      </a:r>
                      <a:endParaRPr lang="en-IN" sz="1050" b="0" i="0" u="none" strike="noStrike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 dirty="0">
                          <a:effectLst/>
                        </a:rPr>
                        <a:t>/schools/school/student[not(marks </a:t>
                      </a:r>
                      <a:r>
                        <a:rPr lang="en-IN" sz="1050" u="none" strike="noStrike" dirty="0" smtClean="0">
                          <a:effectLst/>
                        </a:rPr>
                        <a:t>&lt; 75</a:t>
                      </a:r>
                      <a:r>
                        <a:rPr lang="en-IN" sz="1050" u="none" strike="noStrike" dirty="0">
                          <a:effectLst/>
                        </a:rPr>
                        <a:t>)]/name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IN" sz="1000" b="0" i="0" u="none" strike="noStrike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 dirty="0" err="1">
                          <a:effectLst/>
                        </a:rPr>
                        <a:t>Ritesh</a:t>
                      </a:r>
                      <a:r>
                        <a:rPr lang="en-IN" sz="1050" u="none" strike="noStrike" dirty="0">
                          <a:effectLst/>
                        </a:rPr>
                        <a:t> </a:t>
                      </a:r>
                      <a:r>
                        <a:rPr lang="en-IN" sz="1050" u="none" strike="noStrike" dirty="0" err="1">
                          <a:effectLst/>
                        </a:rPr>
                        <a:t>Deshmukh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</a:tr>
              <a:tr h="20239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IN" sz="1050" i="1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avg</a:t>
                      </a:r>
                      <a:r>
                        <a:rPr lang="en-IN" sz="1050" i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function will only work in x-path 2.0</a:t>
                      </a:r>
                      <a:endParaRPr lang="en-IN" sz="1050" b="0" i="1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5153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>
                          <a:effectLst/>
                        </a:rPr>
                        <a:t>Students younger than average of the school</a:t>
                      </a:r>
                      <a:endParaRPr lang="en-IN" sz="1050" b="0" i="0" u="none" strike="noStrike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 dirty="0">
                          <a:effectLst/>
                        </a:rPr>
                        <a:t>/schools/school/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rtl="0" fontAlgn="t"/>
                      <a:r>
                        <a:rPr lang="en-IN" sz="1050" u="none" strike="noStrike" dirty="0">
                          <a:effectLst/>
                        </a:rPr>
                        <a:t>student[age&lt;</a:t>
                      </a:r>
                      <a:r>
                        <a:rPr lang="en-IN" sz="1050" u="none" strike="noStrike" dirty="0" err="1">
                          <a:effectLst/>
                        </a:rPr>
                        <a:t>avg</a:t>
                      </a:r>
                      <a:r>
                        <a:rPr lang="en-IN" sz="1050" u="none" strike="noStrike" dirty="0">
                          <a:effectLst/>
                        </a:rPr>
                        <a:t>(../student/age)]/name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 dirty="0" err="1">
                          <a:effectLst/>
                        </a:rPr>
                        <a:t>Gyanesh</a:t>
                      </a:r>
                      <a:r>
                        <a:rPr lang="en-IN" sz="1050" u="none" strike="noStrike" dirty="0">
                          <a:effectLst/>
                        </a:rPr>
                        <a:t> Deshpande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</a:tr>
              <a:tr h="395153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>
                          <a:effectLst/>
                        </a:rPr>
                        <a:t>Students younger than average of all students</a:t>
                      </a:r>
                      <a:endParaRPr lang="en-IN" sz="1050" b="0" i="0" u="none" strike="noStrike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 dirty="0">
                          <a:effectLst/>
                        </a:rPr>
                        <a:t>/schools/school/student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rtl="0" fontAlgn="t"/>
                      <a:r>
                        <a:rPr lang="en-IN" sz="1050" u="none" strike="noStrike" dirty="0">
                          <a:effectLst/>
                        </a:rPr>
                        <a:t>[age&lt;</a:t>
                      </a:r>
                      <a:r>
                        <a:rPr lang="en-IN" sz="1050" u="none" strike="noStrike" dirty="0" err="1">
                          <a:effectLst/>
                        </a:rPr>
                        <a:t>avg</a:t>
                      </a:r>
                      <a:r>
                        <a:rPr lang="en-IN" sz="1050" u="none" strike="noStrike" dirty="0">
                          <a:effectLst/>
                        </a:rPr>
                        <a:t>(../../school/student/age)]/name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050" u="none" strike="noStrike" dirty="0" err="1">
                          <a:effectLst/>
                        </a:rPr>
                        <a:t>Gyanesh</a:t>
                      </a:r>
                      <a:r>
                        <a:rPr lang="en-IN" sz="1050" u="none" strike="noStrike" dirty="0">
                          <a:effectLst/>
                        </a:rPr>
                        <a:t> Deshpande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rtl="0" fontAlgn="t"/>
                      <a:r>
                        <a:rPr lang="en-IN" sz="1050" u="none" strike="noStrike" dirty="0" err="1">
                          <a:effectLst/>
                        </a:rPr>
                        <a:t>Jaimeen</a:t>
                      </a:r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7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71A2-CC06-CB49-AF01-2ED6F473912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Copyright 2000-2014 TIBCO Software Inc.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XPath 2.0 Functions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9780"/>
              </p:ext>
            </p:extLst>
          </p:nvPr>
        </p:nvGraphicFramePr>
        <p:xfrm>
          <a:off x="835025" y="1381125"/>
          <a:ext cx="1651000" cy="96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Arithmetic Functions</a:t>
                      </a:r>
                      <a:endParaRPr lang="en-IN" sz="1200" b="1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abs(</a:t>
                      </a:r>
                      <a:r>
                        <a:rPr lang="en-IN" sz="1200" u="none" strike="noStrike" dirty="0" err="1">
                          <a:effectLst/>
                        </a:rPr>
                        <a:t>num</a:t>
                      </a:r>
                      <a:r>
                        <a:rPr lang="en-IN" sz="1200" u="none" strike="noStrike" dirty="0">
                          <a:effectLst/>
                        </a:rPr>
                        <a:t>)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ceiling(</a:t>
                      </a:r>
                      <a:r>
                        <a:rPr lang="en-IN" sz="1200" u="none" strike="noStrike" dirty="0" err="1">
                          <a:effectLst/>
                        </a:rPr>
                        <a:t>num</a:t>
                      </a:r>
                      <a:r>
                        <a:rPr lang="en-IN" sz="1200" u="none" strike="noStrike" dirty="0">
                          <a:effectLst/>
                        </a:rPr>
                        <a:t>)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floor(</a:t>
                      </a:r>
                      <a:r>
                        <a:rPr lang="en-IN" sz="1200" u="none" strike="noStrike" dirty="0" err="1">
                          <a:effectLst/>
                        </a:rPr>
                        <a:t>num</a:t>
                      </a:r>
                      <a:r>
                        <a:rPr lang="en-IN" sz="1200" u="none" strike="noStrike" dirty="0">
                          <a:effectLst/>
                        </a:rPr>
                        <a:t>)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round(</a:t>
                      </a:r>
                      <a:r>
                        <a:rPr lang="en-IN" sz="1200" u="none" strike="noStrike" dirty="0" err="1">
                          <a:effectLst/>
                        </a:rPr>
                        <a:t>num</a:t>
                      </a:r>
                      <a:r>
                        <a:rPr lang="en-IN" sz="1200" u="none" strike="noStrike" dirty="0">
                          <a:effectLst/>
                        </a:rPr>
                        <a:t>)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65387"/>
              </p:ext>
            </p:extLst>
          </p:nvPr>
        </p:nvGraphicFramePr>
        <p:xfrm>
          <a:off x="3248024" y="1228725"/>
          <a:ext cx="2310765" cy="2792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765"/>
              </a:tblGrid>
              <a:tr h="59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Functions</a:t>
                      </a:r>
                    </a:p>
                  </a:txBody>
                  <a:tcPr marL="3319" marR="3319" marT="3319" marB="0" anchor="b"/>
                </a:tc>
              </a:tr>
              <a:tr h="59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string,string</a:t>
                      </a:r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,...)</a:t>
                      </a:r>
                    </a:p>
                  </a:txBody>
                  <a:tcPr marL="3319" marR="3319" marT="3319" marB="0" anchor="b"/>
                </a:tc>
              </a:tr>
              <a:tr h="7898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substring(</a:t>
                      </a:r>
                      <a:r>
                        <a:rPr lang="en-IN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string,start,len</a:t>
                      </a:r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19" marR="3319" marT="3319" marB="0" anchor="b"/>
                </a:tc>
              </a:tr>
              <a:tr h="59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substring(</a:t>
                      </a:r>
                      <a:r>
                        <a:rPr lang="en-IN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string,start</a:t>
                      </a:r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19" marR="3319" marT="3319" marB="0" anchor="b"/>
                </a:tc>
              </a:tr>
              <a:tr h="59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string-length(string)</a:t>
                      </a:r>
                    </a:p>
                  </a:txBody>
                  <a:tcPr marL="3319" marR="3319" marT="3319" marB="0" anchor="b"/>
                </a:tc>
              </a:tr>
              <a:tr h="7898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normalize-space(string)</a:t>
                      </a:r>
                    </a:p>
                  </a:txBody>
                  <a:tcPr marL="3319" marR="3319" marT="3319" marB="0" anchor="b"/>
                </a:tc>
              </a:tr>
              <a:tr h="59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upper-case(string)</a:t>
                      </a:r>
                    </a:p>
                  </a:txBody>
                  <a:tcPr marL="3319" marR="3319" marT="3319" marB="0" anchor="b"/>
                </a:tc>
              </a:tr>
              <a:tr h="59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lower-case(string)</a:t>
                      </a:r>
                    </a:p>
                  </a:txBody>
                  <a:tcPr marL="3319" marR="3319" marT="3319" marB="0" anchor="b"/>
                </a:tc>
              </a:tr>
              <a:tr h="7898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contains(string1,string2)</a:t>
                      </a:r>
                    </a:p>
                  </a:txBody>
                  <a:tcPr marL="3319" marR="3319" marT="3319" marB="0" anchor="b"/>
                </a:tc>
              </a:tr>
              <a:tr h="7898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starts-with(string1,string2)</a:t>
                      </a:r>
                    </a:p>
                  </a:txBody>
                  <a:tcPr marL="3319" marR="3319" marT="3319" marB="0" anchor="b"/>
                </a:tc>
              </a:tr>
              <a:tr h="7898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ends-with(string1,string2)</a:t>
                      </a:r>
                    </a:p>
                  </a:txBody>
                  <a:tcPr marL="3319" marR="3319" marT="3319" marB="0" anchor="b"/>
                </a:tc>
              </a:tr>
              <a:tr h="984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substring-before(string1,string2)</a:t>
                      </a:r>
                    </a:p>
                  </a:txBody>
                  <a:tcPr marL="3319" marR="3319" marT="3319" marB="0" anchor="b"/>
                </a:tc>
              </a:tr>
              <a:tr h="984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substring-after(string1,string2)</a:t>
                      </a:r>
                    </a:p>
                  </a:txBody>
                  <a:tcPr marL="3319" marR="3319" marT="3319" marB="0" anchor="b"/>
                </a:tc>
              </a:tr>
              <a:tr h="7898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</a:t>
                      </a:r>
                      <a:r>
                        <a:rPr lang="en-IN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string,pattern,replace</a:t>
                      </a:r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19" marR="3319" marT="3319" marB="0" anchor="b"/>
                </a:tc>
              </a:tr>
              <a:tr h="569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tokenize(</a:t>
                      </a:r>
                      <a:r>
                        <a:rPr lang="en-IN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string,pattern</a:t>
                      </a:r>
                      <a:r>
                        <a:rPr lang="en-IN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19" marR="3319" marT="3319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61842"/>
              </p:ext>
            </p:extLst>
          </p:nvPr>
        </p:nvGraphicFramePr>
        <p:xfrm>
          <a:off x="835025" y="3336291"/>
          <a:ext cx="1476375" cy="577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37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Sequence Functions</a:t>
                      </a:r>
                      <a:endParaRPr lang="en-IN" sz="1200" b="1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exists(</a:t>
                      </a:r>
                      <a:r>
                        <a:rPr lang="en-IN" sz="1200" u="none" strike="noStrike" dirty="0" err="1">
                          <a:effectLst/>
                        </a:rPr>
                        <a:t>item,item</a:t>
                      </a:r>
                      <a:r>
                        <a:rPr lang="en-IN" sz="1200" u="none" strike="noStrike" dirty="0">
                          <a:effectLst/>
                        </a:rPr>
                        <a:t>,...)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reverse((</a:t>
                      </a:r>
                      <a:r>
                        <a:rPr lang="en-IN" sz="1200" u="none" strike="noStrike" dirty="0" err="1">
                          <a:effectLst/>
                        </a:rPr>
                        <a:t>item,item</a:t>
                      </a:r>
                      <a:r>
                        <a:rPr lang="en-IN" sz="1200" u="none" strike="noStrike" dirty="0">
                          <a:effectLst/>
                        </a:rPr>
                        <a:t>,...))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37444"/>
              </p:ext>
            </p:extLst>
          </p:nvPr>
        </p:nvGraphicFramePr>
        <p:xfrm>
          <a:off x="6576060" y="1372553"/>
          <a:ext cx="1539240" cy="1154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924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Aggregate Functions</a:t>
                      </a:r>
                      <a:endParaRPr lang="en-IN" sz="1200" b="1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count((</a:t>
                      </a:r>
                      <a:r>
                        <a:rPr lang="en-IN" sz="1200" u="none" strike="noStrike" dirty="0" err="1">
                          <a:effectLst/>
                        </a:rPr>
                        <a:t>item,item</a:t>
                      </a:r>
                      <a:r>
                        <a:rPr lang="en-IN" sz="1200" u="none" strike="noStrike" dirty="0">
                          <a:effectLst/>
                        </a:rPr>
                        <a:t>,...))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avg</a:t>
                      </a:r>
                      <a:r>
                        <a:rPr lang="en-IN" sz="1200" u="none" strike="noStrike" dirty="0">
                          <a:effectLst/>
                        </a:rPr>
                        <a:t>((</a:t>
                      </a:r>
                      <a:r>
                        <a:rPr lang="en-IN" sz="1200" u="none" strike="noStrike" dirty="0" err="1">
                          <a:effectLst/>
                        </a:rPr>
                        <a:t>arg,arg</a:t>
                      </a:r>
                      <a:r>
                        <a:rPr lang="en-IN" sz="1200" u="none" strike="noStrike" dirty="0">
                          <a:effectLst/>
                        </a:rPr>
                        <a:t>,...))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max((</a:t>
                      </a:r>
                      <a:r>
                        <a:rPr lang="en-IN" sz="1200" u="none" strike="noStrike" dirty="0" err="1">
                          <a:effectLst/>
                        </a:rPr>
                        <a:t>arg,arg</a:t>
                      </a:r>
                      <a:r>
                        <a:rPr lang="en-IN" sz="1200" u="none" strike="noStrike" dirty="0">
                          <a:effectLst/>
                        </a:rPr>
                        <a:t>,...))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min((</a:t>
                      </a:r>
                      <a:r>
                        <a:rPr lang="en-IN" sz="1200" u="none" strike="noStrike" dirty="0" err="1">
                          <a:effectLst/>
                        </a:rPr>
                        <a:t>arg,arg</a:t>
                      </a:r>
                      <a:r>
                        <a:rPr lang="en-IN" sz="1200" u="none" strike="noStrike" dirty="0">
                          <a:effectLst/>
                        </a:rPr>
                        <a:t>,...))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sum(</a:t>
                      </a:r>
                      <a:r>
                        <a:rPr lang="en-IN" sz="1200" u="none" strike="noStrike" dirty="0" err="1">
                          <a:effectLst/>
                        </a:rPr>
                        <a:t>arg,arg</a:t>
                      </a:r>
                      <a:r>
                        <a:rPr lang="en-IN" sz="1200" u="none" strike="noStrike" dirty="0">
                          <a:effectLst/>
                        </a:rPr>
                        <a:t>,...)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15088"/>
              </p:ext>
            </p:extLst>
          </p:nvPr>
        </p:nvGraphicFramePr>
        <p:xfrm>
          <a:off x="6604635" y="3315970"/>
          <a:ext cx="1371600" cy="577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 err="1">
                          <a:effectLst/>
                        </a:rPr>
                        <a:t>DateTime</a:t>
                      </a:r>
                      <a:endParaRPr lang="en-IN" sz="1200" b="1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current-</a:t>
                      </a:r>
                      <a:r>
                        <a:rPr lang="en-IN" sz="1200" u="none" strike="noStrike" dirty="0" err="1">
                          <a:effectLst/>
                        </a:rPr>
                        <a:t>dateTime</a:t>
                      </a:r>
                      <a:r>
                        <a:rPr lang="en-IN" sz="1200" u="none" strike="noStrike" dirty="0">
                          <a:effectLst/>
                        </a:rPr>
                        <a:t>()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current-date()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2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71A2-CC06-CB49-AF01-2ED6F473912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Copyright 2000-2014 TIBCO Software Inc.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Axis </a:t>
            </a:r>
            <a:r>
              <a:rPr lang="en-IN" dirty="0" err="1"/>
              <a:t>Specifiers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329815" y="4731326"/>
            <a:ext cx="586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Source: http</a:t>
            </a:r>
            <a:r>
              <a:rPr lang="en-IN" sz="1200" dirty="0"/>
              <a:t>://nwalsh.com/docs/tutorials/xsl/xsl/foil22.html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647" y="728480"/>
            <a:ext cx="4451985" cy="400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71A2-CC06-CB49-AF01-2ED6F473912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Copyright 2000-2014 TIBCO Software Inc.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XPath Examples 3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497702"/>
            <a:ext cx="3276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808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&lt;?xml version="1.0" encoding="UTF-8"?&gt;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schools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releaseVersion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3.1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school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PICT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student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123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Ritesh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Deshmukh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34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year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87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year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78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student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student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124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Gyanesh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Deshpande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23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year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50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year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63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student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school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school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COEP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student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id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223523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Jaimeen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age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year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60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year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="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"&gt;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80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marks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student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school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&lt;/</a:t>
            </a:r>
            <a:r>
              <a:rPr lang="en-IN" sz="1200" dirty="0">
                <a:solidFill>
                  <a:srgbClr val="8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schools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&gt;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907"/>
              </p:ext>
            </p:extLst>
          </p:nvPr>
        </p:nvGraphicFramePr>
        <p:xfrm>
          <a:off x="3105151" y="1155700"/>
          <a:ext cx="5876923" cy="20640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624"/>
                <a:gridCol w="3152775"/>
                <a:gridCol w="1152524"/>
              </a:tblGrid>
              <a:tr h="30841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 dirty="0">
                          <a:effectLst/>
                        </a:rPr>
                        <a:t>XPath</a:t>
                      </a:r>
                      <a:endParaRPr lang="en-IN" sz="16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600" u="none" strike="noStrike" dirty="0">
                          <a:effectLst/>
                        </a:rPr>
                        <a:t>Value</a:t>
                      </a:r>
                      <a:endParaRPr lang="en-IN" sz="16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 anchor="b"/>
                </a:tc>
              </a:tr>
              <a:tr h="39515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 smtClean="0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</a:rPr>
                        <a:t>Number of words in Student</a:t>
                      </a:r>
                      <a:r>
                        <a:rPr lang="en-US" sz="1200" b="0" i="0" u="none" strike="noStrike" baseline="0" dirty="0" smtClean="0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</a:rPr>
                        <a:t> id 123’s Name</a:t>
                      </a:r>
                      <a:endParaRPr lang="en-IN" sz="12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b="0" i="0" u="none" strike="noStrike" dirty="0" smtClean="0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</a:rPr>
                        <a:t>count(tokenize(//student[@id=123]/name,' '))</a:t>
                      </a:r>
                      <a:endParaRPr lang="en-IN" sz="12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 smtClean="0">
                          <a:solidFill>
                            <a:srgbClr val="444444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2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</a:tr>
              <a:tr h="121934">
                <a:tc rowSpan="3">
                  <a:txBody>
                    <a:bodyPr/>
                    <a:lstStyle/>
                    <a:p>
                      <a:pPr algn="l" rtl="0" fontAlgn="t"/>
                      <a:r>
                        <a:rPr lang="en-IN" sz="1200" u="none" strike="noStrike" dirty="0" smtClean="0">
                          <a:effectLst/>
                        </a:rPr>
                        <a:t>COPE Students Name</a:t>
                      </a:r>
                      <a:endParaRPr lang="en-IN" sz="12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u="none" strike="noStrike" dirty="0" smtClean="0">
                          <a:effectLst/>
                        </a:rPr>
                        <a:t>/schools/school[@name='COEP']/student/name</a:t>
                      </a:r>
                      <a:endParaRPr lang="en-IN" sz="12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 rowSpan="3">
                  <a:txBody>
                    <a:bodyPr/>
                    <a:lstStyle/>
                    <a:p>
                      <a:pPr algn="l" rtl="0" fontAlgn="t"/>
                      <a:r>
                        <a:rPr lang="en-IN" sz="1200" u="none" strike="noStrike" dirty="0" err="1" smtClean="0">
                          <a:effectLst/>
                        </a:rPr>
                        <a:t>Jaimeen</a:t>
                      </a:r>
                      <a:endParaRPr lang="en-IN" sz="12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</a:tr>
              <a:tr h="400870">
                <a:tc vMerge="1"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u="none" strike="noStrike" dirty="0" smtClean="0">
                          <a:effectLst/>
                        </a:rPr>
                        <a:t>//student[ancestor-or-self::school/@name='COEP']/name</a:t>
                      </a:r>
                      <a:endParaRPr lang="en-IN" sz="12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t"/>
                      <a:endParaRPr lang="en-IN" sz="105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 smtClean="0">
                          <a:effectLst/>
                        </a:rPr>
                        <a:t>//student[ancestor-or-self::*/@name='COEP']/name</a:t>
                      </a:r>
                      <a:endParaRPr lang="en-IN" sz="1200" b="0" i="0" u="none" strike="noStrike" dirty="0" smtClean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5153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u="none" strike="noStrike" dirty="0" smtClean="0">
                          <a:effectLst/>
                        </a:rPr>
                        <a:t>Name</a:t>
                      </a:r>
                      <a:r>
                        <a:rPr lang="en-IN" sz="1200" u="none" strike="noStrike" baseline="0" dirty="0" smtClean="0">
                          <a:effectLst/>
                        </a:rPr>
                        <a:t> of the student after student id 123</a:t>
                      </a:r>
                      <a:endParaRPr lang="en-IN" sz="12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u="none" strike="noStrike" dirty="0" smtClean="0">
                          <a:effectLst/>
                        </a:rPr>
                        <a:t>/schools/school/student[@id=123]/following-sibling::student/name</a:t>
                      </a:r>
                      <a:endParaRPr lang="en-IN" sz="12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1200" u="none" strike="noStrike" dirty="0" err="1" smtClean="0">
                          <a:effectLst/>
                        </a:rPr>
                        <a:t>Gyanesh</a:t>
                      </a:r>
                      <a:r>
                        <a:rPr lang="en-IN" sz="1200" u="none" strike="noStrike" dirty="0" smtClean="0">
                          <a:effectLst/>
                        </a:rPr>
                        <a:t> Deshpande</a:t>
                      </a:r>
                      <a:endParaRPr lang="en-IN" sz="1200" b="0" i="0" u="none" strike="noStrike" dirty="0">
                        <a:solidFill>
                          <a:srgbClr val="4444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9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Queries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8" y="1743073"/>
            <a:ext cx="2286005" cy="22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48" y="1834895"/>
            <a:ext cx="2400305" cy="15499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01123" y="3718287"/>
            <a:ext cx="5191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Online </a:t>
            </a:r>
            <a:r>
              <a:rPr lang="en-IN" dirty="0" err="1" smtClean="0"/>
              <a:t>xpath</a:t>
            </a:r>
            <a:r>
              <a:rPr lang="en-IN" dirty="0" smtClean="0"/>
              <a:t> </a:t>
            </a:r>
            <a:r>
              <a:rPr lang="en-IN" dirty="0" smtClean="0"/>
              <a:t>evaluator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http://www.online-toolz.com/tools/xpath-editor.php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851841" y="1113345"/>
            <a:ext cx="5440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http://learn.onion.net/language=en/35426/w3c-xpath</a:t>
            </a:r>
          </a:p>
        </p:txBody>
      </p:sp>
    </p:spTree>
    <p:extLst>
      <p:ext uri="{BB962C8B-B14F-4D97-AF65-F5344CB8AC3E}">
        <p14:creationId xmlns:p14="http://schemas.microsoft.com/office/powerpoint/2010/main" val="21427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PM Field Group Template TIBCO-Master 2014">
  <a:themeElements>
    <a:clrScheme name="Custom 1">
      <a:dk1>
        <a:srgbClr val="444444"/>
      </a:dk1>
      <a:lt1>
        <a:sysClr val="window" lastClr="FFFFFF"/>
      </a:lt1>
      <a:dk2>
        <a:srgbClr val="1388D8"/>
      </a:dk2>
      <a:lt2>
        <a:srgbClr val="FFFFFF"/>
      </a:lt2>
      <a:accent1>
        <a:srgbClr val="1388D8"/>
      </a:accent1>
      <a:accent2>
        <a:srgbClr val="B51783"/>
      </a:accent2>
      <a:accent3>
        <a:srgbClr val="FF671B"/>
      </a:accent3>
      <a:accent4>
        <a:srgbClr val="CF0A2C"/>
      </a:accent4>
      <a:accent5>
        <a:srgbClr val="00B3E3"/>
      </a:accent5>
      <a:accent6>
        <a:srgbClr val="C1D82F"/>
      </a:accent6>
      <a:hlink>
        <a:srgbClr val="1388D8"/>
      </a:hlink>
      <a:folHlink>
        <a:srgbClr val="B517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BPM Field Group Template TIBCO-Master 2014</Template>
  <TotalTime>561</TotalTime>
  <Words>1096</Words>
  <Application>Microsoft Office PowerPoint</Application>
  <PresentationFormat>On-screen Show (16:9)</PresentationFormat>
  <Paragraphs>230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</vt:lpstr>
      <vt:lpstr>Verdana</vt:lpstr>
      <vt:lpstr>BPM Field Group Template TIBCO-Master 2014</vt:lpstr>
      <vt:lpstr>PowerPoint Presentation</vt:lpstr>
      <vt:lpstr>Introduction to XPath</vt:lpstr>
      <vt:lpstr>XPath Examples</vt:lpstr>
      <vt:lpstr>XPath Examples 2</vt:lpstr>
      <vt:lpstr>XPath 2.0 Functions</vt:lpstr>
      <vt:lpstr>XPath Axis Specifiers</vt:lpstr>
      <vt:lpstr>XPath Examples 3</vt:lpstr>
      <vt:lpstr>Queries</vt:lpstr>
      <vt:lpstr>Exercise</vt:lpstr>
    </vt:vector>
  </TitlesOfParts>
  <Company>TIBCO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Joerg Grote</dc:creator>
  <cp:lastModifiedBy>Gagan Shinde</cp:lastModifiedBy>
  <cp:revision>53</cp:revision>
  <dcterms:created xsi:type="dcterms:W3CDTF">2014-04-03T09:29:34Z</dcterms:created>
  <dcterms:modified xsi:type="dcterms:W3CDTF">2017-07-25T17:15:20Z</dcterms:modified>
</cp:coreProperties>
</file>