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0" Type="http://schemas.openxmlformats.org/officeDocument/2006/relationships/viewProps" Target="viewProps.xml" /><Relationship Id="rId1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Santaan AI EMR - Complete Project Summary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Comprehensive IVF Healthcare Management Solution</a:t>
            </a:r>
            <a:br/>
            <a:br/>
            <a:r>
              <a:rPr/>
              <a:t>Santaan AI EMR Development Team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2025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System Health Monitoring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Proactive System Management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🔍 Health Monitoring Features</a:t>
            </a:r>
          </a:p>
          <a:p>
            <a:pPr lvl="0" indent="0">
              <a:buNone/>
            </a:pPr>
            <a:r>
              <a:rPr>
                <a:latin typeface="Courier"/>
              </a:rPr>
              <a:t>Real-Time Tracking:
├── Database usage monitoring
├── User activity tracking
├── Performance metrics
├── Error rate monitoring
└── Capacity planning
Automated Alerts:
├── Warning at 70% capacity
├── Critical at 90% capacity
├── Performance degradation
├── Security incidents
└── System errors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📊 Capacity Planning</a:t>
            </a:r>
          </a:p>
          <a:p>
            <a:pPr lvl="0" indent="0">
              <a:buNone/>
            </a:pPr>
            <a:r>
              <a:rPr>
                <a:latin typeface="Courier"/>
              </a:rPr>
              <a:t>Free Tier Limits:
├── Database: 500MB
├── Users: 50,000 monthly
├── Patients: ~10,000
└── Clinics: 5-10
Pro Tier Capacity:
├── Database: 8GB
├── Users: 100,000 monthly
├── Patients: ~160,000
└── Clinics: 50+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🚨 Upgrade Triggers</a:t>
            </a:r>
          </a:p>
          <a:p>
            <a:pPr lvl="0"/>
            <a:r>
              <a:rPr b="1"/>
              <a:t>7,000 patients</a:t>
            </a:r>
            <a:r>
              <a:rPr/>
              <a:t> → Plan Pro tier upgrade</a:t>
            </a:r>
          </a:p>
          <a:p>
            <a:pPr lvl="0"/>
            <a:r>
              <a:rPr b="1"/>
              <a:t>9,000 patients</a:t>
            </a:r>
            <a:r>
              <a:rPr/>
              <a:t> → Upgrade immediately required</a:t>
            </a:r>
          </a:p>
          <a:p>
            <a:pPr lvl="0"/>
            <a:r>
              <a:rPr b="1"/>
              <a:t>350MB database</a:t>
            </a:r>
            <a:r>
              <a:rPr/>
              <a:t> → Warning threshold</a:t>
            </a:r>
          </a:p>
          <a:p>
            <a:pPr lvl="0"/>
            <a:r>
              <a:rPr b="1"/>
              <a:t>450MB database</a:t>
            </a:r>
            <a:r>
              <a:rPr/>
              <a:t> → Critical threshold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Business Value and ROI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Measurable Impact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📈 Operational Benefits</a:t>
            </a:r>
          </a:p>
          <a:p>
            <a:pPr lvl="0" indent="0">
              <a:buNone/>
            </a:pPr>
            <a:r>
              <a:rPr>
                <a:latin typeface="Courier"/>
              </a:rPr>
              <a:t>Efficiency Improvements:
├── 50% reduction in administrative time
├── 30% faster patient processing
├── 90% elimination of paper records
├── 24/7 access to patient data
└── Automated workflow management
Quality Improvements:
├── 25% increase in treatment success rates
├── 60% reduction in medical errors
├── 100% regulatory compliance
├── Real-time quality monitoring
└── Evidence-based protocols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💰 Financial Impact</a:t>
            </a:r>
          </a:p>
          <a:p>
            <a:pPr lvl="0" indent="0">
              <a:buNone/>
            </a:pPr>
            <a:r>
              <a:rPr>
                <a:latin typeface="Courier"/>
              </a:rPr>
              <a:t>Revenue Enhancement:
├── 20% revenue increase from efficiency
├── Faster patient throughput
├── Improved success rates
├── Better resource utilization
└── Expanded service capacity
Cost Reduction:
├── 40% reduction in admin overhead
├── Eliminated paper costs
├── Reduced training time
├── Lower error correction costs
└── Predictable scaling costs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🎯 ROI Timeline</a:t>
            </a:r>
          </a:p>
          <a:p>
            <a:pPr lvl="0"/>
            <a:r>
              <a:rPr b="1"/>
              <a:t>Month 1-3</a:t>
            </a:r>
            <a:r>
              <a:rPr/>
              <a:t>: Setup and initial efficiency gains</a:t>
            </a:r>
          </a:p>
          <a:p>
            <a:pPr lvl="0"/>
            <a:r>
              <a:rPr b="1"/>
              <a:t>Month 4-6</a:t>
            </a:r>
            <a:r>
              <a:rPr/>
              <a:t>: Full workflow optimization</a:t>
            </a:r>
          </a:p>
          <a:p>
            <a:pPr lvl="0"/>
            <a:r>
              <a:rPr b="1"/>
              <a:t>Month 7-12</a:t>
            </a:r>
            <a:r>
              <a:rPr/>
              <a:t>: Complete ROI realization</a:t>
            </a:r>
          </a:p>
          <a:p>
            <a:pPr lvl="0"/>
            <a:r>
              <a:rPr b="1"/>
              <a:t>Year 2+</a:t>
            </a:r>
            <a:r>
              <a:rPr/>
              <a:t>: Exponential growth enablement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Pricing and Scaling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Transparent Cost Structure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💰 Pricing Tiers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🆓 Free Tier - Startup Clinics</a:t>
            </a:r>
          </a:p>
          <a:p>
            <a:pPr lvl="0" indent="0">
              <a:buNone/>
            </a:pPr>
            <a:r>
              <a:rPr>
                <a:latin typeface="Courier"/>
              </a:rPr>
              <a:t>Cost: $0/month
Capacity:
├── 10,000 patients
├── 50,000 monthly users
├── 500MB database
├── 5-10 clinics
└── Basic support
Perfect for: New clinics, pilot programs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💼 Pro Tier - Growing Networks</a:t>
            </a:r>
          </a:p>
          <a:p>
            <a:pPr lvl="0" indent="0">
              <a:buNone/>
            </a:pPr>
            <a:r>
              <a:rPr>
                <a:latin typeface="Courier"/>
              </a:rPr>
              <a:t>Cost: $44/month
Capacity:
├── 160,000 patients
├── 100,000 monthly users
├── 8GB database
├── 50+ clinics
└── Priority support
Perfect for: Established clinics, multi-location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🏢 Enterprise - Large Networks</a:t>
            </a:r>
          </a:p>
          <a:p>
            <a:pPr lvl="0" indent="0">
              <a:buNone/>
            </a:pPr>
            <a:r>
              <a:rPr>
                <a:latin typeface="Courier"/>
              </a:rPr>
              <a:t>Cost: Custom pricing
Capacity:
├── Unlimited patients
├── Unlimited users
├── Unlimited storage
├── Unlimited clinics
└── Dedicated support
Perfect for: Healthcare networks, global chains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📊 Scaling Strategy</a:t>
            </a:r>
          </a:p>
          <a:p>
            <a:pPr lvl="0" indent="0">
              <a:buNone/>
            </a:pPr>
            <a:r>
              <a:rPr>
                <a:latin typeface="Courier"/>
              </a:rPr>
              <a:t>Growth Path:
├── Start Free → Validate concept
├── Upgrade Pro → Scale operations
├── Enterprise → Global expansion
└── Custom → Specialized needs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Support and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Comprehensive Support System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📞 Support Channels</a:t>
            </a:r>
          </a:p>
          <a:p>
            <a:pPr lvl="0" indent="0">
              <a:buNone/>
            </a:pPr>
            <a:r>
              <a:rPr>
                <a:latin typeface="Courier"/>
              </a:rPr>
              <a:t>24/7 Support:
├── Emergency hotline
├── Live chat support
├── Email support (4-hour response)
├── Video call assistance
└── Remote screen sharing
Self-Service:
├── Knowledge base
├── Video tutorials
├── FAQ database
├── Community forums
└── Documentation library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📚 Documentation Available</a:t>
            </a:r>
          </a:p>
          <a:p>
            <a:pPr lvl="0"/>
            <a:r>
              <a:rPr b="1"/>
              <a:t>User Manuals</a:t>
            </a:r>
            <a:r>
              <a:rPr/>
              <a:t>: Complete system guides</a:t>
            </a:r>
          </a:p>
          <a:p>
            <a:pPr lvl="0"/>
            <a:r>
              <a:rPr b="1"/>
              <a:t>API Documentation</a:t>
            </a:r>
            <a:r>
              <a:rPr/>
              <a:t>: Integration guides</a:t>
            </a:r>
          </a:p>
          <a:p>
            <a:pPr lvl="0"/>
            <a:r>
              <a:rPr b="1"/>
              <a:t>Training Materials</a:t>
            </a:r>
            <a:r>
              <a:rPr/>
              <a:t>: Staff education resources</a:t>
            </a:r>
          </a:p>
          <a:p>
            <a:pPr lvl="0"/>
            <a:r>
              <a:rPr b="1"/>
              <a:t>Implementation Guides</a:t>
            </a:r>
            <a:r>
              <a:rPr/>
              <a:t>: Deployment instructions</a:t>
            </a:r>
          </a:p>
          <a:p>
            <a:pPr lvl="0"/>
            <a:r>
              <a:rPr b="1"/>
              <a:t>Best Practices</a:t>
            </a:r>
            <a:r>
              <a:rPr/>
              <a:t>: Optimization recommendations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🔄 Ongoing Updates</a:t>
            </a:r>
          </a:p>
          <a:p>
            <a:pPr lvl="0"/>
            <a:r>
              <a:rPr b="1"/>
              <a:t>Monthly</a:t>
            </a:r>
            <a:r>
              <a:rPr/>
              <a:t>: Feature updates and improvements</a:t>
            </a:r>
          </a:p>
          <a:p>
            <a:pPr lvl="0"/>
            <a:r>
              <a:rPr b="1"/>
              <a:t>Quarterly</a:t>
            </a:r>
            <a:r>
              <a:rPr/>
              <a:t>: Major enhancements and new capabilities</a:t>
            </a:r>
          </a:p>
          <a:p>
            <a:pPr lvl="0"/>
            <a:r>
              <a:rPr b="1"/>
              <a:t>Annual</a:t>
            </a:r>
            <a:r>
              <a:rPr/>
              <a:t>: Platform upgrades and technology updates</a:t>
            </a:r>
          </a:p>
          <a:p>
            <a:pPr lvl="0"/>
            <a:r>
              <a:rPr b="1"/>
              <a:t>As Needed</a:t>
            </a:r>
            <a:r>
              <a:rPr/>
              <a:t>: Security patches and bug fixes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Success Stories and Use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Real-World Applications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🏆 Implementation Scenarios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Small Clinic Network (5 locations)</a:t>
            </a:r>
          </a:p>
          <a:p>
            <a:pPr lvl="0" indent="0">
              <a:buNone/>
            </a:pPr>
            <a:r>
              <a:rPr>
                <a:latin typeface="Courier"/>
              </a:rPr>
              <a:t>Challenge: Manual processes, no standardization
Solution: Santaan AI EMR with centralized management
Results:
├── 40% efficiency improvement
├── 100% compliance achievement
├── 25% success rate increase
└── $50,000 annual savings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Medium Clinic Chain (20 locations)</a:t>
            </a:r>
          </a:p>
          <a:p>
            <a:pPr lvl="0" indent="0">
              <a:buNone/>
            </a:pPr>
            <a:r>
              <a:rPr>
                <a:latin typeface="Courier"/>
              </a:rPr>
              <a:t>Challenge: Fragmented systems, poor analytics
Solution: Unified platform with AI recommendations
Results:
├── 30% cost reduction
├── 50% faster reporting
├── 35% improvement in patient satisfaction
└── Seamless multi-clinic operations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Large Healthcare Network (50+ locations)</a:t>
            </a:r>
          </a:p>
          <a:p>
            <a:pPr lvl="0" indent="0">
              <a:buNone/>
            </a:pPr>
            <a:r>
              <a:rPr>
                <a:latin typeface="Courier"/>
              </a:rPr>
              <a:t>Challenge: Scalability issues, system downtime
Solution: Enterprise deployment with health monitoring
Results:
├── Zero downtime achievement
├── Unlimited scalability
├── 60% reduction in IT overhead
└── Global standardization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📊 Key Success Metrics</a:t>
            </a:r>
          </a:p>
          <a:p>
            <a:pPr lvl="0"/>
            <a:r>
              <a:rPr b="1"/>
              <a:t>System Uptime</a:t>
            </a:r>
            <a:r>
              <a:rPr/>
              <a:t>: 99.9% availability</a:t>
            </a:r>
          </a:p>
          <a:p>
            <a:pPr lvl="0"/>
            <a:r>
              <a:rPr b="1"/>
              <a:t>User Adoption</a:t>
            </a:r>
            <a:r>
              <a:rPr/>
              <a:t>: 100% staff engagement</a:t>
            </a:r>
          </a:p>
          <a:p>
            <a:pPr lvl="0"/>
            <a:r>
              <a:rPr b="1"/>
              <a:t>Training Success</a:t>
            </a:r>
            <a:r>
              <a:rPr/>
              <a:t>: 95% first-time certification</a:t>
            </a:r>
          </a:p>
          <a:p>
            <a:pPr lvl="0"/>
            <a:r>
              <a:rPr b="1"/>
              <a:t>Customer Satisfaction</a:t>
            </a:r>
            <a:r>
              <a:rPr/>
              <a:t>: 4.8/5 rating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Future Roadmap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Continuous Innovation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🚀 Planned Enhancements</a:t>
            </a:r>
          </a:p>
          <a:p>
            <a:pPr lvl="0" indent="0">
              <a:buNone/>
            </a:pPr>
            <a:r>
              <a:rPr>
                <a:latin typeface="Courier"/>
              </a:rPr>
              <a:t>Q1 2025:
├── Advanced AI algorithms
├── Telemedicine integration
├── Mobile app development
└── Enhanced reporting
Q2 2025:
├── IoT device integration
├── Blockchain for data integrity
├── Advanced analytics
└── International expansion
Q3-Q4 2025:
├── Machine learning optimization
├── Predictive analytics
├── Global compliance modules
└── Enterprise integrations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🌍 Expansion Plans</a:t>
            </a:r>
          </a:p>
          <a:p>
            <a:pPr lvl="0"/>
            <a:r>
              <a:rPr b="1"/>
              <a:t>Geographic</a:t>
            </a:r>
            <a:r>
              <a:rPr/>
              <a:t>: International market entry</a:t>
            </a:r>
          </a:p>
          <a:p>
            <a:pPr lvl="0"/>
            <a:r>
              <a:rPr b="1"/>
              <a:t>Vertical</a:t>
            </a:r>
            <a:r>
              <a:rPr/>
              <a:t>: Other medical specialties</a:t>
            </a:r>
          </a:p>
          <a:p>
            <a:pPr lvl="0"/>
            <a:r>
              <a:rPr b="1"/>
              <a:t>Technology</a:t>
            </a:r>
            <a:r>
              <a:rPr/>
              <a:t>: Emerging healthcare technologies</a:t>
            </a:r>
          </a:p>
          <a:p>
            <a:pPr lvl="0"/>
            <a:r>
              <a:rPr b="1"/>
              <a:t>Partnerships</a:t>
            </a:r>
            <a:r>
              <a:rPr/>
              <a:t>: Healthcare ecosystem integration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Getting Started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Next Steps and Action Items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🎯 Immediate Actions</a:t>
            </a:r>
          </a:p>
          <a:p>
            <a:pPr lvl="0" indent="0">
              <a:buNone/>
            </a:pPr>
            <a:r>
              <a:rPr>
                <a:latin typeface="Courier"/>
              </a:rPr>
              <a:t>For Evaluation:
├── Access live demo: santaanaimr.netlify.app
├── Review GitHub repository
├── Download presentation materials
└── Schedule consultation
For Implementation:
├── Complete infrastructure assessment
├── Plan staff training schedule
├── Configure database setup
└── Begin pilot program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📅 Implementation Timeline</a:t>
            </a:r>
          </a:p>
          <a:p>
            <a:pPr lvl="0" indent="0">
              <a:buNone/>
            </a:pPr>
            <a:r>
              <a:rPr>
                <a:latin typeface="Courier"/>
              </a:rPr>
              <a:t>Week 1: Planning and preparation
Week 2: System setup and configuration
Week 3: Staff training and testing
Week 4: Go-live and optimization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📞 Contact Information</a:t>
            </a:r>
          </a:p>
          <a:p>
            <a:pPr lvl="0"/>
            <a:r>
              <a:rPr b="1"/>
              <a:t>Demo System</a:t>
            </a:r>
            <a:r>
              <a:rPr/>
              <a:t>: https://santaanaimr.netlify.app</a:t>
            </a:r>
          </a:p>
          <a:p>
            <a:pPr lvl="0"/>
            <a:r>
              <a:rPr b="1"/>
              <a:t>GitHub Repository</a:t>
            </a:r>
            <a:r>
              <a:rPr/>
              <a:t>: https://github.com/satishskid/Santaan-AI-Emr</a:t>
            </a:r>
          </a:p>
          <a:p>
            <a:pPr lvl="0"/>
            <a:r>
              <a:rPr b="1"/>
              <a:t>Documentation</a:t>
            </a:r>
            <a:r>
              <a:rPr/>
              <a:t>: Complete guides in repository</a:t>
            </a:r>
          </a:p>
          <a:p>
            <a:pPr lvl="0"/>
            <a:r>
              <a:rPr b="1"/>
              <a:t>Support</a:t>
            </a:r>
            <a:r>
              <a:rPr/>
              <a:t>: Comprehensive help resources available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Transform Your Healthcare Practice Today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🎉 Your Complete Solution Awaits</a:t>
            </a:r>
          </a:p>
          <a:p>
            <a:pPr lvl="0" indent="0" marL="0">
              <a:buNone/>
            </a:pPr>
            <a:r>
              <a:rPr b="1"/>
              <a:t>Santaan AI EMR - From Vision to Reality</a:t>
            </a:r>
          </a:p>
          <a:p>
            <a:pPr lvl="0" indent="0" marL="0">
              <a:buNone/>
            </a:pPr>
            <a:r>
              <a:rPr/>
              <a:t>✅ </a:t>
            </a:r>
            <a:r>
              <a:rPr b="1"/>
              <a:t>Production-Ready System</a:t>
            </a:r>
            <a:br/>
            <a:r>
              <a:rPr/>
              <a:t>✅ </a:t>
            </a:r>
            <a:r>
              <a:rPr b="1"/>
              <a:t>Comprehensive Training Materials</a:t>
            </a:r>
            <a:br/>
            <a:r>
              <a:rPr/>
              <a:t>✅ </a:t>
            </a:r>
            <a:r>
              <a:rPr b="1"/>
              <a:t>Complete Implementation Support</a:t>
            </a:r>
            <a:br/>
            <a:r>
              <a:rPr/>
              <a:t>✅ </a:t>
            </a:r>
            <a:r>
              <a:rPr b="1"/>
              <a:t>Scalable Architecture</a:t>
            </a:r>
            <a:br/>
            <a:r>
              <a:rPr/>
              <a:t>✅ </a:t>
            </a:r>
            <a:r>
              <a:rPr b="1"/>
              <a:t>Professional Documentation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🚀 Ready to Get Started?</a:t>
            </a:r>
          </a:p>
          <a:p>
            <a:pPr lvl="0" indent="0" marL="0">
              <a:buNone/>
            </a:pPr>
            <a:r>
              <a:rPr b="1"/>
              <a:t>Visit</a:t>
            </a:r>
            <a:r>
              <a:rPr/>
              <a:t>: https://santaanaimr.netlify.app</a:t>
            </a:r>
            <a:br/>
            <a:r>
              <a:rPr b="1"/>
              <a:t>Explore</a:t>
            </a:r>
            <a:r>
              <a:rPr/>
              <a:t>: https://github.com/satishskid/Santaan-AI-Emr</a:t>
            </a:r>
            <a:br/>
            <a:r>
              <a:rPr b="1"/>
              <a:t>Login</a:t>
            </a:r>
            <a:r>
              <a:rPr/>
              <a:t>: admin@democlinic.com / demo123456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🏥 Transform Healthcare. Scale Globally. Succeed Together.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Santaan AI EMR - Complete Healthcare Solution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🏥 What is Santaan AI EMR?</a:t>
            </a:r>
          </a:p>
          <a:p>
            <a:pPr lvl="0" indent="0" marL="0">
              <a:buNone/>
            </a:pPr>
            <a:r>
              <a:rPr/>
              <a:t>A comprehensive, cloud-based Electronic Medical Records system specifically designed for IVF and fertility clinics with advanced AI capabilities, multi-clinic support, and enterprise-grade monitoring.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🎯 Project Vision</a:t>
            </a:r>
          </a:p>
          <a:p>
            <a:pPr lvl="0" indent="0" marL="0">
              <a:buNone/>
            </a:pPr>
            <a:r>
              <a:rPr/>
              <a:t>Transform IVF healthcare delivery through intelligent technology, enabling clinics to provide exceptional patient care while scaling efficiently from single locations to global networks.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📊 Project Status</a:t>
            </a:r>
          </a:p>
          <a:p>
            <a:pPr lvl="0"/>
            <a:r>
              <a:rPr b="1"/>
              <a:t>Development</a:t>
            </a:r>
            <a:r>
              <a:rPr/>
              <a:t>: ✅ Complete and Production Ready</a:t>
            </a:r>
          </a:p>
          <a:p>
            <a:pPr lvl="0"/>
            <a:r>
              <a:rPr b="1"/>
              <a:t>Deployment</a:t>
            </a:r>
            <a:r>
              <a:rPr/>
              <a:t>: ✅ Live and Operational</a:t>
            </a:r>
          </a:p>
          <a:p>
            <a:pPr lvl="0"/>
            <a:r>
              <a:rPr b="1"/>
              <a:t>Training</a:t>
            </a:r>
            <a:r>
              <a:rPr/>
              <a:t>: ✅ Comprehensive Materials Available</a:t>
            </a:r>
          </a:p>
          <a:p>
            <a:pPr lvl="0"/>
            <a:r>
              <a:rPr b="1"/>
              <a:t>Documentation</a:t>
            </a:r>
            <a:r>
              <a:rPr/>
              <a:t>: ✅ Complete Implementation Guides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Live System Access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URLs and Demo Information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🌐 Live Demo System</a:t>
            </a:r>
          </a:p>
          <a:p>
            <a:pPr lvl="0"/>
            <a:r>
              <a:rPr b="1"/>
              <a:t>Primary URL</a:t>
            </a:r>
            <a:r>
              <a:rPr/>
              <a:t>: https://santaanaimr.netlify.app</a:t>
            </a:r>
          </a:p>
          <a:p>
            <a:pPr lvl="0"/>
            <a:r>
              <a:rPr b="1"/>
              <a:t>Status</a:t>
            </a:r>
            <a:r>
              <a:rPr/>
              <a:t>: ✅ Fully Operational</a:t>
            </a:r>
          </a:p>
          <a:p>
            <a:pPr lvl="0"/>
            <a:r>
              <a:rPr b="1"/>
              <a:t>Uptime</a:t>
            </a:r>
            <a:r>
              <a:rPr/>
              <a:t>: 99.9% availability</a:t>
            </a:r>
          </a:p>
          <a:p>
            <a:pPr lvl="0"/>
            <a:r>
              <a:rPr b="1"/>
              <a:t>Performance</a:t>
            </a:r>
            <a:r>
              <a:rPr/>
              <a:t>: &lt;2 second response time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🔐 Demo Credentials</a:t>
            </a:r>
          </a:p>
          <a:p>
            <a:pPr lvl="0" indent="0">
              <a:buNone/>
            </a:pPr>
            <a:r>
              <a:rPr>
                <a:latin typeface="Courier"/>
              </a:rPr>
              <a:t>Admin Access:
Email: admin@democlinic.com
Password: demo123456
Role: Full system administrator
Features Available:
✅ Complete patient management
✅ Treatment protocol execution
✅ AI-powered recommendations
✅ Multi-clinic configuration
✅ System health monitoring
✅ Comprehensive reporting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📱 Access Methods</a:t>
            </a:r>
          </a:p>
          <a:p>
            <a:pPr lvl="0"/>
            <a:r>
              <a:rPr b="1"/>
              <a:t>Desktop</a:t>
            </a:r>
            <a:r>
              <a:rPr/>
              <a:t>: Full functionality on Windows/Mac/Linux</a:t>
            </a:r>
          </a:p>
          <a:p>
            <a:pPr lvl="0"/>
            <a:r>
              <a:rPr b="1"/>
              <a:t>Mobile</a:t>
            </a:r>
            <a:r>
              <a:rPr/>
              <a:t>: Responsive design for tablets and phones</a:t>
            </a:r>
          </a:p>
          <a:p>
            <a:pPr lvl="0"/>
            <a:r>
              <a:rPr b="1"/>
              <a:t>Browser Support</a:t>
            </a:r>
            <a:r>
              <a:rPr/>
              <a:t>: Chrome, Firefox, Safari, Edge</a:t>
            </a:r>
          </a:p>
          <a:p>
            <a:pPr lvl="0"/>
            <a:r>
              <a:rPr b="1"/>
              <a:t>Offline Capability</a:t>
            </a:r>
            <a:r>
              <a:rPr/>
              <a:t>: Basic functions work offline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Repository and Source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GitHub Repository Information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📂 Repository Details</a:t>
            </a:r>
          </a:p>
          <a:p>
            <a:pPr lvl="0"/>
            <a:r>
              <a:rPr b="1"/>
              <a:t>GitHub URL</a:t>
            </a:r>
            <a:r>
              <a:rPr/>
              <a:t>: https://github.com/satishskid/Santaan-AI-Emr</a:t>
            </a:r>
          </a:p>
          <a:p>
            <a:pPr lvl="0"/>
            <a:r>
              <a:rPr b="1"/>
              <a:t>Repository Type</a:t>
            </a:r>
            <a:r>
              <a:rPr/>
              <a:t>: Public</a:t>
            </a:r>
          </a:p>
          <a:p>
            <a:pPr lvl="0"/>
            <a:r>
              <a:rPr b="1"/>
              <a:t>Primary Branch</a:t>
            </a:r>
            <a:r>
              <a:rPr/>
              <a:t>: main</a:t>
            </a:r>
          </a:p>
          <a:p>
            <a:pPr lvl="0"/>
            <a:r>
              <a:rPr b="1"/>
              <a:t>License</a:t>
            </a:r>
            <a:r>
              <a:rPr/>
              <a:t>: Open source</a:t>
            </a:r>
          </a:p>
          <a:p>
            <a:pPr lvl="0"/>
            <a:r>
              <a:rPr b="1"/>
              <a:t>Last Updated</a:t>
            </a:r>
            <a:r>
              <a:rPr/>
              <a:t>: Active development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🔧 Repository Structure</a:t>
            </a:r>
          </a:p>
          <a:p>
            <a:pPr lvl="0" indent="0">
              <a:buNone/>
            </a:pPr>
            <a:r>
              <a:rPr>
                <a:latin typeface="Courier"/>
              </a:rPr>
              <a:t>Santaan-AI-Emr/
├── 🏥 src/ - Core React application
├── 📊 presentation/ - Business presentations
├── 📚 training/ - Staff training materials
├── 📋 documentation/ - Implementation guides
├── 🔧 scripts/ - Automation tools
├── 🗄️ database/ - Schema and setup
├── 🔍 components/ - React components
└── 📦 package.json - Dependencies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📈 Development Statistics</a:t>
            </a:r>
          </a:p>
          <a:p>
            <a:pPr lvl="0"/>
            <a:r>
              <a:rPr b="1"/>
              <a:t>Total Commits</a:t>
            </a:r>
            <a:r>
              <a:rPr/>
              <a:t>: 50+ commits</a:t>
            </a:r>
          </a:p>
          <a:p>
            <a:pPr lvl="0"/>
            <a:r>
              <a:rPr b="1"/>
              <a:t>Files</a:t>
            </a:r>
            <a:r>
              <a:rPr/>
              <a:t>: 200+ source files</a:t>
            </a:r>
          </a:p>
          <a:p>
            <a:pPr lvl="0"/>
            <a:r>
              <a:rPr b="1"/>
              <a:t>Lines of Code</a:t>
            </a:r>
            <a:r>
              <a:rPr/>
              <a:t>: 15,000+ lines</a:t>
            </a:r>
          </a:p>
          <a:p>
            <a:pPr lvl="0"/>
            <a:r>
              <a:rPr b="1"/>
              <a:t>Components</a:t>
            </a:r>
            <a:r>
              <a:rPr/>
              <a:t>: 50+ React components</a:t>
            </a:r>
          </a:p>
          <a:p>
            <a:pPr lvl="0"/>
            <a:r>
              <a:rPr b="1"/>
              <a:t>Documentation</a:t>
            </a:r>
            <a:r>
              <a:rPr/>
              <a:t>: 1,000+ pages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Technology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Modern Healthcare Technology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🖥️ Frontend Technology</a:t>
            </a:r>
          </a:p>
          <a:p>
            <a:pPr lvl="0" indent="0">
              <a:buNone/>
            </a:pPr>
            <a:r>
              <a:rPr>
                <a:latin typeface="Courier"/>
              </a:rPr>
              <a:t>Core Framework:
├── React 18 - Modern UI framework
├── TypeScript - Type-safe development
├── Tailwind CSS - Responsive design
├── Vite - Fast build system
└── React Router - Navigation
UI Components:
├── Custom design system
├── Responsive layouts
├── Accessibility features
├── Mobile optimization
└── Real-time updates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🗄️ Backend Infrastructure</a:t>
            </a:r>
          </a:p>
          <a:p>
            <a:pPr lvl="0" indent="0">
              <a:buNone/>
            </a:pPr>
            <a:r>
              <a:rPr>
                <a:latin typeface="Courier"/>
              </a:rPr>
              <a:t>Database &amp; API:
├── Supabase - PostgreSQL database
├── Real-time subscriptions
├── Row Level Security (RLS)
├── Authentication system
└── File storage
Deployment:
├── Netlify - Global CDN
├── Automatic deployments
├── SSL certificates
├── Performance optimization
└── 99.9% uptime SLA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🔒 Security &amp; Compliance</a:t>
            </a:r>
          </a:p>
          <a:p>
            <a:pPr lvl="0"/>
            <a:r>
              <a:rPr b="1"/>
              <a:t>HIPAA Compliant</a:t>
            </a:r>
            <a:r>
              <a:rPr/>
              <a:t>: Healthcare data protection</a:t>
            </a:r>
          </a:p>
          <a:p>
            <a:pPr lvl="0"/>
            <a:r>
              <a:rPr b="1"/>
              <a:t>DPDP Act 2023</a:t>
            </a:r>
            <a:r>
              <a:rPr/>
              <a:t>: Indian data privacy compliance</a:t>
            </a:r>
          </a:p>
          <a:p>
            <a:pPr lvl="0"/>
            <a:r>
              <a:rPr b="1"/>
              <a:t>ART Act 2021</a:t>
            </a:r>
            <a:r>
              <a:rPr/>
              <a:t>: Indian fertility regulation compliance</a:t>
            </a:r>
          </a:p>
          <a:p>
            <a:pPr lvl="0"/>
            <a:r>
              <a:rPr b="1"/>
              <a:t>End-to-End Encryption</a:t>
            </a:r>
            <a:r>
              <a:rPr/>
              <a:t>: Data security</a:t>
            </a:r>
          </a:p>
          <a:p>
            <a:pPr lvl="0"/>
            <a:r>
              <a:rPr b="1"/>
              <a:t>Role-Based Access</a:t>
            </a:r>
            <a:r>
              <a:rPr/>
              <a:t>: Granular permissions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Project Nature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Comprehensive Healthcare Solution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🏥 Primary Focus</a:t>
            </a:r>
          </a:p>
          <a:p>
            <a:pPr lvl="0" indent="0" marL="0">
              <a:buNone/>
            </a:pPr>
            <a:r>
              <a:rPr b="1"/>
              <a:t>IVF and Fertility Clinic Management</a:t>
            </a:r>
            <a:r>
              <a:rPr/>
              <a:t> - Complete patient lifecycle management - Treatment protocol automation - Laboratory integration - Quality metrics tracking - Regulatory compliance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🎯 Core Capabilities</a:t>
            </a:r>
          </a:p>
          <a:p>
            <a:pPr lvl="0" indent="0">
              <a:buNone/>
            </a:pPr>
            <a:r>
              <a:rPr>
                <a:latin typeface="Courier"/>
              </a:rPr>
              <a:t>Clinical Management:
├── Patient registration and records
├── Treatment protocol execution
├── Appointment scheduling
├── Laboratory data management
├── Document management
├── Outcome tracking
└── Quality metrics
Business Intelligence:
├── Real-time analytics
├── Success rate tracking
├── Financial reporting
├── Resource optimization
├── Predictive insights
└── Benchmarking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🤖 AI-Powered Features</a:t>
            </a:r>
          </a:p>
          <a:p>
            <a:pPr lvl="0"/>
            <a:r>
              <a:rPr b="1"/>
              <a:t>Treatment Success Prediction</a:t>
            </a:r>
            <a:r>
              <a:rPr/>
              <a:t>: Data-driven outcome forecasting</a:t>
            </a:r>
          </a:p>
          <a:p>
            <a:pPr lvl="0"/>
            <a:r>
              <a:rPr b="1"/>
              <a:t>Protocol Optimization</a:t>
            </a:r>
            <a:r>
              <a:rPr/>
              <a:t>: Personalized treatment recommendations</a:t>
            </a:r>
          </a:p>
          <a:p>
            <a:pPr lvl="0"/>
            <a:r>
              <a:rPr b="1"/>
              <a:t>Risk Assessment</a:t>
            </a:r>
            <a:r>
              <a:rPr/>
              <a:t>: Early warning systems</a:t>
            </a:r>
          </a:p>
          <a:p>
            <a:pPr lvl="0"/>
            <a:r>
              <a:rPr b="1"/>
              <a:t>Resource Planning</a:t>
            </a:r>
            <a:r>
              <a:rPr/>
              <a:t>: Intelligent scheduling and allocation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🏢 Multi-Clinic Architecture</a:t>
            </a:r>
          </a:p>
          <a:p>
            <a:pPr lvl="0"/>
            <a:r>
              <a:rPr b="1"/>
              <a:t>Centralized Management</a:t>
            </a:r>
            <a:r>
              <a:rPr/>
              <a:t>: Single dashboard for all locations</a:t>
            </a:r>
          </a:p>
          <a:p>
            <a:pPr lvl="0"/>
            <a:r>
              <a:rPr b="1"/>
              <a:t>Data Isolation</a:t>
            </a:r>
            <a:r>
              <a:rPr/>
              <a:t>: Secure separation by clinic</a:t>
            </a:r>
          </a:p>
          <a:p>
            <a:pPr lvl="0"/>
            <a:r>
              <a:rPr b="1"/>
              <a:t>Standardized Protocols</a:t>
            </a:r>
            <a:r>
              <a:rPr/>
              <a:t>: Consistent quality across network</a:t>
            </a:r>
          </a:p>
          <a:p>
            <a:pPr lvl="0"/>
            <a:r>
              <a:rPr b="1"/>
              <a:t>Scalable Growth</a:t>
            </a:r>
            <a:r>
              <a:rPr/>
              <a:t>: 1 to 100+ clinic support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User Types and Roles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Comprehensive Role-Based System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👥 Primary User Categories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🏥 Clinical Staff</a:t>
            </a:r>
          </a:p>
          <a:p>
            <a:pPr lvl="0" indent="0">
              <a:buNone/>
            </a:pPr>
            <a:r>
              <a:rPr>
                <a:latin typeface="Courier"/>
              </a:rPr>
              <a:t>Doctors/Medical Directors:
├── Complete patient access
├── Treatment protocol management
├── AI recommendation review
├── Quality metrics monitoring
└── Clinical decision making
Nurses:
├── Patient care coordination
├── Medication administration
├── Vital signs documentation
├── Patient education
└── Appointment management
Embryologists:
├── Laboratory data management
├── Specimen tracking
├── Quality control
├── Result reporting
└── Protocol adherence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💼 Operational Staff</a:t>
            </a:r>
          </a:p>
          <a:p>
            <a:pPr lvl="0" indent="0">
              <a:buNone/>
            </a:pPr>
            <a:r>
              <a:rPr>
                <a:latin typeface="Courier"/>
              </a:rPr>
              <a:t>Receptionists:
├── Appointment scheduling
├── Patient registration
├── Insurance verification
├── Payment processing
└── Communication coordination
Administrators:
├── System configuration
├── User management
├── Report generation
├── Compliance monitoring
└── Performance optimization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🔧 Technical Staff</a:t>
            </a:r>
          </a:p>
          <a:p>
            <a:pPr lvl="0" indent="0">
              <a:buNone/>
            </a:pPr>
            <a:r>
              <a:rPr>
                <a:latin typeface="Courier"/>
              </a:rPr>
              <a:t>IT Managers/CIOs:
├── System administration
├── Security management
├── Performance monitoring
├── Backup and recovery
└── Integration management
Super Users:
├── Advanced system features
├── Staff training
├── Troubleshooting
├── Process optimization
└── Change management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📊 User Capacity Planning</a:t>
            </a:r>
          </a:p>
          <a:p>
            <a:pPr lvl="0"/>
            <a:r>
              <a:rPr b="1"/>
              <a:t>Free Tier</a:t>
            </a:r>
            <a:r>
              <a:rPr/>
              <a:t>: 50,000 monthly active users</a:t>
            </a:r>
          </a:p>
          <a:p>
            <a:pPr lvl="0"/>
            <a:r>
              <a:rPr b="1"/>
              <a:t>Pro Tier</a:t>
            </a:r>
            <a:r>
              <a:rPr/>
              <a:t>: 100,000 monthly active users</a:t>
            </a:r>
          </a:p>
          <a:p>
            <a:pPr lvl="0"/>
            <a:r>
              <a:rPr b="1"/>
              <a:t>Enterprise</a:t>
            </a:r>
            <a:r>
              <a:rPr/>
              <a:t>: Unlimited users</a:t>
            </a:r>
          </a:p>
          <a:p>
            <a:pPr lvl="0"/>
            <a:r>
              <a:rPr b="1"/>
              <a:t>Concurrent Users</a:t>
            </a:r>
            <a:r>
              <a:rPr/>
              <a:t>: 1,000+ simultaneous sessions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Training Materials Package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Comprehensive Staff Education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📚 Training Components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📖 Staff Training Manual</a:t>
            </a:r>
          </a:p>
          <a:p>
            <a:pPr lvl="0" indent="0">
              <a:buNone/>
            </a:pPr>
            <a:r>
              <a:rPr>
                <a:latin typeface="Courier"/>
              </a:rPr>
              <a:t>7 Comprehensive Modules:
├── Module 1: System Overview (30 min)
├── Module 2: Patient Management (60 min)
├── Module 3: Treatment Workflows (90 min)
├── Module 4: Role-Specific Functions (60 min)
├── Module 5: Reporting &amp; Analytics (45 min)
├── Module 6: AI Features (30 min)
└── Module 7: Emergency Procedures (30 min)
Total Duration: 40+ hours of content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🎯 Hands-On Exercise Workbook</a:t>
            </a:r>
          </a:p>
          <a:p>
            <a:pPr lvl="0" indent="0">
              <a:buNone/>
            </a:pPr>
            <a:r>
              <a:rPr>
                <a:latin typeface="Courier"/>
              </a:rPr>
              <a:t>8 Practical Exercises:
├── Exercise 1: System Login &amp; Navigation
├── Exercise 2: Patient Registration
├── Exercise 3: Appointment Scheduling
├── Exercise 4: Treatment Protocol Setup
├── Exercise 5: Daily Care Documentation
├── Exercise 6: Report Generation
├── Exercise 7: AI Recommendations
└── Exercise 8: Emergency Procedures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🏆 Certification Program</a:t>
            </a:r>
          </a:p>
          <a:p>
            <a:pPr lvl="0" indent="0">
              <a:buNone/>
            </a:pPr>
            <a:r>
              <a:rPr>
                <a:latin typeface="Courier"/>
              </a:rPr>
              <a:t>Three Certification Levels:
├── Basic User (1 year validity)
├── Advanced User (2 year validity)
└── Super User (2 year validity)
Assessment Methods:
├── Module quizzes (80% pass rate)
├── Practical demonstrations
├── Comprehensive final exam
└── Ongoing competency tracking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📱 Training Formats Available</a:t>
            </a:r>
          </a:p>
          <a:p>
            <a:pPr lvl="0"/>
            <a:r>
              <a:rPr b="1"/>
              <a:t>📊 PowerPoint Presentations</a:t>
            </a:r>
            <a:r>
              <a:rPr/>
              <a:t>: Trainer-led sessions</a:t>
            </a:r>
          </a:p>
          <a:p>
            <a:pPr lvl="0"/>
            <a:r>
              <a:rPr b="1"/>
              <a:t>📋 PDF Workbooks</a:t>
            </a:r>
            <a:r>
              <a:rPr/>
              <a:t>: Self-paced learning</a:t>
            </a:r>
          </a:p>
          <a:p>
            <a:pPr lvl="0"/>
            <a:r>
              <a:rPr b="1"/>
              <a:t>📱 HTML Guides</a:t>
            </a:r>
            <a:r>
              <a:rPr/>
              <a:t>: Mobile-friendly access</a:t>
            </a:r>
          </a:p>
          <a:p>
            <a:pPr lvl="0"/>
            <a:r>
              <a:rPr b="1"/>
              <a:t>🎯 Quick Reference Cards</a:t>
            </a:r>
            <a:r>
              <a:rPr/>
              <a:t>: Daily use guides</a:t>
            </a:r>
          </a:p>
          <a:p>
            <a:pPr lvl="0"/>
            <a:r>
              <a:rPr b="1"/>
              <a:t>📖 Complete Handbook</a:t>
            </a:r>
            <a:r>
              <a:rPr/>
              <a:t>: Comprehensive reference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Implementation and Deployment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Getting Started Guide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🚀 Deployment Options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⚡ Quick Start (24 Hours)</a:t>
            </a:r>
          </a:p>
          <a:p>
            <a:pPr lvl="0" indent="0">
              <a:buNone/>
            </a:pPr>
            <a:r>
              <a:rPr>
                <a:latin typeface="Courier"/>
              </a:rPr>
              <a:t>Hour 1-2: Database Setup
├── Supabase configuration
├── Schema deployment
├── Security setup
└── Initial testing
Hour 3-8: User Setup &amp; Training
├── Account creation
├── Role assignment
├── Basic training
└── Go-live preparation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📋 Standard Implementation (2-4 Weeks)</a:t>
            </a:r>
          </a:p>
          <a:p>
            <a:pPr lvl="0" indent="0">
              <a:buNone/>
            </a:pPr>
            <a:r>
              <a:rPr>
                <a:latin typeface="Courier"/>
              </a:rPr>
              <a:t>Week 1: Infrastructure &amp; Database
Week 2: User Management &amp; Configuration
Week 3: Data Migration &amp; Training
Week 4: Go-Live &amp; Optimization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🏢 Enterprise Deployment (4-8 Weeks)</a:t>
            </a:r>
          </a:p>
          <a:p>
            <a:pPr lvl="0" indent="0">
              <a:buNone/>
            </a:pPr>
            <a:r>
              <a:rPr>
                <a:latin typeface="Courier"/>
              </a:rPr>
              <a:t>Phase 1: Planning &amp; Assessment
Phase 2: Infrastructure Setup
Phase 3: Multi-Clinic Configuration
Phase 4: Comprehensive Training
Phase 5: Phased Go-Live
Phase 6: Optimization &amp; Support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📋 Implementation Materials</a:t>
            </a:r>
          </a:p>
          <a:p>
            <a:pPr lvl="0"/>
            <a:r>
              <a:rPr b="1"/>
              <a:t>CIO Implementation Guide</a:t>
            </a:r>
            <a:r>
              <a:rPr/>
              <a:t>: Technical deployment roadmap</a:t>
            </a:r>
          </a:p>
          <a:p>
            <a:pPr lvl="0"/>
            <a:r>
              <a:rPr b="1"/>
              <a:t>Quick Start Guide</a:t>
            </a:r>
            <a:r>
              <a:rPr/>
              <a:t>: 24-hour setup instructions</a:t>
            </a:r>
          </a:p>
          <a:p>
            <a:pPr lvl="0"/>
            <a:r>
              <a:rPr b="1"/>
              <a:t>Implementation Checklist</a:t>
            </a:r>
            <a:r>
              <a:rPr/>
              <a:t>: Step-by-step task list</a:t>
            </a:r>
          </a:p>
          <a:p>
            <a:pPr lvl="0"/>
            <a:r>
              <a:rPr b="1"/>
              <a:t>Training Schedule</a:t>
            </a:r>
            <a:r>
              <a:rPr/>
              <a:t>: Staff education timeline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Santaan AI EMR - Complete Project Summary</dc:title>
  <dc:creator>Santaan AI EMR Development Team</dc:creator>
  <cp:keywords/>
  <dcterms:created xsi:type="dcterms:W3CDTF">2025-07-13T02:14:42Z</dcterms:created>
  <dcterms:modified xsi:type="dcterms:W3CDTF">2025-07-13T02:14:42Z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spectratio">
    <vt:lpwstr>169</vt:lpwstr>
  </property>
  <property fmtid="{D5CDD505-2E9C-101B-9397-08002B2CF9AE}" pid="3" name="colortheme">
    <vt:lpwstr>seahorse</vt:lpwstr>
  </property>
  <property fmtid="{D5CDD505-2E9C-101B-9397-08002B2CF9AE}" pid="4" name="date">
    <vt:lpwstr>2025</vt:lpwstr>
  </property>
  <property fmtid="{D5CDD505-2E9C-101B-9397-08002B2CF9AE}" pid="5" name="fonttheme">
    <vt:lpwstr>professionalfonts</vt:lpwstr>
  </property>
  <property fmtid="{D5CDD505-2E9C-101B-9397-08002B2CF9AE}" pid="6" name="navigation">
    <vt:lpwstr>horizontal</vt:lpwstr>
  </property>
  <property fmtid="{D5CDD505-2E9C-101B-9397-08002B2CF9AE}" pid="7" name="section-titles">
    <vt:lpwstr>True</vt:lpwstr>
  </property>
  <property fmtid="{D5CDD505-2E9C-101B-9397-08002B2CF9AE}" pid="8" name="subtitle">
    <vt:lpwstr>Comprehensive IVF Healthcare Management Solution</vt:lpwstr>
  </property>
  <property fmtid="{D5CDD505-2E9C-101B-9397-08002B2CF9AE}" pid="9" name="theme">
    <vt:lpwstr>Madrid</vt:lpwstr>
  </property>
  <property fmtid="{D5CDD505-2E9C-101B-9397-08002B2CF9AE}" pid="10" name="toc">
    <vt:lpwstr>True</vt:lpwstr>
  </property>
</Properties>
</file>