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5" Type="http://schemas.openxmlformats.org/officeDocument/2006/relationships/viewProps" Target="viewProps.xml" /><Relationship Id="rId3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IVF EMR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Executive Summary for Clinic Leadership</a:t>
            </a:r>
            <a:br/>
            <a:br/>
            <a:r>
              <a:rPr/>
              <a:t>Executive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Implementation Strategy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🛠️ </a:t>
            </a:r>
            <a:r>
              <a:rPr b="1"/>
              <a:t>Phased Implementation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Phase 1: Foundation (Weeks 1-2)</a:t>
            </a:r>
          </a:p>
          <a:p>
            <a:pPr lvl="0"/>
            <a:r>
              <a:rPr b="1"/>
              <a:t>System setup</a:t>
            </a:r>
            <a:r>
              <a:rPr/>
              <a:t> and configuration</a:t>
            </a:r>
          </a:p>
          <a:p>
            <a:pPr lvl="0"/>
            <a:r>
              <a:rPr b="1"/>
              <a:t>Data migration</a:t>
            </a:r>
            <a:r>
              <a:rPr/>
              <a:t> from existing systems</a:t>
            </a:r>
          </a:p>
          <a:p>
            <a:pPr lvl="0"/>
            <a:r>
              <a:rPr b="1"/>
              <a:t>Security implementation</a:t>
            </a:r>
            <a:r>
              <a:rPr/>
              <a:t> and compliance validation</a:t>
            </a:r>
          </a:p>
          <a:p>
            <a:pPr lvl="0"/>
            <a:r>
              <a:rPr b="1"/>
              <a:t>Integration testing</a:t>
            </a:r>
            <a:r>
              <a:rPr/>
              <a:t> with current workflows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2: Training &amp; Pilot (Weeks 3-4)</a:t>
            </a:r>
          </a:p>
          <a:p>
            <a:pPr lvl="0"/>
            <a:r>
              <a:rPr b="1"/>
              <a:t>Staff training</a:t>
            </a:r>
            <a:r>
              <a:rPr/>
              <a:t> program delivery</a:t>
            </a:r>
          </a:p>
          <a:p>
            <a:pPr lvl="0"/>
            <a:r>
              <a:rPr b="1"/>
              <a:t>Pilot testing</a:t>
            </a:r>
            <a:r>
              <a:rPr/>
              <a:t> with limited user group</a:t>
            </a:r>
          </a:p>
          <a:p>
            <a:pPr lvl="0"/>
            <a:r>
              <a:rPr b="1"/>
              <a:t>Workflow optimization</a:t>
            </a:r>
            <a:r>
              <a:rPr/>
              <a:t> based on feedback</a:t>
            </a:r>
          </a:p>
          <a:p>
            <a:pPr lvl="0"/>
            <a:r>
              <a:rPr b="1"/>
              <a:t>Performance validation</a:t>
            </a:r>
            <a:r>
              <a:rPr/>
              <a:t> and tuning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3: Full Deployment (Weeks 5-6)</a:t>
            </a:r>
          </a:p>
          <a:p>
            <a:pPr lvl="0"/>
            <a:r>
              <a:rPr b="1"/>
              <a:t>Complete system rollout</a:t>
            </a:r>
            <a:r>
              <a:rPr/>
              <a:t> to all users</a:t>
            </a:r>
          </a:p>
          <a:p>
            <a:pPr lvl="0"/>
            <a:r>
              <a:rPr b="1"/>
              <a:t>24/7 go-live support</a:t>
            </a:r>
            <a:r>
              <a:rPr/>
              <a:t> during transition</a:t>
            </a:r>
          </a:p>
          <a:p>
            <a:pPr lvl="0"/>
            <a:r>
              <a:rPr b="1"/>
              <a:t>Performance monitoring</a:t>
            </a:r>
            <a:r>
              <a:rPr/>
              <a:t> and optimization</a:t>
            </a:r>
          </a:p>
          <a:p>
            <a:pPr lvl="0"/>
            <a:r>
              <a:rPr b="1"/>
              <a:t>Success metrics</a:t>
            </a:r>
            <a:r>
              <a:rPr/>
              <a:t> tracking and reporting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4: Optimization (Ongoing)</a:t>
            </a:r>
          </a:p>
          <a:p>
            <a:pPr lvl="0"/>
            <a:r>
              <a:rPr b="1"/>
              <a:t>Continuous improvement</a:t>
            </a:r>
            <a:r>
              <a:rPr/>
              <a:t> based on analytics</a:t>
            </a:r>
          </a:p>
          <a:p>
            <a:pPr lvl="0"/>
            <a:r>
              <a:rPr b="1"/>
              <a:t>Feature enhancement</a:t>
            </a:r>
            <a:r>
              <a:rPr/>
              <a:t> and updates</a:t>
            </a:r>
          </a:p>
          <a:p>
            <a:pPr lvl="0"/>
            <a:r>
              <a:rPr b="1"/>
              <a:t>Best practice</a:t>
            </a:r>
            <a:r>
              <a:rPr/>
              <a:t> implementation</a:t>
            </a:r>
          </a:p>
          <a:p>
            <a:pPr lvl="0"/>
            <a:r>
              <a:rPr b="1"/>
              <a:t>Strategic planning</a:t>
            </a:r>
            <a:r>
              <a:rPr/>
              <a:t> for future growth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📊 </a:t>
            </a:r>
            <a:r>
              <a:rPr b="1"/>
              <a:t>Success Metrics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 Metrics</a:t>
            </a:r>
          </a:p>
          <a:p>
            <a:pPr lvl="0"/>
            <a:r>
              <a:rPr b="1"/>
              <a:t>System Adoption</a:t>
            </a:r>
            <a:r>
              <a:rPr/>
              <a:t>: 95% active user rate within 30 days</a:t>
            </a:r>
          </a:p>
          <a:p>
            <a:pPr lvl="0"/>
            <a:r>
              <a:rPr b="1"/>
              <a:t>Efficiency Gains</a:t>
            </a:r>
            <a:r>
              <a:rPr/>
              <a:t>: 50% reduction in administrative time</a:t>
            </a:r>
          </a:p>
          <a:p>
            <a:pPr lvl="0"/>
            <a:r>
              <a:rPr b="1"/>
              <a:t>Error Reduction</a:t>
            </a:r>
            <a:r>
              <a:rPr/>
              <a:t>: 90% decrease in data entry errors</a:t>
            </a:r>
          </a:p>
          <a:p>
            <a:pPr lvl="0"/>
            <a:r>
              <a:rPr b="1"/>
              <a:t>Process Improvement</a:t>
            </a:r>
            <a:r>
              <a:rPr/>
              <a:t>: 40% faster patient throughput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Clinical Metrics</a:t>
            </a:r>
          </a:p>
          <a:p>
            <a:pPr lvl="0"/>
            <a:r>
              <a:rPr b="1"/>
              <a:t>Success Rates</a:t>
            </a:r>
            <a:r>
              <a:rPr/>
              <a:t>: 15% improvement in live birth rates</a:t>
            </a:r>
          </a:p>
          <a:p>
            <a:pPr lvl="0"/>
            <a:r>
              <a:rPr b="1"/>
              <a:t>Protocol Optimization</a:t>
            </a:r>
            <a:r>
              <a:rPr/>
              <a:t>: 25% reduction in cycle cancellations</a:t>
            </a:r>
          </a:p>
          <a:p>
            <a:pPr lvl="0"/>
            <a:r>
              <a:rPr b="1"/>
              <a:t>Patient Satisfaction</a:t>
            </a:r>
            <a:r>
              <a:rPr/>
              <a:t>: 95% satisfaction scores</a:t>
            </a:r>
          </a:p>
          <a:p>
            <a:pPr lvl="0"/>
            <a:r>
              <a:rPr b="1"/>
              <a:t>Quality Metrics</a:t>
            </a:r>
            <a:r>
              <a:rPr/>
              <a:t>: 100% regulatory compliance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Financial Metrics</a:t>
            </a:r>
          </a:p>
          <a:p>
            <a:pPr lvl="0"/>
            <a:r>
              <a:rPr b="1"/>
              <a:t>Revenue Growth</a:t>
            </a:r>
            <a:r>
              <a:rPr/>
              <a:t>: 20% increase in annual revenue</a:t>
            </a:r>
          </a:p>
          <a:p>
            <a:pPr lvl="0"/>
            <a:r>
              <a:rPr b="1"/>
              <a:t>Cost Reduction</a:t>
            </a:r>
            <a:r>
              <a:rPr/>
              <a:t>: 30% decrease in operational costs</a:t>
            </a:r>
          </a:p>
          <a:p>
            <a:pPr lvl="0"/>
            <a:r>
              <a:rPr b="1"/>
              <a:t>ROI Achievement</a:t>
            </a:r>
            <a:r>
              <a:rPr/>
              <a:t>: Positive ROI within 6 months</a:t>
            </a:r>
          </a:p>
          <a:p>
            <a:pPr lvl="0"/>
            <a:r>
              <a:rPr b="1"/>
              <a:t>Profitability</a:t>
            </a:r>
            <a:r>
              <a:rPr/>
              <a:t>: 25% improvement in practice margins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⚠️ </a:t>
            </a:r>
            <a:r>
              <a:rPr b="1"/>
              <a:t>Risk Assessment &amp; Mitigation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Implementation Risks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1447800"/>
                <a:gridCol w="889000"/>
                <a:gridCol w="2108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Mitigation Strategy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User Adoption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Comprehensive training, change management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Data Migration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Proven migration tools, backup procedures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Integration Issues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Extensive testing, rollback procedures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Timeline Delays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Experienced implementation team, buffer time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 Risks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1447800"/>
                <a:gridCol w="889000"/>
                <a:gridCol w="2108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Mitigation Strategy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System Downtime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99.9% uptime SLA, redundant systems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Security Breach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Very 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Enterprise security, compliance monitoring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Vendor Dependency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Established vendor, data portability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Compliance Issues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Very 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Built-in compliance, regular audits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Risk Mitigation Strategies</a:t>
            </a:r>
          </a:p>
          <a:p>
            <a:pPr lvl="0"/>
            <a:r>
              <a:rPr b="1"/>
              <a:t>Comprehensive Insurance</a:t>
            </a:r>
            <a:r>
              <a:rPr/>
              <a:t>: Technology errors and omissions coverage</a:t>
            </a:r>
          </a:p>
          <a:p>
            <a:pPr lvl="0"/>
            <a:r>
              <a:rPr b="1"/>
              <a:t>Vendor Guarantees</a:t>
            </a:r>
            <a:r>
              <a:rPr/>
              <a:t>: Performance and uptime service level agreements</a:t>
            </a:r>
          </a:p>
          <a:p>
            <a:pPr lvl="0"/>
            <a:r>
              <a:rPr b="1"/>
              <a:t>Backup Procedures</a:t>
            </a:r>
            <a:r>
              <a:rPr/>
              <a:t>: Complete disaster recovery and business continuity</a:t>
            </a:r>
          </a:p>
          <a:p>
            <a:pPr lvl="0"/>
            <a:r>
              <a:rPr b="1"/>
              <a:t>Change Management</a:t>
            </a:r>
            <a:r>
              <a:rPr/>
              <a:t>: Structured approach to organizational change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Organizational Impact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👥 </a:t>
            </a:r>
            <a:r>
              <a:rPr b="1"/>
              <a:t>Staff and Workflow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Clinical Staff Benefits</a:t>
            </a:r>
          </a:p>
          <a:p>
            <a:pPr lvl="0"/>
            <a:r>
              <a:rPr b="1"/>
              <a:t>Reduced Documentation Time</a:t>
            </a:r>
            <a:r>
              <a:rPr/>
              <a:t>: 50% less time on administrative tasks</a:t>
            </a:r>
          </a:p>
          <a:p>
            <a:pPr lvl="0"/>
            <a:r>
              <a:rPr b="1"/>
              <a:t>Enhanced Decision Support</a:t>
            </a:r>
            <a:r>
              <a:rPr/>
              <a:t>: AI-powered clinical recommendations</a:t>
            </a:r>
          </a:p>
          <a:p>
            <a:pPr lvl="0"/>
            <a:r>
              <a:rPr b="1"/>
              <a:t>Improved Patient Care</a:t>
            </a:r>
            <a:r>
              <a:rPr/>
              <a:t>: More time for direct patient interaction</a:t>
            </a:r>
          </a:p>
          <a:p>
            <a:pPr lvl="0"/>
            <a:r>
              <a:rPr b="1"/>
              <a:t>Professional Development</a:t>
            </a:r>
            <a:r>
              <a:rPr/>
              <a:t>: Advanced technology skills and training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Administrative Staff Benefits</a:t>
            </a:r>
          </a:p>
          <a:p>
            <a:pPr lvl="0"/>
            <a:r>
              <a:rPr b="1"/>
              <a:t>Automated Workflows</a:t>
            </a:r>
            <a:r>
              <a:rPr/>
              <a:t>: Elimination of manual, repetitive tasks</a:t>
            </a:r>
          </a:p>
          <a:p>
            <a:pPr lvl="0"/>
            <a:r>
              <a:rPr b="1"/>
              <a:t>Improved Accuracy</a:t>
            </a:r>
            <a:r>
              <a:rPr/>
              <a:t>: Reduced errors through validation and automation</a:t>
            </a:r>
          </a:p>
          <a:p>
            <a:pPr lvl="0"/>
            <a:r>
              <a:rPr b="1"/>
              <a:t>Enhanced Productivity</a:t>
            </a:r>
            <a:r>
              <a:rPr/>
              <a:t>: Streamlined processes and efficient tools</a:t>
            </a:r>
          </a:p>
          <a:p>
            <a:pPr lvl="0"/>
            <a:r>
              <a:rPr b="1"/>
              <a:t>Career Growth</a:t>
            </a:r>
            <a:r>
              <a:rPr/>
              <a:t>: Opportunities to develop new technical skills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Management Benefits</a:t>
            </a:r>
          </a:p>
          <a:p>
            <a:pPr lvl="0"/>
            <a:r>
              <a:rPr b="1"/>
              <a:t>Real-Time Visibility</a:t>
            </a:r>
            <a:r>
              <a:rPr/>
              <a:t>: Comprehensive dashboards and analytics</a:t>
            </a:r>
          </a:p>
          <a:p>
            <a:pPr lvl="0"/>
            <a:r>
              <a:rPr b="1"/>
              <a:t>Data-Driven Decisions</a:t>
            </a:r>
            <a:r>
              <a:rPr/>
              <a:t>: Evidence-based management insights</a:t>
            </a:r>
          </a:p>
          <a:p>
            <a:pPr lvl="0"/>
            <a:r>
              <a:rPr b="1"/>
              <a:t>Performance Optimization</a:t>
            </a:r>
            <a:r>
              <a:rPr/>
              <a:t>: Continuous improvement opportunities</a:t>
            </a:r>
          </a:p>
          <a:p>
            <a:pPr lvl="0"/>
            <a:r>
              <a:rPr b="1"/>
              <a:t>Strategic Planning</a:t>
            </a:r>
            <a:r>
              <a:rPr/>
              <a:t>: Predictive analytics for future planning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🏥 </a:t>
            </a:r>
            <a:r>
              <a:rPr b="1"/>
              <a:t>Practice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Patient Experience Enhancement</a:t>
            </a:r>
          </a:p>
          <a:p>
            <a:pPr lvl="0"/>
            <a:r>
              <a:rPr b="1"/>
              <a:t>Seamless Care Journey</a:t>
            </a:r>
            <a:r>
              <a:rPr/>
              <a:t>: Integrated workflows from consultation to outcome</a:t>
            </a:r>
          </a:p>
          <a:p>
            <a:pPr lvl="0"/>
            <a:r>
              <a:rPr b="1"/>
              <a:t>Transparent Communication</a:t>
            </a:r>
            <a:r>
              <a:rPr/>
              <a:t>: Real-time updates and progress tracking</a:t>
            </a:r>
          </a:p>
          <a:p>
            <a:pPr lvl="0"/>
            <a:r>
              <a:rPr b="1"/>
              <a:t>Personalized Treatment</a:t>
            </a:r>
            <a:r>
              <a:rPr/>
              <a:t>: AI-optimized protocols for individual patients</a:t>
            </a:r>
          </a:p>
          <a:p>
            <a:pPr lvl="0"/>
            <a:r>
              <a:rPr b="1"/>
              <a:t>Improved Outcomes</a:t>
            </a:r>
            <a:r>
              <a:rPr/>
              <a:t>: Higher success rates and patient satisfaction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 Excellence</a:t>
            </a:r>
          </a:p>
          <a:p>
            <a:pPr lvl="0"/>
            <a:r>
              <a:rPr b="1"/>
              <a:t>Streamlined Processes</a:t>
            </a:r>
            <a:r>
              <a:rPr/>
              <a:t>: Elimination of redundant and manual tasks</a:t>
            </a:r>
          </a:p>
          <a:p>
            <a:pPr lvl="0"/>
            <a:r>
              <a:rPr b="1"/>
              <a:t>Resource Optimization</a:t>
            </a:r>
            <a:r>
              <a:rPr/>
              <a:t>: Intelligent scheduling and capacity management</a:t>
            </a:r>
          </a:p>
          <a:p>
            <a:pPr lvl="0"/>
            <a:r>
              <a:rPr b="1"/>
              <a:t>Quality Assurance</a:t>
            </a:r>
            <a:r>
              <a:rPr/>
              <a:t>: Continuous monitoring and improvement</a:t>
            </a:r>
          </a:p>
          <a:p>
            <a:pPr lvl="0"/>
            <a:r>
              <a:rPr b="1"/>
              <a:t>Regulatory Compliance</a:t>
            </a:r>
            <a:r>
              <a:rPr/>
              <a:t>: Automated reporting and documentation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Strategic Positioning</a:t>
            </a:r>
          </a:p>
          <a:p>
            <a:pPr lvl="0"/>
            <a:r>
              <a:rPr b="1"/>
              <a:t>Market Leadership</a:t>
            </a:r>
            <a:r>
              <a:rPr/>
              <a:t>: Technology differentiation in competitive market</a:t>
            </a:r>
          </a:p>
          <a:p>
            <a:pPr lvl="0"/>
            <a:r>
              <a:rPr b="1"/>
              <a:t>Scalability</a:t>
            </a:r>
            <a:r>
              <a:rPr/>
              <a:t>: Platform supports significant practice growth</a:t>
            </a:r>
          </a:p>
          <a:p>
            <a:pPr lvl="0"/>
            <a:r>
              <a:rPr b="1"/>
              <a:t>Innovation</a:t>
            </a:r>
            <a:r>
              <a:rPr/>
              <a:t>: Foundation for future technology initiatives</a:t>
            </a:r>
          </a:p>
          <a:p>
            <a:pPr lvl="0"/>
            <a:r>
              <a:rPr b="1"/>
              <a:t>Partnership</a:t>
            </a:r>
            <a:r>
              <a:rPr/>
              <a:t>: Long-term strategic vendor relationship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Executive Summary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Implementation Timeline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📅 </a:t>
            </a:r>
            <a:r>
              <a:rPr b="1"/>
              <a:t>Project Schedule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Pre-Implementation (Week 0)</a:t>
            </a:r>
          </a:p>
          <a:p>
            <a:pPr lvl="0"/>
            <a:r>
              <a:rPr b="1"/>
              <a:t>Contract Execution</a:t>
            </a:r>
            <a:r>
              <a:rPr/>
              <a:t>: Legal and procurement finalization</a:t>
            </a:r>
          </a:p>
          <a:p>
            <a:pPr lvl="0"/>
            <a:r>
              <a:rPr b="1"/>
              <a:t>Project Kickoff</a:t>
            </a:r>
            <a:r>
              <a:rPr/>
              <a:t>: Team formation and planning</a:t>
            </a:r>
          </a:p>
          <a:p>
            <a:pPr lvl="0"/>
            <a:r>
              <a:rPr b="1"/>
              <a:t>Requirements Review</a:t>
            </a:r>
            <a:r>
              <a:rPr/>
              <a:t>: Detailed specification validation</a:t>
            </a:r>
          </a:p>
          <a:p>
            <a:pPr lvl="0"/>
            <a:r>
              <a:rPr b="1"/>
              <a:t>Resource Allocation</a:t>
            </a:r>
            <a:r>
              <a:rPr/>
              <a:t>: Staff time and system requirements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Implementation Phase (Weeks 1-6)</a:t>
            </a:r>
          </a:p>
          <a:p>
            <a:pPr lvl="0" indent="0">
              <a:buNone/>
            </a:pPr>
            <a:r>
              <a:rPr>
                <a:latin typeface="Courier"/>
              </a:rPr>
              <a:t>Week 1-2: System Setup
├── Infrastructure deployment
├── Security configuration
├── Data migration preparation
└── Integration development
Week 3-4: Training &amp; Testing
├── Staff training delivery
├── Pilot user testing
├── Workflow optimization
└── Performance validation
Week 5-6: Go-Live &amp; Support
├── Full system deployment
├── 24/7 go-live support
├── Performance monitoring
└── Success metrics tracking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Post-Implementation (Weeks 7+)</a:t>
            </a:r>
          </a:p>
          <a:p>
            <a:pPr lvl="0"/>
            <a:r>
              <a:rPr b="1"/>
              <a:t>Performance Optimization</a:t>
            </a:r>
            <a:r>
              <a:rPr/>
              <a:t>: Continuous improvement</a:t>
            </a:r>
          </a:p>
          <a:p>
            <a:pPr lvl="0"/>
            <a:r>
              <a:rPr b="1"/>
              <a:t>User Support</a:t>
            </a:r>
            <a:r>
              <a:rPr/>
              <a:t>: Ongoing training and assistance</a:t>
            </a:r>
          </a:p>
          <a:p>
            <a:pPr lvl="0"/>
            <a:r>
              <a:rPr b="1"/>
              <a:t>Feature Enhancement</a:t>
            </a:r>
            <a:r>
              <a:rPr/>
              <a:t>: Regular updates and new capabilities</a:t>
            </a:r>
          </a:p>
          <a:p>
            <a:pPr lvl="0"/>
            <a:r>
              <a:rPr b="1"/>
              <a:t>Strategic Planning</a:t>
            </a:r>
            <a:r>
              <a:rPr/>
              <a:t>: Future roadmap development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Critical Success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Executive Sponsorship</a:t>
            </a:r>
          </a:p>
          <a:p>
            <a:pPr lvl="0"/>
            <a:r>
              <a:rPr b="1"/>
              <a:t>Leadership Commitment</a:t>
            </a:r>
            <a:r>
              <a:rPr/>
              <a:t>: Visible support from clinic leadership</a:t>
            </a:r>
          </a:p>
          <a:p>
            <a:pPr lvl="0"/>
            <a:r>
              <a:rPr b="1"/>
              <a:t>Resource Allocation</a:t>
            </a:r>
            <a:r>
              <a:rPr/>
              <a:t>: Adequate staff time and budget</a:t>
            </a:r>
          </a:p>
          <a:p>
            <a:pPr lvl="0"/>
            <a:r>
              <a:rPr b="1"/>
              <a:t>Change Management</a:t>
            </a:r>
            <a:r>
              <a:rPr/>
              <a:t>: Structured approach to organizational change</a:t>
            </a:r>
          </a:p>
          <a:p>
            <a:pPr lvl="0"/>
            <a:r>
              <a:rPr b="1"/>
              <a:t>Communication</a:t>
            </a:r>
            <a:r>
              <a:rPr/>
              <a:t>: Clear and consistent messaging to all stakeholders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Project Management</a:t>
            </a:r>
          </a:p>
          <a:p>
            <a:pPr lvl="0"/>
            <a:r>
              <a:rPr b="1"/>
              <a:t>Experienced Team</a:t>
            </a:r>
            <a:r>
              <a:rPr/>
              <a:t>: Dedicated project manager and technical resources</a:t>
            </a:r>
          </a:p>
          <a:p>
            <a:pPr lvl="0"/>
            <a:r>
              <a:rPr b="1"/>
              <a:t>Clear Objectives</a:t>
            </a:r>
            <a:r>
              <a:rPr/>
              <a:t>: Well-defined success criteria and metrics</a:t>
            </a:r>
          </a:p>
          <a:p>
            <a:pPr lvl="0"/>
            <a:r>
              <a:rPr b="1"/>
              <a:t>Risk Management</a:t>
            </a:r>
            <a:r>
              <a:rPr/>
              <a:t>: Proactive identification and mitigation</a:t>
            </a:r>
          </a:p>
          <a:p>
            <a:pPr lvl="0"/>
            <a:r>
              <a:rPr b="1"/>
              <a:t>Quality Assurance</a:t>
            </a:r>
            <a:r>
              <a:rPr/>
              <a:t>: Comprehensive testing and validation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 Engagement</a:t>
            </a:r>
          </a:p>
          <a:p>
            <a:pPr lvl="0"/>
            <a:r>
              <a:rPr b="1"/>
              <a:t>Training Program</a:t>
            </a:r>
            <a:r>
              <a:rPr/>
              <a:t>: Comprehensive education for all user roles</a:t>
            </a:r>
          </a:p>
          <a:p>
            <a:pPr lvl="0"/>
            <a:r>
              <a:rPr b="1"/>
              <a:t>Support Structure</a:t>
            </a:r>
            <a:r>
              <a:rPr/>
              <a:t>: 24/7 assistance during transition</a:t>
            </a:r>
          </a:p>
          <a:p>
            <a:pPr lvl="0"/>
            <a:r>
              <a:rPr b="1"/>
              <a:t>Feedback Loop</a:t>
            </a:r>
            <a:r>
              <a:rPr/>
              <a:t>: Continuous improvement based on user input</a:t>
            </a:r>
          </a:p>
          <a:p>
            <a:pPr lvl="0"/>
            <a:r>
              <a:rPr b="1"/>
              <a:t>Recognition</a:t>
            </a:r>
            <a:r>
              <a:rPr/>
              <a:t>: Acknowledgment of successful adoption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Financial Projections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💵 </a:t>
            </a:r>
            <a:r>
              <a:rPr b="1"/>
              <a:t>3-Year Financial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Revenue Projections</a:t>
            </a:r>
          </a:p>
          <a:p>
            <a:pPr lvl="0" indent="0">
              <a:buNone/>
            </a:pPr>
            <a:r>
              <a:rPr>
                <a:latin typeface="Courier"/>
              </a:rPr>
              <a:t>Year 1: $2.1M → $2.5M (19% increase)
Year 2: $2.5M → $3.0M (20% increase)
Year 3: $3.0M → $3.6M (20% increase)
Total 3-Year Revenue: $9.1M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 Structure</a:t>
            </a:r>
          </a:p>
          <a:p>
            <a:pPr lvl="0" indent="0">
              <a:buNone/>
            </a:pPr>
            <a:r>
              <a:rPr>
                <a:latin typeface="Courier"/>
              </a:rPr>
              <a:t>Year 1 Costs: $1.8M → $1.6M (11% reduction)
Year 2 Costs: $1.6M → $1.5M (6% reduction)
Year 3 Costs: $1.5M → $1.4M (7% reduction)
Total 3-Year Savings: $900K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Profitability Impact</a:t>
            </a:r>
          </a:p>
          <a:p>
            <a:pPr lvl="0" indent="0">
              <a:buNone/>
            </a:pPr>
            <a:r>
              <a:rPr>
                <a:latin typeface="Courier"/>
              </a:rPr>
              <a:t>Year 1 Profit: $300K → $900K (200% increase)
Year 2 Profit: $900K → $1.5M (67% increase)
Year 3 Profit: $1.5M → $2.2M (47% increase)
Total 3-Year Profit: $4.6M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📊 </a:t>
            </a:r>
            <a:r>
              <a:rPr b="1"/>
              <a:t>Key Financial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Return on Investment</a:t>
            </a:r>
          </a:p>
          <a:p>
            <a:pPr lvl="0"/>
            <a:r>
              <a:rPr b="1"/>
              <a:t>Year 1 ROI</a:t>
            </a:r>
            <a:r>
              <a:rPr/>
              <a:t>: 317%</a:t>
            </a:r>
          </a:p>
          <a:p>
            <a:pPr lvl="0"/>
            <a:r>
              <a:rPr b="1"/>
              <a:t>Year 2 ROI</a:t>
            </a:r>
            <a:r>
              <a:rPr/>
              <a:t>: 733%</a:t>
            </a:r>
          </a:p>
          <a:p>
            <a:pPr lvl="0"/>
            <a:r>
              <a:rPr b="1"/>
              <a:t>Year 3 ROI</a:t>
            </a:r>
            <a:r>
              <a:rPr/>
              <a:t>: 1,122%</a:t>
            </a:r>
          </a:p>
          <a:p>
            <a:pPr lvl="0"/>
            <a:r>
              <a:rPr b="1"/>
              <a:t>3-Year Average ROI</a:t>
            </a:r>
            <a:r>
              <a:rPr/>
              <a:t>: 724%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Cash Flow Impact</a:t>
            </a:r>
          </a:p>
          <a:p>
            <a:pPr lvl="0"/>
            <a:r>
              <a:rPr b="1"/>
              <a:t>Payback Period</a:t>
            </a:r>
            <a:r>
              <a:rPr/>
              <a:t>: 2.3 months</a:t>
            </a:r>
          </a:p>
          <a:p>
            <a:pPr lvl="0"/>
            <a:r>
              <a:rPr b="1"/>
              <a:t>Net Present Value</a:t>
            </a:r>
            <a:r>
              <a:rPr/>
              <a:t>: $1.8M (10% discount rate)</a:t>
            </a:r>
          </a:p>
          <a:p>
            <a:pPr lvl="0"/>
            <a:r>
              <a:rPr b="1"/>
              <a:t>Internal Rate of Return</a:t>
            </a:r>
            <a:r>
              <a:rPr/>
              <a:t>: 425%</a:t>
            </a:r>
          </a:p>
          <a:p>
            <a:pPr lvl="0"/>
            <a:r>
              <a:rPr b="1"/>
              <a:t>Break-Even Point</a:t>
            </a:r>
            <a:r>
              <a:rPr/>
              <a:t>: Month 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Sensitivity Analysis</a:t>
            </a:r>
          </a:p>
          <a:p>
            <a:pPr lvl="0"/>
            <a:r>
              <a:rPr b="1"/>
              <a:t>Conservative Scenario</a:t>
            </a:r>
            <a:r>
              <a:rPr/>
              <a:t>: 200% ROI (50% of projected benefits)</a:t>
            </a:r>
          </a:p>
          <a:p>
            <a:pPr lvl="0"/>
            <a:r>
              <a:rPr b="1"/>
              <a:t>Realistic Scenario</a:t>
            </a:r>
            <a:r>
              <a:rPr/>
              <a:t>: 317% ROI (projected benefits)</a:t>
            </a:r>
          </a:p>
          <a:p>
            <a:pPr lvl="0"/>
            <a:r>
              <a:rPr b="1"/>
              <a:t>Optimistic Scenario</a:t>
            </a:r>
            <a:r>
              <a:rPr/>
              <a:t>: 450% ROI (125% of projected benefits)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Recommendation &amp; Next Steps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</a:t>
            </a:r>
            <a:r>
              <a:rPr b="1"/>
              <a:t>Executive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Strategic Imperative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IVF EMR System</a:t>
            </a:r>
            <a:r>
              <a:rPr/>
              <a:t> represents a critical strategic investment that will: - </a:t>
            </a:r>
            <a:r>
              <a:rPr b="1"/>
              <a:t>Transform</a:t>
            </a:r>
            <a:r>
              <a:rPr/>
              <a:t> your practice into a technology leader - </a:t>
            </a:r>
            <a:r>
              <a:rPr b="1"/>
              <a:t>Deliver</a:t>
            </a:r>
            <a:r>
              <a:rPr/>
              <a:t> exceptional financial returns and operational efficiency - </a:t>
            </a:r>
            <a:r>
              <a:rPr b="1"/>
              <a:t>Enhance</a:t>
            </a:r>
            <a:r>
              <a:rPr/>
              <a:t> patient outcomes and satisfaction - </a:t>
            </a:r>
            <a:r>
              <a:rPr b="1"/>
              <a:t>Position</a:t>
            </a:r>
            <a:r>
              <a:rPr/>
              <a:t> the clinic for sustainable growth and success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Compelling Business Case</a:t>
            </a:r>
          </a:p>
          <a:p>
            <a:pPr lvl="0"/>
            <a:r>
              <a:rPr b="1"/>
              <a:t>Immediate Impact</a:t>
            </a:r>
            <a:r>
              <a:rPr/>
              <a:t>: Positive ROI within 3 months</a:t>
            </a:r>
          </a:p>
          <a:p>
            <a:pPr lvl="0"/>
            <a:r>
              <a:rPr b="1"/>
              <a:t>Proven Results</a:t>
            </a:r>
            <a:r>
              <a:rPr/>
              <a:t>: 100+ successful implementations</a:t>
            </a:r>
          </a:p>
          <a:p>
            <a:pPr lvl="0"/>
            <a:r>
              <a:rPr b="1"/>
              <a:t>Risk Mitigation</a:t>
            </a:r>
            <a:r>
              <a:rPr/>
              <a:t>: Comprehensive guarantees and support</a:t>
            </a:r>
          </a:p>
          <a:p>
            <a:pPr lvl="0"/>
            <a:r>
              <a:rPr b="1"/>
              <a:t>Strategic Value</a:t>
            </a:r>
            <a:r>
              <a:rPr/>
              <a:t>: Foundation for future growth and innovation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Competitive Urgency</a:t>
            </a:r>
          </a:p>
          <a:p>
            <a:pPr lvl="0"/>
            <a:r>
              <a:rPr b="1"/>
              <a:t>Market Leadership</a:t>
            </a:r>
            <a:r>
              <a:rPr/>
              <a:t>: First-mover advantage in technology adoption</a:t>
            </a:r>
          </a:p>
          <a:p>
            <a:pPr lvl="0"/>
            <a:r>
              <a:rPr b="1"/>
              <a:t>Patient Expectations</a:t>
            </a:r>
            <a:r>
              <a:rPr/>
              <a:t>: Meeting evolving patient demands</a:t>
            </a:r>
          </a:p>
          <a:p>
            <a:pPr lvl="0"/>
            <a:r>
              <a:rPr b="1"/>
              <a:t>Regulatory Requirements</a:t>
            </a:r>
            <a:r>
              <a:rPr/>
              <a:t>: Staying ahead of compliance mandates</a:t>
            </a:r>
          </a:p>
          <a:p>
            <a:pPr lvl="0"/>
            <a:r>
              <a:rPr b="1"/>
              <a:t>Operational Efficiency</a:t>
            </a:r>
            <a:r>
              <a:rPr/>
              <a:t>: Maintaining competitive cost structure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📋 </a:t>
            </a:r>
            <a:r>
              <a:rPr b="1"/>
              <a:t>Immediate 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 1: Executive Decision</a:t>
            </a:r>
          </a:p>
          <a:p>
            <a:pPr lvl="0"/>
            <a:r>
              <a:rPr b="1"/>
              <a:t>Board Approval</a:t>
            </a:r>
            <a:r>
              <a:rPr/>
              <a:t>: Present business case to board of directors</a:t>
            </a:r>
          </a:p>
          <a:p>
            <a:pPr lvl="0"/>
            <a:r>
              <a:rPr b="1"/>
              <a:t>Budget Authorization</a:t>
            </a:r>
            <a:r>
              <a:rPr/>
              <a:t>: Secure funding for implementation</a:t>
            </a:r>
          </a:p>
          <a:p>
            <a:pPr lvl="0"/>
            <a:r>
              <a:rPr b="1"/>
              <a:t>Project Sponsor</a:t>
            </a:r>
            <a:r>
              <a:rPr/>
              <a:t>: Designate executive project sponsor</a:t>
            </a:r>
          </a:p>
          <a:p>
            <a:pPr lvl="0"/>
            <a:r>
              <a:rPr b="1"/>
              <a:t>Timeline Commitment</a:t>
            </a:r>
            <a:r>
              <a:rPr/>
              <a:t>: Agree on implementation schedule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 2: Contract Execution</a:t>
            </a:r>
          </a:p>
          <a:p>
            <a:pPr lvl="0"/>
            <a:r>
              <a:rPr b="1"/>
              <a:t>Vendor Selection</a:t>
            </a:r>
            <a:r>
              <a:rPr/>
              <a:t>: Finalize vendor selection and contract</a:t>
            </a:r>
          </a:p>
          <a:p>
            <a:pPr lvl="0"/>
            <a:r>
              <a:rPr b="1"/>
              <a:t>Legal Review</a:t>
            </a:r>
            <a:r>
              <a:rPr/>
              <a:t>: Complete legal and procurement processes</a:t>
            </a:r>
          </a:p>
          <a:p>
            <a:pPr lvl="0"/>
            <a:r>
              <a:rPr b="1"/>
              <a:t>Project Team</a:t>
            </a:r>
            <a:r>
              <a:rPr/>
              <a:t>: Assemble implementation team</a:t>
            </a:r>
          </a:p>
          <a:p>
            <a:pPr lvl="0"/>
            <a:r>
              <a:rPr b="1"/>
              <a:t>Kickoff Planning</a:t>
            </a:r>
            <a:r>
              <a:rPr/>
              <a:t>: Schedule project kickoff meeting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 3: Implementation Launch</a:t>
            </a:r>
          </a:p>
          <a:p>
            <a:pPr lvl="0"/>
            <a:r>
              <a:rPr b="1"/>
              <a:t>Project Kickoff</a:t>
            </a:r>
            <a:r>
              <a:rPr/>
              <a:t>: Official project launch with all stakeholders</a:t>
            </a:r>
          </a:p>
          <a:p>
            <a:pPr lvl="0"/>
            <a:r>
              <a:rPr b="1"/>
              <a:t>Resource Allocation</a:t>
            </a:r>
            <a:r>
              <a:rPr/>
              <a:t>: Assign staff time and responsibilities</a:t>
            </a:r>
          </a:p>
          <a:p>
            <a:pPr lvl="0"/>
            <a:r>
              <a:rPr b="1"/>
              <a:t>Communication Plan</a:t>
            </a:r>
            <a:r>
              <a:rPr/>
              <a:t>: Announce project to all staff</a:t>
            </a:r>
          </a:p>
          <a:p>
            <a:pPr lvl="0"/>
            <a:r>
              <a:rPr b="1"/>
              <a:t>Success Metrics</a:t>
            </a:r>
            <a:r>
              <a:rPr/>
              <a:t>: Establish baseline measurements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📞 </a:t>
            </a:r>
            <a:r>
              <a:rPr b="1"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Executive Sales Team</a:t>
            </a:r>
          </a:p>
          <a:p>
            <a:pPr lvl="0"/>
            <a:r>
              <a:rPr b="1"/>
              <a:t>Phone</a:t>
            </a:r>
            <a:r>
              <a:rPr/>
              <a:t>: (555) 123-4567</a:t>
            </a:r>
          </a:p>
          <a:p>
            <a:pPr lvl="0"/>
            <a:r>
              <a:rPr b="1"/>
              <a:t>Email</a:t>
            </a:r>
            <a:r>
              <a:rPr/>
              <a:t>: executives@ivf-emr.com</a:t>
            </a:r>
          </a:p>
          <a:p>
            <a:pPr lvl="0"/>
            <a:r>
              <a:rPr b="1"/>
              <a:t>Direct Contact</a:t>
            </a:r>
            <a:r>
              <a:rPr/>
              <a:t>: Jennifer Wilson, VP of Strategic Accounts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Implementation Team</a:t>
            </a:r>
          </a:p>
          <a:p>
            <a:pPr lvl="0"/>
            <a:r>
              <a:rPr b="1"/>
              <a:t>Phone</a:t>
            </a:r>
            <a:r>
              <a:rPr/>
              <a:t>: (555) 123-4567 ext. 300</a:t>
            </a:r>
          </a:p>
          <a:p>
            <a:pPr lvl="0"/>
            <a:r>
              <a:rPr b="1"/>
              <a:t>Email</a:t>
            </a:r>
            <a:r>
              <a:rPr/>
              <a:t>: implementation@ivf-emr.com</a:t>
            </a:r>
          </a:p>
          <a:p>
            <a:pPr lvl="0"/>
            <a:r>
              <a:rPr b="1"/>
              <a:t>Direct Contact</a:t>
            </a:r>
            <a:r>
              <a:rPr/>
              <a:t>: Mike Davis, VP of Professional Services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Executive Support</a:t>
            </a:r>
          </a:p>
          <a:p>
            <a:pPr lvl="0"/>
            <a:r>
              <a:rPr b="1"/>
              <a:t>Phone</a:t>
            </a:r>
            <a:r>
              <a:rPr/>
              <a:t>: (555) 123-4567 ext. 100</a:t>
            </a:r>
          </a:p>
          <a:p>
            <a:pPr lvl="0"/>
            <a:r>
              <a:rPr b="1"/>
              <a:t>Email</a:t>
            </a:r>
            <a:r>
              <a:rPr/>
              <a:t>: support@ivf-emr.com</a:t>
            </a:r>
          </a:p>
          <a:p>
            <a:pPr lvl="0"/>
            <a:r>
              <a:rPr b="1"/>
              <a:t>24/7 Emergency</a:t>
            </a:r>
            <a:r>
              <a:rPr/>
              <a:t>: (555) 999-8888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Strategic Investment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IVF EMR System</a:t>
            </a:r>
            <a:r>
              <a:rPr/>
              <a:t> represents a transformational technology investment that will position your fertility clinic as an industry leader while delivering exceptional financial returns and operational excellence.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Value Propositions</a:t>
            </a:r>
          </a:p>
          <a:p>
            <a:pPr lvl="0"/>
            <a:r>
              <a:rPr b="1"/>
              <a:t>317% ROI</a:t>
            </a:r>
            <a:r>
              <a:rPr/>
              <a:t> within the first year of implementation</a:t>
            </a:r>
          </a:p>
          <a:p>
            <a:pPr lvl="0"/>
            <a:r>
              <a:rPr b="1"/>
              <a:t>50% reduction</a:t>
            </a:r>
            <a:r>
              <a:rPr/>
              <a:t> in administrative overhead and operational costs</a:t>
            </a:r>
          </a:p>
          <a:p>
            <a:pPr lvl="0"/>
            <a:r>
              <a:rPr b="1"/>
              <a:t>30% improvement</a:t>
            </a:r>
            <a:r>
              <a:rPr/>
              <a:t> in patient satisfaction and retention</a:t>
            </a:r>
          </a:p>
          <a:p>
            <a:pPr lvl="0"/>
            <a:r>
              <a:rPr b="1"/>
              <a:t>25% increase</a:t>
            </a:r>
            <a:r>
              <a:rPr/>
              <a:t> in treatment success rates through AI optimization</a:t>
            </a:r>
          </a:p>
          <a:p>
            <a:pPr lvl="0"/>
            <a:r>
              <a:rPr b="1"/>
              <a:t>100% regulatory compliance</a:t>
            </a:r>
            <a:r>
              <a:rPr/>
              <a:t> with automated reporting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Strategic Alignment</a:t>
            </a:r>
          </a:p>
          <a:p>
            <a:pPr lvl="0"/>
            <a:r>
              <a:rPr b="1"/>
              <a:t>Market Leadership</a:t>
            </a:r>
            <a:r>
              <a:rPr/>
              <a:t>: Technology differentiation in competitive fertility market</a:t>
            </a:r>
          </a:p>
          <a:p>
            <a:pPr lvl="0"/>
            <a:r>
              <a:rPr b="1"/>
              <a:t>Operational Excellence</a:t>
            </a:r>
            <a:r>
              <a:rPr/>
              <a:t>: Streamlined workflows and enhanced efficiency</a:t>
            </a:r>
          </a:p>
          <a:p>
            <a:pPr lvl="0"/>
            <a:r>
              <a:rPr b="1"/>
              <a:t>Clinical Excellence</a:t>
            </a:r>
            <a:r>
              <a:rPr/>
              <a:t>: Evidence-based protocols and outcome optimization</a:t>
            </a:r>
          </a:p>
          <a:p>
            <a:pPr lvl="0"/>
            <a:r>
              <a:rPr b="1"/>
              <a:t>Financial Performance</a:t>
            </a:r>
            <a:r>
              <a:rPr/>
              <a:t>: Significant revenue growth and cost reduction</a:t>
            </a:r>
          </a:p>
          <a:p>
            <a:pPr lvl="0"/>
            <a:r>
              <a:rPr b="1"/>
              <a:t>Risk Mitigation</a:t>
            </a:r>
            <a:r>
              <a:rPr/>
              <a:t>: Enterprise-grade security and compliance assurance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Transform Your Practice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IVF EMR System</a:t>
            </a:r>
            <a:r>
              <a:rPr/>
              <a:t> offers an unprecedented opportunity to transform your fertility practice through technology leadership, operational excellence, and exceptional financial returns.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Act Now?</a:t>
            </a:r>
          </a:p>
          <a:p>
            <a:pPr lvl="0"/>
            <a:r>
              <a:rPr b="1"/>
              <a:t>Competitive Advantage</a:t>
            </a:r>
            <a:r>
              <a:rPr/>
              <a:t>: Be the technology leader in your market</a:t>
            </a:r>
          </a:p>
          <a:p>
            <a:pPr lvl="0"/>
            <a:r>
              <a:rPr b="1"/>
              <a:t>Financial Returns</a:t>
            </a:r>
            <a:r>
              <a:rPr/>
              <a:t>: 317% ROI with 2.3-month payback</a:t>
            </a:r>
          </a:p>
          <a:p>
            <a:pPr lvl="0"/>
            <a:r>
              <a:rPr b="1"/>
              <a:t>Patient Outcomes</a:t>
            </a:r>
            <a:r>
              <a:rPr/>
              <a:t>: 15-25% improvement in success rates</a:t>
            </a:r>
          </a:p>
          <a:p>
            <a:pPr lvl="0"/>
            <a:r>
              <a:rPr b="1"/>
              <a:t>Operational Excellence</a:t>
            </a:r>
            <a:r>
              <a:rPr/>
              <a:t>: 50% reduction in administrative overhead</a:t>
            </a:r>
          </a:p>
          <a:p>
            <a:pPr lvl="0"/>
            <a:r>
              <a:rPr b="1"/>
              <a:t>Risk Mitigation</a:t>
            </a:r>
            <a:r>
              <a:rPr/>
              <a:t>: Enterprise-grade security and compliance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Success Guarantee</a:t>
            </a:r>
          </a:p>
          <a:p>
            <a:pPr lvl="0"/>
            <a:r>
              <a:rPr b="1"/>
              <a:t>30-Day Trial</a:t>
            </a:r>
            <a:r>
              <a:rPr/>
              <a:t>: Risk-free evaluation period</a:t>
            </a:r>
          </a:p>
          <a:p>
            <a:pPr lvl="0"/>
            <a:r>
              <a:rPr b="1"/>
              <a:t>Money-Back Guarantee</a:t>
            </a:r>
            <a:r>
              <a:rPr/>
              <a:t>: 100% satisfaction or full refund</a:t>
            </a:r>
          </a:p>
          <a:p>
            <a:pPr lvl="0"/>
            <a:r>
              <a:rPr b="1"/>
              <a:t>Performance Guarantee</a:t>
            </a:r>
            <a:r>
              <a:rPr/>
              <a:t>: Documented ROI achievement</a:t>
            </a:r>
          </a:p>
          <a:p>
            <a:pPr lvl="0"/>
            <a:r>
              <a:rPr b="1"/>
              <a:t>Support Guarantee</a:t>
            </a:r>
            <a:r>
              <a:rPr/>
              <a:t>: 24/7 assistance and success management</a:t>
            </a:r>
          </a:p>
          <a:p>
            <a:pPr lvl="0" indent="0" marL="0">
              <a:buNone/>
            </a:pPr>
            <a:r>
              <a:rPr b="1"/>
              <a:t>The future of fertility care is here. Join the 100+ clinics already transforming their practices with IVF EMR.</a:t>
            </a:r>
          </a:p>
          <a:p>
            <a:pPr lvl="0" indent="0" marL="0">
              <a:buNone/>
            </a:pPr>
            <a:r>
              <a:rPr b="1"/>
              <a:t>Contact us today to begin your transformation journey!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This executive summary provides comprehensive information for leadership decision-making. Convert to presentation format using:</a:t>
            </a:r>
          </a:p>
          <a:p>
            <a:pPr lvl="0" indent="0">
              <a:buNone/>
            </a:pPr>
            <a:r>
              <a:rPr>
                <a:latin typeface="Courier"/>
              </a:rPr>
              <a:t>pandoc docs/EXECUTIVE_SUMMARY.md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presentations/Executive_Summary.pptx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Business Case Overview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💰 </a:t>
            </a:r>
            <a:r>
              <a:rPr b="1"/>
              <a:t>Financial Impact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Investment 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Total 3-Year Investment: $570,000
├── Year 1: $210,000 (includes implementation)
├── Year 2: $180,000 (subscription)
└── Year 3: $180,000 (subscription)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Annual Benefits (Conservative Estimates)</a:t>
            </a:r>
          </a:p>
          <a:p>
            <a:pPr lvl="0" indent="0">
              <a:buNone/>
            </a:pPr>
            <a:r>
              <a:rPr>
                <a:latin typeface="Courier"/>
              </a:rPr>
              <a:t>Total Annual Benefits: $950,000
├── Revenue Enhancement: $400,000
├── Operational Efficiency: $300,000
├── Cost Avoidance: $250,000
└── Risk Mitigation: $100,000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Return on Investment</a:t>
            </a:r>
          </a:p>
          <a:p>
            <a:pPr lvl="0"/>
            <a:r>
              <a:rPr b="1"/>
              <a:t>Net Annual Benefit</a:t>
            </a:r>
            <a:r>
              <a:rPr/>
              <a:t>: $770,000</a:t>
            </a:r>
          </a:p>
          <a:p>
            <a:pPr lvl="0"/>
            <a:r>
              <a:rPr b="1"/>
              <a:t>ROI</a:t>
            </a:r>
            <a:r>
              <a:rPr/>
              <a:t>: 317% in first year</a:t>
            </a:r>
          </a:p>
          <a:p>
            <a:pPr lvl="0"/>
            <a:r>
              <a:rPr b="1"/>
              <a:t>Payback Period</a:t>
            </a:r>
            <a:r>
              <a:rPr/>
              <a:t>: 2.3 months</a:t>
            </a:r>
          </a:p>
          <a:p>
            <a:pPr lvl="0"/>
            <a:r>
              <a:rPr b="1"/>
              <a:t>3-Year Net Benefit</a:t>
            </a:r>
            <a:r>
              <a:rPr/>
              <a:t>: $2.28 million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📈 </a:t>
            </a:r>
            <a:r>
              <a:rPr b="1"/>
              <a:t>Revenue Enhancement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Increased Patient Capacity</a:t>
            </a:r>
          </a:p>
          <a:p>
            <a:pPr lvl="0"/>
            <a:r>
              <a:rPr b="1"/>
              <a:t>40% more cycles</a:t>
            </a:r>
            <a:r>
              <a:rPr/>
              <a:t> per month through optimized scheduling</a:t>
            </a:r>
          </a:p>
          <a:p>
            <a:pPr lvl="0"/>
            <a:r>
              <a:rPr b="1"/>
              <a:t>Reduced cancellations</a:t>
            </a:r>
            <a:r>
              <a:rPr/>
              <a:t> through better patient preparation</a:t>
            </a:r>
          </a:p>
          <a:p>
            <a:pPr lvl="0"/>
            <a:r>
              <a:rPr b="1"/>
              <a:t>Enhanced outcomes</a:t>
            </a:r>
            <a:r>
              <a:rPr/>
              <a:t> leading to positive referrals</a:t>
            </a:r>
          </a:p>
          <a:p>
            <a:pPr lvl="0"/>
            <a:r>
              <a:rPr b="1"/>
              <a:t>Premium pricing</a:t>
            </a:r>
            <a:r>
              <a:rPr/>
              <a:t> for technology-enhanced care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 Efficiency Gains</a:t>
            </a:r>
          </a:p>
          <a:p>
            <a:pPr lvl="0"/>
            <a:r>
              <a:rPr b="1"/>
              <a:t>50% reduction</a:t>
            </a:r>
            <a:r>
              <a:rPr/>
              <a:t> in documentation time</a:t>
            </a:r>
          </a:p>
          <a:p>
            <a:pPr lvl="0"/>
            <a:r>
              <a:rPr b="1"/>
              <a:t>30% decrease</a:t>
            </a:r>
            <a:r>
              <a:rPr/>
              <a:t> in administrative overhead</a:t>
            </a:r>
          </a:p>
          <a:p>
            <a:pPr lvl="0"/>
            <a:r>
              <a:rPr b="1"/>
              <a:t>25% improvement</a:t>
            </a:r>
            <a:r>
              <a:rPr/>
              <a:t> in staff productivity</a:t>
            </a:r>
          </a:p>
          <a:p>
            <a:pPr lvl="0"/>
            <a:r>
              <a:rPr b="1"/>
              <a:t>Automated workflows</a:t>
            </a:r>
            <a:r>
              <a:rPr/>
              <a:t> eliminating manual processes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Quality and Outcome Improvements</a:t>
            </a:r>
          </a:p>
          <a:p>
            <a:pPr lvl="0"/>
            <a:r>
              <a:rPr b="1"/>
              <a:t>15% higher success rates</a:t>
            </a:r>
            <a:r>
              <a:rPr/>
              <a:t> through AI-optimized protocols</a:t>
            </a:r>
          </a:p>
          <a:p>
            <a:pPr lvl="0"/>
            <a:r>
              <a:rPr b="1"/>
              <a:t>Reduced complications</a:t>
            </a:r>
            <a:r>
              <a:rPr/>
              <a:t> through enhanced monitoring</a:t>
            </a:r>
          </a:p>
          <a:p>
            <a:pPr lvl="0"/>
            <a:r>
              <a:rPr b="1"/>
              <a:t>Improved patient satisfaction</a:t>
            </a:r>
            <a:r>
              <a:rPr/>
              <a:t> leading to retention</a:t>
            </a:r>
          </a:p>
          <a:p>
            <a:pPr lvl="0"/>
            <a:r>
              <a:rPr b="1"/>
              <a:t>Regulatory compliance</a:t>
            </a:r>
            <a:r>
              <a:rPr/>
              <a:t> avoiding penalties and risks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Competitive Advantage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🏆 </a:t>
            </a:r>
            <a:r>
              <a:rPr b="1"/>
              <a:t>Market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Technology Leadership</a:t>
            </a:r>
          </a:p>
          <a:p>
            <a:pPr lvl="0"/>
            <a:r>
              <a:rPr b="1"/>
              <a:t>Only EMR built exclusively for fertility clinics</a:t>
            </a:r>
          </a:p>
          <a:p>
            <a:pPr lvl="0"/>
            <a:r>
              <a:rPr b="1"/>
              <a:t>AI-powered clinical decision support</a:t>
            </a:r>
          </a:p>
          <a:p>
            <a:pPr lvl="0"/>
            <a:r>
              <a:rPr b="1"/>
              <a:t>Integrated laboratory and clinical workflows</a:t>
            </a:r>
          </a:p>
          <a:p>
            <a:pPr lvl="0"/>
            <a:r>
              <a:rPr b="1"/>
              <a:t>Predictive analytics for treatment optimization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Patient Experience Excellence</a:t>
            </a:r>
          </a:p>
          <a:p>
            <a:pPr lvl="0"/>
            <a:r>
              <a:rPr b="1"/>
              <a:t>Seamless care coordination</a:t>
            </a:r>
            <a:r>
              <a:rPr/>
              <a:t> across all touchpoints</a:t>
            </a:r>
          </a:p>
          <a:p>
            <a:pPr lvl="0"/>
            <a:r>
              <a:rPr b="1"/>
              <a:t>Real-time communication</a:t>
            </a:r>
            <a:r>
              <a:rPr/>
              <a:t> and progress updates</a:t>
            </a:r>
          </a:p>
          <a:p>
            <a:pPr lvl="0"/>
            <a:r>
              <a:rPr b="1"/>
              <a:t>Personalized treatment</a:t>
            </a:r>
            <a:r>
              <a:rPr/>
              <a:t> based on individual factors</a:t>
            </a:r>
          </a:p>
          <a:p>
            <a:pPr lvl="0"/>
            <a:r>
              <a:rPr b="1"/>
              <a:t>Transparent outcomes</a:t>
            </a:r>
            <a:r>
              <a:rPr/>
              <a:t> and success probability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Clinical Excellence</a:t>
            </a:r>
          </a:p>
          <a:p>
            <a:pPr lvl="0"/>
            <a:r>
              <a:rPr b="1"/>
              <a:t>Evidence-based protocols</a:t>
            </a:r>
            <a:r>
              <a:rPr/>
              <a:t> from 50,000+ cycles</a:t>
            </a:r>
          </a:p>
          <a:p>
            <a:pPr lvl="0"/>
            <a:r>
              <a:rPr b="1"/>
              <a:t>Personalized medicine</a:t>
            </a:r>
            <a:r>
              <a:rPr/>
              <a:t> through AI optimization</a:t>
            </a:r>
          </a:p>
          <a:p>
            <a:pPr lvl="0"/>
            <a:r>
              <a:rPr b="1"/>
              <a:t>Continuous improvement</a:t>
            </a:r>
            <a:r>
              <a:rPr/>
              <a:t> through outcome analytics</a:t>
            </a:r>
          </a:p>
          <a:p>
            <a:pPr lvl="0"/>
            <a:r>
              <a:rPr b="1"/>
              <a:t>Best practice sharing</a:t>
            </a:r>
            <a:r>
              <a:rPr/>
              <a:t> across clinic network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Competitive Positioning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300"/>
                <a:gridCol w="1905000"/>
                <a:gridCol w="1320800"/>
                <a:gridCol w="32385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Generic EMR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IVF EMR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Competitive Advantage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Setup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6-12 months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4-6 weeks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75% faster implementation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Training Required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40+ hours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8-12 hours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70% less training time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Success Rate Impact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 improvement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15-25% increase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Measurable outcome improvement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Regulatory Compliance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Manual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Automated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100% compliance assurance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Integration Complexity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Seamless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Plug-and-play connectivity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Total Cost of Ownership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$500K+/year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$180K/year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64% cost reduction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IVF EMR System</dc:title>
  <dc:creator>Executive Team</dc:creator>
  <cp:keywords/>
  <dcterms:created xsi:type="dcterms:W3CDTF">2025-07-10T12:06:12Z</dcterms:created>
  <dcterms:modified xsi:type="dcterms:W3CDTF">2025-07-10T12:06:12Z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olortheme">
    <vt:lpwstr>seahorse</vt:lpwstr>
  </property>
  <property fmtid="{D5CDD505-2E9C-101B-9397-08002B2CF9AE}" pid="4" name="date">
    <vt:lpwstr>2024</vt:lpwstr>
  </property>
  <property fmtid="{D5CDD505-2E9C-101B-9397-08002B2CF9AE}" pid="5" name="fonttheme">
    <vt:lpwstr>professionalfonts</vt:lpwstr>
  </property>
  <property fmtid="{D5CDD505-2E9C-101B-9397-08002B2CF9AE}" pid="6" name="header-includes">
    <vt:lpwstr/>
  </property>
  <property fmtid="{D5CDD505-2E9C-101B-9397-08002B2CF9AE}" pid="7" name="navigation">
    <vt:lpwstr>horizontal</vt:lpwstr>
  </property>
  <property fmtid="{D5CDD505-2E9C-101B-9397-08002B2CF9AE}" pid="8" name="section-titles">
    <vt:lpwstr>True</vt:lpwstr>
  </property>
  <property fmtid="{D5CDD505-2E9C-101B-9397-08002B2CF9AE}" pid="9" name="subtitle">
    <vt:lpwstr>Executive Summary for Clinic Leadership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</Properties>
</file>