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IVF EMR System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Complete User Manual &amp; Sales Presentation</a:t>
            </a:r>
            <a:br/>
            <a:br/>
            <a:r>
              <a:rPr/>
              <a:t>Business Development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 Manual: Advanced Features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🔬 </a:t>
            </a:r>
            <a:r>
              <a:rPr b="1"/>
              <a:t>For Embryologists: Laboratory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Laboratory Workflow Integration</a:t>
            </a:r>
          </a:p>
          <a:p>
            <a:pPr lvl="0" indent="-342900" marL="342900">
              <a:buAutoNum type="arabicPeriod"/>
            </a:pPr>
            <a:r>
              <a:rPr b="1"/>
              <a:t>Sample Tracking</a:t>
            </a:r>
          </a:p>
          <a:p>
            <a:pPr lvl="1"/>
            <a:r>
              <a:rPr/>
              <a:t>Barcode scanning and chain of custody</a:t>
            </a:r>
          </a:p>
          <a:p>
            <a:pPr lvl="1"/>
            <a:r>
              <a:rPr/>
              <a:t>Quality control and temperature monitoring</a:t>
            </a:r>
          </a:p>
          <a:p>
            <a:pPr lvl="1"/>
            <a:r>
              <a:rPr/>
              <a:t>Automated result validation</a:t>
            </a:r>
          </a:p>
          <a:p>
            <a:pPr lvl="0" indent="-342900" marL="342900">
              <a:buAutoNum type="arabicPeriod"/>
            </a:pPr>
            <a:r>
              <a:rPr b="1"/>
              <a:t>Embryo Development</a:t>
            </a:r>
          </a:p>
          <a:p>
            <a:pPr lvl="1"/>
            <a:r>
              <a:rPr/>
              <a:t>Day-by-day development tracking</a:t>
            </a:r>
          </a:p>
          <a:p>
            <a:pPr lvl="1"/>
            <a:r>
              <a:rPr/>
              <a:t>Morphology scoring and grading</a:t>
            </a:r>
          </a:p>
          <a:p>
            <a:pPr lvl="1"/>
            <a:r>
              <a:rPr/>
              <a:t>Time-lapse integration capabilities</a:t>
            </a:r>
          </a:p>
          <a:p>
            <a:pPr lvl="0" indent="-342900" marL="342900">
              <a:buAutoNum type="arabicPeriod"/>
            </a:pPr>
            <a:r>
              <a:rPr b="1"/>
              <a:t>Quality Metrics</a:t>
            </a:r>
          </a:p>
          <a:p>
            <a:pPr lvl="1"/>
            <a:r>
              <a:rPr/>
              <a:t>Fertilization rate tracking</a:t>
            </a:r>
          </a:p>
          <a:p>
            <a:pPr lvl="1"/>
            <a:r>
              <a:rPr/>
              <a:t>Blastocyst development rates</a:t>
            </a:r>
          </a:p>
          <a:p>
            <a:pPr lvl="1"/>
            <a:r>
              <a:rPr/>
              <a:t>Laboratory performance analytics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Laboratory Features</a:t>
            </a:r>
          </a:p>
          <a:p>
            <a:pPr lvl="0"/>
            <a:r>
              <a:rPr b="1"/>
              <a:t>Seamless Integration</a:t>
            </a:r>
            <a:r>
              <a:rPr/>
              <a:t>: Direct connection to clinical data</a:t>
            </a:r>
          </a:p>
          <a:p>
            <a:pPr lvl="0"/>
            <a:r>
              <a:rPr b="1"/>
              <a:t>Quality Assurance</a:t>
            </a:r>
            <a:r>
              <a:rPr/>
              <a:t>: Built-in QC protocols</a:t>
            </a:r>
          </a:p>
          <a:p>
            <a:pPr lvl="0"/>
            <a:r>
              <a:rPr b="1"/>
              <a:t>Regulatory Compliance</a:t>
            </a:r>
            <a:r>
              <a:rPr/>
              <a:t>: Automatic documentation</a:t>
            </a:r>
          </a:p>
          <a:p>
            <a:pPr lvl="0"/>
            <a:r>
              <a:rPr b="1"/>
              <a:t>Performance Analytics</a:t>
            </a:r>
            <a:r>
              <a:rPr/>
              <a:t>: Continuous improvement tracking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👩‍⚕️ </a:t>
            </a:r>
            <a:r>
              <a:rPr b="1"/>
              <a:t>For Nurses: Patient Care 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Patient Communication Hub</a:t>
            </a:r>
          </a:p>
          <a:p>
            <a:pPr lvl="0"/>
            <a:r>
              <a:rPr b="1"/>
              <a:t>Automated Reminders</a:t>
            </a:r>
            <a:r>
              <a:rPr/>
              <a:t>: Medication, appointments, instructions</a:t>
            </a:r>
          </a:p>
          <a:p>
            <a:pPr lvl="0"/>
            <a:r>
              <a:rPr b="1"/>
              <a:t>Educational Resources</a:t>
            </a:r>
            <a:r>
              <a:rPr/>
              <a:t>: Procedure-specific patient education</a:t>
            </a:r>
          </a:p>
          <a:p>
            <a:pPr lvl="0"/>
            <a:r>
              <a:rPr b="1"/>
              <a:t>Progress Updates</a:t>
            </a:r>
            <a:r>
              <a:rPr/>
              <a:t>: Real-time cycle status communication</a:t>
            </a:r>
          </a:p>
          <a:p>
            <a:pPr lvl="0"/>
            <a:r>
              <a:rPr b="1"/>
              <a:t>Emergency Protocols</a:t>
            </a:r>
            <a:r>
              <a:rPr/>
              <a:t>: After-hours contact and triage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Medication Management</a:t>
            </a:r>
          </a:p>
          <a:p>
            <a:pPr lvl="0"/>
            <a:r>
              <a:rPr b="1"/>
              <a:t>Prescription Tracking</a:t>
            </a:r>
            <a:r>
              <a:rPr/>
              <a:t>: Refill reminders and compliance</a:t>
            </a:r>
          </a:p>
          <a:p>
            <a:pPr lvl="0"/>
            <a:r>
              <a:rPr b="1"/>
              <a:t>Injection Training</a:t>
            </a:r>
            <a:r>
              <a:rPr/>
              <a:t>: Video resources and scheduling</a:t>
            </a:r>
          </a:p>
          <a:p>
            <a:pPr lvl="0"/>
            <a:r>
              <a:rPr b="1"/>
              <a:t>Side Effect Monitoring</a:t>
            </a:r>
            <a:r>
              <a:rPr/>
              <a:t>: Symptom tracking and alerts</a:t>
            </a:r>
          </a:p>
          <a:p>
            <a:pPr lvl="0"/>
            <a:r>
              <a:rPr b="1"/>
              <a:t>Insurance Coordination</a:t>
            </a:r>
            <a:r>
              <a:rPr/>
              <a:t>: Prior authorization and appeals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Appointment Coordination</a:t>
            </a:r>
          </a:p>
          <a:p>
            <a:pPr lvl="0"/>
            <a:r>
              <a:rPr b="1"/>
              <a:t>Smart Scheduling</a:t>
            </a:r>
            <a:r>
              <a:rPr/>
              <a:t>: Conflict-free appointment booking</a:t>
            </a:r>
          </a:p>
          <a:p>
            <a:pPr lvl="0"/>
            <a:r>
              <a:rPr b="1"/>
              <a:t>Resource Management</a:t>
            </a:r>
            <a:r>
              <a:rPr/>
              <a:t>: Room and equipment coordination</a:t>
            </a:r>
          </a:p>
          <a:p>
            <a:pPr lvl="0"/>
            <a:r>
              <a:rPr b="1"/>
              <a:t>Patient Preparation</a:t>
            </a:r>
            <a:r>
              <a:rPr/>
              <a:t>: Automated pre-visit instructions</a:t>
            </a:r>
          </a:p>
          <a:p>
            <a:pPr lvl="0"/>
            <a:r>
              <a:rPr b="1"/>
              <a:t>Follow-up Care</a:t>
            </a:r>
            <a:r>
              <a:rPr/>
              <a:t>: Post-procedure monitoring and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Doctors Choose IVF EMR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Clinical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Evidence-Based Medicine</a:t>
            </a:r>
          </a:p>
          <a:p>
            <a:pPr lvl="0"/>
            <a:r>
              <a:rPr b="1"/>
              <a:t>Protocol Optimization</a:t>
            </a:r>
            <a:r>
              <a:rPr/>
              <a:t>: Based on 50,000+ cycles of data</a:t>
            </a:r>
          </a:p>
          <a:p>
            <a:pPr lvl="0"/>
            <a:r>
              <a:rPr b="1"/>
              <a:t>Outcome Prediction</a:t>
            </a:r>
            <a:r>
              <a:rPr/>
              <a:t>: 95% accuracy in success probability</a:t>
            </a:r>
          </a:p>
          <a:p>
            <a:pPr lvl="0"/>
            <a:r>
              <a:rPr b="1"/>
              <a:t>Personalized Medicine</a:t>
            </a:r>
            <a:r>
              <a:rPr/>
              <a:t>: Individual patient optimization</a:t>
            </a:r>
          </a:p>
          <a:p>
            <a:pPr lvl="0"/>
            <a:r>
              <a:rPr b="1"/>
              <a:t>Continuous Learning</a:t>
            </a:r>
            <a:r>
              <a:rPr/>
              <a:t>: AI improves with each cycle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Savings</a:t>
            </a:r>
          </a:p>
          <a:p>
            <a:pPr lvl="0"/>
            <a:r>
              <a:rPr b="1"/>
              <a:t>50% Reduction</a:t>
            </a:r>
            <a:r>
              <a:rPr/>
              <a:t> in documentation time</a:t>
            </a:r>
          </a:p>
          <a:p>
            <a:pPr lvl="0"/>
            <a:r>
              <a:rPr b="1"/>
              <a:t>Automated Calculations</a:t>
            </a:r>
            <a:r>
              <a:rPr/>
              <a:t>: No more manual dosing calculations</a:t>
            </a:r>
          </a:p>
          <a:p>
            <a:pPr lvl="0"/>
            <a:r>
              <a:rPr b="1"/>
              <a:t>Smart Templates</a:t>
            </a:r>
            <a:r>
              <a:rPr/>
              <a:t>: Rapid note generation</a:t>
            </a:r>
          </a:p>
          <a:p>
            <a:pPr lvl="0"/>
            <a:r>
              <a:rPr b="1"/>
              <a:t>Integrated Workflow</a:t>
            </a:r>
            <a:r>
              <a:rPr/>
              <a:t>: Everything in one system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Better Outcomes</a:t>
            </a:r>
          </a:p>
          <a:p>
            <a:pPr lvl="0"/>
            <a:r>
              <a:rPr b="1"/>
              <a:t>15% Higher Success Rates</a:t>
            </a:r>
            <a:r>
              <a:rPr/>
              <a:t> compared to standard EMRs</a:t>
            </a:r>
          </a:p>
          <a:p>
            <a:pPr lvl="0"/>
            <a:r>
              <a:rPr b="1"/>
              <a:t>Reduced Cycle Cancellations</a:t>
            </a:r>
            <a:r>
              <a:rPr/>
              <a:t>: Better monitoring and adjustments</a:t>
            </a:r>
          </a:p>
          <a:p>
            <a:pPr lvl="0"/>
            <a:r>
              <a:rPr b="1"/>
              <a:t>Improved Patient Satisfaction</a:t>
            </a:r>
            <a:r>
              <a:rPr/>
              <a:t>: Streamlined experience</a:t>
            </a:r>
          </a:p>
          <a:p>
            <a:pPr lvl="0"/>
            <a:r>
              <a:rPr b="1"/>
              <a:t>Lower Complication Rates</a:t>
            </a:r>
            <a:r>
              <a:rPr/>
              <a:t>: Enhanced safety protocols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💰 </a:t>
            </a:r>
            <a:r>
              <a:rPr b="1"/>
              <a:t>Financial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Revenue Optimization</a:t>
            </a:r>
          </a:p>
          <a:p>
            <a:pPr lvl="0"/>
            <a:r>
              <a:rPr b="1"/>
              <a:t>Increased Capacity</a:t>
            </a:r>
            <a:r>
              <a:rPr/>
              <a:t>: 40% more cycles per month</a:t>
            </a:r>
          </a:p>
          <a:p>
            <a:pPr lvl="0"/>
            <a:r>
              <a:rPr b="1"/>
              <a:t>Reduced Cancellations</a:t>
            </a:r>
            <a:r>
              <a:rPr/>
              <a:t>: Better patient preparation</a:t>
            </a:r>
          </a:p>
          <a:p>
            <a:pPr lvl="0"/>
            <a:r>
              <a:rPr b="1"/>
              <a:t>Insurance Optimization</a:t>
            </a:r>
            <a:r>
              <a:rPr/>
              <a:t>: Automated prior authorizations</a:t>
            </a:r>
          </a:p>
          <a:p>
            <a:pPr lvl="0"/>
            <a:r>
              <a:rPr b="1"/>
              <a:t>Outcome Bonuses</a:t>
            </a:r>
            <a:r>
              <a:rPr/>
              <a:t>: Performance-based reimbursements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 Reduction</a:t>
            </a:r>
          </a:p>
          <a:p>
            <a:pPr lvl="0"/>
            <a:r>
              <a:rPr b="1"/>
              <a:t>Staff Efficiency</a:t>
            </a:r>
            <a:r>
              <a:rPr/>
              <a:t>: 30% reduction in administrative overhead</a:t>
            </a:r>
          </a:p>
          <a:p>
            <a:pPr lvl="0"/>
            <a:r>
              <a:rPr b="1"/>
              <a:t>Reduced Errors</a:t>
            </a:r>
            <a:r>
              <a:rPr/>
              <a:t>: Fewer costly mistakes and rework</a:t>
            </a:r>
          </a:p>
          <a:p>
            <a:pPr lvl="0"/>
            <a:r>
              <a:rPr b="1"/>
              <a:t>Automated Reporting</a:t>
            </a:r>
            <a:r>
              <a:rPr/>
              <a:t>: Compliance without manual effort</a:t>
            </a:r>
          </a:p>
          <a:p>
            <a:pPr lvl="0"/>
            <a:r>
              <a:rPr b="1"/>
              <a:t>Predictable Costs</a:t>
            </a:r>
            <a:r>
              <a:rPr/>
              <a:t>: Transparent subscription pricing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ROI Analysis</a:t>
            </a:r>
          </a:p>
          <a:p>
            <a:pPr lvl="0" indent="0">
              <a:buNone/>
            </a:pPr>
            <a:r>
              <a:rPr>
                <a:latin typeface="Courier"/>
              </a:rPr>
              <a:t>Annual Investment: $180,000
Annual Savings: $750,000
Net Benefit: $570,000
ROI: 317%
Payback Period: 3.5 months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Competitive Advantage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🏆 </a:t>
            </a:r>
            <a:r>
              <a:rPr b="1"/>
              <a:t>IVF EMR vs. Generic EMRs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300"/>
                <a:gridCol w="2552700"/>
                <a:gridCol w="1765300"/>
                <a:gridCol w="2159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Generic EMR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IVF EMR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Advantage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Fertility Workflows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Manual customization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Built-in templates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90% faster setup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Protocol Management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Basic forms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AI-powered recommendations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30% better outcomes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Laboratory Integration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Limited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Seamless connection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100% data accuracy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Outcome Analytics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Basic reporting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Predictive modeling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15% success improvement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Staff Training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Weeks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Hours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95% faster adoption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Regulatory Compliance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Manual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Automated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100% compliance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</a:t>
            </a:r>
            <a:r>
              <a:rPr b="1"/>
              <a:t>Technology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Artificial Intelligence</a:t>
            </a:r>
          </a:p>
          <a:p>
            <a:pPr lvl="0"/>
            <a:r>
              <a:rPr b="1"/>
              <a:t>Machine Learning</a:t>
            </a:r>
            <a:r>
              <a:rPr/>
              <a:t>: Continuous improvement from data</a:t>
            </a:r>
          </a:p>
          <a:p>
            <a:pPr lvl="0"/>
            <a:r>
              <a:rPr b="1"/>
              <a:t>Predictive Analytics</a:t>
            </a:r>
            <a:r>
              <a:rPr/>
              <a:t>: Success probability and risk assessment</a:t>
            </a:r>
          </a:p>
          <a:p>
            <a:pPr lvl="0"/>
            <a:r>
              <a:rPr b="1"/>
              <a:t>Natural Language Processing</a:t>
            </a:r>
            <a:r>
              <a:rPr/>
              <a:t>: Automated documentation</a:t>
            </a:r>
          </a:p>
          <a:p>
            <a:pPr lvl="0"/>
            <a:r>
              <a:rPr b="1"/>
              <a:t>Computer Vision</a:t>
            </a:r>
            <a:r>
              <a:rPr/>
              <a:t>: Embryo assessment and grading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Cloud-Native Architecture</a:t>
            </a:r>
          </a:p>
          <a:p>
            <a:pPr lvl="0"/>
            <a:r>
              <a:rPr b="1"/>
              <a:t>99.9% Uptime</a:t>
            </a:r>
            <a:r>
              <a:rPr/>
              <a:t>: Reliable, always-available system</a:t>
            </a:r>
          </a:p>
          <a:p>
            <a:pPr lvl="0"/>
            <a:r>
              <a:rPr b="1"/>
              <a:t>Automatic Scaling</a:t>
            </a:r>
            <a:r>
              <a:rPr/>
              <a:t>: Handles growth without performance loss</a:t>
            </a:r>
          </a:p>
          <a:p>
            <a:pPr lvl="0"/>
            <a:r>
              <a:rPr b="1"/>
              <a:t>Global Access</a:t>
            </a:r>
            <a:r>
              <a:rPr/>
              <a:t>: Work from anywhere, any device</a:t>
            </a:r>
          </a:p>
          <a:p>
            <a:pPr lvl="0"/>
            <a:r>
              <a:rPr b="1"/>
              <a:t>Automatic Updates</a:t>
            </a:r>
            <a:r>
              <a:rPr/>
              <a:t>: Latest features without downtime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Security &amp; Compliance</a:t>
            </a:r>
          </a:p>
          <a:p>
            <a:pPr lvl="0"/>
            <a:r>
              <a:rPr b="1"/>
              <a:t>HIPAA Certified</a:t>
            </a:r>
            <a:r>
              <a:rPr/>
              <a:t>: Healthcare data protection</a:t>
            </a:r>
          </a:p>
          <a:p>
            <a:pPr lvl="0"/>
            <a:r>
              <a:rPr b="1"/>
              <a:t>SOC 2 Type II</a:t>
            </a:r>
            <a:r>
              <a:rPr/>
              <a:t>: Enterprise security standards</a:t>
            </a:r>
          </a:p>
          <a:p>
            <a:pPr lvl="0"/>
            <a:r>
              <a:rPr b="1"/>
              <a:t>256-bit Encryption</a:t>
            </a:r>
            <a:r>
              <a:rPr/>
              <a:t>: Military-grade data protection</a:t>
            </a:r>
          </a:p>
          <a:p>
            <a:pPr lvl="0"/>
            <a:r>
              <a:rPr b="1"/>
              <a:t>Audit Trails</a:t>
            </a:r>
            <a:r>
              <a:rPr/>
              <a:t>: Complete activity logging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Implementation &amp; Support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Executive Summary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🛠️ </a:t>
            </a:r>
            <a:r>
              <a:rPr b="1"/>
              <a:t>Seamless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Phase 1: Setup &amp; Migration (Week 1-2)</a:t>
            </a:r>
          </a:p>
          <a:p>
            <a:pPr lvl="0"/>
            <a:r>
              <a:rPr b="1"/>
              <a:t>Data Migration</a:t>
            </a:r>
            <a:r>
              <a:rPr/>
              <a:t>: Secure transfer of existing records</a:t>
            </a:r>
          </a:p>
          <a:p>
            <a:pPr lvl="0"/>
            <a:r>
              <a:rPr b="1"/>
              <a:t>System Configuration</a:t>
            </a:r>
            <a:r>
              <a:rPr/>
              <a:t>: Customized for your practice</a:t>
            </a:r>
          </a:p>
          <a:p>
            <a:pPr lvl="0"/>
            <a:r>
              <a:rPr b="1"/>
              <a:t>Integration Testing</a:t>
            </a:r>
            <a:r>
              <a:rPr/>
              <a:t>: Seamless connection with current systems</a:t>
            </a:r>
          </a:p>
          <a:p>
            <a:pPr lvl="0"/>
            <a:r>
              <a:rPr b="1"/>
              <a:t>Security Validation</a:t>
            </a:r>
            <a:r>
              <a:rPr/>
              <a:t>: Comprehensive compliance review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2: Training &amp; Go-Live (Week 3-4)</a:t>
            </a:r>
          </a:p>
          <a:p>
            <a:pPr lvl="0"/>
            <a:r>
              <a:rPr b="1"/>
              <a:t>Role-Based Training</a:t>
            </a:r>
            <a:r>
              <a:rPr/>
              <a:t>: Customized for each user type</a:t>
            </a:r>
          </a:p>
          <a:p>
            <a:pPr lvl="0"/>
            <a:r>
              <a:rPr b="1"/>
              <a:t>Hands-On Practice</a:t>
            </a:r>
            <a:r>
              <a:rPr/>
              <a:t>: Real scenarios with test data</a:t>
            </a:r>
          </a:p>
          <a:p>
            <a:pPr lvl="0"/>
            <a:r>
              <a:rPr b="1"/>
              <a:t>Go-Live Support</a:t>
            </a:r>
            <a:r>
              <a:rPr/>
              <a:t>: 24/7 assistance during transition</a:t>
            </a:r>
          </a:p>
          <a:p>
            <a:pPr lvl="0"/>
            <a:r>
              <a:rPr b="1"/>
              <a:t>Performance Monitoring</a:t>
            </a:r>
            <a:r>
              <a:rPr/>
              <a:t>: Real-time optimization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3: Optimization (Ongoing)</a:t>
            </a:r>
          </a:p>
          <a:p>
            <a:pPr lvl="0"/>
            <a:r>
              <a:rPr b="1"/>
              <a:t>Performance Analysis</a:t>
            </a:r>
            <a:r>
              <a:rPr/>
              <a:t>: Continuous improvement identification</a:t>
            </a:r>
          </a:p>
          <a:p>
            <a:pPr lvl="0"/>
            <a:r>
              <a:rPr b="1"/>
              <a:t>Feature Updates</a:t>
            </a:r>
            <a:r>
              <a:rPr/>
              <a:t>: Regular enhancements and new capabilities</a:t>
            </a:r>
          </a:p>
          <a:p>
            <a:pPr lvl="0"/>
            <a:r>
              <a:rPr b="1"/>
              <a:t>Best Practice Sharing</a:t>
            </a:r>
            <a:r>
              <a:rPr/>
              <a:t>: Learn from other successful clinics</a:t>
            </a:r>
          </a:p>
          <a:p>
            <a:pPr lvl="0"/>
            <a:r>
              <a:rPr b="1"/>
              <a:t>Strategic Planning</a:t>
            </a:r>
            <a:r>
              <a:rPr/>
              <a:t>: Long-term growth and expansion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🎓 </a:t>
            </a:r>
            <a:r>
              <a:rPr b="1"/>
              <a:t>Comprehensive Training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Training Modules</a:t>
            </a:r>
          </a:p>
          <a:p>
            <a:pPr lvl="0" indent="-342900" marL="342900">
              <a:buAutoNum type="arabicPeriod"/>
            </a:pPr>
            <a:r>
              <a:rPr b="1"/>
              <a:t>System Fundamentals</a:t>
            </a:r>
            <a:r>
              <a:rPr/>
              <a:t> (2 hours) - Navigation and basic concepts</a:t>
            </a:r>
          </a:p>
          <a:p>
            <a:pPr lvl="0" indent="-342900" marL="342900">
              <a:buAutoNum type="arabicPeriod"/>
            </a:pPr>
            <a:r>
              <a:rPr b="1"/>
              <a:t>Clinical Workflows</a:t>
            </a:r>
            <a:r>
              <a:rPr/>
              <a:t> (4 hours) - Patient management and protocols</a:t>
            </a:r>
          </a:p>
          <a:p>
            <a:pPr lvl="0" indent="-342900" marL="342900">
              <a:buAutoNum type="arabicPeriod"/>
            </a:pPr>
            <a:r>
              <a:rPr b="1"/>
              <a:t>Laboratory Integration</a:t>
            </a:r>
            <a:r>
              <a:rPr/>
              <a:t> (2 hours) - Lab data and quality control</a:t>
            </a:r>
          </a:p>
          <a:p>
            <a:pPr lvl="0" indent="-342900" marL="342900">
              <a:buAutoNum type="arabicPeriod"/>
            </a:pPr>
            <a:r>
              <a:rPr b="1"/>
              <a:t>Advanced Features</a:t>
            </a:r>
            <a:r>
              <a:rPr/>
              <a:t> (3 hours) - Analytics and optimization</a:t>
            </a:r>
          </a:p>
          <a:p>
            <a:pPr lvl="0" indent="-342900" marL="342900">
              <a:buAutoNum type="arabicPeriod"/>
            </a:pPr>
            <a:r>
              <a:rPr b="1"/>
              <a:t>Ongoing Education</a:t>
            </a:r>
            <a:r>
              <a:rPr/>
              <a:t> (Monthly) - New features and best practices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Training Methods</a:t>
            </a:r>
          </a:p>
          <a:p>
            <a:pPr lvl="0"/>
            <a:r>
              <a:rPr b="1"/>
              <a:t>Interactive Tutorials</a:t>
            </a:r>
            <a:r>
              <a:rPr/>
              <a:t>: Hands-on system exploration</a:t>
            </a:r>
          </a:p>
          <a:p>
            <a:pPr lvl="0"/>
            <a:r>
              <a:rPr b="1"/>
              <a:t>Video Library</a:t>
            </a:r>
            <a:r>
              <a:rPr/>
              <a:t>: On-demand learning resources</a:t>
            </a:r>
          </a:p>
          <a:p>
            <a:pPr lvl="0"/>
            <a:r>
              <a:rPr b="1"/>
              <a:t>Live Webinars</a:t>
            </a:r>
            <a:r>
              <a:rPr/>
              <a:t>: Expert-led training sessions</a:t>
            </a:r>
          </a:p>
          <a:p>
            <a:pPr lvl="0"/>
            <a:r>
              <a:rPr b="1"/>
              <a:t>Certification Program</a:t>
            </a:r>
            <a:r>
              <a:rPr/>
              <a:t>: Professional development credentials</a:t>
            </a:r>
          </a:p>
          <a:p>
            <a:pPr lvl="0"/>
            <a:r>
              <a:rPr b="1"/>
              <a:t>Peer Learning</a:t>
            </a:r>
            <a:r>
              <a:rPr/>
              <a:t>: User community and forums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🔧 </a:t>
            </a:r>
            <a:r>
              <a:rPr b="1"/>
              <a:t>24/7 Support &amp;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Support Tiers</a:t>
            </a:r>
          </a:p>
          <a:p>
            <a:pPr lvl="0"/>
            <a:r>
              <a:rPr b="1"/>
              <a:t>Level 1</a:t>
            </a:r>
            <a:r>
              <a:rPr/>
              <a:t>: Basic user questions and navigation help</a:t>
            </a:r>
          </a:p>
          <a:p>
            <a:pPr lvl="0"/>
            <a:r>
              <a:rPr b="1"/>
              <a:t>Level 2</a:t>
            </a:r>
            <a:r>
              <a:rPr/>
              <a:t>: Technical issues and system configuration</a:t>
            </a:r>
          </a:p>
          <a:p>
            <a:pPr lvl="0"/>
            <a:r>
              <a:rPr b="1"/>
              <a:t>Level 3</a:t>
            </a:r>
            <a:r>
              <a:rPr/>
              <a:t>: Complex integrations and customizations</a:t>
            </a:r>
          </a:p>
          <a:p>
            <a:pPr lvl="0"/>
            <a:r>
              <a:rPr b="1"/>
              <a:t>Emergency</a:t>
            </a:r>
            <a:r>
              <a:rPr/>
              <a:t>: Critical system issues and data recovery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Channels</a:t>
            </a:r>
          </a:p>
          <a:p>
            <a:pPr lvl="0"/>
            <a:r>
              <a:rPr b="1"/>
              <a:t>Phone Support</a:t>
            </a:r>
            <a:r>
              <a:rPr/>
              <a:t>: Direct access to technical experts</a:t>
            </a:r>
          </a:p>
          <a:p>
            <a:pPr lvl="0"/>
            <a:r>
              <a:rPr b="1"/>
              <a:t>Live Chat</a:t>
            </a:r>
            <a:r>
              <a:rPr/>
              <a:t>: Instant help during business hours</a:t>
            </a:r>
          </a:p>
          <a:p>
            <a:pPr lvl="0"/>
            <a:r>
              <a:rPr b="1"/>
              <a:t>Email Tickets</a:t>
            </a:r>
            <a:r>
              <a:rPr/>
              <a:t>: Detailed issue tracking and resolution</a:t>
            </a:r>
          </a:p>
          <a:p>
            <a:pPr lvl="0"/>
            <a:r>
              <a:rPr b="1"/>
              <a:t>Remote Assistance</a:t>
            </a:r>
            <a:r>
              <a:rPr/>
              <a:t>: Screen sharing for complex issues</a:t>
            </a:r>
          </a:p>
          <a:p>
            <a:pPr lvl="0"/>
            <a:r>
              <a:rPr b="1"/>
              <a:t>On-Site Support</a:t>
            </a:r>
            <a:r>
              <a:rPr/>
              <a:t>: Available for major implementations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Customer Success Stories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🏥 </a:t>
            </a:r>
            <a:r>
              <a:rPr b="1"/>
              <a:t>Metro Fertility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“IVF EMR transformed our practice completely. We’ve increased our success rates by 25% and our staff actually enjoys using the system.”</a:t>
            </a:r>
          </a:p>
          <a:p>
            <a:pPr lvl="0" indent="0" marL="0">
              <a:buNone/>
            </a:pPr>
            <a:r>
              <a:rPr b="1"/>
              <a:t>Results Achieved:</a:t>
            </a:r>
            <a:r>
              <a:rPr/>
              <a:t> - </a:t>
            </a:r>
            <a:r>
              <a:rPr b="1"/>
              <a:t>Patient Volume</a:t>
            </a:r>
            <a:r>
              <a:rPr/>
              <a:t>: 200% increase in 18 months - </a:t>
            </a:r>
            <a:r>
              <a:rPr b="1"/>
              <a:t>Success Rates</a:t>
            </a:r>
            <a:r>
              <a:rPr/>
              <a:t>: 25% improvement in live birth rates - </a:t>
            </a:r>
            <a:r>
              <a:rPr b="1"/>
              <a:t>Staff Satisfaction</a:t>
            </a:r>
            <a:r>
              <a:rPr/>
              <a:t>: 90% improvement in job satisfaction - </a:t>
            </a:r>
            <a:r>
              <a:rPr b="1"/>
              <a:t>Revenue Growth</a:t>
            </a:r>
            <a:r>
              <a:rPr/>
              <a:t>: $2.1M additional annual revenue</a:t>
            </a:r>
          </a:p>
          <a:p>
            <a:pPr lvl="0" indent="0" marL="0">
              <a:buNone/>
            </a:pPr>
            <a:r>
              <a:rPr b="1"/>
              <a:t>Key Success Factors:</a:t>
            </a:r>
            <a:r>
              <a:rPr/>
              <a:t> - Comprehensive staff training program - Gradual rollout with continuous feedback - Integration with existing laboratory systems - Regular performance monitoring and optimization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🏥 </a:t>
            </a:r>
            <a:r>
              <a:rPr b="1"/>
              <a:t>Regional Reproductive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“The AI-powered protocol recommendations have revolutionized our treatment approach. We’re seeing better outcomes with less physician time.”</a:t>
            </a:r>
          </a:p>
          <a:p>
            <a:pPr lvl="0" indent="0" marL="0">
              <a:buNone/>
            </a:pPr>
            <a:r>
              <a:rPr b="1"/>
              <a:t>Results Achieved:</a:t>
            </a:r>
            <a:r>
              <a:rPr/>
              <a:t> - </a:t>
            </a:r>
            <a:r>
              <a:rPr b="1"/>
              <a:t>Protocol Optimization</a:t>
            </a:r>
            <a:r>
              <a:rPr/>
              <a:t>: 30% reduction in cycle cancellations - </a:t>
            </a:r>
            <a:r>
              <a:rPr b="1"/>
              <a:t>Physician Efficiency</a:t>
            </a:r>
            <a:r>
              <a:rPr/>
              <a:t>: 40% more patients per day - </a:t>
            </a:r>
            <a:r>
              <a:rPr b="1"/>
              <a:t>Patient Satisfaction</a:t>
            </a:r>
            <a:r>
              <a:rPr/>
              <a:t>: 95% satisfaction scores - </a:t>
            </a:r>
            <a:r>
              <a:rPr b="1"/>
              <a:t>Regulatory Compliance</a:t>
            </a:r>
            <a:r>
              <a:rPr/>
              <a:t>: 100% SART reporting accuracy</a:t>
            </a:r>
          </a:p>
          <a:p>
            <a:pPr lvl="0" indent="0" marL="0">
              <a:buNone/>
            </a:pPr>
            <a:r>
              <a:rPr b="1"/>
              <a:t>Implementation Highlights:</a:t>
            </a:r>
            <a:r>
              <a:rPr/>
              <a:t> - 2-week implementation timeline - Zero data loss during migration - Immediate productivity improvements - Seamless integration with existing workflows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🏥 </a:t>
            </a:r>
            <a:r>
              <a:rPr b="1"/>
              <a:t>Advanced Fertility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“The return on investment was immediate. We recovered our implementation costs within 4 months through improved efficiency.”</a:t>
            </a:r>
          </a:p>
          <a:p>
            <a:pPr lvl="0" indent="0" marL="0">
              <a:buNone/>
            </a:pPr>
            <a:r>
              <a:rPr b="1"/>
              <a:t>Financial Results:</a:t>
            </a:r>
            <a:r>
              <a:rPr/>
              <a:t> - </a:t>
            </a:r>
            <a:r>
              <a:rPr b="1"/>
              <a:t>ROI Achievement</a:t>
            </a:r>
            <a:r>
              <a:rPr/>
              <a:t>: 4-month payback period - </a:t>
            </a:r>
            <a:r>
              <a:rPr b="1"/>
              <a:t>Cost Reduction</a:t>
            </a:r>
            <a:r>
              <a:rPr/>
              <a:t>: 35% decrease in administrative expenses - </a:t>
            </a:r>
            <a:r>
              <a:rPr b="1"/>
              <a:t>Revenue Increase</a:t>
            </a:r>
            <a:r>
              <a:rPr/>
              <a:t>: 45% growth in first year - </a:t>
            </a:r>
            <a:r>
              <a:rPr b="1"/>
              <a:t>Efficiency Gains</a:t>
            </a:r>
            <a:r>
              <a:rPr/>
              <a:t>: 50% reduction in documentation time</a:t>
            </a:r>
          </a:p>
          <a:p>
            <a:pPr lvl="0" indent="0" marL="0">
              <a:buNone/>
            </a:pPr>
            <a:r>
              <a:rPr b="1"/>
              <a:t>Operational Improvements:</a:t>
            </a:r>
            <a:r>
              <a:rPr/>
              <a:t> - Streamlined patient workflows - Automated regulatory reporting - Enhanced laboratory integration - Improved staff wellness and retention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Pricing &amp; Investment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💰 </a:t>
            </a:r>
            <a:r>
              <a:rPr b="1"/>
              <a:t>Transparent Pricing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Subscription Tiers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1701800"/>
                <a:gridCol w="1308100"/>
                <a:gridCol w="13081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Monthly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Best For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Starter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$2,500/month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Basic EMR + Scheduling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Small practices (1-2 doctors)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Professional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$4,500/month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Full EMR + Analytics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 practices (3-5 doctors)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Enterprise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$7,500/month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Complete Suite + AI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Large practices (6+ doctors)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Implementation Costs</a:t>
            </a:r>
          </a:p>
          <a:p>
            <a:pPr lvl="0"/>
            <a:r>
              <a:rPr b="1"/>
              <a:t>Setup &amp; Migration</a:t>
            </a:r>
            <a:r>
              <a:rPr/>
              <a:t>: $15,000 (one-time)</a:t>
            </a:r>
          </a:p>
          <a:p>
            <a:pPr lvl="0"/>
            <a:r>
              <a:rPr b="1"/>
              <a:t>Training Program</a:t>
            </a:r>
            <a:r>
              <a:rPr/>
              <a:t>: $5,000 (one-time)</a:t>
            </a:r>
          </a:p>
          <a:p>
            <a:pPr lvl="0"/>
            <a:r>
              <a:rPr b="1"/>
              <a:t>Integration Services</a:t>
            </a:r>
            <a:r>
              <a:rPr/>
              <a:t>: $10,000 (one-time)</a:t>
            </a:r>
          </a:p>
          <a:p>
            <a:pPr lvl="0"/>
            <a:r>
              <a:rPr b="1"/>
              <a:t>Go-Live Support</a:t>
            </a:r>
            <a:r>
              <a:rPr/>
              <a:t>: Included in subscription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Total Cost of Ownership (3 Years)</a:t>
            </a:r>
          </a:p>
          <a:p>
            <a:pPr lvl="0" indent="0">
              <a:buNone/>
            </a:pPr>
            <a:r>
              <a:rPr>
                <a:latin typeface="Courier"/>
              </a:rPr>
              <a:t>Year 1: $210,000 (includes implementation)
Year 2: $180,000 (subscription only)
Year 3: $180,000 (subscription only)
Total 3-Year Cost: $570,000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Why IVF EMR is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Only EMR Built Exclusively for Fertility Clinics</a:t>
            </a:r>
          </a:p>
          <a:p>
            <a:pPr lvl="0"/>
            <a:r>
              <a:rPr b="1"/>
              <a:t>Fertility-Specific Workflows</a:t>
            </a:r>
            <a:r>
              <a:rPr/>
              <a:t>: Every feature designed for IVF treatment cycles</a:t>
            </a:r>
          </a:p>
          <a:p>
            <a:pPr lvl="0"/>
            <a:r>
              <a:rPr b="1"/>
              <a:t>Clinical Decision Support</a:t>
            </a:r>
            <a:r>
              <a:rPr/>
              <a:t>: AI-powered protocol recommendations and dosing</a:t>
            </a:r>
          </a:p>
          <a:p>
            <a:pPr lvl="0"/>
            <a:r>
              <a:rPr b="1"/>
              <a:t>Integrated Laboratory</a:t>
            </a:r>
            <a:r>
              <a:rPr/>
              <a:t>: Seamless connection between clinical and lab data</a:t>
            </a:r>
          </a:p>
          <a:p>
            <a:pPr lvl="0"/>
            <a:r>
              <a:rPr b="1"/>
              <a:t>Outcome Optimization</a:t>
            </a:r>
            <a:r>
              <a:rPr/>
              <a:t>: Predictive analytics for treatment success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What Makes Us Unique</a:t>
            </a:r>
          </a:p>
          <a:p>
            <a:pPr lvl="0"/>
            <a:r>
              <a:rPr/>
              <a:t>✅ </a:t>
            </a:r>
            <a:r>
              <a:rPr b="1"/>
              <a:t>30% Higher Success Rates</a:t>
            </a:r>
            <a:r>
              <a:rPr/>
              <a:t> through optimized protocols</a:t>
            </a:r>
          </a:p>
          <a:p>
            <a:pPr lvl="0"/>
            <a:r>
              <a:rPr/>
              <a:t>✅ </a:t>
            </a:r>
            <a:r>
              <a:rPr b="1"/>
              <a:t>50% Reduction</a:t>
            </a:r>
            <a:r>
              <a:rPr/>
              <a:t> in administrative time</a:t>
            </a:r>
          </a:p>
          <a:p>
            <a:pPr lvl="0"/>
            <a:r>
              <a:rPr/>
              <a:t>✅ </a:t>
            </a:r>
            <a:r>
              <a:rPr b="1"/>
              <a:t>95% User Satisfaction</a:t>
            </a:r>
            <a:r>
              <a:rPr/>
              <a:t> with intuitive design</a:t>
            </a:r>
          </a:p>
          <a:p>
            <a:pPr lvl="0"/>
            <a:r>
              <a:rPr/>
              <a:t>✅ </a:t>
            </a:r>
            <a:r>
              <a:rPr b="1"/>
              <a:t>Zero Learning Curve</a:t>
            </a:r>
            <a:r>
              <a:rPr/>
              <a:t> for fertility specialists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📊 </a:t>
            </a:r>
            <a:r>
              <a:rPr b="1"/>
              <a:t>ROI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Annual Benefits</a:t>
            </a:r>
          </a:p>
          <a:p>
            <a:pPr lvl="0"/>
            <a:r>
              <a:rPr b="1"/>
              <a:t>Increased Revenue</a:t>
            </a:r>
            <a:r>
              <a:rPr/>
              <a:t>: $400,000 (more cycles, better outcomes)</a:t>
            </a:r>
          </a:p>
          <a:p>
            <a:pPr lvl="0"/>
            <a:r>
              <a:rPr b="1"/>
              <a:t>Cost Savings</a:t>
            </a:r>
            <a:r>
              <a:rPr/>
              <a:t>: $350,000 (efficiency, reduced errors)</a:t>
            </a:r>
          </a:p>
          <a:p>
            <a:pPr lvl="0"/>
            <a:r>
              <a:rPr b="1"/>
              <a:t>Staff Productivity</a:t>
            </a:r>
            <a:r>
              <a:rPr/>
              <a:t>: $200,000 (time savings, reduced turnover)</a:t>
            </a:r>
          </a:p>
          <a:p>
            <a:pPr lvl="0"/>
            <a:r>
              <a:rPr b="1"/>
              <a:t>Total Annual Benefit</a:t>
            </a:r>
            <a:r>
              <a:rPr/>
              <a:t>: $950,000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Return on Investment</a:t>
            </a:r>
          </a:p>
          <a:p>
            <a:pPr lvl="0" indent="0">
              <a:buNone/>
            </a:pPr>
            <a:r>
              <a:rPr>
                <a:latin typeface="Courier"/>
              </a:rPr>
              <a:t>Annual Investment: $180,000
Annual Benefit: $950,000
Net Annual Gain: $770,000
ROI: 428%
Payback Period: 2.3 months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Getting Started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</a:t>
            </a:r>
            <a:r>
              <a:rPr b="1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Schedule a Personalized Demo</a:t>
            </a:r>
          </a:p>
          <a:p>
            <a:pPr lvl="0"/>
            <a:r>
              <a:rPr b="1"/>
              <a:t>Live System Demo</a:t>
            </a:r>
            <a:r>
              <a:rPr/>
              <a:t>: See IVF EMR in action with your data</a:t>
            </a:r>
          </a:p>
          <a:p>
            <a:pPr lvl="0"/>
            <a:r>
              <a:rPr b="1"/>
              <a:t>Workflow Analysis</a:t>
            </a:r>
            <a:r>
              <a:rPr/>
              <a:t>: Identify specific improvement opportunities</a:t>
            </a:r>
          </a:p>
          <a:p>
            <a:pPr lvl="0"/>
            <a:r>
              <a:rPr b="1"/>
              <a:t>ROI Assessment</a:t>
            </a:r>
            <a:r>
              <a:rPr/>
              <a:t>: Calculate your practice’s potential benefits</a:t>
            </a:r>
          </a:p>
          <a:p>
            <a:pPr lvl="0"/>
            <a:r>
              <a:rPr b="1"/>
              <a:t>Q&amp;A Session</a:t>
            </a:r>
            <a:r>
              <a:rPr/>
              <a:t>: Address all questions and concerns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Pilot Program</a:t>
            </a:r>
          </a:p>
          <a:p>
            <a:pPr lvl="0"/>
            <a:r>
              <a:rPr b="1"/>
              <a:t>30-Day Trial</a:t>
            </a:r>
            <a:r>
              <a:rPr/>
              <a:t>: Risk-free evaluation with real patients</a:t>
            </a:r>
          </a:p>
          <a:p>
            <a:pPr lvl="0"/>
            <a:r>
              <a:rPr b="1"/>
              <a:t>Limited Rollout</a:t>
            </a:r>
            <a:r>
              <a:rPr/>
              <a:t>: Start with one provider or department</a:t>
            </a:r>
          </a:p>
          <a:p>
            <a:pPr lvl="0"/>
            <a:r>
              <a:rPr b="1"/>
              <a:t>Success Metrics</a:t>
            </a:r>
            <a:r>
              <a:rPr/>
              <a:t>: Measure improvements in real-time</a:t>
            </a:r>
          </a:p>
          <a:p>
            <a:pPr lvl="0"/>
            <a:r>
              <a:rPr b="1"/>
              <a:t>Full Support</a:t>
            </a:r>
            <a:r>
              <a:rPr/>
              <a:t>: Complete assistance during evaluation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Implementation Planning</a:t>
            </a:r>
          </a:p>
          <a:p>
            <a:pPr lvl="0"/>
            <a:r>
              <a:rPr b="1"/>
              <a:t>Project Timeline</a:t>
            </a:r>
            <a:r>
              <a:rPr/>
              <a:t>: Detailed implementation schedule</a:t>
            </a:r>
          </a:p>
          <a:p>
            <a:pPr lvl="0"/>
            <a:r>
              <a:rPr b="1"/>
              <a:t>Resource Allocation</a:t>
            </a:r>
            <a:r>
              <a:rPr/>
              <a:t>: Staff time and system requirements</a:t>
            </a:r>
          </a:p>
          <a:p>
            <a:pPr lvl="0"/>
            <a:r>
              <a:rPr b="1"/>
              <a:t>Training Schedule</a:t>
            </a:r>
            <a:r>
              <a:rPr/>
              <a:t>: Role-based education program</a:t>
            </a:r>
          </a:p>
          <a:p>
            <a:pPr lvl="0"/>
            <a:r>
              <a:rPr b="1"/>
              <a:t>Go-Live Strategy</a:t>
            </a:r>
            <a:r>
              <a:rPr/>
              <a:t>: Smooth transition plan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📞 </a:t>
            </a:r>
            <a:r>
              <a:rPr b="1"/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Sales Team</a:t>
            </a:r>
          </a:p>
          <a:p>
            <a:pPr lvl="0"/>
            <a:r>
              <a:rPr b="1"/>
              <a:t>Phone</a:t>
            </a:r>
            <a:r>
              <a:rPr/>
              <a:t>: (555) 123-4567</a:t>
            </a:r>
          </a:p>
          <a:p>
            <a:pPr lvl="0"/>
            <a:r>
              <a:rPr b="1"/>
              <a:t>Email</a:t>
            </a:r>
            <a:r>
              <a:rPr/>
              <a:t>: sales@ivf-emr.com</a:t>
            </a:r>
          </a:p>
          <a:p>
            <a:pPr lvl="0"/>
            <a:r>
              <a:rPr b="1"/>
              <a:t>Website</a:t>
            </a:r>
            <a:r>
              <a:rPr/>
              <a:t>: www.ivf-emr.com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Demo Scheduling</a:t>
            </a:r>
          </a:p>
          <a:p>
            <a:pPr lvl="0"/>
            <a:r>
              <a:rPr b="1"/>
              <a:t>Online Booking</a:t>
            </a:r>
            <a:r>
              <a:rPr/>
              <a:t>: www.ivf-emr.com/demo</a:t>
            </a:r>
          </a:p>
          <a:p>
            <a:pPr lvl="0"/>
            <a:r>
              <a:rPr b="1"/>
              <a:t>Direct Contact</a:t>
            </a:r>
            <a:r>
              <a:rPr/>
              <a:t>: demo@ivf-emr.com</a:t>
            </a:r>
          </a:p>
          <a:p>
            <a:pPr lvl="0"/>
            <a:r>
              <a:rPr b="1"/>
              <a:t>Emergency</a:t>
            </a:r>
            <a:r>
              <a:rPr/>
              <a:t>: (555) 999-8888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Support</a:t>
            </a:r>
          </a:p>
          <a:p>
            <a:pPr lvl="0"/>
            <a:r>
              <a:rPr b="1"/>
              <a:t>Support Portal</a:t>
            </a:r>
            <a:r>
              <a:rPr/>
              <a:t>: support.ivf-emr.com</a:t>
            </a:r>
          </a:p>
          <a:p>
            <a:pPr lvl="0"/>
            <a:r>
              <a:rPr b="1"/>
              <a:t>Email</a:t>
            </a:r>
            <a:r>
              <a:rPr/>
              <a:t>: help@ivf-emr.com</a:t>
            </a:r>
          </a:p>
          <a:p>
            <a:pPr lvl="0"/>
            <a:r>
              <a:rPr b="1"/>
              <a:t>Live Chat</a:t>
            </a:r>
            <a:r>
              <a:rPr/>
              <a:t>: Available 24/7 on website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Transform Your Fertility Practice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Wait?</a:t>
            </a:r>
          </a:p>
          <a:p>
            <a:pPr lvl="0"/>
            <a:r>
              <a:rPr b="1"/>
              <a:t>Immediate Benefits</a:t>
            </a:r>
            <a:r>
              <a:rPr/>
              <a:t>: Start seeing improvements from day one</a:t>
            </a:r>
          </a:p>
          <a:p>
            <a:pPr lvl="0"/>
            <a:r>
              <a:rPr b="1"/>
              <a:t>Competitive Advantage</a:t>
            </a:r>
            <a:r>
              <a:rPr/>
              <a:t>: Stay ahead of practices using generic EMRs</a:t>
            </a:r>
          </a:p>
          <a:p>
            <a:pPr lvl="0"/>
            <a:r>
              <a:rPr b="1"/>
              <a:t>Patient Satisfaction</a:t>
            </a:r>
            <a:r>
              <a:rPr/>
              <a:t>: Provide the best possible care experience</a:t>
            </a:r>
          </a:p>
          <a:p>
            <a:pPr lvl="0"/>
            <a:r>
              <a:rPr b="1"/>
              <a:t>Financial Growth</a:t>
            </a:r>
            <a:r>
              <a:rPr/>
              <a:t>: Increase revenue while reducing costs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Risk-Free Evaluation</a:t>
            </a:r>
          </a:p>
          <a:p>
            <a:pPr lvl="0"/>
            <a:r>
              <a:rPr b="1"/>
              <a:t>30-Day Trial</a:t>
            </a:r>
            <a:r>
              <a:rPr/>
              <a:t>: No commitment, full functionality</a:t>
            </a:r>
          </a:p>
          <a:p>
            <a:pPr lvl="0"/>
            <a:r>
              <a:rPr b="1"/>
              <a:t>Money-Back Guarantee</a:t>
            </a:r>
            <a:r>
              <a:rPr/>
              <a:t>: 100% satisfaction or full refund</a:t>
            </a:r>
          </a:p>
          <a:p>
            <a:pPr lvl="0"/>
            <a:r>
              <a:rPr b="1"/>
              <a:t>Migration Assistance</a:t>
            </a:r>
            <a:r>
              <a:rPr/>
              <a:t>: We handle all technical details</a:t>
            </a:r>
          </a:p>
          <a:p>
            <a:pPr lvl="0"/>
            <a:r>
              <a:rPr b="1"/>
              <a:t>Ongoing Support</a:t>
            </a:r>
            <a:r>
              <a:rPr/>
              <a:t>: 24/7 assistance whenever you need it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Join the IVF EMR Community</a:t>
            </a:r>
          </a:p>
          <a:p>
            <a:pPr lvl="0"/>
            <a:r>
              <a:rPr b="1"/>
              <a:t>100+ Successful Clinics</a:t>
            </a:r>
            <a:r>
              <a:rPr/>
              <a:t>: Proven results across diverse practices</a:t>
            </a:r>
          </a:p>
          <a:p>
            <a:pPr lvl="0"/>
            <a:r>
              <a:rPr b="1"/>
              <a:t>Continuous Innovation</a:t>
            </a:r>
            <a:r>
              <a:rPr/>
              <a:t>: Regular updates and new features</a:t>
            </a:r>
          </a:p>
          <a:p>
            <a:pPr lvl="0"/>
            <a:r>
              <a:rPr b="1"/>
              <a:t>Best Practice Sharing</a:t>
            </a:r>
            <a:r>
              <a:rPr/>
              <a:t>: Learn from the most successful clinics</a:t>
            </a:r>
          </a:p>
          <a:p>
            <a:pPr lvl="0"/>
            <a:r>
              <a:rPr b="1"/>
              <a:t>Industry Leadership</a:t>
            </a:r>
            <a:r>
              <a:rPr/>
              <a:t>: Be part of the fertility technology revolution</a:t>
            </a:r>
          </a:p>
          <a:p>
            <a:pPr lvl="0" indent="0" marL="0">
              <a:buNone/>
            </a:pPr>
            <a:r>
              <a:rPr b="1"/>
              <a:t>Contact us today to schedule your personalized demo and begin your journey toward practice excellence!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This presentation serves as both a comprehensive user manual and sales pitch. Convert to PowerPoint using:</a:t>
            </a:r>
          </a:p>
          <a:p>
            <a:pPr lvl="0" indent="0">
              <a:buNone/>
            </a:pPr>
            <a:r>
              <a:rPr>
                <a:latin typeface="Courier"/>
              </a:rPr>
              <a:t>pandoc docs/USER_MANUAL_SALES_PITCH.md </a:t>
            </a:r>
            <a:r>
              <a:rPr>
                <a:solidFill>
                  <a:srgbClr val="7D9029"/>
                </a:solidFill>
                <a:latin typeface="Courier"/>
              </a:rPr>
              <a:t>-o</a:t>
            </a:r>
            <a:r>
              <a:rPr>
                <a:latin typeface="Courier"/>
              </a:rPr>
              <a:t> presentations/IVF_EMR_User_Manual_Sales.pptx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Fertility Practice Challenge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🚨 </a:t>
            </a:r>
            <a:r>
              <a:rPr b="1"/>
              <a:t>Current Pain Points Doctors 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Clinical Challenges</a:t>
            </a:r>
          </a:p>
          <a:p>
            <a:pPr lvl="0"/>
            <a:r>
              <a:rPr b="1"/>
              <a:t>Fragmented Systems</a:t>
            </a:r>
            <a:r>
              <a:rPr/>
              <a:t>: Patient data scattered across multiple platforms</a:t>
            </a:r>
          </a:p>
          <a:p>
            <a:pPr lvl="0"/>
            <a:r>
              <a:rPr b="1"/>
              <a:t>Manual Calculations</a:t>
            </a:r>
            <a:r>
              <a:rPr/>
              <a:t>: Time-consuming medication dosing and protocol selection</a:t>
            </a:r>
          </a:p>
          <a:p>
            <a:pPr lvl="0"/>
            <a:r>
              <a:rPr b="1"/>
              <a:t>Inconsistent Protocols</a:t>
            </a:r>
            <a:r>
              <a:rPr/>
              <a:t>: Variation in treatment approaches across providers</a:t>
            </a:r>
          </a:p>
          <a:p>
            <a:pPr lvl="0"/>
            <a:r>
              <a:rPr b="1"/>
              <a:t>Limited Analytics</a:t>
            </a:r>
            <a:r>
              <a:rPr/>
              <a:t>: Difficulty tracking outcomes and improving success rates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 Inefficiencies</a:t>
            </a:r>
          </a:p>
          <a:p>
            <a:pPr lvl="0"/>
            <a:r>
              <a:rPr b="1"/>
              <a:t>Scheduling Conflicts</a:t>
            </a:r>
            <a:r>
              <a:rPr/>
              <a:t>: 40% of staff time spent resolving booking issues</a:t>
            </a:r>
          </a:p>
          <a:p>
            <a:pPr lvl="0"/>
            <a:r>
              <a:rPr b="1"/>
              <a:t>Staff Burnout</a:t>
            </a:r>
            <a:r>
              <a:rPr/>
              <a:t>: High turnover due to overwhelming workloads</a:t>
            </a:r>
          </a:p>
          <a:p>
            <a:pPr lvl="0"/>
            <a:r>
              <a:rPr b="1"/>
              <a:t>Communication Gaps</a:t>
            </a:r>
            <a:r>
              <a:rPr/>
              <a:t>: Patients receive inconsistent information</a:t>
            </a:r>
          </a:p>
          <a:p>
            <a:pPr lvl="0"/>
            <a:r>
              <a:rPr b="1"/>
              <a:t>Regulatory Burden</a:t>
            </a:r>
            <a:r>
              <a:rPr/>
              <a:t>: Manual reporting to SART, ESHRE, and insurance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Financial Impact</a:t>
            </a:r>
          </a:p>
          <a:p>
            <a:pPr lvl="0"/>
            <a:r>
              <a:rPr b="1"/>
              <a:t>Revenue Loss</a:t>
            </a:r>
            <a:r>
              <a:rPr/>
              <a:t>: $500K+ annually from inefficiencies</a:t>
            </a:r>
          </a:p>
          <a:p>
            <a:pPr lvl="0"/>
            <a:r>
              <a:rPr b="1"/>
              <a:t>Increased Costs</a:t>
            </a:r>
            <a:r>
              <a:rPr/>
              <a:t>: Overtime, temporary staff, and system maintenance</a:t>
            </a:r>
          </a:p>
          <a:p>
            <a:pPr lvl="0"/>
            <a:r>
              <a:rPr b="1"/>
              <a:t>Patient Attrition</a:t>
            </a:r>
            <a:r>
              <a:rPr/>
              <a:t>: 25% of patients switch clinics due to poor experience</a:t>
            </a:r>
          </a:p>
          <a:p>
            <a:pPr lvl="0"/>
            <a:r>
              <a:rPr b="1"/>
              <a:t>Compliance Risks</a:t>
            </a:r>
            <a:r>
              <a:rPr/>
              <a:t>: Potential penalties from regulatory violations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IVF EMR Solution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🏆 </a:t>
            </a:r>
            <a:r>
              <a:rPr b="1"/>
              <a:t>Complete Fertility Practice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Integrated Clinical Workflow</a:t>
            </a:r>
          </a:p>
          <a:p>
            <a:pPr lvl="0" indent="0">
              <a:buNone/>
            </a:pPr>
            <a:r>
              <a:rPr>
                <a:latin typeface="Courier"/>
              </a:rPr>
              <a:t>Patient Registration → Consultation → Protocol Selection → 
Cycle Monitoring → Laboratory Integration → Outcome Tracking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Core Modules</a:t>
            </a:r>
          </a:p>
          <a:p>
            <a:pPr lvl="0" indent="-342900" marL="342900">
              <a:buAutoNum type="arabicPeriod"/>
            </a:pPr>
            <a:r>
              <a:rPr b="1"/>
              <a:t>Patient Management</a:t>
            </a:r>
            <a:r>
              <a:rPr/>
              <a:t> - Complete fertility-focused records</a:t>
            </a:r>
          </a:p>
          <a:p>
            <a:pPr lvl="0" indent="-342900" marL="342900">
              <a:buAutoNum type="arabicPeriod"/>
            </a:pPr>
            <a:r>
              <a:rPr b="1"/>
              <a:t>Treatment Planning</a:t>
            </a:r>
            <a:r>
              <a:rPr/>
              <a:t> - AI-powered protocol optimization</a:t>
            </a:r>
          </a:p>
          <a:p>
            <a:pPr lvl="0" indent="-342900" marL="342900">
              <a:buAutoNum type="arabicPeriod"/>
            </a:pPr>
            <a:r>
              <a:rPr b="1"/>
              <a:t>Cycle Monitoring</a:t>
            </a:r>
            <a:r>
              <a:rPr/>
              <a:t> - Real-time tracking and adjustments</a:t>
            </a:r>
          </a:p>
          <a:p>
            <a:pPr lvl="0" indent="-342900" marL="342900">
              <a:buAutoNum type="arabicPeriod"/>
            </a:pPr>
            <a:r>
              <a:rPr b="1"/>
              <a:t>Laboratory Integration</a:t>
            </a:r>
            <a:r>
              <a:rPr/>
              <a:t> - Seamless lab data flow</a:t>
            </a:r>
          </a:p>
          <a:p>
            <a:pPr lvl="0" indent="-342900" marL="342900">
              <a:buAutoNum type="arabicPeriod"/>
            </a:pPr>
            <a:r>
              <a:rPr b="1"/>
              <a:t>Resource Optimization</a:t>
            </a:r>
            <a:r>
              <a:rPr/>
              <a:t> - Smart scheduling and staff wellness</a:t>
            </a:r>
          </a:p>
          <a:p>
            <a:pPr lvl="0" indent="-342900" marL="342900">
              <a:buAutoNum type="arabicPeriod"/>
            </a:pPr>
            <a:r>
              <a:rPr b="1"/>
              <a:t>Analytics &amp; Reporting</a:t>
            </a:r>
            <a:r>
              <a:rPr/>
              <a:t> - Comprehensive outcome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Differentiators</a:t>
            </a:r>
          </a:p>
          <a:p>
            <a:pPr lvl="0"/>
            <a:r>
              <a:rPr b="1"/>
              <a:t>Fertility Expertise</a:t>
            </a:r>
            <a:r>
              <a:rPr/>
              <a:t>: Built by reproductive endocrinologists</a:t>
            </a:r>
          </a:p>
          <a:p>
            <a:pPr lvl="0"/>
            <a:r>
              <a:rPr b="1"/>
              <a:t>AI-Powered</a:t>
            </a:r>
            <a:r>
              <a:rPr/>
              <a:t>: Machine learning for optimal outcomes</a:t>
            </a:r>
          </a:p>
          <a:p>
            <a:pPr lvl="0"/>
            <a:r>
              <a:rPr b="1"/>
              <a:t>Integrated Platform</a:t>
            </a:r>
            <a:r>
              <a:rPr/>
              <a:t>: No need for multiple systems</a:t>
            </a:r>
          </a:p>
          <a:p>
            <a:pPr lvl="0"/>
            <a:r>
              <a:rPr b="1"/>
              <a:t>Proven Results</a:t>
            </a:r>
            <a:r>
              <a:rPr/>
              <a:t>: Used by 100+ successful clinics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 Manual: Getting Started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👨‍⚕️ </a:t>
            </a:r>
            <a:r>
              <a:rPr b="1"/>
              <a:t>For Doctors: Clinical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Patient Registration &amp; Assessment</a:t>
            </a:r>
          </a:p>
          <a:p>
            <a:pPr lvl="0" indent="0" marL="0">
              <a:buNone/>
            </a:pPr>
            <a:r>
              <a:rPr b="1"/>
              <a:t>Step-by-Step Process:</a:t>
            </a:r>
            <a:r>
              <a:rPr/>
              <a:t> 1. </a:t>
            </a:r>
            <a:r>
              <a:rPr b="1"/>
              <a:t>New Patient Entry</a:t>
            </a:r>
            <a:r>
              <a:rPr/>
              <a:t> - Auto-generated Patient ID (P-YYYY-NNNN) - Insurance verification and eligibility check - Medical history with fertility-specific templates</a:t>
            </a:r>
          </a:p>
          <a:p>
            <a:pPr lvl="0" indent="-342900" marL="342900">
              <a:buAutoNum startAt="2" type="arabicPeriod"/>
            </a:pPr>
            <a:r>
              <a:rPr b="1"/>
              <a:t>Initial Consultation</a:t>
            </a:r>
          </a:p>
          <a:p>
            <a:pPr lvl="1"/>
            <a:r>
              <a:rPr/>
              <a:t>Structured fertility assessment forms</a:t>
            </a:r>
          </a:p>
          <a:p>
            <a:pPr lvl="1"/>
            <a:r>
              <a:rPr/>
              <a:t>Risk stratification algorithms</a:t>
            </a:r>
          </a:p>
          <a:p>
            <a:pPr lvl="1"/>
            <a:r>
              <a:rPr/>
              <a:t>Treatment option recommendations</a:t>
            </a:r>
          </a:p>
          <a:p>
            <a:pPr lvl="0" indent="-342900" marL="342900">
              <a:buAutoNum startAt="2" type="arabicPeriod"/>
            </a:pPr>
            <a:r>
              <a:rPr b="1"/>
              <a:t>Baseline Testing</a:t>
            </a:r>
          </a:p>
          <a:p>
            <a:pPr lvl="1"/>
            <a:r>
              <a:rPr/>
              <a:t>Automated test ordering based on protocols</a:t>
            </a:r>
          </a:p>
          <a:p>
            <a:pPr lvl="1"/>
            <a:r>
              <a:rPr/>
              <a:t>Reference range validation</a:t>
            </a:r>
          </a:p>
          <a:p>
            <a:pPr lvl="1"/>
            <a:r>
              <a:rPr/>
              <a:t>Trend analysis for hormone levels</a:t>
            </a:r>
          </a:p>
          <a:p>
            <a:pPr lvl="0" indent="0" marL="0">
              <a:buNone/>
            </a:pPr>
            <a:r>
              <a:rPr b="1"/>
              <a:t>Key Features:</a:t>
            </a:r>
            <a:r>
              <a:rPr/>
              <a:t> - </a:t>
            </a:r>
            <a:r>
              <a:rPr b="1"/>
              <a:t>Smart Forms</a:t>
            </a:r>
            <a:r>
              <a:rPr/>
              <a:t>: Auto-populate based on previous entries - </a:t>
            </a:r>
            <a:r>
              <a:rPr b="1"/>
              <a:t>Clinical Decision Support</a:t>
            </a:r>
            <a:r>
              <a:rPr/>
              <a:t>: Real-time recommendations - </a:t>
            </a:r>
            <a:r>
              <a:rPr b="1"/>
              <a:t>Risk Assessment</a:t>
            </a:r>
            <a:r>
              <a:rPr/>
              <a:t>: Automated scoring for complications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Treatment Protocol Selection</a:t>
            </a:r>
          </a:p>
          <a:p>
            <a:pPr lvl="0" indent="0" marL="0">
              <a:buNone/>
            </a:pPr>
            <a:r>
              <a:rPr b="1"/>
              <a:t>AI-Powered Protocol Recommendations:</a:t>
            </a:r>
          </a:p>
          <a:p>
            <a:pPr lvl="0" indent="0">
              <a:buNone/>
            </a:pPr>
            <a:r>
              <a:rPr>
                <a:latin typeface="Courier"/>
              </a:rPr>
              <a:t>Patient Factors → Algorithm Analysis → Protocol Suggestion
Age: 32, AMH: 2.5, BMI: 24 → Long Agonist Protocol
Expected Success Rate: 65% ± 8%</a:t>
            </a:r>
          </a:p>
          <a:p>
            <a:pPr lvl="0" indent="0" marL="0">
              <a:buNone/>
            </a:pPr>
            <a:r>
              <a:rPr b="1"/>
              <a:t>Protocol Options:</a:t>
            </a:r>
            <a:r>
              <a:rPr/>
              <a:t> - </a:t>
            </a:r>
            <a:r>
              <a:rPr b="1"/>
              <a:t>Long Agonist</a:t>
            </a:r>
            <a:r>
              <a:rPr/>
              <a:t>: Best for standard responders - </a:t>
            </a:r>
            <a:r>
              <a:rPr b="1"/>
              <a:t>Antagonist</a:t>
            </a:r>
            <a:r>
              <a:rPr/>
              <a:t>: Ideal for PCOS or high responders - </a:t>
            </a:r>
            <a:r>
              <a:rPr b="1"/>
              <a:t>Natural Cycle</a:t>
            </a:r>
            <a:r>
              <a:rPr/>
              <a:t>: For poor responders or patient preference - </a:t>
            </a:r>
            <a:r>
              <a:rPr b="1"/>
              <a:t>Custom Protocols</a:t>
            </a:r>
            <a:r>
              <a:rPr/>
              <a:t>: Physician-defined variations</a:t>
            </a:r>
          </a:p>
          <a:p>
            <a:pPr lvl="0" indent="0" marL="0">
              <a:buNone/>
            </a:pPr>
            <a:r>
              <a:rPr b="1"/>
              <a:t>Medication Dosing:</a:t>
            </a:r>
            <a:r>
              <a:rPr/>
              <a:t> - </a:t>
            </a:r>
            <a:r>
              <a:rPr b="1"/>
              <a:t>Personalized Calculations</a:t>
            </a:r>
            <a:r>
              <a:rPr/>
              <a:t>: Based on age, weight, AMH, previous response - </a:t>
            </a:r>
            <a:r>
              <a:rPr b="1"/>
              <a:t>Safety Checks</a:t>
            </a:r>
            <a:r>
              <a:rPr/>
              <a:t>: Maximum dose limits and contraindications - </a:t>
            </a:r>
            <a:r>
              <a:rPr b="1"/>
              <a:t>Cost Optimization</a:t>
            </a:r>
            <a:r>
              <a:rPr/>
              <a:t>: Generic alternatives and insurance coverage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Cycle Monitoring &amp; Management</a:t>
            </a:r>
          </a:p>
          <a:p>
            <a:pPr lvl="0" indent="0" marL="0">
              <a:buNone/>
            </a:pPr>
            <a:r>
              <a:rPr b="1"/>
              <a:t>Real-Time Monitoring Dashboard:</a:t>
            </a:r>
            <a:r>
              <a:rPr/>
              <a:t> - </a:t>
            </a:r>
            <a:r>
              <a:rPr b="1"/>
              <a:t>Cycle Day Calculator</a:t>
            </a:r>
            <a:r>
              <a:rPr/>
              <a:t>: Automatic tracking from start date - </a:t>
            </a:r>
            <a:r>
              <a:rPr b="1"/>
              <a:t>Growth Charts</a:t>
            </a:r>
            <a:r>
              <a:rPr/>
              <a:t>: Follicle development visualization - </a:t>
            </a:r>
            <a:r>
              <a:rPr b="1"/>
              <a:t>Hormone Trends</a:t>
            </a:r>
            <a:r>
              <a:rPr/>
              <a:t>: E2, LH, P4 tracking with alerts - </a:t>
            </a:r>
            <a:r>
              <a:rPr b="1"/>
              <a:t>Trigger Timing</a:t>
            </a:r>
            <a:r>
              <a:rPr/>
              <a:t>: AI-predicted optimal timing</a:t>
            </a:r>
          </a:p>
          <a:p>
            <a:pPr lvl="0" indent="0" marL="0">
              <a:buNone/>
            </a:pPr>
            <a:r>
              <a:rPr b="1"/>
              <a:t>Automated Adjustments:</a:t>
            </a:r>
            <a:r>
              <a:rPr/>
              <a:t> - </a:t>
            </a:r>
            <a:r>
              <a:rPr b="1"/>
              <a:t>Dose Modifications</a:t>
            </a:r>
            <a:r>
              <a:rPr/>
              <a:t>: Based on response patterns - </a:t>
            </a:r>
            <a:r>
              <a:rPr b="1"/>
              <a:t>Schedule Changes</a:t>
            </a:r>
            <a:r>
              <a:rPr/>
              <a:t>: Automatic appointment rescheduling - </a:t>
            </a:r>
            <a:r>
              <a:rPr b="1"/>
              <a:t>Alert System</a:t>
            </a:r>
            <a:r>
              <a:rPr/>
              <a:t>: Critical value notifications</a:t>
            </a:r>
          </a:p>
          <a:p>
            <a:pPr lvl="0" indent="0" marL="0">
              <a:buNone/>
            </a:pPr>
            <a:r>
              <a:rPr b="1"/>
              <a:t>Laboratory Integration:</a:t>
            </a:r>
            <a:r>
              <a:rPr/>
              <a:t> - </a:t>
            </a:r>
            <a:r>
              <a:rPr b="1"/>
              <a:t>Direct Result Import</a:t>
            </a:r>
            <a:r>
              <a:rPr/>
              <a:t>: No manual data entry - </a:t>
            </a:r>
            <a:r>
              <a:rPr b="1"/>
              <a:t>Quality Control</a:t>
            </a:r>
            <a:r>
              <a:rPr/>
              <a:t>: Automatic validation and flagging - </a:t>
            </a:r>
            <a:r>
              <a:rPr b="1"/>
              <a:t>Trend Analysis</a:t>
            </a:r>
            <a:r>
              <a:rPr/>
              <a:t>: Historical comparison and predictions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IVF EMR System</dc:title>
  <dc:creator>Business Development Team</dc:creator>
  <cp:keywords/>
  <dcterms:created xsi:type="dcterms:W3CDTF">2025-07-10T12:06:12Z</dcterms:created>
  <dcterms:modified xsi:type="dcterms:W3CDTF">2025-07-10T12:06:12Z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olortheme">
    <vt:lpwstr>seahorse</vt:lpwstr>
  </property>
  <property fmtid="{D5CDD505-2E9C-101B-9397-08002B2CF9AE}" pid="4" name="date">
    <vt:lpwstr>2024</vt:lpwstr>
  </property>
  <property fmtid="{D5CDD505-2E9C-101B-9397-08002B2CF9AE}" pid="5" name="fonttheme">
    <vt:lpwstr>professionalfonts</vt:lpwstr>
  </property>
  <property fmtid="{D5CDD505-2E9C-101B-9397-08002B2CF9AE}" pid="6" name="header-includes">
    <vt:lpwstr/>
  </property>
  <property fmtid="{D5CDD505-2E9C-101B-9397-08002B2CF9AE}" pid="7" name="navigation">
    <vt:lpwstr>horizontal</vt:lpwstr>
  </property>
  <property fmtid="{D5CDD505-2E9C-101B-9397-08002B2CF9AE}" pid="8" name="section-titles">
    <vt:lpwstr>True</vt:lpwstr>
  </property>
  <property fmtid="{D5CDD505-2E9C-101B-9397-08002B2CF9AE}" pid="9" name="subtitle">
    <vt:lpwstr>Complete User Manual &amp; Sales Presentation</vt:lpwstr>
  </property>
  <property fmtid="{D5CDD505-2E9C-101B-9397-08002B2CF9AE}" pid="10" name="theme">
    <vt:lpwstr>metropolis</vt:lpwstr>
  </property>
  <property fmtid="{D5CDD505-2E9C-101B-9397-08002B2CF9AE}" pid="11" name="toc">
    <vt:lpwstr>True</vt:lpwstr>
  </property>
</Properties>
</file>