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IVF EMR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Transform Your Fertility Practice with Intelligent Technology</a:t>
            </a:r>
            <a:br/>
            <a:br/>
            <a:r>
              <a:rPr/>
              <a:t>Sales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Technology Advantage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Cutting-Edge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 Technology Stack</a:t>
            </a:r>
          </a:p>
          <a:p>
            <a:pPr lvl="0"/>
            <a:r>
              <a:rPr b="1"/>
              <a:t>Cloud-Native</a:t>
            </a:r>
            <a:r>
              <a:rPr/>
              <a:t>: Scalable, secure, and always available</a:t>
            </a:r>
          </a:p>
          <a:p>
            <a:pPr lvl="0"/>
            <a:r>
              <a:rPr b="1"/>
              <a:t>AI-Powered</a:t>
            </a:r>
            <a:r>
              <a:rPr/>
              <a:t>: Machine learning for optimization and prediction</a:t>
            </a:r>
          </a:p>
          <a:p>
            <a:pPr lvl="0"/>
            <a:r>
              <a:rPr b="1"/>
              <a:t>Mobile-First</a:t>
            </a:r>
            <a:r>
              <a:rPr/>
              <a:t>: Full functionality on any device, anywhere</a:t>
            </a:r>
          </a:p>
          <a:p>
            <a:pPr lvl="0"/>
            <a:r>
              <a:rPr b="1"/>
              <a:t>Integration-Ready</a:t>
            </a:r>
            <a:r>
              <a:rPr/>
              <a:t>: Seamless connection with existing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Compliance</a:t>
            </a:r>
          </a:p>
          <a:p>
            <a:pPr lvl="0"/>
            <a:r>
              <a:rPr b="1"/>
              <a:t>HIPAA Certified</a:t>
            </a:r>
            <a:r>
              <a:rPr/>
              <a:t>: Healthcare data protection standards</a:t>
            </a:r>
          </a:p>
          <a:p>
            <a:pPr lvl="0"/>
            <a:r>
              <a:rPr b="1"/>
              <a:t>SOC 2 Type II</a:t>
            </a:r>
            <a:r>
              <a:rPr/>
              <a:t>: Enterprise security compliance</a:t>
            </a:r>
          </a:p>
          <a:p>
            <a:pPr lvl="0"/>
            <a:r>
              <a:rPr b="1"/>
              <a:t>256-bit Encryption</a:t>
            </a:r>
            <a:r>
              <a:rPr/>
              <a:t>: Military-grade data protection</a:t>
            </a:r>
          </a:p>
          <a:p>
            <a:pPr lvl="0"/>
            <a:r>
              <a:rPr b="1"/>
              <a:t>Audit Trails</a:t>
            </a:r>
            <a:r>
              <a:rPr/>
              <a:t>: Complete activity logging and monitoring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Scalability &amp; Performance</a:t>
            </a:r>
          </a:p>
          <a:p>
            <a:pPr lvl="0"/>
            <a:r>
              <a:rPr b="1"/>
              <a:t>Auto-Scaling</a:t>
            </a:r>
            <a:r>
              <a:rPr/>
              <a:t>: Handles growth without performance degradation</a:t>
            </a:r>
          </a:p>
          <a:p>
            <a:pPr lvl="0"/>
            <a:r>
              <a:rPr b="1"/>
              <a:t>99.9% Uptime</a:t>
            </a:r>
            <a:r>
              <a:rPr/>
              <a:t>: Reliable service with redundant infrastructure</a:t>
            </a:r>
          </a:p>
          <a:p>
            <a:pPr lvl="0"/>
            <a:r>
              <a:rPr b="1"/>
              <a:t>Global CDN</a:t>
            </a:r>
            <a:r>
              <a:rPr/>
              <a:t>: Fast performance worldwide</a:t>
            </a:r>
          </a:p>
          <a:p>
            <a:pPr lvl="0"/>
            <a:r>
              <a:rPr b="1"/>
              <a:t>Real-Time Sync</a:t>
            </a:r>
            <a:r>
              <a:rPr/>
              <a:t>: Instant updates across all users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Experience</a:t>
            </a:r>
          </a:p>
          <a:p>
            <a:pPr lvl="0"/>
            <a:r>
              <a:rPr b="1"/>
              <a:t>Intuitive Design</a:t>
            </a:r>
            <a:r>
              <a:rPr/>
              <a:t>: Minimal training required</a:t>
            </a:r>
          </a:p>
          <a:p>
            <a:pPr lvl="0"/>
            <a:r>
              <a:rPr b="1"/>
              <a:t>Role-Based Interface</a:t>
            </a:r>
            <a:r>
              <a:rPr/>
              <a:t>: Personalized experience for each user type</a:t>
            </a:r>
          </a:p>
          <a:p>
            <a:pPr lvl="0"/>
            <a:r>
              <a:rPr b="1"/>
              <a:t>Accessibility</a:t>
            </a:r>
            <a:r>
              <a:rPr/>
              <a:t>: ADA compliant for all users</a:t>
            </a:r>
          </a:p>
          <a:p>
            <a:pPr lvl="0"/>
            <a:r>
              <a:rPr b="1"/>
              <a:t>Multi-Language</a:t>
            </a:r>
            <a:r>
              <a:rPr/>
              <a:t>: Support for diverse patient populations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Success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Proven 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Assessment &amp; Planning (Week 1-2)</a:t>
            </a:r>
          </a:p>
          <a:p>
            <a:pPr lvl="0"/>
            <a:r>
              <a:rPr b="1"/>
              <a:t>Current State Analysis</a:t>
            </a:r>
            <a:r>
              <a:rPr/>
              <a:t>: Comprehensive workflow and system review</a:t>
            </a:r>
          </a:p>
          <a:p>
            <a:pPr lvl="0"/>
            <a:r>
              <a:rPr b="1"/>
              <a:t>Gap Identification</a:t>
            </a:r>
            <a:r>
              <a:rPr/>
              <a:t>: Specific improvement opportunities</a:t>
            </a:r>
          </a:p>
          <a:p>
            <a:pPr lvl="0"/>
            <a:r>
              <a:rPr b="1"/>
              <a:t>Custom Configuration</a:t>
            </a:r>
            <a:r>
              <a:rPr/>
              <a:t>: Tailored setup for your practice needs</a:t>
            </a:r>
          </a:p>
          <a:p>
            <a:pPr lvl="0"/>
            <a:r>
              <a:rPr b="1"/>
              <a:t>Training Plan</a:t>
            </a:r>
            <a:r>
              <a:rPr/>
              <a:t>: Role-specific education program development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System Setup &amp; Integration (Week 3-4)</a:t>
            </a:r>
          </a:p>
          <a:p>
            <a:pPr lvl="0"/>
            <a:r>
              <a:rPr b="1"/>
              <a:t>Data Migration</a:t>
            </a:r>
            <a:r>
              <a:rPr/>
              <a:t>: Secure transfer of existing patient records</a:t>
            </a:r>
          </a:p>
          <a:p>
            <a:pPr lvl="0"/>
            <a:r>
              <a:rPr b="1"/>
              <a:t>System Configuration</a:t>
            </a:r>
            <a:r>
              <a:rPr/>
              <a:t>: Customized settings and workflows</a:t>
            </a:r>
          </a:p>
          <a:p>
            <a:pPr lvl="0"/>
            <a:r>
              <a:rPr b="1"/>
              <a:t>Integration Testing</a:t>
            </a:r>
            <a:r>
              <a:rPr/>
              <a:t>: Seamless connection with current systems</a:t>
            </a:r>
          </a:p>
          <a:p>
            <a:pPr lvl="0"/>
            <a:r>
              <a:rPr b="1"/>
              <a:t>Security Validation</a:t>
            </a:r>
            <a:r>
              <a:rPr/>
              <a:t>: Comprehensive security and compliance review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Training &amp; Go-Live (Week 5-6)</a:t>
            </a:r>
          </a:p>
          <a:p>
            <a:pPr lvl="0"/>
            <a:r>
              <a:rPr b="1"/>
              <a:t>Staff Training</a:t>
            </a:r>
            <a:r>
              <a:rPr/>
              <a:t>: Comprehensive education for all user roles</a:t>
            </a:r>
          </a:p>
          <a:p>
            <a:pPr lvl="0"/>
            <a:r>
              <a:rPr b="1"/>
              <a:t>Pilot Testing</a:t>
            </a:r>
            <a:r>
              <a:rPr/>
              <a:t>: Limited rollout with feedback incorporation</a:t>
            </a:r>
          </a:p>
          <a:p>
            <a:pPr lvl="0"/>
            <a:r>
              <a:rPr b="1"/>
              <a:t>Go-Live Support</a:t>
            </a:r>
            <a:r>
              <a:rPr/>
              <a:t>: 24/7 assistance during transition</a:t>
            </a:r>
          </a:p>
          <a:p>
            <a:pPr lvl="0"/>
            <a:r>
              <a:rPr b="1"/>
              <a:t>Performance Monitoring</a:t>
            </a:r>
            <a:r>
              <a:rPr/>
              <a:t>: Real-time system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4: Optimization &amp; Growth (Ongoing)</a:t>
            </a:r>
          </a:p>
          <a:p>
            <a:pPr lvl="0"/>
            <a:r>
              <a:rPr b="1"/>
              <a:t>Performance Analysis</a:t>
            </a:r>
            <a:r>
              <a:rPr/>
              <a:t>: Continuous improvement identification</a:t>
            </a:r>
          </a:p>
          <a:p>
            <a:pPr lvl="0"/>
            <a:r>
              <a:rPr b="1"/>
              <a:t>Feature Enhancement</a:t>
            </a:r>
            <a:r>
              <a:rPr/>
              <a:t>: Regular updates and new capabilities</a:t>
            </a:r>
          </a:p>
          <a:p>
            <a:pPr lvl="0"/>
            <a:r>
              <a:rPr b="1"/>
              <a:t>Best Practice Sharing</a:t>
            </a:r>
            <a:r>
              <a:rPr/>
              <a:t>: Peer learning and optimization</a:t>
            </a:r>
          </a:p>
          <a:p>
            <a:pPr lvl="0"/>
            <a:r>
              <a:rPr b="1"/>
              <a:t>Strategic Planning</a:t>
            </a:r>
            <a:r>
              <a:rPr/>
              <a:t>: Long-term growth and expansion support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Success Stories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Real-World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Metro Fertility Center</a:t>
            </a:r>
          </a:p>
          <a:p>
            <a:pPr lvl="0" indent="0" marL="0">
              <a:buNone/>
            </a:pPr>
            <a:r>
              <a:rPr i="1"/>
              <a:t>“IVF EMR transformed our practice. We’ve seen a 35% increase in efficiency and our staff actually enjoys coming to work again.”</a:t>
            </a:r>
          </a:p>
          <a:p>
            <a:pPr lvl="0" indent="0" marL="0">
              <a:buNone/>
            </a:pPr>
            <a:r>
              <a:rPr b="1"/>
              <a:t>Results:</a:t>
            </a:r>
            <a:r>
              <a:rPr/>
              <a:t> - 200% increase in patient capacity - 45% reduction in cycle cancellations - 90% staff retention improvement - $1.2M revenue increase in first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Regional Reproductive Health</a:t>
            </a:r>
          </a:p>
          <a:p>
            <a:pPr lvl="0" indent="0" marL="0">
              <a:buNone/>
            </a:pPr>
            <a:r>
              <a:rPr i="1"/>
              <a:t>“The AI scheduling alone saved us 20 hours per week. The clinical decision support has improved our success rates significantly.”</a:t>
            </a:r>
          </a:p>
          <a:p>
            <a:pPr lvl="0" indent="0" marL="0">
              <a:buNone/>
            </a:pPr>
            <a:r>
              <a:rPr b="1"/>
              <a:t>Results:</a:t>
            </a:r>
            <a:r>
              <a:rPr/>
              <a:t> - 25% improvement in live birth rates - 60% reduction in scheduling conflicts - 30% decrease in medication errors - 95% patient satisfaction scores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Fertility Solutions</a:t>
            </a:r>
          </a:p>
          <a:p>
            <a:pPr lvl="0" indent="0" marL="0">
              <a:buNone/>
            </a:pPr>
            <a:r>
              <a:rPr i="1"/>
              <a:t>“Implementation was seamless. Within 3 months, we were operating more efficiently than ever before.”</a:t>
            </a:r>
          </a:p>
          <a:p>
            <a:pPr lvl="0" indent="0" marL="0">
              <a:buNone/>
            </a:pPr>
            <a:r>
              <a:rPr b="1"/>
              <a:t>Results:</a:t>
            </a:r>
            <a:r>
              <a:rPr/>
              <a:t> - 6-month ROI achievement - 40% reduction in administrative costs - 50% improvement in staff wellness scores - 100% regulatory compliance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Investment &amp; ROI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Exceptional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Pricing Structure</a:t>
            </a:r>
          </a:p>
          <a:p>
            <a:pPr lvl="0"/>
            <a:r>
              <a:rPr b="1"/>
              <a:t>Transparent Pricing</a:t>
            </a:r>
            <a:r>
              <a:rPr/>
              <a:t>: No hidden fees or surprise costs</a:t>
            </a:r>
          </a:p>
          <a:p>
            <a:pPr lvl="0"/>
            <a:r>
              <a:rPr b="1"/>
              <a:t>Scalable Plans</a:t>
            </a:r>
            <a:r>
              <a:rPr/>
              <a:t>: Pay for what you need, grow as you expand</a:t>
            </a:r>
          </a:p>
          <a:p>
            <a:pPr lvl="0"/>
            <a:r>
              <a:rPr b="1"/>
              <a:t>Implementation Included</a:t>
            </a:r>
            <a:r>
              <a:rPr/>
              <a:t>: Complete setup and training included</a:t>
            </a:r>
          </a:p>
          <a:p>
            <a:pPr lvl="0"/>
            <a:r>
              <a:rPr b="1"/>
              <a:t>Ongoing Support</a:t>
            </a:r>
            <a:r>
              <a:rPr/>
              <a:t>: 24/7 technical assistance and updates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ROI Calculation</a:t>
            </a:r>
          </a:p>
          <a:p>
            <a:pPr lvl="0" indent="0">
              <a:buNone/>
            </a:pPr>
            <a:r>
              <a:rPr>
                <a:latin typeface="Courier"/>
              </a:rPr>
              <a:t>Annual Savings:
- Reduced overtime costs:        $150,000
- Decreased turnover expenses:   $200,000
- Improved efficiency gains:     $300,000
- Reduced compliance risks:      $100,000
Total Annual Savings:           $750,000
Annual Investment:              $180,000
Net Annual Benefit:             $570,000
ROI:                           317%
Payback Period:                3.5 months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Financing Options</a:t>
            </a:r>
          </a:p>
          <a:p>
            <a:pPr lvl="0"/>
            <a:r>
              <a:rPr b="1"/>
              <a:t>Monthly Subscription</a:t>
            </a:r>
            <a:r>
              <a:rPr/>
              <a:t>: Predictable operational expense</a:t>
            </a:r>
          </a:p>
          <a:p>
            <a:pPr lvl="0"/>
            <a:r>
              <a:rPr b="1"/>
              <a:t>Annual Discount</a:t>
            </a:r>
            <a:r>
              <a:rPr/>
              <a:t>: 15% savings with annual commitment</a:t>
            </a:r>
          </a:p>
          <a:p>
            <a:pPr lvl="0"/>
            <a:r>
              <a:rPr b="1"/>
              <a:t>Multi-Year Plans</a:t>
            </a:r>
            <a:r>
              <a:rPr/>
              <a:t>: Additional discounts for longer terms</a:t>
            </a:r>
          </a:p>
          <a:p>
            <a:pPr lvl="0"/>
            <a:r>
              <a:rPr b="1"/>
              <a:t>Lease Options</a:t>
            </a:r>
            <a:r>
              <a:rPr/>
              <a:t>: Capital preservation alternatives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Choose IVF EMR?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⭐ </a:t>
            </a:r>
            <a:r>
              <a:rPr b="1"/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Industry Expertise</a:t>
            </a:r>
          </a:p>
          <a:p>
            <a:pPr lvl="0"/>
            <a:r>
              <a:rPr b="1"/>
              <a:t>Fertility-Focused</a:t>
            </a:r>
            <a:r>
              <a:rPr/>
              <a:t>: Built specifically for IVF practices</a:t>
            </a:r>
          </a:p>
          <a:p>
            <a:pPr lvl="0"/>
            <a:r>
              <a:rPr b="1"/>
              <a:t>Clinical Team</a:t>
            </a:r>
            <a:r>
              <a:rPr/>
              <a:t>: Developed with reproductive endocrinologists</a:t>
            </a:r>
          </a:p>
          <a:p>
            <a:pPr lvl="0"/>
            <a:r>
              <a:rPr b="1"/>
              <a:t>Best Practices</a:t>
            </a:r>
            <a:r>
              <a:rPr/>
              <a:t>: Incorporates proven workflows and protocols</a:t>
            </a:r>
          </a:p>
          <a:p>
            <a:pPr lvl="0"/>
            <a:r>
              <a:rPr b="1"/>
              <a:t>Continuous Innovation</a:t>
            </a:r>
            <a:r>
              <a:rPr/>
              <a:t>: Regular updates based on industry advances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Solution</a:t>
            </a:r>
          </a:p>
          <a:p>
            <a:pPr lvl="0"/>
            <a:r>
              <a:rPr b="1"/>
              <a:t>All-in-One Platform</a:t>
            </a:r>
            <a:r>
              <a:rPr/>
              <a:t>: Complete practice management solution</a:t>
            </a:r>
          </a:p>
          <a:p>
            <a:pPr lvl="0"/>
            <a:r>
              <a:rPr b="1"/>
              <a:t>No Integration Hassles</a:t>
            </a:r>
            <a:r>
              <a:rPr/>
              <a:t>: Everything works together seamlessly</a:t>
            </a:r>
          </a:p>
          <a:p>
            <a:pPr lvl="0"/>
            <a:r>
              <a:rPr b="1"/>
              <a:t>Future-Proof</a:t>
            </a:r>
            <a:r>
              <a:rPr/>
              <a:t>: Scalable architecture grows with your practice</a:t>
            </a:r>
          </a:p>
          <a:p>
            <a:pPr lvl="0"/>
            <a:r>
              <a:rPr b="1"/>
              <a:t>Vendor Stability</a:t>
            </a:r>
            <a:r>
              <a:rPr/>
              <a:t>: Established company with long-term commitment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Exceptional Support</a:t>
            </a:r>
          </a:p>
          <a:p>
            <a:pPr lvl="0"/>
            <a:r>
              <a:rPr b="1"/>
              <a:t>24/7 Availability</a:t>
            </a:r>
            <a:r>
              <a:rPr/>
              <a:t>: Round-the-clock technical assistance</a:t>
            </a:r>
          </a:p>
          <a:p>
            <a:pPr lvl="0"/>
            <a:r>
              <a:rPr b="1"/>
              <a:t>Dedicated Success Manager</a:t>
            </a:r>
            <a:r>
              <a:rPr/>
              <a:t>: Personal relationship and guidance</a:t>
            </a:r>
          </a:p>
          <a:p>
            <a:pPr lvl="0"/>
            <a:r>
              <a:rPr b="1"/>
              <a:t>Training Resources</a:t>
            </a:r>
            <a:r>
              <a:rPr/>
              <a:t>: Comprehensive education and certification</a:t>
            </a:r>
          </a:p>
          <a:p>
            <a:pPr lvl="0"/>
            <a:r>
              <a:rPr b="1"/>
              <a:t>User Community</a:t>
            </a:r>
            <a:r>
              <a:rPr/>
              <a:t>: Peer collaboration and best practice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Proven Track Record</a:t>
            </a:r>
          </a:p>
          <a:p>
            <a:pPr lvl="0"/>
            <a:r>
              <a:rPr b="1"/>
              <a:t>100+ Implementations</a:t>
            </a:r>
            <a:r>
              <a:rPr/>
              <a:t>: Successful deployments across diverse practices</a:t>
            </a:r>
          </a:p>
          <a:p>
            <a:pPr lvl="0"/>
            <a:r>
              <a:rPr b="1"/>
              <a:t>99.9% Uptime</a:t>
            </a:r>
            <a:r>
              <a:rPr/>
              <a:t>: Reliable service with minimal disruptions</a:t>
            </a:r>
          </a:p>
          <a:p>
            <a:pPr lvl="0"/>
            <a:r>
              <a:rPr b="1"/>
              <a:t>95% Customer Satisfaction</a:t>
            </a:r>
            <a:r>
              <a:rPr/>
              <a:t>: Consistently high user ratings</a:t>
            </a:r>
          </a:p>
          <a:p>
            <a:pPr lvl="0"/>
            <a:r>
              <a:rPr b="1"/>
              <a:t>Industry Recognition</a:t>
            </a:r>
            <a:r>
              <a:rPr/>
              <a:t>: Awards and certifications from healthcare organizations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Challenge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Start Your Transformation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</a:t>
            </a:r>
          </a:p>
          <a:p>
            <a:pPr lvl="0" indent="-342900" marL="342900">
              <a:buAutoNum type="arabicPeriod"/>
            </a:pPr>
            <a:r>
              <a:rPr b="1"/>
              <a:t>Schedule Demo</a:t>
            </a:r>
            <a:r>
              <a:rPr/>
              <a:t>: See the system in action with your data</a:t>
            </a:r>
          </a:p>
          <a:p>
            <a:pPr lvl="0" indent="-342900" marL="342900">
              <a:buAutoNum type="arabicPeriod"/>
            </a:pPr>
            <a:r>
              <a:rPr b="1"/>
              <a:t>ROI Analysis</a:t>
            </a:r>
            <a:r>
              <a:rPr/>
              <a:t>: Customized financial impact assessment</a:t>
            </a:r>
          </a:p>
          <a:p>
            <a:pPr lvl="0" indent="-342900" marL="342900">
              <a:buAutoNum type="arabicPeriod"/>
            </a:pPr>
            <a:r>
              <a:rPr b="1"/>
              <a:t>Pilot Program</a:t>
            </a:r>
            <a:r>
              <a:rPr/>
              <a:t>: Limited implementation to validate benefits</a:t>
            </a:r>
          </a:p>
          <a:p>
            <a:pPr lvl="0" indent="-342900" marL="342900">
              <a:buAutoNum type="arabicPeriod"/>
            </a:pPr>
            <a:r>
              <a:rPr b="1"/>
              <a:t>Implementation Planning</a:t>
            </a:r>
            <a:r>
              <a:rPr/>
              <a:t>: Detailed project timeline and milestones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Highlights</a:t>
            </a:r>
          </a:p>
          <a:p>
            <a:pPr lvl="0"/>
            <a:r>
              <a:rPr b="1"/>
              <a:t>Live System</a:t>
            </a:r>
            <a:r>
              <a:rPr/>
              <a:t>: Real functionality with sample data</a:t>
            </a:r>
          </a:p>
          <a:p>
            <a:pPr lvl="0"/>
            <a:r>
              <a:rPr b="1"/>
              <a:t>Role-Based Views</a:t>
            </a:r>
            <a:r>
              <a:rPr/>
              <a:t>: Experience from your perspective</a:t>
            </a:r>
          </a:p>
          <a:p>
            <a:pPr lvl="0"/>
            <a:r>
              <a:rPr b="1"/>
              <a:t>Integration Demo</a:t>
            </a:r>
            <a:r>
              <a:rPr/>
              <a:t>: See how it works with your current systems</a:t>
            </a:r>
          </a:p>
          <a:p>
            <a:pPr lvl="0"/>
            <a:r>
              <a:rPr b="1"/>
              <a:t>Q&amp;A Session</a:t>
            </a:r>
            <a:r>
              <a:rPr/>
              <a:t>: Address specific questions and concerns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Risk-Free Trial</a:t>
            </a:r>
          </a:p>
          <a:p>
            <a:pPr lvl="0"/>
            <a:r>
              <a:rPr b="1"/>
              <a:t>30-Day Pilot</a:t>
            </a:r>
            <a:r>
              <a:rPr/>
              <a:t>: Limited implementation with full functionality</a:t>
            </a:r>
          </a:p>
          <a:p>
            <a:pPr lvl="0"/>
            <a:r>
              <a:rPr b="1"/>
              <a:t>No Long-Term Commitment</a:t>
            </a:r>
            <a:r>
              <a:rPr/>
              <a:t>: Evaluate before full deployment</a:t>
            </a:r>
          </a:p>
          <a:p>
            <a:pPr lvl="0"/>
            <a:r>
              <a:rPr b="1"/>
              <a:t>Success Metrics</a:t>
            </a:r>
            <a:r>
              <a:rPr/>
              <a:t>: Measurable improvement validation</a:t>
            </a:r>
          </a:p>
          <a:p>
            <a:pPr lvl="0"/>
            <a:r>
              <a:rPr b="1"/>
              <a:t>Full Support</a:t>
            </a:r>
            <a:r>
              <a:rPr/>
              <a:t>: Complete assistance during trial period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Contact Information</a:t>
            </a:r>
          </a:p>
          <a:p>
            <a:pPr lvl="0"/>
            <a:r>
              <a:rPr b="1"/>
              <a:t>Sales Team</a:t>
            </a:r>
            <a:r>
              <a:rPr/>
              <a:t>: sales@ivf-emr.com | (555) 123-4567</a:t>
            </a:r>
          </a:p>
          <a:p>
            <a:pPr lvl="0"/>
            <a:r>
              <a:rPr b="1"/>
              <a:t>Demo Scheduling</a:t>
            </a:r>
            <a:r>
              <a:rPr/>
              <a:t>: demo@ivf-emr.com</a:t>
            </a:r>
          </a:p>
          <a:p>
            <a:pPr lvl="0"/>
            <a:r>
              <a:rPr b="1"/>
              <a:t>Technical Questions</a:t>
            </a:r>
            <a:r>
              <a:rPr/>
              <a:t>: support@ivf-emr.com</a:t>
            </a:r>
          </a:p>
          <a:p>
            <a:pPr lvl="0"/>
            <a:r>
              <a:rPr b="1"/>
              <a:t>Website</a:t>
            </a:r>
            <a:r>
              <a:rPr/>
              <a:t>: www.ivf-emr.com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Ready to Transform Your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Future of Fertility Care is Here</a:t>
            </a:r>
          </a:p>
          <a:p>
            <a:pPr lvl="0" indent="0" marL="0">
              <a:buNone/>
            </a:pPr>
            <a:r>
              <a:rPr b="1"/>
              <a:t>IVF EMR</a:t>
            </a:r>
            <a:r>
              <a:rPr/>
              <a:t> represents the next generation of fertility practice management, combining cutting-edge technology with deep clinical expertise to deliver unprecedented value for patients, staff, and stakeholders.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Success is Our Mission</a:t>
            </a:r>
          </a:p>
          <a:p>
            <a:pPr lvl="0" indent="0" marL="0">
              <a:buNone/>
            </a:pPr>
            <a:r>
              <a:rPr/>
              <a:t>We’re committed to your success and will work closely with you to ensure a smooth implementation and exceptional results. Our team of fertility and technology experts is ready to help you transform your practice.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Get Started</a:t>
            </a:r>
          </a:p>
          <a:p>
            <a:pPr lvl="0" indent="0" marL="0">
              <a:buNone/>
            </a:pPr>
            <a:r>
              <a:rPr/>
              <a:t>Contact us today to schedule your personalized demo and begin your journey toward operational excellence, clinical success, and practice growth.</a:t>
            </a:r>
          </a:p>
          <a:p>
            <a:pPr lvl="0" indent="0" marL="0">
              <a:buNone/>
            </a:pPr>
            <a:r>
              <a:rPr b="1"/>
              <a:t>Together, we’ll build the future of fertility care.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presentation can be converted to various formats using Pandoc: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PowerPoint presentation</a:t>
            </a:r>
            <a:br/>
            <a:r>
              <a:rPr>
                <a:latin typeface="Courier"/>
              </a:rPr>
              <a:t>pandoc SALES_PRESENTATION.md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sales_presentation.pptx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Generate PDF handout</a:t>
            </a:r>
            <a:br/>
            <a:r>
              <a:rPr>
                <a:latin typeface="Courier"/>
              </a:rPr>
              <a:t>pandoc SALES_PRESENTATION.md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sales_handout.pdf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Generate HTML presentation</a:t>
            </a:r>
            <a:br/>
            <a:r>
              <a:rPr>
                <a:latin typeface="Courier"/>
              </a:rPr>
              <a:t>pandoc SALES_PRESENTATION.md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revealjs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sales_presentation.html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🚨 </a:t>
            </a:r>
            <a:r>
              <a:rPr b="1"/>
              <a:t>Current Pain Points in Fertility Clinics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Inefficiencies</a:t>
            </a:r>
          </a:p>
          <a:p>
            <a:pPr lvl="0"/>
            <a:r>
              <a:rPr b="1"/>
              <a:t>Manual Scheduling</a:t>
            </a:r>
            <a:r>
              <a:rPr/>
              <a:t>: 40% of staff time spent on scheduling conflicts</a:t>
            </a:r>
          </a:p>
          <a:p>
            <a:pPr lvl="0"/>
            <a:r>
              <a:rPr b="1"/>
              <a:t>Resource Waste</a:t>
            </a:r>
            <a:r>
              <a:rPr/>
              <a:t>: 25% underutilization of expensive equipment</a:t>
            </a:r>
          </a:p>
          <a:p>
            <a:pPr lvl="0"/>
            <a:r>
              <a:rPr b="1"/>
              <a:t>Staff Burnout</a:t>
            </a:r>
            <a:r>
              <a:rPr/>
              <a:t>: 60% turnover rate in high-stress environments</a:t>
            </a:r>
          </a:p>
          <a:p>
            <a:pPr lvl="0"/>
            <a:r>
              <a:rPr b="1"/>
              <a:t>Data Silos</a:t>
            </a:r>
            <a:r>
              <a:rPr/>
              <a:t>: Critical information scattered across multiple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Challenges</a:t>
            </a:r>
          </a:p>
          <a:p>
            <a:pPr lvl="0"/>
            <a:r>
              <a:rPr b="1"/>
              <a:t>Missed Opportunities</a:t>
            </a:r>
            <a:r>
              <a:rPr/>
              <a:t>: Suboptimal timing due to scheduling constraints</a:t>
            </a:r>
          </a:p>
          <a:p>
            <a:pPr lvl="0"/>
            <a:r>
              <a:rPr b="1"/>
              <a:t>Protocol Variations</a:t>
            </a:r>
            <a:r>
              <a:rPr/>
              <a:t>: Inconsistent treatment approaches</a:t>
            </a:r>
          </a:p>
          <a:p>
            <a:pPr lvl="0"/>
            <a:r>
              <a:rPr b="1"/>
              <a:t>Communication Gaps</a:t>
            </a:r>
            <a:r>
              <a:rPr/>
              <a:t>: Patient information not readily accessible</a:t>
            </a:r>
          </a:p>
          <a:p>
            <a:pPr lvl="0"/>
            <a:r>
              <a:rPr b="1"/>
              <a:t>Quality Metrics</a:t>
            </a:r>
            <a:r>
              <a:rPr/>
              <a:t>: Difficulty tracking and improving outcomes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Financial Impact</a:t>
            </a:r>
          </a:p>
          <a:p>
            <a:pPr lvl="0"/>
            <a:r>
              <a:rPr b="1"/>
              <a:t>Revenue Loss</a:t>
            </a:r>
            <a:r>
              <a:rPr/>
              <a:t>: $500K+ annually from scheduling inefficiencies</a:t>
            </a:r>
          </a:p>
          <a:p>
            <a:pPr lvl="0"/>
            <a:r>
              <a:rPr b="1"/>
              <a:t>Increased Costs</a:t>
            </a:r>
            <a:r>
              <a:rPr/>
              <a:t>: Overtime and temporary staffing expenses</a:t>
            </a:r>
          </a:p>
          <a:p>
            <a:pPr lvl="0"/>
            <a:r>
              <a:rPr b="1"/>
              <a:t>Compliance Risks</a:t>
            </a:r>
            <a:r>
              <a:rPr/>
              <a:t>: Potential penalties from regulatory violations</a:t>
            </a:r>
          </a:p>
          <a:p>
            <a:pPr lvl="0"/>
            <a:r>
              <a:rPr b="1"/>
              <a:t>Competitive Disadvantage</a:t>
            </a:r>
            <a:r>
              <a:rPr/>
              <a:t>: Falling behind technology-forward practices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Solution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IVF EMR: Your Complete Practice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Intelligent Automation</a:t>
            </a:r>
          </a:p>
          <a:p>
            <a:pPr lvl="0"/>
            <a:r>
              <a:rPr b="1"/>
              <a:t>AI-Powered Scheduling</a:t>
            </a:r>
            <a:r>
              <a:rPr/>
              <a:t>: Eliminates conflicts and optimizes resource utilization</a:t>
            </a:r>
          </a:p>
          <a:p>
            <a:pPr lvl="0"/>
            <a:r>
              <a:rPr b="1"/>
              <a:t>Smart Protocols</a:t>
            </a:r>
            <a:r>
              <a:rPr/>
              <a:t>: Evidence-based treatment recommendations</a:t>
            </a:r>
          </a:p>
          <a:p>
            <a:pPr lvl="0"/>
            <a:r>
              <a:rPr b="1"/>
              <a:t>Automated Workflows</a:t>
            </a:r>
            <a:r>
              <a:rPr/>
              <a:t>: Streamlined processes from consultation to outcome</a:t>
            </a:r>
          </a:p>
          <a:p>
            <a:pPr lvl="0"/>
            <a:r>
              <a:rPr b="1"/>
              <a:t>Predictive Analytics</a:t>
            </a:r>
            <a:r>
              <a:rPr/>
              <a:t>: Anticipate needs and prevent problems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Staff Empowerment</a:t>
            </a:r>
          </a:p>
          <a:p>
            <a:pPr lvl="0"/>
            <a:r>
              <a:rPr b="1"/>
              <a:t>Wellness Monitoring</a:t>
            </a:r>
            <a:r>
              <a:rPr/>
              <a:t>: Prevent burnout with intelligent workload management</a:t>
            </a:r>
          </a:p>
          <a:p>
            <a:pPr lvl="0"/>
            <a:r>
              <a:rPr b="1"/>
              <a:t>Role-Based Access</a:t>
            </a:r>
            <a:r>
              <a:rPr/>
              <a:t>: Right information at the right time</a:t>
            </a:r>
          </a:p>
          <a:p>
            <a:pPr lvl="0"/>
            <a:r>
              <a:rPr b="1"/>
              <a:t>Training Integration</a:t>
            </a:r>
            <a:r>
              <a:rPr/>
              <a:t>: Built-in education and competency tracking</a:t>
            </a:r>
          </a:p>
          <a:p>
            <a:pPr lvl="0"/>
            <a:r>
              <a:rPr b="1"/>
              <a:t>Decision Support</a:t>
            </a:r>
            <a:r>
              <a:rPr/>
              <a:t>: Clinical guidance at point of care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Excellence</a:t>
            </a:r>
          </a:p>
          <a:p>
            <a:pPr lvl="0"/>
            <a:r>
              <a:rPr b="1"/>
              <a:t>Seamless Experience</a:t>
            </a:r>
            <a:r>
              <a:rPr/>
              <a:t>: Coordinated care across all touchpoints</a:t>
            </a:r>
          </a:p>
          <a:p>
            <a:pPr lvl="0"/>
            <a:r>
              <a:rPr b="1"/>
              <a:t>Transparent Communication</a:t>
            </a:r>
            <a:r>
              <a:rPr/>
              <a:t>: Real-time updates and education</a:t>
            </a:r>
          </a:p>
          <a:p>
            <a:pPr lvl="0"/>
            <a:r>
              <a:rPr b="1"/>
              <a:t>Personalized Treatment</a:t>
            </a:r>
            <a:r>
              <a:rPr/>
              <a:t>: Tailored protocols based on individual factors</a:t>
            </a:r>
          </a:p>
          <a:p>
            <a:pPr lvl="0"/>
            <a:r>
              <a:rPr b="1"/>
              <a:t>Outcome Optimization</a:t>
            </a:r>
            <a:r>
              <a:rPr/>
              <a:t>: Data-driven approach to success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Core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Patient Management</a:t>
            </a:r>
          </a:p>
          <a:p>
            <a:pPr lvl="0"/>
            <a:r>
              <a:rPr b="1"/>
              <a:t>360° Patient View</a:t>
            </a:r>
            <a:r>
              <a:rPr/>
              <a:t>: Complete medical, treatment, and communication history</a:t>
            </a:r>
          </a:p>
          <a:p>
            <a:pPr lvl="0"/>
            <a:r>
              <a:rPr b="1"/>
              <a:t>Treatment Cycle Tracking</a:t>
            </a:r>
            <a:r>
              <a:rPr/>
              <a:t>: Multi-cycle journey management with outcome correlation</a:t>
            </a:r>
          </a:p>
          <a:p>
            <a:pPr lvl="0"/>
            <a:r>
              <a:rPr b="1"/>
              <a:t>Laboratory Integration</a:t>
            </a:r>
            <a:r>
              <a:rPr/>
              <a:t>: Real-time results with automated interpretation</a:t>
            </a:r>
          </a:p>
          <a:p>
            <a:pPr lvl="0"/>
            <a:r>
              <a:rPr b="1"/>
              <a:t>Communication Hub</a:t>
            </a:r>
            <a:r>
              <a:rPr/>
              <a:t>: Automated notifications and patient portal access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Intelligent Resource Optimization</a:t>
            </a:r>
          </a:p>
          <a:p>
            <a:pPr lvl="0"/>
            <a:r>
              <a:rPr b="1"/>
              <a:t>Smart Scheduling</a:t>
            </a:r>
            <a:r>
              <a:rPr/>
              <a:t>: AI algorithms prevent conflicts and maximize efficiency</a:t>
            </a:r>
          </a:p>
          <a:p>
            <a:pPr lvl="0"/>
            <a:r>
              <a:rPr b="1"/>
              <a:t>Staff Wellness</a:t>
            </a:r>
            <a:r>
              <a:rPr/>
              <a:t>: Burnout prevention with workload monitoring and alerts</a:t>
            </a:r>
          </a:p>
          <a:p>
            <a:pPr lvl="0"/>
            <a:r>
              <a:rPr b="1"/>
              <a:t>Equipment Management</a:t>
            </a:r>
            <a:r>
              <a:rPr/>
              <a:t>: Utilization tracking and maintenance scheduling</a:t>
            </a:r>
          </a:p>
          <a:p>
            <a:pPr lvl="0"/>
            <a:r>
              <a:rPr b="1"/>
              <a:t>Room Optimization</a:t>
            </a:r>
            <a:r>
              <a:rPr/>
              <a:t>: Capacity planning with cleaning and setup protocols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Analytics</a:t>
            </a:r>
          </a:p>
          <a:p>
            <a:pPr lvl="0"/>
            <a:r>
              <a:rPr b="1"/>
              <a:t>Real-Time Dashboards</a:t>
            </a:r>
            <a:r>
              <a:rPr/>
              <a:t>: Executive, clinical, and operational insights</a:t>
            </a:r>
          </a:p>
          <a:p>
            <a:pPr lvl="0"/>
            <a:r>
              <a:rPr b="1"/>
              <a:t>Performance Metrics</a:t>
            </a:r>
            <a:r>
              <a:rPr/>
              <a:t>: KPI tracking with benchmarking and trends</a:t>
            </a:r>
          </a:p>
          <a:p>
            <a:pPr lvl="0"/>
            <a:r>
              <a:rPr b="1"/>
              <a:t>Predictive Modeling</a:t>
            </a:r>
            <a:r>
              <a:rPr/>
              <a:t>: Success probability and resource demand forecasting</a:t>
            </a:r>
          </a:p>
          <a:p>
            <a:pPr lvl="0"/>
            <a:r>
              <a:rPr b="1"/>
              <a:t>Regulatory Reporting</a:t>
            </a:r>
            <a:r>
              <a:rPr/>
              <a:t>: Automated SART, ESHRE, and compliance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Decision Support</a:t>
            </a:r>
          </a:p>
          <a:p>
            <a:pPr lvl="0"/>
            <a:r>
              <a:rPr b="1"/>
              <a:t>Protocol Recommendations</a:t>
            </a:r>
            <a:r>
              <a:rPr/>
              <a:t>: Evidence-based treatment suggestions</a:t>
            </a:r>
          </a:p>
          <a:p>
            <a:pPr lvl="0"/>
            <a:r>
              <a:rPr b="1"/>
              <a:t>Drug Dosing</a:t>
            </a:r>
            <a:r>
              <a:rPr/>
              <a:t>: Personalized medication calculations</a:t>
            </a:r>
          </a:p>
          <a:p>
            <a:pPr lvl="0"/>
            <a:r>
              <a:rPr b="1"/>
              <a:t>Risk Assessment</a:t>
            </a:r>
            <a:r>
              <a:rPr/>
              <a:t>: Predictive analytics for complications and outcomes</a:t>
            </a:r>
          </a:p>
          <a:p>
            <a:pPr lvl="0"/>
            <a:r>
              <a:rPr b="1"/>
              <a:t>Quality Monitoring</a:t>
            </a:r>
            <a:r>
              <a:rPr/>
              <a:t>: Continuous improvement through data analysis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Proven 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Measurable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Excellence</a:t>
            </a:r>
          </a:p>
          <a:p>
            <a:pPr lvl="0"/>
            <a:r>
              <a:rPr b="1"/>
              <a:t>30% Reduction</a:t>
            </a:r>
            <a:r>
              <a:rPr/>
              <a:t> in scheduling conflicts</a:t>
            </a:r>
          </a:p>
          <a:p>
            <a:pPr lvl="0"/>
            <a:r>
              <a:rPr b="1"/>
              <a:t>25% Improvement</a:t>
            </a:r>
            <a:r>
              <a:rPr/>
              <a:t> in resource utilization</a:t>
            </a:r>
          </a:p>
          <a:p>
            <a:pPr lvl="0"/>
            <a:r>
              <a:rPr b="1"/>
              <a:t>40% Decrease</a:t>
            </a:r>
            <a:r>
              <a:rPr/>
              <a:t> in staff overtime</a:t>
            </a:r>
          </a:p>
          <a:p>
            <a:pPr lvl="0"/>
            <a:r>
              <a:rPr b="1"/>
              <a:t>50% Reduction</a:t>
            </a:r>
            <a:r>
              <a:rPr/>
              <a:t> in administrative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Outcomes</a:t>
            </a:r>
          </a:p>
          <a:p>
            <a:pPr lvl="0"/>
            <a:r>
              <a:rPr b="1"/>
              <a:t>15% Increase</a:t>
            </a:r>
            <a:r>
              <a:rPr/>
              <a:t> in live birth rates</a:t>
            </a:r>
          </a:p>
          <a:p>
            <a:pPr lvl="0"/>
            <a:r>
              <a:rPr b="1"/>
              <a:t>20% Improvement</a:t>
            </a:r>
            <a:r>
              <a:rPr/>
              <a:t> in cycle efficiency</a:t>
            </a:r>
          </a:p>
          <a:p>
            <a:pPr lvl="0"/>
            <a:r>
              <a:rPr b="1"/>
              <a:t>90% Reduction</a:t>
            </a:r>
            <a:r>
              <a:rPr/>
              <a:t> in protocol deviations</a:t>
            </a:r>
          </a:p>
          <a:p>
            <a:pPr lvl="0"/>
            <a:r>
              <a:rPr b="1"/>
              <a:t>95% Patient satisfaction</a:t>
            </a:r>
            <a:r>
              <a:rPr/>
              <a:t> with care coordination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Financial Performance</a:t>
            </a:r>
          </a:p>
          <a:p>
            <a:pPr lvl="0"/>
            <a:r>
              <a:rPr b="1"/>
              <a:t>$750K Annual Revenue</a:t>
            </a:r>
            <a:r>
              <a:rPr/>
              <a:t> increase through efficiency gains</a:t>
            </a:r>
          </a:p>
          <a:p>
            <a:pPr lvl="0"/>
            <a:r>
              <a:rPr b="1"/>
              <a:t>$300K Cost Savings</a:t>
            </a:r>
            <a:r>
              <a:rPr/>
              <a:t> from reduced overtime and turnover</a:t>
            </a:r>
          </a:p>
          <a:p>
            <a:pPr lvl="0"/>
            <a:r>
              <a:rPr b="1"/>
              <a:t>ROI Achievement</a:t>
            </a:r>
            <a:r>
              <a:rPr/>
              <a:t> within 6 months of implementation</a:t>
            </a:r>
          </a:p>
          <a:p>
            <a:pPr lvl="0"/>
            <a:r>
              <a:rPr b="1"/>
              <a:t>25% Growth</a:t>
            </a:r>
            <a:r>
              <a:rPr/>
              <a:t> in patient volume capacity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Staff Satisfaction</a:t>
            </a:r>
          </a:p>
          <a:p>
            <a:pPr lvl="0"/>
            <a:r>
              <a:rPr b="1"/>
              <a:t>80% Reduction</a:t>
            </a:r>
            <a:r>
              <a:rPr/>
              <a:t> in burnout indicators</a:t>
            </a:r>
          </a:p>
          <a:p>
            <a:pPr lvl="0"/>
            <a:r>
              <a:rPr b="1"/>
              <a:t>60% Improvement</a:t>
            </a:r>
            <a:r>
              <a:rPr/>
              <a:t> in job satisfaction scores</a:t>
            </a:r>
          </a:p>
          <a:p>
            <a:pPr lvl="0"/>
            <a:r>
              <a:rPr b="1"/>
              <a:t>90% Decrease</a:t>
            </a:r>
            <a:r>
              <a:rPr/>
              <a:t> in turnover rate</a:t>
            </a:r>
          </a:p>
          <a:p>
            <a:pPr lvl="0"/>
            <a:r>
              <a:rPr b="1"/>
              <a:t>100% Compliance</a:t>
            </a:r>
            <a:r>
              <a:rPr/>
              <a:t> with wellness monitoring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IVF EMR System</dc:title>
  <dc:creator>Sales Team</dc:creator>
  <cp:keywords/>
  <dcterms:created xsi:type="dcterms:W3CDTF">2025-07-10T12:06:13Z</dcterms:created>
  <dcterms:modified xsi:type="dcterms:W3CDTF">2025-07-10T12:06:13Z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2024</vt:lpwstr>
  </property>
  <property fmtid="{D5CDD505-2E9C-101B-9397-08002B2CF9AE}" pid="5" name="fonttheme">
    <vt:lpwstr>professionalfonts</vt:lpwstr>
  </property>
  <property fmtid="{D5CDD505-2E9C-101B-9397-08002B2CF9AE}" pid="6" name="navigation">
    <vt:lpwstr>horizontal</vt:lpwstr>
  </property>
  <property fmtid="{D5CDD505-2E9C-101B-9397-08002B2CF9AE}" pid="7" name="section-titles">
    <vt:lpwstr>True</vt:lpwstr>
  </property>
  <property fmtid="{D5CDD505-2E9C-101B-9397-08002B2CF9AE}" pid="8" name="subtitle">
    <vt:lpwstr>Transform Your Fertility Practice with Intelligent Technology</vt:lpwstr>
  </property>
  <property fmtid="{D5CDD505-2E9C-101B-9397-08002B2CF9AE}" pid="9" name="theme">
    <vt:lpwstr>metropolis</vt:lpwstr>
  </property>
  <property fmtid="{D5CDD505-2E9C-101B-9397-08002B2CF9AE}" pid="10" name="toc">
    <vt:lpwstr>False</vt:lpwstr>
  </property>
</Properties>
</file>