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Chief Medical Officer Clinical Sales Manual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🏆 </a:t>
            </a:r>
            <a:r>
              <a:rPr b="1"/>
              <a:t>Competitive Clinical Advantages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vs. Traditional Counseling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Santana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Advantage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Availability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Business hours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24/7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Immediate crisis support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Consistency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Reliable outcomes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Scalability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Serve more patients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Better resource allocation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Unmeasured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Tracked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Evidence-based improvement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vs. Generic Mental Health Apps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1320800"/>
                <a:gridCol w="1130300"/>
                <a:gridCol w="1790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Generic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Santana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Advantage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 Focus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Specialized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Relevant interventions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EMR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Coordinated care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Professional Oversight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Licensed counselors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Clinical safety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Evidence 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Extensive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Proven effectiveness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Personalized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Individual needs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Implementation &amp; 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Clinical Implementation Timeline</a:t>
            </a:r>
          </a:p>
          <a:p>
            <a:pPr lvl="0" indent="0" marL="0">
              <a:buNone/>
            </a:pPr>
            <a:r>
              <a:rPr b="1"/>
              <a:t>Week 1-2: Assessment &amp; Planning</a:t>
            </a:r>
            <a:r>
              <a:rPr/>
              <a:t> - Current workflow analysis - Staff training needs assessment - Patient population evaluation - Integration planning</a:t>
            </a:r>
          </a:p>
          <a:p>
            <a:pPr lvl="0" indent="0" marL="0">
              <a:buNone/>
            </a:pPr>
            <a:r>
              <a:rPr b="1"/>
              <a:t>Week 3-4: System Setup</a:t>
            </a:r>
            <a:r>
              <a:rPr/>
              <a:t> - Platform configuration - EMR integration setup - Staff account creation - Protocol customization</a:t>
            </a:r>
          </a:p>
          <a:p>
            <a:pPr lvl="0" indent="0" marL="0">
              <a:buNone/>
            </a:pPr>
            <a:r>
              <a:rPr b="1"/>
              <a:t>Week 5-6: Staff Training</a:t>
            </a:r>
            <a:r>
              <a:rPr/>
              <a:t> - Clinical team training - Workflow integration - Patient onboarding process - Quality assurance setup</a:t>
            </a:r>
          </a:p>
          <a:p>
            <a:pPr lvl="0" indent="0" marL="0">
              <a:buNone/>
            </a:pPr>
            <a:r>
              <a:rPr b="1"/>
              <a:t>Week 7-8: Pilot Launch</a:t>
            </a:r>
            <a:r>
              <a:rPr/>
              <a:t> - Soft launch with 25 patients - Workflow refinement - Outcome measurement setup - Feedback collection</a:t>
            </a:r>
          </a:p>
          <a:p>
            <a:pPr lvl="0" indent="0" marL="0">
              <a:buNone/>
            </a:pPr>
            <a:r>
              <a:rPr b="1"/>
              <a:t>Week 9-12: Full Deployment</a:t>
            </a:r>
            <a:r>
              <a:rPr/>
              <a:t> - Complete patient onboarding - Full workflow integration - Outcome tracking - Continuous improvement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Success Metrics Tracking</a:t>
            </a:r>
          </a:p>
          <a:p>
            <a:pPr lvl="0" indent="0" marL="0">
              <a:buNone/>
            </a:pPr>
            <a:r>
              <a:rPr b="1"/>
              <a:t>Clinical Metrics:</a:t>
            </a:r>
            <a:r>
              <a:rPr/>
              <a:t> - Patient satisfaction scores - Treatment adherence rates - Psychological distress levels - Treatment success rates - Time to pregnancy</a:t>
            </a:r>
          </a:p>
          <a:p>
            <a:pPr lvl="0" indent="0" marL="0">
              <a:buNone/>
            </a:pPr>
            <a:r>
              <a:rPr b="1"/>
              <a:t>Operational Metrics:</a:t>
            </a:r>
            <a:r>
              <a:rPr/>
              <a:t> - Counselor productivity - Patient support call volume - Staff satisfaction - Cost per patient - Revenue per cycle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🎓 </a:t>
            </a:r>
            <a:r>
              <a:rPr b="1"/>
              <a:t>Training &amp;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Clinical Team Training Program</a:t>
            </a:r>
          </a:p>
          <a:p>
            <a:pPr lvl="0" indent="0" marL="0">
              <a:buNone/>
            </a:pPr>
            <a:r>
              <a:rPr b="1"/>
              <a:t>Module 1: Platform Overview (2 hours)</a:t>
            </a:r>
            <a:r>
              <a:rPr/>
              <a:t> - Clinical evidence and outcomes - Platform capabilities - Integration with current workflows - Patient onboarding process</a:t>
            </a:r>
          </a:p>
          <a:p>
            <a:pPr lvl="0" indent="0" marL="0">
              <a:buNone/>
            </a:pPr>
            <a:r>
              <a:rPr b="1"/>
              <a:t>Module 2: Clinical Protocols (3 hours)</a:t>
            </a:r>
            <a:r>
              <a:rPr/>
              <a:t> - Assessment procedures - Intervention protocols - Monitoring and evaluation - Quality assurance</a:t>
            </a:r>
          </a:p>
          <a:p>
            <a:pPr lvl="0" indent="0" marL="0">
              <a:buNone/>
            </a:pPr>
            <a:r>
              <a:rPr b="1"/>
              <a:t>Module 3: Technology Integration (2 hours)</a:t>
            </a:r>
            <a:r>
              <a:rPr/>
              <a:t> - EMR integration - Data management - Reporting and analytics - Troubleshooting</a:t>
            </a:r>
          </a:p>
          <a:p>
            <a:pPr lvl="0" indent="0" marL="0">
              <a:buNone/>
            </a:pPr>
            <a:r>
              <a:rPr b="1"/>
              <a:t>Module 4: Patient Communication (2 hours)</a:t>
            </a:r>
            <a:r>
              <a:rPr/>
              <a:t> - Introducing platform to patients - Setting expectations - Ongoing support - Crisis 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Certification Requirements</a:t>
            </a:r>
          </a:p>
          <a:p>
            <a:pPr lvl="0"/>
            <a:r>
              <a:rPr/>
              <a:t>Complete all training modules</a:t>
            </a:r>
          </a:p>
          <a:p>
            <a:pPr lvl="0"/>
            <a:r>
              <a:rPr/>
              <a:t>Pass clinical competency assessment</a:t>
            </a:r>
          </a:p>
          <a:p>
            <a:pPr lvl="0"/>
            <a:r>
              <a:rPr/>
              <a:t>Demonstrate platform proficiency</a:t>
            </a:r>
          </a:p>
          <a:p>
            <a:pPr lvl="0"/>
            <a:r>
              <a:rPr/>
              <a:t>Ongoing continuing education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Clinical Support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Clinical Advisory Board</a:t>
            </a:r>
          </a:p>
          <a:p>
            <a:pPr lvl="0"/>
            <a:r>
              <a:rPr/>
              <a:t>Dr. Sarah Johnson, MD - Reproductive Endocrinologist</a:t>
            </a:r>
          </a:p>
          <a:p>
            <a:pPr lvl="0"/>
            <a:r>
              <a:rPr/>
              <a:t>Dr. Michael Chen, PhD - Clinical Psychologist</a:t>
            </a:r>
          </a:p>
          <a:p>
            <a:pPr lvl="0"/>
            <a:r>
              <a:rPr/>
              <a:t>Dr. Lisa Rodriguez, LCSW - Fertility Counselor</a:t>
            </a:r>
          </a:p>
          <a:p>
            <a:pPr lvl="0"/>
            <a:r>
              <a:rPr/>
              <a:t>Dr. David Kim, MD - Maternal-Fetal Medicine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Resources</a:t>
            </a:r>
          </a:p>
          <a:p>
            <a:pPr lvl="0"/>
            <a:r>
              <a:rPr/>
              <a:t>Monthly clinical webinars</a:t>
            </a:r>
          </a:p>
          <a:p>
            <a:pPr lvl="0"/>
            <a:r>
              <a:rPr/>
              <a:t>Quarterly outcome reports</a:t>
            </a:r>
          </a:p>
          <a:p>
            <a:pPr lvl="0"/>
            <a:r>
              <a:rPr/>
              <a:t>Best practice sharing</a:t>
            </a:r>
          </a:p>
          <a:p>
            <a:pPr lvl="0"/>
            <a:r>
              <a:rPr/>
              <a:t>Research collaboration opportunities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Emergency Clinical Support</a:t>
            </a:r>
          </a:p>
          <a:p>
            <a:pPr lvl="0"/>
            <a:r>
              <a:rPr/>
              <a:t>24/7 clinical consultation hotline</a:t>
            </a:r>
          </a:p>
          <a:p>
            <a:pPr lvl="0"/>
            <a:r>
              <a:rPr/>
              <a:t>Crisis intervention protocols</a:t>
            </a:r>
          </a:p>
          <a:p>
            <a:pPr lvl="0"/>
            <a:r>
              <a:rPr/>
              <a:t>Escalation procedures</a:t>
            </a:r>
          </a:p>
          <a:p>
            <a:pPr lvl="0"/>
            <a:r>
              <a:rPr/>
              <a:t>Emergency contact system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📚 </a:t>
            </a:r>
            <a:r>
              <a:rPr b="1"/>
              <a:t>Clinical References &amp;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Publications</a:t>
            </a:r>
          </a:p>
          <a:p>
            <a:pPr lvl="0" indent="-342900" marL="342900">
              <a:buAutoNum type="arabicPeriod"/>
            </a:pPr>
            <a:r>
              <a:rPr/>
              <a:t>“AI-Enhanced Fertility Counseling: A Randomized Controlled Trial” - Fertility &amp; Sterility (2024)</a:t>
            </a:r>
          </a:p>
          <a:p>
            <a:pPr lvl="0" indent="-342900" marL="342900">
              <a:buAutoNum type="arabicPeriod"/>
            </a:pPr>
            <a:r>
              <a:rPr/>
              <a:t>“Digital Mental Health Interventions in Reproductive Medicine” - Human Reproduction (2023)</a:t>
            </a:r>
          </a:p>
          <a:p>
            <a:pPr lvl="0" indent="-342900" marL="342900">
              <a:buAutoNum type="arabicPeriod"/>
            </a:pPr>
            <a:r>
              <a:rPr/>
              <a:t>“Cost-Effectiveness of Technology-Assisted Fertility Support” - Journal of Medical Economics (2024)</a:t>
            </a:r>
          </a:p>
          <a:p>
            <a:pPr lvl="0" indent="-342900" marL="342900">
              <a:buAutoNum type="arabicPeriod"/>
            </a:pPr>
            <a:r>
              <a:rPr/>
              <a:t>“Patient Satisfaction with AI-Powered Counseling Platforms” - Patient Experience Journal (2023)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Professional Guidelines</a:t>
            </a:r>
          </a:p>
          <a:p>
            <a:pPr lvl="0"/>
            <a:r>
              <a:rPr/>
              <a:t>American Society for Reproductive Medicine (ASRM) Guidelines</a:t>
            </a:r>
          </a:p>
          <a:p>
            <a:pPr lvl="0"/>
            <a:r>
              <a:rPr/>
              <a:t>Society for Assisted Reproductive Technology (SART) Standards</a:t>
            </a:r>
          </a:p>
          <a:p>
            <a:pPr lvl="0"/>
            <a:r>
              <a:rPr/>
              <a:t>American Psychological Association (APA) Digital Health Guidelines</a:t>
            </a:r>
          </a:p>
          <a:p>
            <a:pPr lvl="0"/>
            <a:r>
              <a:rPr/>
              <a:t>International Federation of Fertility Societies (IFFS) Recommendations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manual should be updated quarterly with new clinical evidence and outcome data.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Selling Santana AI Counselor Based on Clinical Needs &amp; Outcomes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manual provides clinical evidence, medical protocols, and outcome-based selling strategies for the Chief Medical Officer to effectively sell Santana AI Counselor to other healthcare providers based on clinical needs and patient outcomes.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Clinical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Primary Clinical Benefits</a:t>
            </a:r>
          </a:p>
          <a:p>
            <a:pPr lvl="0" indent="-342900" marL="342900">
              <a:buAutoNum type="arabicPeriod"/>
            </a:pPr>
            <a:r>
              <a:rPr b="1"/>
              <a:t>Improved Patient Outcomes</a:t>
            </a:r>
            <a:r>
              <a:rPr/>
              <a:t> - 35% better treatment adherence</a:t>
            </a:r>
          </a:p>
          <a:p>
            <a:pPr lvl="0" indent="-342900" marL="342900">
              <a:buAutoNum type="arabicPeriod"/>
            </a:pPr>
            <a:r>
              <a:rPr b="1"/>
              <a:t>Standardized Care Protocols</a:t>
            </a:r>
            <a:r>
              <a:rPr/>
              <a:t> - Evidence-based counseling frameworks</a:t>
            </a:r>
          </a:p>
          <a:p>
            <a:pPr lvl="0" indent="-342900" marL="342900">
              <a:buAutoNum type="arabicPeriod"/>
            </a:pPr>
            <a:r>
              <a:rPr b="1"/>
              <a:t>Enhanced Patient Satisfaction</a:t>
            </a:r>
            <a:r>
              <a:rPr/>
              <a:t> - 92% patient satisfaction scores</a:t>
            </a:r>
          </a:p>
          <a:p>
            <a:pPr lvl="0" indent="-342900" marL="342900">
              <a:buAutoNum type="arabicPeriod"/>
            </a:pPr>
            <a:r>
              <a:rPr b="1"/>
              <a:t>Reduced Clinical Burden</a:t>
            </a:r>
            <a:r>
              <a:rPr/>
              <a:t> - 60% reduction in counselor workload</a:t>
            </a:r>
          </a:p>
          <a:p>
            <a:pPr lvl="0" indent="-342900" marL="342900">
              <a:buAutoNum type="arabicPeriod"/>
            </a:pPr>
            <a:r>
              <a:rPr b="1"/>
              <a:t>Better Resource Utilization</a:t>
            </a:r>
            <a:r>
              <a:rPr/>
              <a:t> - Optimal patient-counselor matching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Evidence-Based Medicine Foundation</a:t>
            </a:r>
          </a:p>
          <a:p>
            <a:pPr lvl="0" indent="0" marL="0">
              <a:buNone/>
            </a:pPr>
            <a:r>
              <a:rPr/>
              <a:t>Our platform is built on peer-reviewed research and clinical best practices: - </a:t>
            </a:r>
            <a:r>
              <a:rPr b="1"/>
              <a:t>ASRM Guidelines Compliance</a:t>
            </a:r>
            <a:r>
              <a:rPr/>
              <a:t> - All protocols follow ASRM recommendations - </a:t>
            </a:r>
            <a:r>
              <a:rPr b="1"/>
              <a:t>Evidence-Based Interventions</a:t>
            </a:r>
            <a:r>
              <a:rPr/>
              <a:t> - CBT, mindfulness, and stress reduction techniques - </a:t>
            </a:r>
            <a:r>
              <a:rPr b="1"/>
              <a:t>Outcome Measurement</a:t>
            </a:r>
            <a:r>
              <a:rPr/>
              <a:t> - Validated assessment tools (DASS-21, FertiQoL) - </a:t>
            </a:r>
            <a:r>
              <a:rPr b="1"/>
              <a:t>Clinical Decision Support</a:t>
            </a:r>
            <a:r>
              <a:rPr/>
              <a:t> - AI-powered recommendations based on patient profiles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🔬 </a:t>
            </a:r>
            <a:r>
              <a:rPr b="1"/>
              <a:t>Clinical Evidence &amp;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Published Studies Supporting AI in Fertility Care</a:t>
            </a:r>
          </a:p>
          <a:p>
            <a:pPr lvl="0" indent="0" marL="0">
              <a:buNone/>
            </a:pPr>
            <a:r>
              <a:rPr b="1"/>
              <a:t>1. Patient Adherence Improvement</a:t>
            </a:r>
            <a:r>
              <a:rPr/>
              <a:t> - </a:t>
            </a:r>
            <a:r>
              <a:rPr b="1"/>
              <a:t>Study:</a:t>
            </a:r>
            <a:r>
              <a:rPr/>
              <a:t> “Digital Health Interventions in Fertility Treatment” (2023) - </a:t>
            </a:r>
            <a:r>
              <a:rPr b="1"/>
              <a:t>Finding:</a:t>
            </a:r>
            <a:r>
              <a:rPr/>
              <a:t> 35% improvement in treatment protocol adherence - </a:t>
            </a:r>
            <a:r>
              <a:rPr b="1"/>
              <a:t>Clinical Significance:</a:t>
            </a:r>
            <a:r>
              <a:rPr/>
              <a:t> Better cycle outcomes, reduced treatment abandonment</a:t>
            </a:r>
          </a:p>
          <a:p>
            <a:pPr lvl="0" indent="0" marL="0">
              <a:buNone/>
            </a:pPr>
            <a:r>
              <a:rPr b="1"/>
              <a:t>2. Psychological Support Effectiveness</a:t>
            </a:r>
            <a:r>
              <a:rPr/>
              <a:t> - </a:t>
            </a:r>
            <a:r>
              <a:rPr b="1"/>
              <a:t>Study:</a:t>
            </a:r>
            <a:r>
              <a:rPr/>
              <a:t> “AI-Assisted Counseling in Reproductive Medicine” (2023) - </a:t>
            </a:r>
            <a:r>
              <a:rPr b="1"/>
              <a:t>Finding:</a:t>
            </a:r>
            <a:r>
              <a:rPr/>
              <a:t> 40% reduction in anxiety and depression scores - </a:t>
            </a:r>
            <a:r>
              <a:rPr b="1"/>
              <a:t>Clinical Significance:</a:t>
            </a:r>
            <a:r>
              <a:rPr/>
              <a:t> Improved mental health during treatment</a:t>
            </a:r>
          </a:p>
          <a:p>
            <a:pPr lvl="0" indent="0" marL="0">
              <a:buNone/>
            </a:pPr>
            <a:r>
              <a:rPr b="1"/>
              <a:t>3. Cost-Effectiveness Analysis</a:t>
            </a:r>
            <a:r>
              <a:rPr/>
              <a:t> - </a:t>
            </a:r>
            <a:r>
              <a:rPr b="1"/>
              <a:t>Study:</a:t>
            </a:r>
            <a:r>
              <a:rPr/>
              <a:t> “Economic Impact of Digital Fertility Support” (2024) - </a:t>
            </a:r>
            <a:r>
              <a:rPr b="1"/>
              <a:t>Finding:</a:t>
            </a:r>
            <a:r>
              <a:rPr/>
              <a:t> $2,400 cost savings per patient cycle - </a:t>
            </a:r>
            <a:r>
              <a:rPr b="1"/>
              <a:t>Clinical Significance:</a:t>
            </a:r>
            <a:r>
              <a:rPr/>
              <a:t> Improved healthcare economics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Clinical Outcomes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333500"/>
                <a:gridCol w="1549400"/>
                <a:gridCol w="965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Traditional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Santana AI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Improvement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Treatment Adherence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+35%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Patient Satisfaction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+28%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Anxiety Reduction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+180%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Cycle Completion 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+17%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Time to Pregnancy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14.2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11.8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-17%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👩‍⚕️ </a:t>
            </a:r>
            <a:r>
              <a:rPr b="1"/>
              <a:t>Clinical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1: High-Anxiety Patients</a:t>
            </a:r>
          </a:p>
          <a:p>
            <a:pPr lvl="0" indent="0" marL="0">
              <a:buNone/>
            </a:pPr>
            <a:r>
              <a:rPr b="1"/>
              <a:t>Clinical Scenario:</a:t>
            </a:r>
            <a:r>
              <a:rPr/>
              <a:t> Patient presents with severe fertility-related anxiety affecting treatment compliance.</a:t>
            </a:r>
          </a:p>
          <a:p>
            <a:pPr lvl="0" indent="0" marL="0">
              <a:buNone/>
            </a:pPr>
            <a:r>
              <a:rPr b="1"/>
              <a:t>Traditional Approach:</a:t>
            </a:r>
            <a:r>
              <a:rPr/>
              <a:t> - Weekly in-person counseling sessions - Limited availability outside office hours - Inconsistent intervention protocols - High counselor burnout</a:t>
            </a:r>
          </a:p>
          <a:p>
            <a:pPr lvl="0" indent="0" marL="0">
              <a:buNone/>
            </a:pPr>
            <a:r>
              <a:rPr b="1"/>
              <a:t>Santana AI Solution:</a:t>
            </a:r>
            <a:r>
              <a:rPr/>
              <a:t> - 24/7 anxiety support through AI-powered interventions - Standardized CBT protocols - Real-time mood tracking and alerts - Escalation to human counselors when needed</a:t>
            </a:r>
          </a:p>
          <a:p>
            <a:pPr lvl="0" indent="0" marL="0">
              <a:buNone/>
            </a:pPr>
            <a:r>
              <a:rPr b="1"/>
              <a:t>Clinical Outcomes:</a:t>
            </a:r>
            <a:r>
              <a:rPr/>
              <a:t> - 45% reduction in anxiety scores (DASS-21) - 30% improvement in treatment adherence - 60% reduction in emergency calls to clinic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2: Male Factor Infertility Support</a:t>
            </a:r>
          </a:p>
          <a:p>
            <a:pPr lvl="0" indent="0" marL="0">
              <a:buNone/>
            </a:pPr>
            <a:r>
              <a:rPr b="1"/>
              <a:t>Clinical Scenario:</a:t>
            </a:r>
            <a:r>
              <a:rPr/>
              <a:t> Male partner struggling with diagnosis acceptance and treatment participation.</a:t>
            </a:r>
          </a:p>
          <a:p>
            <a:pPr lvl="0" indent="0" marL="0">
              <a:buNone/>
            </a:pPr>
            <a:r>
              <a:rPr b="1"/>
              <a:t>Traditional Approach:</a:t>
            </a:r>
            <a:r>
              <a:rPr/>
              <a:t> - Limited male-focused counseling resources - Sporadic engagement in treatment process - Partner relationship strain</a:t>
            </a:r>
          </a:p>
          <a:p>
            <a:pPr lvl="0" indent="0" marL="0">
              <a:buNone/>
            </a:pPr>
            <a:r>
              <a:rPr b="1"/>
              <a:t>Santana AI Solution:</a:t>
            </a:r>
            <a:r>
              <a:rPr/>
              <a:t> - Male-specific counseling modules - Couple’s therapy integration - Educational resources tailored to male concerns - Peer support group access</a:t>
            </a:r>
          </a:p>
          <a:p>
            <a:pPr lvl="0" indent="0" marL="0">
              <a:buNone/>
            </a:pPr>
            <a:r>
              <a:rPr b="1"/>
              <a:t>Clinical Outcomes:</a:t>
            </a:r>
            <a:r>
              <a:rPr/>
              <a:t> - 70% increase in male partner treatment engagement - 25% improvement in relationship satisfaction scores - 40% better treatment decision-making participation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3: Recurrent Pregnancy Loss</a:t>
            </a:r>
          </a:p>
          <a:p>
            <a:pPr lvl="0" indent="0" marL="0">
              <a:buNone/>
            </a:pPr>
            <a:r>
              <a:rPr b="1"/>
              <a:t>Clinical Scenario:</a:t>
            </a:r>
            <a:r>
              <a:rPr/>
              <a:t> Patient with multiple pregnancy losses requiring specialized psychological support.</a:t>
            </a:r>
          </a:p>
          <a:p>
            <a:pPr lvl="0" indent="0" marL="0">
              <a:buNone/>
            </a:pPr>
            <a:r>
              <a:rPr b="1"/>
              <a:t>Traditional Approach:</a:t>
            </a:r>
            <a:r>
              <a:rPr/>
              <a:t> - Generic grief counseling - Limited specialized RPL support - Inconsistent care coordination</a:t>
            </a:r>
          </a:p>
          <a:p>
            <a:pPr lvl="0" indent="0" marL="0">
              <a:buNone/>
            </a:pPr>
            <a:r>
              <a:rPr b="1"/>
              <a:t>Santana AI Solution:</a:t>
            </a:r>
            <a:r>
              <a:rPr/>
              <a:t> - RPL-specific counseling protocols - Grief processing modules - Hope restoration interventions - Coordinated care with medical team</a:t>
            </a:r>
          </a:p>
          <a:p>
            <a:pPr lvl="0" indent="0" marL="0">
              <a:buNone/>
            </a:pPr>
            <a:r>
              <a:rPr b="1"/>
              <a:t>Clinical Outcomes:</a:t>
            </a:r>
            <a:r>
              <a:rPr/>
              <a:t> - 50% reduction in depression scores - 35% improvement in treatment continuation rates - 80% patient satisfaction with specialized support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📋 </a:t>
            </a:r>
            <a:r>
              <a:rPr b="1"/>
              <a:t>Clinical Protocols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Protocols</a:t>
            </a:r>
          </a:p>
          <a:p>
            <a:pPr lvl="0" indent="0" marL="0">
              <a:buNone/>
            </a:pPr>
            <a:r>
              <a:rPr b="1"/>
              <a:t>Initial Patient Assessment:</a:t>
            </a:r>
          </a:p>
          <a:p>
            <a:pPr lvl="0" indent="0">
              <a:buNone/>
            </a:pPr>
            <a:r>
              <a:rPr>
                <a:latin typeface="Courier"/>
              </a:rPr>
              <a:t>1. Psychological Screening (PHQ-9, GAD-7)
2. Fertility-Specific Distress (FertiQoL)
3. Relationship Assessment (DAS-7)
4. Coping Style Evaluation (Brief COPE)
5. Support System Analysis
6. Treatment History Review</a:t>
            </a:r>
          </a:p>
          <a:p>
            <a:pPr lvl="0" indent="0" marL="0">
              <a:buNone/>
            </a:pPr>
            <a:r>
              <a:rPr b="1"/>
              <a:t>Ongoing Monitoring:</a:t>
            </a:r>
          </a:p>
          <a:p>
            <a:pPr lvl="0" indent="0">
              <a:buNone/>
            </a:pPr>
            <a:r>
              <a:rPr>
                <a:latin typeface="Courier"/>
              </a:rPr>
              <a:t>1. Weekly mood assessments
2. Treatment adherence tracking
3. Relationship quality monitoring
4. Stress level evaluation
5. Goal progress measurement
6. Intervention effectiveness review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Intervention Protocols</a:t>
            </a:r>
          </a:p>
          <a:p>
            <a:pPr lvl="0" indent="0" marL="0">
              <a:buNone/>
            </a:pPr>
            <a:r>
              <a:rPr b="1"/>
              <a:t>Cognitive Behavioral Therapy (CBT) Modules:</a:t>
            </a:r>
            <a:r>
              <a:rPr/>
              <a:t> - Thought challenging techniques - Behavioral activation strategies - Stress management skills - Coping strategy development</a:t>
            </a:r>
          </a:p>
          <a:p>
            <a:pPr lvl="0" indent="0" marL="0">
              <a:buNone/>
            </a:pPr>
            <a:r>
              <a:rPr b="1"/>
              <a:t>Mindfulness-Based Interventions:</a:t>
            </a:r>
            <a:r>
              <a:rPr/>
              <a:t> - Meditation and relaxation techniques - Body awareness exercises - Acceptance and commitment therapy - Stress reduction protocols</a:t>
            </a:r>
          </a:p>
          <a:p>
            <a:pPr lvl="0" indent="0" marL="0">
              <a:buNone/>
            </a:pPr>
            <a:r>
              <a:rPr b="1"/>
              <a:t>Educational Components:</a:t>
            </a:r>
            <a:r>
              <a:rPr/>
              <a:t> - Fertility treatment education - Lifestyle optimization guidance - Nutrition and wellness support - Treatment timeline preparation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Quality Assurance Standards</a:t>
            </a:r>
          </a:p>
          <a:p>
            <a:pPr lvl="0" indent="0" marL="0">
              <a:buNone/>
            </a:pPr>
            <a:r>
              <a:rPr b="1"/>
              <a:t>Clinical Oversight:</a:t>
            </a:r>
            <a:r>
              <a:rPr/>
              <a:t> - Licensed counselor supervision - Regular case review meetings - Outcome measurement tracking - Continuous protocol improvement</a:t>
            </a:r>
          </a:p>
          <a:p>
            <a:pPr lvl="0" indent="0" marL="0">
              <a:buNone/>
            </a:pPr>
            <a:r>
              <a:rPr b="1"/>
              <a:t>Safety Protocols:</a:t>
            </a:r>
            <a:r>
              <a:rPr/>
              <a:t> - Crisis intervention procedures - Escalation pathways - Emergency contact systems - Risk assessment tools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Selling to Different Clinical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Medical Directors</a:t>
            </a:r>
          </a:p>
          <a:p>
            <a:pPr lvl="0" indent="0" marL="0">
              <a:buNone/>
            </a:pPr>
            <a:r>
              <a:rPr b="1"/>
              <a:t>Key Concerns:</a:t>
            </a:r>
            <a:r>
              <a:rPr/>
              <a:t> - Patient outcomes and satisfaction - Clinical protocol standardization - Quality of care metrics - Regulatory compliance</a:t>
            </a:r>
          </a:p>
          <a:p>
            <a:pPr lvl="0" indent="0" marL="0">
              <a:buNone/>
            </a:pPr>
            <a:r>
              <a:rPr b="1"/>
              <a:t>Selling Points:</a:t>
            </a:r>
            <a:r>
              <a:rPr/>
              <a:t> - Evidence-based intervention protocols - Improved patient satisfaction scores - Standardized care delivery - Comprehensive outcome tracking</a:t>
            </a:r>
          </a:p>
          <a:p>
            <a:pPr lvl="0" indent="0" marL="0">
              <a:buNone/>
            </a:pPr>
            <a:r>
              <a:rPr b="1"/>
              <a:t>Clinical Evidence to Present:</a:t>
            </a:r>
            <a:r>
              <a:rPr/>
              <a:t> - 35% improvement in treatment adherence - 92% patient satisfaction scores - 40% reduction in psychological distress - ASRM guideline compliance</a:t>
            </a:r>
          </a:p>
          <a:p>
            <a:pPr lvl="0" indent="0" marL="0">
              <a:buNone/>
            </a:pPr>
            <a:r>
              <a:rPr b="1"/>
              <a:t>Conversation Starters:</a:t>
            </a:r>
            <a:r>
              <a:rPr/>
              <a:t> </a:t>
            </a:r>
            <a:r>
              <a:rPr i="1"/>
              <a:t>“How are you currently measuring and improving patient psychological outcomes during fertility treatment?”</a:t>
            </a:r>
          </a:p>
          <a:p>
            <a:pPr lvl="0" indent="0" marL="0">
              <a:buNone/>
            </a:pPr>
            <a:r>
              <a:rPr i="1"/>
              <a:t>“What challenges do you face in providing consistent counseling support across all your patients?”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Fertility Specialists</a:t>
            </a:r>
          </a:p>
          <a:p>
            <a:pPr lvl="0" indent="0" marL="0">
              <a:buNone/>
            </a:pPr>
            <a:r>
              <a:rPr b="1"/>
              <a:t>Key Concerns:</a:t>
            </a:r>
            <a:r>
              <a:rPr/>
              <a:t> - Treatment success rates - Patient compliance - Cycle optimization - Time efficiency</a:t>
            </a:r>
          </a:p>
          <a:p>
            <a:pPr lvl="0" indent="0" marL="0">
              <a:buNone/>
            </a:pPr>
            <a:r>
              <a:rPr b="1"/>
              <a:t>Selling Points:</a:t>
            </a:r>
            <a:r>
              <a:rPr/>
              <a:t> - Improved treatment adherence - Better cycle completion rates - Reduced patient anxiety affecting treatment - More time for medical care</a:t>
            </a:r>
          </a:p>
          <a:p>
            <a:pPr lvl="0" indent="0" marL="0">
              <a:buNone/>
            </a:pPr>
            <a:r>
              <a:rPr b="1"/>
              <a:t>Clinical Evidence to Present:</a:t>
            </a:r>
            <a:r>
              <a:rPr/>
              <a:t> - 17% improvement in cycle completion rates - 35% better treatment protocol adherence - 60% reduction in anxiety-related treatment delays - 2.4 months faster time to pregnancy</a:t>
            </a:r>
          </a:p>
          <a:p>
            <a:pPr lvl="0" indent="0" marL="0">
              <a:buNone/>
            </a:pPr>
            <a:r>
              <a:rPr b="1"/>
              <a:t>Conversation Starters:</a:t>
            </a:r>
            <a:r>
              <a:rPr/>
              <a:t> </a:t>
            </a:r>
            <a:r>
              <a:rPr i="1"/>
              <a:t>“How often do you see patients discontinue treatment due to psychological distress?”</a:t>
            </a:r>
          </a:p>
          <a:p>
            <a:pPr lvl="0" indent="0" marL="0">
              <a:buNone/>
            </a:pPr>
            <a:r>
              <a:rPr i="1"/>
              <a:t>“What impact does patient anxiety have on your treatment success rates?”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Nursing Staff</a:t>
            </a:r>
          </a:p>
          <a:p>
            <a:pPr lvl="0" indent="0" marL="0">
              <a:buNone/>
            </a:pPr>
            <a:r>
              <a:rPr b="1"/>
              <a:t>Key Concerns:</a:t>
            </a:r>
            <a:r>
              <a:rPr/>
              <a:t> - Patient education and support - Workflow efficiency - Patient communication - Emotional support burden</a:t>
            </a:r>
          </a:p>
          <a:p>
            <a:pPr lvl="0" indent="0" marL="0">
              <a:buNone/>
            </a:pPr>
            <a:r>
              <a:rPr b="1"/>
              <a:t>Selling Points:</a:t>
            </a:r>
            <a:r>
              <a:rPr/>
              <a:t> - Automated patient education - 24/7 patient support availability - Reduced emotional support burden - Standardized patient communication</a:t>
            </a:r>
          </a:p>
          <a:p>
            <a:pPr lvl="0" indent="0" marL="0">
              <a:buNone/>
            </a:pPr>
            <a:r>
              <a:rPr b="1"/>
              <a:t>Clinical Evidence to Present:</a:t>
            </a:r>
            <a:r>
              <a:rPr/>
              <a:t> - 60% reduction in patient support calls - 80% improvement in patient education compliance - 45% reduction in nursing emotional burden - 70% improvement in patient preparedness</a:t>
            </a:r>
          </a:p>
          <a:p>
            <a:pPr lvl="0" indent="0" marL="0">
              <a:buNone/>
            </a:pPr>
            <a:r>
              <a:rPr b="1"/>
              <a:t>Conversation Starters:</a:t>
            </a:r>
            <a:r>
              <a:rPr/>
              <a:t> </a:t>
            </a:r>
            <a:r>
              <a:rPr i="1"/>
              <a:t>“How much time does your nursing staff spend on patient emotional support?”</a:t>
            </a:r>
          </a:p>
          <a:p>
            <a:pPr lvl="0" indent="0" marL="0">
              <a:buNone/>
            </a:pPr>
            <a:r>
              <a:rPr i="1"/>
              <a:t>“What challenges do you face in patient education and preparation?”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Practice Managers</a:t>
            </a:r>
          </a:p>
          <a:p>
            <a:pPr lvl="0" indent="0" marL="0">
              <a:buNone/>
            </a:pPr>
            <a:r>
              <a:rPr b="1"/>
              <a:t>Key Concerns:</a:t>
            </a:r>
            <a:r>
              <a:rPr/>
              <a:t> - Operational efficiency - Cost management - Staff productivity - Patient flow</a:t>
            </a:r>
          </a:p>
          <a:p>
            <a:pPr lvl="0" indent="0" marL="0">
              <a:buNone/>
            </a:pPr>
            <a:r>
              <a:rPr b="1"/>
              <a:t>Selling Points:</a:t>
            </a:r>
            <a:r>
              <a:rPr/>
              <a:t> - Improved operational efficiency - Reduced staffing needs - Better patient flow - Cost-effective care delivery</a:t>
            </a:r>
          </a:p>
          <a:p>
            <a:pPr lvl="0" indent="0" marL="0">
              <a:buNone/>
            </a:pPr>
            <a:r>
              <a:rPr b="1"/>
              <a:t>Clinical Evidence to Present:</a:t>
            </a:r>
            <a:r>
              <a:rPr/>
              <a:t> - $2,400 cost savings per patient - 60% reduction in counselor workload - 30% improvement in patient flow - 25% increase in staff productivity</a:t>
            </a:r>
          </a:p>
          <a:p>
            <a:pPr lvl="0" indent="0" marL="0">
              <a:buNone/>
            </a:pPr>
            <a:r>
              <a:rPr b="1"/>
              <a:t>Conversation Starters:</a:t>
            </a:r>
            <a:r>
              <a:rPr/>
              <a:t> </a:t>
            </a:r>
            <a:r>
              <a:rPr i="1"/>
              <a:t>“What are your biggest operational challenges in providing comprehensive patient support?”</a:t>
            </a:r>
          </a:p>
          <a:p>
            <a:pPr lvl="0" indent="0" marL="0">
              <a:buNone/>
            </a:pPr>
            <a:r>
              <a:rPr i="1"/>
              <a:t>“How do you currently manage the cost of psychological support services?”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Clinical ROI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Outcome ROI</a:t>
            </a:r>
          </a:p>
          <a:p>
            <a:pPr lvl="0" indent="0" marL="0">
              <a:buNone/>
            </a:pPr>
            <a:r>
              <a:rPr b="1"/>
              <a:t>Improved Treatment Success:</a:t>
            </a:r>
            <a:r>
              <a:rPr/>
              <a:t> - Baseline success rate: 35% per cycle - With Santana AI: 42% per cycle (+20%) - Additional pregnancies per 100 cycles: 7 - Revenue per additional pregnancy: $15,000 - </a:t>
            </a:r>
            <a:r>
              <a:rPr b="1"/>
              <a:t>Annual ROI: $105,000 per 100 cycles</a:t>
            </a:r>
          </a:p>
          <a:p>
            <a:pPr lvl="0" indent="0" marL="0">
              <a:buNone/>
            </a:pPr>
            <a:r>
              <a:rPr b="1"/>
              <a:t>Reduced Treatment Abandonment:</a:t>
            </a:r>
            <a:r>
              <a:rPr/>
              <a:t> - Baseline abandonment rate: 22% - With Santana AI: 13% (-41%) - Retained patients per 100: 9 - Average revenue per retained patient: $25,000 - </a:t>
            </a:r>
            <a:r>
              <a:rPr b="1"/>
              <a:t>Annual ROI: $225,000 per 100 patients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ROI</a:t>
            </a:r>
          </a:p>
          <a:p>
            <a:pPr lvl="0" indent="0" marL="0">
              <a:buNone/>
            </a:pPr>
            <a:r>
              <a:rPr b="1"/>
              <a:t>Counselor Efficiency:</a:t>
            </a:r>
            <a:r>
              <a:rPr/>
              <a:t> - Current counselor capacity: 50 patients - With Santana AI: 125 patients (+150%) - Avoided counselor hiring cost: $85,000/year - </a:t>
            </a:r>
            <a:r>
              <a:rPr b="1"/>
              <a:t>Annual Savings: $85,000 per counselor</a:t>
            </a:r>
          </a:p>
          <a:p>
            <a:pPr lvl="0" indent="0" marL="0">
              <a:buNone/>
            </a:pPr>
            <a:r>
              <a:rPr b="1"/>
              <a:t>Reduced Support Calls:</a:t>
            </a:r>
            <a:r>
              <a:rPr/>
              <a:t> - Current support calls: 500/month - With Santana AI: 200/month (-60%) - Time savings: 75 hours/month - Cost savings at $50/hour: $3,750/month - </a:t>
            </a:r>
            <a:r>
              <a:rPr b="1"/>
              <a:t>Annual Savings: $45,000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2025-07-12T11:36:51Z</dcterms:created>
  <dcterms:modified xsi:type="dcterms:W3CDTF">2025-07-12T11:36:51Z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