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ercel.com/docs" TargetMode="External" /><Relationship Id="rId3" Type="http://schemas.openxmlformats.org/officeDocument/2006/relationships/hyperlink" Target="https://www.prisma.io/docs" TargetMode="External" /><Relationship Id="rId4" Type="http://schemas.openxmlformats.org/officeDocument/2006/relationships/hyperlink" Target="https://react.dev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CTO Technical Manual - Santana AI Counselor Platform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🔄 </a:t>
            </a:r>
            <a:r>
              <a:rPr b="1"/>
              <a:t>Deployment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Deployment Pipeline</a:t>
            </a:r>
          </a:p>
          <a:p>
            <a:pPr lvl="0" indent="0">
              <a:buNone/>
            </a:pPr>
            <a:r>
              <a:rPr>
                <a:latin typeface="Courier"/>
              </a:rPr>
              <a:t>graph LR
    A[Local Development] --&gt; B[Git Push]
    B --&gt; C[GitHub Actions]
    C --&gt; D[Automated Tests]
    D --&gt; E[Vercel Preview]
    E --&gt; F[Manual Approval]
    F --&gt; G[Production Deploy]
    G --&gt; H[Health Checks]</a:t>
            </a:r>
          </a:p>
          <a:p>
            <a:pPr lvl="0" indent="0" marL="0">
              <a:buNone/>
            </a:pPr>
            <a:r>
              <a:rPr b="1"/>
              <a:t>Deployment Commands: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Deploy to production</a:t>
            </a:r>
            <a:br/>
            <a:r>
              <a:rPr>
                <a:latin typeface="Courier"/>
              </a:rPr>
              <a:t>vercel </a:t>
            </a:r>
            <a:r>
              <a:rPr>
                <a:solidFill>
                  <a:srgbClr val="7D9029"/>
                </a:solidFill>
                <a:latin typeface="Courier"/>
              </a:rPr>
              <a:t>--prod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Deploy preview</a:t>
            </a:r>
            <a:br/>
            <a:r>
              <a:rPr>
                <a:latin typeface="Courier"/>
              </a:rPr>
              <a:t>vercel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deployment status</a:t>
            </a:r>
            <a:br/>
            <a:r>
              <a:rPr>
                <a:latin typeface="Courier"/>
              </a:rPr>
              <a:t>vercel ls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View logs</a:t>
            </a:r>
            <a:br/>
            <a:r>
              <a:rPr>
                <a:latin typeface="Courier"/>
              </a:rPr>
              <a:t>vercel logs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Environment variable management</a:t>
            </a:r>
            <a:br/>
            <a:r>
              <a:rPr>
                <a:latin typeface="Courier"/>
              </a:rPr>
              <a:t>vercel env add VARIABLE_NAME production</a:t>
            </a:r>
            <a:br/>
            <a:r>
              <a:rPr>
                <a:latin typeface="Courier"/>
              </a:rPr>
              <a:t>vercel env ls</a:t>
            </a:r>
            <a:br/>
            <a:r>
              <a:rPr>
                <a:latin typeface="Courier"/>
              </a:rPr>
              <a:t>vercel env rm VARIABLE_NAME production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Release Management</a:t>
            </a:r>
          </a:p>
          <a:p>
            <a:pPr lvl="0" indent="0" marL="0">
              <a:buNone/>
            </a:pPr>
            <a:r>
              <a:rPr b="1"/>
              <a:t>Release Schedule:</a:t>
            </a:r>
            <a:r>
              <a:rPr/>
              <a:t> - </a:t>
            </a:r>
            <a:r>
              <a:rPr b="1"/>
              <a:t>Hotfixes:</a:t>
            </a:r>
            <a:r>
              <a:rPr/>
              <a:t> As needed (P0/P1 issues) - </a:t>
            </a:r>
            <a:r>
              <a:rPr b="1"/>
              <a:t>Minor releases:</a:t>
            </a:r>
            <a:r>
              <a:rPr/>
              <a:t> Bi-weekly - </a:t>
            </a:r>
            <a:r>
              <a:rPr b="1"/>
              <a:t>Major releases:</a:t>
            </a:r>
            <a:r>
              <a:rPr/>
              <a:t> Monthly - </a:t>
            </a:r>
            <a:r>
              <a:rPr b="1"/>
              <a:t>Security updates:</a:t>
            </a:r>
            <a:r>
              <a:rPr/>
              <a:t> Immediate</a:t>
            </a:r>
          </a:p>
          <a:p>
            <a:pPr lvl="0" indent="0" marL="0">
              <a:buNone/>
            </a:pPr>
            <a:r>
              <a:rPr b="1"/>
              <a:t>Pre-deployment Checklist:</a:t>
            </a:r>
            <a:r>
              <a:rPr/>
              <a:t> - [ ] All tests passing - [ ] Security scan completed - [ ] Database migrations tested - [ ] Rollback plan prepared - [ ] Stakeholders notified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Optimization</a:t>
            </a:r>
          </a:p>
          <a:p>
            <a:pPr lvl="0" indent="0" marL="0">
              <a:buNone/>
            </a:pPr>
            <a:r>
              <a:rPr b="1"/>
              <a:t>Query Optimization: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-- Add indexes for common queries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INDEX</a:t>
            </a:r>
            <a:r>
              <a:rPr>
                <a:latin typeface="Courier"/>
              </a:rPr>
              <a:t> idx_patients_clinic_id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patients(clinic_id);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INDEX</a:t>
            </a:r>
            <a:r>
              <a:rPr>
                <a:latin typeface="Courier"/>
              </a:rPr>
              <a:t> idx_appointments_date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appointments(</a:t>
            </a:r>
            <a:r>
              <a:rPr>
                <a:solidFill>
                  <a:srgbClr val="902000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);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INDEX</a:t>
            </a:r>
            <a:r>
              <a:rPr>
                <a:latin typeface="Courier"/>
              </a:rPr>
              <a:t> idx_users_email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users(email);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-- Analyze query performance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EXPLAIN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ANALYZE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patients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clinic_id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'xxx'</a:t>
            </a:r>
            <a:r>
              <a:rPr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 b="1"/>
              <a:t>Connection Pooling: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Prisma configuration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prisma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PrismaClient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datasources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db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url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process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env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DATABASE_URL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}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log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'error'</a:t>
            </a:r>
            <a:r>
              <a:rPr>
                <a:latin typeface="Courier"/>
              </a:rPr>
              <a:t>]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// Connection pooling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__internal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engine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902000"/>
                </a:solidFill>
                <a:latin typeface="Courier"/>
              </a:rPr>
              <a:t>connectionLimit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API Optimization</a:t>
            </a:r>
          </a:p>
          <a:p>
            <a:pPr lvl="0" indent="0" marL="0">
              <a:buNone/>
            </a:pPr>
            <a:r>
              <a:rPr b="1"/>
              <a:t>Caching Strategy:</a:t>
            </a:r>
            <a:r>
              <a:rPr/>
              <a:t> - </a:t>
            </a:r>
            <a:r>
              <a:rPr b="1"/>
              <a:t>Static assets:</a:t>
            </a:r>
            <a:r>
              <a:rPr/>
              <a:t> CDN caching (1 year) - </a:t>
            </a:r>
            <a:r>
              <a:rPr b="1"/>
              <a:t>API responses:</a:t>
            </a:r>
            <a:r>
              <a:rPr/>
              <a:t> Redis caching (5 minutes) - </a:t>
            </a:r>
            <a:r>
              <a:rPr b="1"/>
              <a:t>Database queries:</a:t>
            </a:r>
            <a:r>
              <a:rPr/>
              <a:t> Query result caching (1 minute)</a:t>
            </a:r>
          </a:p>
          <a:p>
            <a:pPr lvl="0" indent="0" marL="0">
              <a:buNone/>
            </a:pPr>
            <a:r>
              <a:rPr b="1"/>
              <a:t>Rate Limiting: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// Current limits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const</a:t>
            </a:r>
            <a:r>
              <a:rPr>
                <a:latin typeface="Courier"/>
              </a:rPr>
              <a:t> rateLimits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general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'1000 requests/hour'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auth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'10 requests/minute'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902000"/>
                </a:solidFill>
                <a:latin typeface="Courier"/>
              </a:rPr>
              <a:t>upload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'100 requests/hour'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Troubleshooting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Issues &amp; Solutions</a:t>
            </a:r>
          </a:p>
          <a:p>
            <a:pPr lvl="0" indent="0" marL="0">
              <a:buNone/>
            </a:pPr>
            <a:r>
              <a:rPr b="1"/>
              <a:t>1. Database Connection Errors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connection</a:t>
            </a:r>
            <a:br/>
            <a:r>
              <a:rPr>
                <a:latin typeface="Courier"/>
              </a:rPr>
              <a:t>psql </a:t>
            </a:r>
            <a:r>
              <a:rPr>
                <a:solidFill>
                  <a:srgbClr val="19177C"/>
                </a:solidFill>
                <a:latin typeface="Courier"/>
              </a:rPr>
              <a:t>$DATABASE_URL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version();"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connection pool</a:t>
            </a:r>
            <a:br/>
            <a:r>
              <a:rPr>
                <a:latin typeface="Courier"/>
              </a:rPr>
              <a:t>SELECT count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*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r>
              <a:rPr>
                <a:latin typeface="Courier"/>
              </a:rPr>
              <a:t> FROM pg_stat_activity</a:t>
            </a:r>
            <a:r>
              <a:rPr b="1">
                <a:solidFill>
                  <a:srgbClr val="007020"/>
                </a:solidFill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Solution: Restart connection pool or scale database</a:t>
            </a:r>
          </a:p>
          <a:p>
            <a:pPr lvl="0" indent="0" marL="0">
              <a:buNone/>
            </a:pPr>
            <a:r>
              <a:rPr b="1"/>
              <a:t>2. High Response Times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API performance</a:t>
            </a:r>
            <a:br/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"@curl-format.txt"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/dev/null https://your-app.vercel.app/api/health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database performance</a:t>
            </a:r>
            <a:br/>
            <a:r>
              <a:rPr>
                <a:latin typeface="Courier"/>
              </a:rPr>
              <a:t>SELECT query, mean_time FROM pg_stat_statements ORDER BY mean_time DESC LIMIT 5</a:t>
            </a:r>
            <a:r>
              <a:rPr b="1">
                <a:solidFill>
                  <a:srgbClr val="007020"/>
                </a:solidFill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Solution: Optimize queries or add caching</a:t>
            </a:r>
          </a:p>
          <a:p>
            <a:pPr lvl="0" indent="0" marL="0">
              <a:buNone/>
            </a:pPr>
            <a:r>
              <a:rPr b="1"/>
              <a:t>3. Authentication Issues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Verify JWT secret</a:t>
            </a:r>
            <a:br/>
            <a:r>
              <a:rPr>
                <a:solidFill>
                  <a:srgbClr val="008000"/>
                </a:solidFill>
                <a:latin typeface="Courier"/>
              </a:rPr>
              <a:t>echo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$JWT_SECRET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wc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Should be &gt; 32 characters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token validation</a:t>
            </a:r>
            <a:br/>
            <a:r>
              <a:rPr>
                <a:latin typeface="Courier"/>
              </a:rPr>
              <a:t>curl </a:t>
            </a:r>
            <a:r>
              <a:rPr>
                <a:solidFill>
                  <a:srgbClr val="7D9029"/>
                </a:solidFill>
                <a:latin typeface="Courier"/>
              </a:rPr>
              <a:t>-H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"Authorization: Bearer </a:t>
            </a:r>
            <a:r>
              <a:rPr>
                <a:solidFill>
                  <a:srgbClr val="19177C"/>
                </a:solidFill>
                <a:latin typeface="Courier"/>
              </a:rPr>
              <a:t>$TOKEN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https://your-app.vercel.app/api/data</a:t>
            </a:r>
            <a:r>
              <a:rPr>
                <a:solidFill>
                  <a:srgbClr val="BC7A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type=dashboard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Solution: Regenerate JWT secret or fix token validation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Monitoring &amp; Alerting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Metrics Dashboard</a:t>
            </a:r>
          </a:p>
          <a:p>
            <a:pPr lvl="0" indent="0" marL="0">
              <a:buNone/>
            </a:pPr>
            <a:r>
              <a:rPr b="1"/>
              <a:t>System Metrics:</a:t>
            </a:r>
            <a:r>
              <a:rPr/>
              <a:t> - Response time (target: &lt; 200ms) - Error rate (target: &lt; 0.5%) - Uptime (target: &gt; 99.9%) - Database connections (target: &lt; 80%)</a:t>
            </a:r>
          </a:p>
          <a:p>
            <a:pPr lvl="0" indent="0" marL="0">
              <a:buNone/>
            </a:pPr>
            <a:r>
              <a:rPr b="1"/>
              <a:t>Business Metrics:</a:t>
            </a:r>
            <a:r>
              <a:rPr/>
              <a:t> - Active clinics - Total patients - Monthly recurring revenue - Feature adoption rates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Alert Configuration</a:t>
            </a:r>
          </a:p>
          <a:p>
            <a:pPr lvl="0" indent="0" marL="0">
              <a:buNone/>
            </a:pPr>
            <a:r>
              <a:rPr b="1"/>
              <a:t>Critical Alerts:</a:t>
            </a:r>
            <a:r>
              <a:rPr/>
              <a:t> - System downtime &gt; 1 minute - Error rate &gt; 5% - Database connections &gt; 90% - Payment processing failures</a:t>
            </a:r>
          </a:p>
          <a:p>
            <a:pPr lvl="0" indent="0" marL="0">
              <a:buNone/>
            </a:pPr>
            <a:r>
              <a:rPr b="1"/>
              <a:t>Warning Alerts:</a:t>
            </a:r>
            <a:r>
              <a:rPr/>
              <a:t> - Response time &gt; 500ms - Error rate &gt; 1% - Database connections &gt; 80% - SSL certificate expiring &lt; 30 days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Q1 2025: Stability &amp; Performance</a:t>
            </a:r>
          </a:p>
          <a:p>
            <a:pPr lvl="0"/>
            <a:r>
              <a:rPr/>
              <a:t>☐ Implement comprehensive monitoring</a:t>
            </a:r>
          </a:p>
          <a:p>
            <a:pPr lvl="0"/>
            <a:r>
              <a:rPr/>
              <a:t>☐ Database performance optimization</a:t>
            </a:r>
          </a:p>
          <a:p>
            <a:pPr lvl="0"/>
            <a:r>
              <a:rPr/>
              <a:t>☐ Security audit and hardening</a:t>
            </a:r>
          </a:p>
          <a:p>
            <a:pPr lvl="0"/>
            <a:r>
              <a:rPr/>
              <a:t>☐ Load testing and capacity planning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Q2 2025: Advanced Features</a:t>
            </a:r>
          </a:p>
          <a:p>
            <a:pPr lvl="0"/>
            <a:r>
              <a:rPr/>
              <a:t>☐ Real-time notifications</a:t>
            </a:r>
          </a:p>
          <a:p>
            <a:pPr lvl="0"/>
            <a:r>
              <a:rPr/>
              <a:t>☐ Advanced analytics dashboard</a:t>
            </a:r>
          </a:p>
          <a:p>
            <a:pPr lvl="0"/>
            <a:r>
              <a:rPr/>
              <a:t>☐ Mobile app development</a:t>
            </a:r>
          </a:p>
          <a:p>
            <a:pPr lvl="0"/>
            <a:r>
              <a:rPr/>
              <a:t>☐ API rate limiting improvements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Q3 2025: Scale &amp; Integration</a:t>
            </a:r>
          </a:p>
          <a:p>
            <a:pPr lvl="0"/>
            <a:r>
              <a:rPr/>
              <a:t>☐ Multi-region deployment</a:t>
            </a:r>
          </a:p>
          <a:p>
            <a:pPr lvl="0"/>
            <a:r>
              <a:rPr/>
              <a:t>☐ Advanced EMR integrations</a:t>
            </a:r>
          </a:p>
          <a:p>
            <a:pPr lvl="0"/>
            <a:r>
              <a:rPr/>
              <a:t>☐ Third-party API marketplace</a:t>
            </a:r>
          </a:p>
          <a:p>
            <a:pPr lvl="0"/>
            <a:r>
              <a:rPr/>
              <a:t>☐ Enterprise SSO integration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Q4 2025: Innovation</a:t>
            </a:r>
          </a:p>
          <a:p>
            <a:pPr lvl="0"/>
            <a:r>
              <a:rPr/>
              <a:t>☐ AI/ML model improvements</a:t>
            </a:r>
          </a:p>
          <a:p>
            <a:pPr lvl="0"/>
            <a:r>
              <a:rPr/>
              <a:t>☐ Predictive analytics</a:t>
            </a:r>
          </a:p>
          <a:p>
            <a:pPr lvl="0"/>
            <a:r>
              <a:rPr/>
              <a:t>☐ Advanced reporting</a:t>
            </a:r>
          </a:p>
          <a:p>
            <a:pPr lvl="0"/>
            <a:r>
              <a:rPr/>
              <a:t>☐ Compliance automation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Emergency Contacts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Escalation:</a:t>
            </a:r>
            <a:r>
              <a:rPr/>
              <a:t> - </a:t>
            </a:r>
            <a:r>
              <a:rPr b="1"/>
              <a:t>Primary:</a:t>
            </a:r>
            <a:r>
              <a:rPr/>
              <a:t> CTO (You) - </a:t>
            </a:r>
            <a:r>
              <a:rPr b="1"/>
              <a:t>Secondary:</a:t>
            </a:r>
            <a:r>
              <a:rPr/>
              <a:t> Lead Developer - </a:t>
            </a:r>
            <a:r>
              <a:rPr b="1"/>
              <a:t>Database:</a:t>
            </a:r>
            <a:r>
              <a:rPr/>
              <a:t> Database Administrator - </a:t>
            </a:r>
            <a:r>
              <a:rPr b="1"/>
              <a:t>Security:</a:t>
            </a:r>
            <a:r>
              <a:rPr/>
              <a:t> Security Team Lead</a:t>
            </a:r>
          </a:p>
          <a:p>
            <a:pPr lvl="0" indent="0" marL="0">
              <a:buNone/>
            </a:pPr>
            <a:r>
              <a:rPr b="1"/>
              <a:t>Vendor Contacts:</a:t>
            </a:r>
            <a:r>
              <a:rPr/>
              <a:t> - </a:t>
            </a:r>
            <a:r>
              <a:rPr b="1"/>
              <a:t>Vercel Support:</a:t>
            </a:r>
            <a:r>
              <a:rPr/>
              <a:t> support@vercel.com - </a:t>
            </a:r>
            <a:r>
              <a:rPr b="1"/>
              <a:t>Database Provider:</a:t>
            </a:r>
            <a:r>
              <a:rPr/>
              <a:t> [Your DB provider] - </a:t>
            </a:r>
            <a:r>
              <a:rPr b="1"/>
              <a:t>Email Service:</a:t>
            </a:r>
            <a:r>
              <a:rPr/>
              <a:t> SendGrid/Mailgun support - </a:t>
            </a:r>
            <a:r>
              <a:rPr b="1"/>
              <a:t>Payment Processor:</a:t>
            </a:r>
            <a:r>
              <a:rPr/>
              <a:t> Stripe/Razorpay support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</a:t>
            </a:r>
            <a:r>
              <a:rPr b="1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Documentation:</a:t>
            </a:r>
            <a:r>
              <a:rPr/>
              <a:t> - </a:t>
            </a:r>
            <a:r>
              <a:rPr>
                <a:hlinkClick r:id="rId2"/>
              </a:rPr>
              <a:t>Vercel Documentation</a:t>
            </a:r>
            <a:r>
              <a:rPr/>
              <a:t> - </a:t>
            </a:r>
            <a:r>
              <a:rPr>
                <a:hlinkClick r:id="rId3"/>
              </a:rPr>
              <a:t>Prisma Documentation</a:t>
            </a:r>
            <a:r>
              <a:rPr/>
              <a:t> - </a:t>
            </a:r>
            <a:r>
              <a:rPr>
                <a:hlinkClick r:id="rId4"/>
              </a:rPr>
              <a:t>React Documentation</a:t>
            </a:r>
          </a:p>
          <a:p>
            <a:pPr lvl="0" indent="0" marL="0">
              <a:buNone/>
            </a:pPr>
            <a:r>
              <a:rPr b="1"/>
              <a:t>Monitoring Tools:</a:t>
            </a:r>
            <a:r>
              <a:rPr/>
              <a:t> - Production Readiness: </a:t>
            </a:r>
            <a:r>
              <a:rPr>
                <a:latin typeface="Courier"/>
              </a:rPr>
              <a:t>/production-readiness</a:t>
            </a:r>
            <a:r>
              <a:rPr/>
              <a:t> - System Health: </a:t>
            </a:r>
            <a:r>
              <a:rPr>
                <a:latin typeface="Courier"/>
              </a:rPr>
              <a:t>/system-health</a:t>
            </a:r>
            <a:r>
              <a:rPr/>
              <a:t> - Admin Debug: </a:t>
            </a:r>
            <a:r>
              <a:rPr>
                <a:latin typeface="Courier"/>
              </a:rPr>
              <a:t>/admin-debug</a:t>
            </a:r>
          </a:p>
          <a:p>
            <a:pPr lvl="0" indent="0" marL="0">
              <a:buNone/>
            </a:pPr>
            <a:r>
              <a:rPr b="1"/>
              <a:t>Code Repository:</a:t>
            </a:r>
            <a:r>
              <a:rPr/>
              <a:t> - GitHub: [Your repository URL] - Deployment: Vercel Dashboard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manual should be reviewed and updated quarterly to reflect system changes and improvements.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 System Maintenance &amp; Operations Guide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manual provides comprehensive technical guidance for maintaining, scaling, and optimizing the Santana AI Counselor platform. As CTO, you’ll oversee a production-ready, multi-tenant fertility counseling platform serving multiple clinics.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</a:t>
            </a:r>
            <a:r>
              <a:rPr b="1"/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Stack</a:t>
            </a:r>
          </a:p>
          <a:p>
            <a:pPr lvl="0"/>
            <a:r>
              <a:rPr b="1"/>
              <a:t>Frontend:</a:t>
            </a:r>
            <a:r>
              <a:rPr/>
              <a:t> React 18 + TypeScript + Tailwind CSS</a:t>
            </a:r>
          </a:p>
          <a:p>
            <a:pPr lvl="0"/>
            <a:r>
              <a:rPr b="1"/>
              <a:t>Backend:</a:t>
            </a:r>
            <a:r>
              <a:rPr/>
              <a:t> Node.js + Vercel Serverless Functions</a:t>
            </a:r>
          </a:p>
          <a:p>
            <a:pPr lvl="0"/>
            <a:r>
              <a:rPr b="1"/>
              <a:t>Database:</a:t>
            </a:r>
            <a:r>
              <a:rPr/>
              <a:t> PostgreSQL with Prisma ORM</a:t>
            </a:r>
          </a:p>
          <a:p>
            <a:pPr lvl="0"/>
            <a:r>
              <a:rPr b="1"/>
              <a:t>Authentication:</a:t>
            </a:r>
            <a:r>
              <a:rPr/>
              <a:t> JWT with role-based access control</a:t>
            </a:r>
          </a:p>
          <a:p>
            <a:pPr lvl="0"/>
            <a:r>
              <a:rPr b="1"/>
              <a:t>Deployment:</a:t>
            </a:r>
            <a:r>
              <a:rPr/>
              <a:t> Vercel (Production) + GitHub (Source Control)</a:t>
            </a:r>
          </a:p>
          <a:p>
            <a:pPr lvl="0"/>
            <a:r>
              <a:rPr b="1"/>
              <a:t>Monitoring:</a:t>
            </a:r>
            <a:r>
              <a:rPr/>
              <a:t> Built-in health checks + real-time diagnostics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Components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┌─────────────────┐    ┌─────────────────┐    ┌─────────────────┐
│   Frontend      │    │   API Layer     │    │   Database      │
│   React App     │◄──►│   Serverless    │◄──►│   PostgreSQL    │
│   Multi-tenant  │    │   Functions     │    │   Multi-tenant  │
└─────────────────┘    └─────────────────┘    └─────────────────┘
         │                       │                       │
         ▼                       ▼                       ▼
┌─────────────────┐    ┌─────────────────┐    ┌─────────────────┐
│   External      │    │   Email         │    │   Payment       │
│   EMR Systems   │    │   Services      │    │   Processing    │
│   (Epic/Cerner) │    │   (SendGrid)    │    │   (Stripe)      │
└─────────────────┘    └─────────────────┘    └─────────────────┘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Daily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System Health Monitoring</a:t>
            </a:r>
          </a:p>
          <a:p>
            <a:pPr lvl="0" indent="0" marL="0">
              <a:buNone/>
            </a:pPr>
            <a:r>
              <a:rPr b="1"/>
              <a:t>Daily Checks (5 minutes):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Access production readiness dashboard</a:t>
            </a:r>
            <a:br/>
            <a:r>
              <a:rPr>
                <a:latin typeface="Courier"/>
              </a:rPr>
              <a:t>https://your-app.vercel.app/production-readiness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system health</a:t>
            </a:r>
            <a:br/>
            <a:r>
              <a:rPr>
                <a:latin typeface="Courier"/>
              </a:rPr>
              <a:t>https://your-app.vercel.app/system-health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Review admin debug dashboard</a:t>
            </a:r>
            <a:br/>
            <a:r>
              <a:rPr>
                <a:latin typeface="Courier"/>
              </a:rPr>
              <a:t>https://your-app.vercel.app/admin-debug</a:t>
            </a:r>
          </a:p>
          <a:p>
            <a:pPr lvl="0" indent="0" marL="0">
              <a:buNone/>
            </a:pPr>
            <a:r>
              <a:rPr b="1"/>
              <a:t>Key Metrics to Monitor:</a:t>
            </a:r>
            <a:r>
              <a:rPr/>
              <a:t> - </a:t>
            </a:r>
            <a:r>
              <a:rPr b="1"/>
              <a:t>Response Times:</a:t>
            </a:r>
            <a:r>
              <a:rPr/>
              <a:t> &lt; 200ms average - </a:t>
            </a:r>
            <a:r>
              <a:rPr b="1"/>
              <a:t>Error Rate:</a:t>
            </a:r>
            <a:r>
              <a:rPr/>
              <a:t> &lt; 0.5% - </a:t>
            </a:r>
            <a:r>
              <a:rPr b="1"/>
              <a:t>Database Connections:</a:t>
            </a:r>
            <a:r>
              <a:rPr/>
              <a:t> &lt; 80% of pool - </a:t>
            </a:r>
            <a:r>
              <a:rPr b="1"/>
              <a:t>Memory Usage:</a:t>
            </a:r>
            <a:r>
              <a:rPr/>
              <a:t> &lt; 85% - </a:t>
            </a:r>
            <a:r>
              <a:rPr b="1"/>
              <a:t>API Success Rate:</a:t>
            </a:r>
            <a:r>
              <a:rPr/>
              <a:t> &gt; 99%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Database Maintenance</a:t>
            </a:r>
          </a:p>
          <a:p>
            <a:pPr lvl="0" indent="0" marL="0">
              <a:buNone/>
            </a:pPr>
            <a:r>
              <a:rPr b="1"/>
              <a:t>Weekly Tasks: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-- Check database performance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state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'active'</a:t>
            </a:r>
            <a:r>
              <a:rPr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-- Monitor connection pool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count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active_connections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-- Check slow queries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, mean_time, calls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pg_stat_statements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mean_time </a:t>
            </a:r>
            <a:r>
              <a:rPr b="1">
                <a:solidFill>
                  <a:srgbClr val="007020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LIMIT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 b="1"/>
              <a:t>Monthly Tasks:</a:t>
            </a:r>
            <a:r>
              <a:rPr/>
              <a:t> - Database backup verification - Index optimization review - Storage usage analysis - Performance tuning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Security Monitoring</a:t>
            </a:r>
          </a:p>
          <a:p>
            <a:pPr lvl="0" indent="0" marL="0">
              <a:buNone/>
            </a:pPr>
            <a:r>
              <a:rPr b="1"/>
              <a:t>Weekly Security Checks:</a:t>
            </a:r>
            <a:r>
              <a:rPr/>
              <a:t> - SSL certificate expiration (auto-renews) - Environment variable security audit - Access log review - Failed authentication attempts analysis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Scaling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Traffic Scaling Thresholds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Scale Up 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Action Required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Concurrent Users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Upgrade Vercel plan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Database Connections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Connection pooling optimization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API Requests/min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Rate limiting review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Storage Usage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Database optimization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Scaling Strategy</a:t>
            </a:r>
          </a:p>
          <a:p>
            <a:pPr lvl="0" indent="0" marL="0">
              <a:buNone/>
            </a:pPr>
            <a:r>
              <a:rPr b="1"/>
              <a:t>Phase 1: Current (0-1,000 users)</a:t>
            </a:r>
            <a:r>
              <a:rPr/>
              <a:t> - Vercel Hobby/Pro plan - Single PostgreSQL instance - Basic monitoring</a:t>
            </a:r>
          </a:p>
          <a:p>
            <a:pPr lvl="0" indent="0" marL="0">
              <a:buNone/>
            </a:pPr>
            <a:r>
              <a:rPr b="1"/>
              <a:t>Phase 2: Growth (1,000-10,000 users)</a:t>
            </a:r>
            <a:r>
              <a:rPr/>
              <a:t> - Vercel Pro plan - Database read replicas - Advanced monitoring (DataDog/New Relic) - CDN optimization</a:t>
            </a:r>
          </a:p>
          <a:p>
            <a:pPr lvl="0" indent="0" marL="0">
              <a:buNone/>
            </a:pPr>
            <a:r>
              <a:rPr b="1"/>
              <a:t>Phase 3: Enterprise (10,000+ users)</a:t>
            </a:r>
            <a:r>
              <a:rPr/>
              <a:t> - Vercel Enterprise - Database sharding by clinic - Microservices architecture - Multi-region deployment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🔐 </a:t>
            </a:r>
            <a:r>
              <a:rPr b="1"/>
              <a:t>Security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Environment Variables Management</a:t>
            </a:r>
          </a:p>
          <a:p>
            <a:pPr lvl="0" indent="0" marL="0">
              <a:buNone/>
            </a:pPr>
            <a:r>
              <a:rPr b="1"/>
              <a:t>Production Environment Variables: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Database</a:t>
            </a:r>
            <a:br/>
            <a:r>
              <a:rPr>
                <a:solidFill>
                  <a:srgbClr val="19177C"/>
                </a:solidFill>
                <a:latin typeface="Courier"/>
              </a:rPr>
              <a:t>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postgresql://...</a:t>
            </a:r>
            <a:br/>
            <a:r>
              <a:rPr>
                <a:solidFill>
                  <a:srgbClr val="19177C"/>
                </a:solidFill>
                <a:latin typeface="Courier"/>
              </a:rPr>
              <a:t>PRISMA_DATABASE_URL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postgresql://...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Authentication</a:t>
            </a:r>
            <a:br/>
            <a:r>
              <a:rPr>
                <a:solidFill>
                  <a:srgbClr val="19177C"/>
                </a:solidFill>
                <a:latin typeface="Courier"/>
              </a:rPr>
              <a:t>JWT_SECRET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your-super-secure-secret-64-chars-minimum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Application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NEXT_PUBLIC_APP_URL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https://your-domain.com</a:t>
            </a:r>
            <a:br/>
            <a:r>
              <a:rPr>
                <a:solidFill>
                  <a:srgbClr val="19177C"/>
                </a:solidFill>
                <a:latin typeface="Courier"/>
              </a:rPr>
              <a:t>NODE_ENV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production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Email Services (Configure as needed)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SENDGRID_API_KEY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SG.xxx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MAILGUN_API_KEY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key-xxx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MAILGUN_DOMAIN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mg.yourdomain.com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Payment Services (Configure as needed)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STRIPE_SECRET_KEY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sk_live_xxx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STRIPE_PUBLISHABLE_KEY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pk_live_xxx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RAZORPAY_KEY_ID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rzp_live_xxx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RAZORPAY_KEY_SECRET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xxx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EMR Integration (Configure per clinic request)</a:t>
            </a:r>
            <a:br/>
            <a:r>
              <a:rPr>
                <a:solidFill>
                  <a:srgbClr val="19177C"/>
                </a:solidFill>
                <a:latin typeface="Courier"/>
              </a:rPr>
              <a:t>EPIC_BASE_URL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https://fhir.epic.com/...</a:t>
            </a:r>
            <a:br/>
            <a:r>
              <a:rPr>
                <a:solidFill>
                  <a:srgbClr val="19177C"/>
                </a:solidFill>
                <a:latin typeface="Courier"/>
              </a:rPr>
              <a:t>EPIC_CLIENT_ID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xxx</a:t>
            </a:r>
            <a:br/>
            <a:r>
              <a:rPr>
                <a:solidFill>
                  <a:srgbClr val="19177C"/>
                </a:solidFill>
                <a:latin typeface="Courier"/>
              </a:rPr>
              <a:t>EPIC_CLIENT_SECRET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xxx</a:t>
            </a:r>
          </a:p>
          <a:p>
            <a:pPr lvl="0" indent="0" marL="0">
              <a:buNone/>
            </a:pPr>
            <a:r>
              <a:rPr b="1"/>
              <a:t>Security Best Practices:</a:t>
            </a:r>
            <a:r>
              <a:rPr/>
              <a:t> 1. </a:t>
            </a:r>
            <a:r>
              <a:rPr b="1"/>
              <a:t>Rotate secrets quarterly</a:t>
            </a:r>
            <a:r>
              <a:rPr/>
              <a:t> 2. </a:t>
            </a:r>
            <a:r>
              <a:rPr b="1"/>
              <a:t>Use environment-specific variables</a:t>
            </a:r>
            <a:r>
              <a:rPr/>
              <a:t> 3. </a:t>
            </a:r>
            <a:r>
              <a:rPr b="1"/>
              <a:t>Never commit secrets to git</a:t>
            </a:r>
            <a:r>
              <a:rPr/>
              <a:t> 4. </a:t>
            </a:r>
            <a:r>
              <a:rPr b="1"/>
              <a:t>Audit access logs monthly</a:t>
            </a:r>
            <a:r>
              <a:rPr/>
              <a:t> 5. </a:t>
            </a:r>
            <a:r>
              <a:rPr b="1"/>
              <a:t>Enable 2FA for all admin accounts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Backup Strategy</a:t>
            </a:r>
          </a:p>
          <a:p>
            <a:pPr lvl="0" indent="0" marL="0">
              <a:buNone/>
            </a:pPr>
            <a:r>
              <a:rPr b="1"/>
              <a:t>Database Backups:</a:t>
            </a:r>
            <a:r>
              <a:rPr/>
              <a:t> - </a:t>
            </a:r>
            <a:r>
              <a:rPr b="1"/>
              <a:t>Automated:</a:t>
            </a:r>
            <a:r>
              <a:rPr/>
              <a:t> Daily full backups - </a:t>
            </a:r>
            <a:r>
              <a:rPr b="1"/>
              <a:t>Point-in-time:</a:t>
            </a:r>
            <a:r>
              <a:rPr/>
              <a:t> 7-day recovery window - </a:t>
            </a:r>
            <a:r>
              <a:rPr b="1"/>
              <a:t>Testing:</a:t>
            </a:r>
            <a:r>
              <a:rPr/>
              <a:t> Monthly restore tests - </a:t>
            </a:r>
            <a:r>
              <a:rPr b="1"/>
              <a:t>Storage:</a:t>
            </a:r>
            <a:r>
              <a:rPr/>
              <a:t> Encrypted, geographically distributed</a:t>
            </a:r>
          </a:p>
          <a:p>
            <a:pPr lvl="0" indent="0" marL="0">
              <a:buNone/>
            </a:pPr>
            <a:r>
              <a:rPr b="1"/>
              <a:t>Code Backups:</a:t>
            </a:r>
            <a:r>
              <a:rPr/>
              <a:t> - </a:t>
            </a:r>
            <a:r>
              <a:rPr b="1"/>
              <a:t>Git:</a:t>
            </a:r>
            <a:r>
              <a:rPr/>
              <a:t> All code in GitHub - </a:t>
            </a:r>
            <a:r>
              <a:rPr b="1"/>
              <a:t>Deployment:</a:t>
            </a:r>
            <a:r>
              <a:rPr/>
              <a:t> Vercel automatic deployments - </a:t>
            </a:r>
            <a:r>
              <a:rPr b="1"/>
              <a:t>Rollback:</a:t>
            </a:r>
            <a:r>
              <a:rPr/>
              <a:t> Instant rollback capability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🚨 </a:t>
            </a:r>
            <a:r>
              <a:rPr b="1"/>
              <a:t>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Severity Levels</a:t>
            </a:r>
          </a:p>
          <a:p>
            <a:pPr lvl="0" indent="0" marL="0">
              <a:buNone/>
            </a:pPr>
            <a:r>
              <a:rPr b="1"/>
              <a:t>P0 - Critical (Response: Immediate)</a:t>
            </a:r>
            <a:r>
              <a:rPr/>
              <a:t> - Complete system outage - Data breach or security incident - Payment processing failure</a:t>
            </a:r>
          </a:p>
          <a:p>
            <a:pPr lvl="0" indent="0" marL="0">
              <a:buNone/>
            </a:pPr>
            <a:r>
              <a:rPr b="1"/>
              <a:t>P1 - High (Response: 1 hour)</a:t>
            </a:r>
            <a:r>
              <a:rPr/>
              <a:t> - Partial system outage - Database connectivity issues - Authentication failures</a:t>
            </a:r>
          </a:p>
          <a:p>
            <a:pPr lvl="0" indent="0" marL="0">
              <a:buNone/>
            </a:pPr>
            <a:r>
              <a:rPr b="1"/>
              <a:t>P2 - Medium (Response: 4 hours)</a:t>
            </a:r>
            <a:r>
              <a:rPr/>
              <a:t> - Performance degradation - Non-critical feature failures - Email delivery issues</a:t>
            </a:r>
          </a:p>
          <a:p>
            <a:pPr lvl="0" indent="0" marL="0">
              <a:buNone/>
            </a:pPr>
            <a:r>
              <a:rPr b="1"/>
              <a:t>P3 - Low (Response: 24 hours)</a:t>
            </a:r>
            <a:r>
              <a:rPr/>
              <a:t> - Minor bugs - UI/UX issues - Documentation updates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Incident Response Playbook</a:t>
            </a:r>
          </a:p>
          <a:p>
            <a:pPr lvl="0" indent="0" marL="0">
              <a:buNone/>
            </a:pPr>
            <a:r>
              <a:rPr b="1"/>
              <a:t>Step 1: Assessment (5 minutes)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Check system status</a:t>
            </a:r>
            <a:br/>
            <a:r>
              <a:rPr>
                <a:latin typeface="Courier"/>
              </a:rPr>
              <a:t>curl https://your-app.vercel.app/api/data</a:t>
            </a:r>
            <a:r>
              <a:rPr>
                <a:solidFill>
                  <a:srgbClr val="BC7A00"/>
                </a:solidFill>
                <a:latin typeface="Courier"/>
              </a:rPr>
              <a:t>?</a:t>
            </a:r>
            <a:r>
              <a:rPr>
                <a:latin typeface="Courier"/>
              </a:rPr>
              <a:t>type=system-health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Vercel status</a:t>
            </a:r>
            <a:br/>
            <a:r>
              <a:rPr>
                <a:latin typeface="Courier"/>
              </a:rPr>
              <a:t>https://vercel-status.com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Check database status</a:t>
            </a:r>
            <a:br/>
            <a:r>
              <a:rPr>
                <a:latin typeface="Courier"/>
              </a:rPr>
              <a:t>psql </a:t>
            </a:r>
            <a:r>
              <a:rPr>
                <a:solidFill>
                  <a:srgbClr val="19177C"/>
                </a:solidFill>
                <a:latin typeface="Courier"/>
              </a:rPr>
              <a:t>$DATABASE_URL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1;"</a:t>
            </a:r>
          </a:p>
          <a:p>
            <a:pPr lvl="0" indent="0" marL="0">
              <a:buNone/>
            </a:pPr>
            <a:r>
              <a:rPr b="1"/>
              <a:t>Step 2: Communication (10 minutes)</a:t>
            </a:r>
            <a:r>
              <a:rPr/>
              <a:t> - Notify stakeholders via Slack/email - Update status page if available - Document incident start time</a:t>
            </a:r>
          </a:p>
          <a:p>
            <a:pPr lvl="0" indent="0" marL="0">
              <a:buNone/>
            </a:pPr>
            <a:r>
              <a:rPr b="1"/>
              <a:t>Step 3: Resolution</a:t>
            </a:r>
            <a:r>
              <a:rPr/>
              <a:t> - Follow specific playbooks below - Implement temporary fixes if needed - Monitor system recovery</a:t>
            </a:r>
          </a:p>
          <a:p>
            <a:pPr lvl="0" indent="0" marL="0">
              <a:buNone/>
            </a:pPr>
            <a:r>
              <a:rPr b="1"/>
              <a:t>Step 4: Post-Incident</a:t>
            </a:r>
            <a:r>
              <a:rPr/>
              <a:t> - Conduct post-mortem within 48 hours - Update documentation - Implement preventive measures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2025-07-12T11:36:39Z</dcterms:created>
  <dcterms:modified xsi:type="dcterms:W3CDTF">2025-07-12T11:36:39Z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