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6" Type="http://schemas.openxmlformats.org/officeDocument/2006/relationships/viewProps" Target="viewProps.xml" /><Relationship Id="rId6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8" Type="http://schemas.openxmlformats.org/officeDocument/2006/relationships/tableStyles" Target="tableStyles.xml" /><Relationship Id="rId6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/CTO-Technical-Manual.md" TargetMode="External" /><Relationship Id="rId3" Type="http://schemas.openxmlformats.org/officeDocument/2006/relationships/hyperlink" Target="./CMO-Marketing-Manual.md" TargetMode="External" /><Relationship Id="rId4" Type="http://schemas.openxmlformats.org/officeDocument/2006/relationships/hyperlink" Target="./CMO-Clinical-Sales-Manual.md" TargetMode="External" /><Relationship Id="rId5" Type="http://schemas.openxmlformats.org/officeDocument/2006/relationships/hyperlink" Target="./CFO-Financial-Manual.md" TargetMode="Externa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Executive Quick Reference Guide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Financial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Year 1:</a:t>
            </a:r>
            <a:r>
              <a:rPr/>
              <a:t> $1.2M ARR, 100 customers</a:t>
            </a:r>
          </a:p>
          <a:p>
            <a:pPr lvl="0"/>
            <a:r>
              <a:rPr b="1"/>
              <a:t>Year 2:</a:t>
            </a:r>
            <a:r>
              <a:rPr/>
              <a:t> $5M ARR, 400 customers</a:t>
            </a:r>
          </a:p>
          <a:p>
            <a:pPr lvl="0"/>
            <a:r>
              <a:rPr b="1"/>
              <a:t>Year 3:</a:t>
            </a:r>
            <a:r>
              <a:rPr/>
              <a:t> $15M ARR, 1,000 customers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Clinical Value Proposition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Clinical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35% improvement</a:t>
            </a:r>
            <a:r>
              <a:rPr/>
              <a:t> in treatment adherence</a:t>
            </a:r>
          </a:p>
          <a:p>
            <a:pPr lvl="0"/>
            <a:r>
              <a:rPr b="1"/>
              <a:t>92% patient satisfaction</a:t>
            </a:r>
            <a:r>
              <a:rPr/>
              <a:t> scores</a:t>
            </a:r>
          </a:p>
          <a:p>
            <a:pPr lvl="0"/>
            <a:r>
              <a:rPr b="1"/>
              <a:t>40% reduction</a:t>
            </a:r>
            <a:r>
              <a:rPr/>
              <a:t> in anxiety and depression</a:t>
            </a:r>
          </a:p>
          <a:p>
            <a:pPr lvl="0"/>
            <a:r>
              <a:rPr b="1"/>
              <a:t>17% improvement</a:t>
            </a:r>
            <a:r>
              <a:rPr/>
              <a:t> in cycle completion rates</a:t>
            </a:r>
          </a:p>
          <a:p>
            <a:pPr lvl="0"/>
            <a:r>
              <a:rPr b="1"/>
              <a:t>$2,400 cost savings</a:t>
            </a:r>
            <a:r>
              <a:rPr/>
              <a:t> per patient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Evidence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ASRM Guidelines Compliance</a:t>
            </a:r>
          </a:p>
          <a:p>
            <a:pPr lvl="0"/>
            <a:r>
              <a:rPr/>
              <a:t>Peer-reviewed research foundation</a:t>
            </a:r>
          </a:p>
          <a:p>
            <a:pPr lvl="0"/>
            <a:r>
              <a:rPr/>
              <a:t>Validated assessment tools (DASS-21, FertiQoL)</a:t>
            </a:r>
          </a:p>
          <a:p>
            <a:pPr lvl="0"/>
            <a:r>
              <a:rPr/>
              <a:t>Clinical decision support algorithms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🔧 </a:t>
            </a:r>
            <a:r>
              <a:rPr b="1"/>
              <a:t>Technical Infrastructure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Frontend:</a:t>
            </a:r>
            <a:r>
              <a:rPr/>
              <a:t> React 18 + TypeScript + Tailwind CSS</a:t>
            </a:r>
          </a:p>
          <a:p>
            <a:pPr lvl="0"/>
            <a:r>
              <a:rPr b="1"/>
              <a:t>Backend:</a:t>
            </a:r>
            <a:r>
              <a:rPr/>
              <a:t> Node.js + Vercel Serverless Functions</a:t>
            </a:r>
          </a:p>
          <a:p>
            <a:pPr lvl="0"/>
            <a:r>
              <a:rPr b="1"/>
              <a:t>Database:</a:t>
            </a:r>
            <a:r>
              <a:rPr/>
              <a:t> PostgreSQL with Prisma ORM</a:t>
            </a:r>
          </a:p>
          <a:p>
            <a:pPr lvl="0"/>
            <a:r>
              <a:rPr b="1"/>
              <a:t>Authentication:</a:t>
            </a:r>
            <a:r>
              <a:rPr/>
              <a:t> JWT with role-based access control</a:t>
            </a:r>
          </a:p>
          <a:p>
            <a:pPr lvl="0"/>
            <a:r>
              <a:rPr b="1"/>
              <a:t>Deployment:</a:t>
            </a:r>
            <a:r>
              <a:rPr/>
              <a:t> Vercel (Production) + GitHub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Performance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Uptime:</a:t>
            </a:r>
            <a:r>
              <a:rPr/>
              <a:t> 99.9%</a:t>
            </a:r>
          </a:p>
          <a:p>
            <a:pPr lvl="0"/>
            <a:r>
              <a:rPr b="1"/>
              <a:t>Response Time:</a:t>
            </a:r>
            <a:r>
              <a:rPr/>
              <a:t> &lt;200ms</a:t>
            </a:r>
          </a:p>
          <a:p>
            <a:pPr lvl="0"/>
            <a:r>
              <a:rPr b="1"/>
              <a:t>Error Rate:</a:t>
            </a:r>
            <a:r>
              <a:rPr/>
              <a:t> &lt;0.5%</a:t>
            </a:r>
          </a:p>
          <a:p>
            <a:pPr lvl="0"/>
            <a:r>
              <a:rPr b="1"/>
              <a:t>Security:</a:t>
            </a:r>
            <a:r>
              <a:rPr/>
              <a:t> Zero incidents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Production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Main App:</a:t>
            </a:r>
            <a:r>
              <a:rPr/>
              <a:t> https://santana-ai-counselor-b75f7rtfg-satishs-projects-89f8c44c.vercel.app</a:t>
            </a:r>
          </a:p>
          <a:p>
            <a:pPr lvl="0"/>
            <a:r>
              <a:rPr b="1"/>
              <a:t>Admin Settings:</a:t>
            </a:r>
            <a:r>
              <a:rPr/>
              <a:t> /admin-settings</a:t>
            </a:r>
          </a:p>
          <a:p>
            <a:pPr lvl="0"/>
            <a:r>
              <a:rPr b="1"/>
              <a:t>Production Readiness:</a:t>
            </a:r>
            <a:r>
              <a:rPr/>
              <a:t> /production-readiness</a:t>
            </a:r>
          </a:p>
          <a:p>
            <a:pPr lvl="0"/>
            <a:r>
              <a:rPr b="1"/>
              <a:t>System Health:</a:t>
            </a:r>
            <a:r>
              <a:rPr/>
              <a:t> /system-health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Marketing Strategy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Go-to-Market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Foundation (Months 1-3):</a:t>
            </a:r>
            <a:r>
              <a:rPr/>
              <a:t> Brand establishment, pilot program</a:t>
            </a:r>
          </a:p>
          <a:p>
            <a:pPr lvl="0" indent="-342900" marL="342900">
              <a:buAutoNum type="arabicPeriod"/>
            </a:pPr>
            <a:r>
              <a:rPr b="1"/>
              <a:t>Growth (Months 4-9):</a:t>
            </a:r>
            <a:r>
              <a:rPr/>
              <a:t> Lead generation scale-up, partnerships</a:t>
            </a:r>
          </a:p>
          <a:p>
            <a:pPr lvl="0" indent="-342900" marL="342900">
              <a:buAutoNum type="arabicPeriod"/>
            </a:pPr>
            <a:r>
              <a:rPr b="1"/>
              <a:t>Scale (Months 10-12):</a:t>
            </a:r>
            <a:r>
              <a:rPr/>
              <a:t> Market expansion, enterprise tier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Santana AI Counselor Platform - Essential Information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Lead Generation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Monthly Qualified Leads:</a:t>
            </a:r>
            <a:r>
              <a:rPr/>
              <a:t> 500</a:t>
            </a:r>
          </a:p>
          <a:p>
            <a:pPr lvl="0"/>
            <a:r>
              <a:rPr b="1"/>
              <a:t>Cost Per Lead:</a:t>
            </a:r>
            <a:r>
              <a:rPr/>
              <a:t> $150</a:t>
            </a:r>
          </a:p>
          <a:p>
            <a:pPr lvl="0"/>
            <a:r>
              <a:rPr b="1"/>
              <a:t>Lead-to-Customer Rate:</a:t>
            </a:r>
            <a:r>
              <a:rPr/>
              <a:t> 7.5%</a:t>
            </a:r>
          </a:p>
          <a:p>
            <a:pPr lvl="0"/>
            <a:r>
              <a:rPr b="1"/>
              <a:t>Primary Channels:</a:t>
            </a:r>
            <a:r>
              <a:rPr/>
              <a:t> Digital marketing (40%), Events (25%), Partnerships (20%)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Marketing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Annual Budget:</a:t>
            </a:r>
            <a:r>
              <a:rPr/>
              <a:t> $1.2M</a:t>
            </a:r>
          </a:p>
          <a:p>
            <a:pPr lvl="0"/>
            <a:r>
              <a:rPr b="1"/>
              <a:t>Digital Advertising:</a:t>
            </a:r>
            <a:r>
              <a:rPr/>
              <a:t> 40%</a:t>
            </a:r>
          </a:p>
          <a:p>
            <a:pPr lvl="0"/>
            <a:r>
              <a:rPr b="1"/>
              <a:t>Events &amp; Conferences:</a:t>
            </a:r>
            <a:r>
              <a:rPr/>
              <a:t> 20%</a:t>
            </a:r>
          </a:p>
          <a:p>
            <a:pPr lvl="0"/>
            <a:r>
              <a:rPr b="1"/>
              <a:t>Content &amp; Creative:</a:t>
            </a:r>
            <a:r>
              <a:rPr/>
              <a:t> 15%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🏥 </a:t>
            </a:r>
            <a:r>
              <a:rPr b="1"/>
              <a:t>Competitive Positioning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Differentiators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✅ AI-powered patient matching</a:t>
            </a:r>
          </a:p>
          <a:p>
            <a:pPr lvl="0"/>
            <a:r>
              <a:rPr/>
              <a:t>✅ Multi-tenant platform architecture</a:t>
            </a:r>
          </a:p>
          <a:p>
            <a:pPr lvl="0"/>
            <a:r>
              <a:rPr/>
              <a:t>✅ Real-time EMR integration</a:t>
            </a:r>
          </a:p>
          <a:p>
            <a:pPr lvl="0"/>
            <a:r>
              <a:rPr/>
              <a:t>✅ Evidence-based clinical protocols</a:t>
            </a:r>
          </a:p>
          <a:p>
            <a:pPr lvl="0"/>
            <a:r>
              <a:rPr/>
              <a:t>✅ White-label enterprise option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60% cost reduction</a:t>
            </a:r>
            <a:r>
              <a:rPr/>
              <a:t> vs. traditional counseling</a:t>
            </a:r>
          </a:p>
          <a:p>
            <a:pPr lvl="0"/>
            <a:r>
              <a:rPr b="1"/>
              <a:t>3x counselor productivity</a:t>
            </a:r>
            <a:r>
              <a:rPr/>
              <a:t> improvement</a:t>
            </a:r>
          </a:p>
          <a:p>
            <a:pPr lvl="0"/>
            <a:r>
              <a:rPr b="1"/>
              <a:t>24/7 patient support</a:t>
            </a:r>
            <a:r>
              <a:rPr/>
              <a:t> availability</a:t>
            </a:r>
          </a:p>
          <a:p>
            <a:pPr lvl="0"/>
            <a:r>
              <a:rPr b="1"/>
              <a:t>Standardized care protocols</a:t>
            </a:r>
          </a:p>
          <a:p>
            <a:pPr lvl="0"/>
            <a:r>
              <a:rPr b="1"/>
              <a:t>Comprehensive outcome tracking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</a:t>
            </a:r>
            <a:r>
              <a:rPr b="1"/>
              <a:t>Key Performance Indicators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Revenue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Monthly Recurring Revenue (MRR)</a:t>
            </a:r>
          </a:p>
          <a:p>
            <a:pPr lvl="0"/>
            <a:r>
              <a:rPr/>
              <a:t>Annual Recurring Revenue (ARR)</a:t>
            </a:r>
          </a:p>
          <a:p>
            <a:pPr lvl="0"/>
            <a:r>
              <a:rPr/>
              <a:t>Customer Acquisition Cost (CAC)</a:t>
            </a:r>
          </a:p>
          <a:p>
            <a:pPr lvl="0"/>
            <a:r>
              <a:rPr/>
              <a:t>Customer Lifetime Value (LTV)</a:t>
            </a:r>
          </a:p>
          <a:p>
            <a:pPr lvl="0"/>
            <a:r>
              <a:rPr/>
              <a:t>Monthly churn rate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Operational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System uptime percentage</a:t>
            </a:r>
          </a:p>
          <a:p>
            <a:pPr lvl="0"/>
            <a:r>
              <a:rPr/>
              <a:t>API response times</a:t>
            </a:r>
          </a:p>
          <a:p>
            <a:pPr lvl="0"/>
            <a:r>
              <a:rPr/>
              <a:t>Customer satisfaction scores</a:t>
            </a:r>
          </a:p>
          <a:p>
            <a:pPr lvl="0"/>
            <a:r>
              <a:rPr/>
              <a:t>Support ticket resolution time</a:t>
            </a:r>
          </a:p>
          <a:p>
            <a:pPr lvl="0"/>
            <a:r>
              <a:rPr/>
              <a:t>Feature adoption rates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Clinical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Patient treatment adherence</a:t>
            </a:r>
          </a:p>
          <a:p>
            <a:pPr lvl="0"/>
            <a:r>
              <a:rPr/>
              <a:t>Clinical outcome improvements</a:t>
            </a:r>
          </a:p>
          <a:p>
            <a:pPr lvl="0"/>
            <a:r>
              <a:rPr/>
              <a:t>Provider satisfaction scores</a:t>
            </a:r>
          </a:p>
          <a:p>
            <a:pPr lvl="0"/>
            <a:r>
              <a:rPr/>
              <a:t>Safety incident reports</a:t>
            </a:r>
          </a:p>
          <a:p>
            <a:pPr lvl="0"/>
            <a:r>
              <a:rPr/>
              <a:t>Regulatory compliance status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🎯 </a:t>
            </a:r>
            <a:r>
              <a:rPr b="1"/>
              <a:t>Sales Process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🚀 </a:t>
            </a:r>
            <a:r>
              <a:rPr b="1"/>
              <a:t>Platform Overview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Sales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Week 1:</a:t>
            </a:r>
            <a:r>
              <a:rPr/>
              <a:t> Qualification and discovery</a:t>
            </a:r>
          </a:p>
          <a:p>
            <a:pPr lvl="0"/>
            <a:r>
              <a:rPr b="1"/>
              <a:t>Week 2:</a:t>
            </a:r>
            <a:r>
              <a:rPr/>
              <a:t> Product demonstration</a:t>
            </a:r>
          </a:p>
          <a:p>
            <a:pPr lvl="0"/>
            <a:r>
              <a:rPr b="1"/>
              <a:t>Week 3:</a:t>
            </a:r>
            <a:r>
              <a:rPr/>
              <a:t> Proposal and negotiation</a:t>
            </a:r>
          </a:p>
          <a:p>
            <a:pPr lvl="0"/>
            <a:r>
              <a:rPr b="1"/>
              <a:t>Week 4:</a:t>
            </a:r>
            <a:r>
              <a:rPr/>
              <a:t> Contract signing and onboarding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Sales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20-slide sales deck</a:t>
            </a:r>
          </a:p>
          <a:p>
            <a:pPr lvl="0"/>
            <a:r>
              <a:rPr/>
              <a:t>ROI calculator</a:t>
            </a:r>
          </a:p>
          <a:p>
            <a:pPr lvl="0"/>
            <a:r>
              <a:rPr/>
              <a:t>Clinical evidence package</a:t>
            </a:r>
          </a:p>
          <a:p>
            <a:pPr lvl="0"/>
            <a:r>
              <a:rPr/>
              <a:t>Customer case studies</a:t>
            </a:r>
          </a:p>
          <a:p>
            <a:pPr lvl="0"/>
            <a:r>
              <a:rPr/>
              <a:t>Competitive battle cards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Demo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Fully functional demo instance</a:t>
            </a:r>
          </a:p>
          <a:p>
            <a:pPr lvl="0"/>
            <a:r>
              <a:rPr/>
              <a:t>Sample clinic data</a:t>
            </a:r>
          </a:p>
          <a:p>
            <a:pPr lvl="0"/>
            <a:r>
              <a:rPr/>
              <a:t>Guided demo scripts</a:t>
            </a:r>
          </a:p>
          <a:p>
            <a:pPr lvl="0"/>
            <a:r>
              <a:rPr/>
              <a:t>Self-service trial access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🔐 </a:t>
            </a:r>
            <a:r>
              <a:rPr b="1"/>
              <a:t>Security &amp; Compliance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Security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 encryption (SSL/TLS)</a:t>
            </a:r>
          </a:p>
          <a:p>
            <a:pPr lvl="0"/>
            <a:r>
              <a:rPr/>
              <a:t>JWT token authentication</a:t>
            </a:r>
          </a:p>
          <a:p>
            <a:pPr lvl="0"/>
            <a:r>
              <a:rPr/>
              <a:t>Role-based access control</a:t>
            </a:r>
          </a:p>
          <a:p>
            <a:pPr lvl="0"/>
            <a:r>
              <a:rPr/>
              <a:t>Regular security audits</a:t>
            </a:r>
          </a:p>
          <a:p>
            <a:pPr lvl="0"/>
            <a:r>
              <a:rPr/>
              <a:t>HIPAA-ready architecture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Compliance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HIPAA compliance framework</a:t>
            </a:r>
          </a:p>
          <a:p>
            <a:pPr lvl="0"/>
            <a:r>
              <a:rPr/>
              <a:t>SOC 2 Type II preparation</a:t>
            </a:r>
          </a:p>
          <a:p>
            <a:pPr lvl="0"/>
            <a:r>
              <a:rPr/>
              <a:t>GDPR data protection</a:t>
            </a:r>
          </a:p>
          <a:p>
            <a:pPr lvl="0"/>
            <a:r>
              <a:rPr/>
              <a:t>State healthcare regulations</a:t>
            </a:r>
          </a:p>
          <a:p>
            <a:pPr lvl="0"/>
            <a:r>
              <a:rPr/>
              <a:t>Medical device software guidelines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🚨 </a:t>
            </a:r>
            <a:r>
              <a:rPr b="1"/>
              <a:t>Emergency Contacts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Technical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CTO:</a:t>
            </a:r>
            <a:r>
              <a:rPr/>
              <a:t> [Contact information]</a:t>
            </a:r>
          </a:p>
          <a:p>
            <a:pPr lvl="0"/>
            <a:r>
              <a:rPr b="1"/>
              <a:t>Lead Developer:</a:t>
            </a:r>
            <a:r>
              <a:rPr/>
              <a:t> [Contact information]</a:t>
            </a:r>
          </a:p>
          <a:p>
            <a:pPr lvl="0"/>
            <a:r>
              <a:rPr b="1"/>
              <a:t>Vercel Support:</a:t>
            </a:r>
            <a:r>
              <a:rPr/>
              <a:t> support@vercel.com</a:t>
            </a:r>
          </a:p>
          <a:p>
            <a:pPr lvl="0"/>
            <a:r>
              <a:rPr b="1"/>
              <a:t>Database Support:</a:t>
            </a:r>
            <a:r>
              <a:rPr/>
              <a:t> [Provider contact]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Business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CEO:</a:t>
            </a:r>
            <a:r>
              <a:rPr/>
              <a:t> [Contact information]</a:t>
            </a:r>
          </a:p>
          <a:p>
            <a:pPr lvl="0"/>
            <a:r>
              <a:rPr b="1"/>
              <a:t>CFO:</a:t>
            </a:r>
            <a:r>
              <a:rPr/>
              <a:t> [Contact information]</a:t>
            </a:r>
          </a:p>
          <a:p>
            <a:pPr lvl="0"/>
            <a:r>
              <a:rPr b="1"/>
              <a:t>Legal Counsel:</a:t>
            </a:r>
            <a:r>
              <a:rPr/>
              <a:t> [Contact information]</a:t>
            </a:r>
          </a:p>
          <a:p>
            <a:pPr lvl="0"/>
            <a:r>
              <a:rPr b="1"/>
              <a:t>Insurance Provider:</a:t>
            </a:r>
            <a:r>
              <a:rPr/>
              <a:t> [Contact information]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Customer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Customer Success:</a:t>
            </a:r>
            <a:r>
              <a:rPr/>
              <a:t> [Contact information]</a:t>
            </a:r>
          </a:p>
          <a:p>
            <a:pPr lvl="0"/>
            <a:r>
              <a:rPr b="1"/>
              <a:t>Support Team:</a:t>
            </a:r>
            <a:r>
              <a:rPr/>
              <a:t> [Contact information]</a:t>
            </a:r>
          </a:p>
          <a:p>
            <a:pPr lvl="0"/>
            <a:r>
              <a:rPr b="1"/>
              <a:t>Clinical Director:</a:t>
            </a:r>
            <a:r>
              <a:rPr/>
              <a:t> [Contact information]</a:t>
            </a:r>
          </a:p>
          <a:p>
            <a:pPr lvl="0"/>
            <a:r>
              <a:rPr b="1"/>
              <a:t>Escalation Manager:</a:t>
            </a:r>
            <a:r>
              <a:rPr/>
              <a:t> [Contact information]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We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AI-powered fertility counseling platform that helps clinics scale personalized patient support while reducing costs and improving outcomes.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📋 </a:t>
            </a:r>
            <a:r>
              <a:rPr b="1"/>
              <a:t>Common Objections &amp; Responses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“We already have counseling staff”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Response:</a:t>
            </a:r>
            <a:r>
              <a:rPr/>
              <a:t> “Our platform doesn’t replace your counselors—it makes them 3x more productive by handling routine support and focusing their time on complex cases that need human expertise.”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“How do we know AI counseling is effective?”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Response:</a:t>
            </a:r>
            <a:r>
              <a:rPr/>
              <a:t> “Our platform shows 35% improvement in treatment adherence and 40% reduction in patient anxiety, backed by peer-reviewed research and ASRM guideline compliance.”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“What about data security and HIPAA?”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Response:</a:t>
            </a:r>
            <a:r>
              <a:rPr/>
              <a:t> “We’re built with HIPAA compliance from the ground up, using enterprise-grade security with encryption, access controls, and regular audits.”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“The cost seems high for our small clinic”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Response:</a:t>
            </a:r>
            <a:r>
              <a:rPr/>
              <a:t> “Our Basic plan at $99/month typically saves clinics $2,400 per patient through improved efficiency and outcomes—it pays for itself with just one patient per month.”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“How long does implementation take?”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Response:</a:t>
            </a:r>
            <a:r>
              <a:rPr/>
              <a:t> “Most clinics are fully operational within 4 weeks, including staff training and patient onboarding. We provide dedicated implementation support throughout the process.”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🎓 </a:t>
            </a:r>
            <a:r>
              <a:rPr b="1"/>
              <a:t>Training Resources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Executive Training Manuals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CTO Technical Manual</a:t>
            </a:r>
          </a:p>
          <a:p>
            <a:pPr lvl="0"/>
            <a:r>
              <a:rPr>
                <a:hlinkClick r:id="rId3"/>
              </a:rPr>
              <a:t>CMO Marketing Manual</a:t>
            </a:r>
          </a:p>
          <a:p>
            <a:pPr lvl="0"/>
            <a:r>
              <a:rPr>
                <a:hlinkClick r:id="rId4"/>
              </a:rPr>
              <a:t>Chief Medical Officer Clinical Sales Manual</a:t>
            </a:r>
          </a:p>
          <a:p>
            <a:pPr lvl="0"/>
            <a:r>
              <a:rPr>
                <a:hlinkClick r:id="rId5"/>
              </a:rPr>
              <a:t>CFO Financial Manual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Product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Platform user guides</a:t>
            </a:r>
          </a:p>
          <a:p>
            <a:pPr lvl="0"/>
            <a:r>
              <a:rPr/>
              <a:t>Admin configuration guides</a:t>
            </a:r>
          </a:p>
          <a:p>
            <a:pPr lvl="0"/>
            <a:r>
              <a:rPr/>
              <a:t>API documentation</a:t>
            </a:r>
          </a:p>
          <a:p>
            <a:pPr lvl="0"/>
            <a:r>
              <a:rPr/>
              <a:t>Integration tutorials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Industry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ASRM guidelines and publications</a:t>
            </a:r>
          </a:p>
          <a:p>
            <a:pPr lvl="0"/>
            <a:r>
              <a:rPr/>
              <a:t>Healthcare technology trends</a:t>
            </a:r>
          </a:p>
          <a:p>
            <a:pPr lvl="0"/>
            <a:r>
              <a:rPr/>
              <a:t>SaaS industry best practices</a:t>
            </a:r>
          </a:p>
          <a:p>
            <a:pPr lvl="0"/>
            <a:r>
              <a:rPr/>
              <a:t>Competitive intelligence reports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Target 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Primary:</a:t>
            </a:r>
            <a:r>
              <a:rPr/>
              <a:t> Fertility clinics (500+ in US, 2,000+ globally)</a:t>
            </a:r>
          </a:p>
          <a:p>
            <a:pPr lvl="0"/>
            <a:r>
              <a:rPr b="1"/>
              <a:t>Secondary:</a:t>
            </a:r>
            <a:r>
              <a:rPr/>
              <a:t> Independent fertility counselors</a:t>
            </a:r>
          </a:p>
          <a:p>
            <a:pPr lvl="0"/>
            <a:r>
              <a:rPr b="1"/>
              <a:t>Tertiary:</a:t>
            </a:r>
            <a:r>
              <a:rPr/>
              <a:t> Healthcare networks and systems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📞 </a:t>
            </a:r>
            <a:r>
              <a:rPr b="1"/>
              <a:t>Important URLs &amp; Access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Production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Main Application:</a:t>
            </a:r>
            <a:r>
              <a:rPr/>
              <a:t> https://santana-ai-counselor-b75f7rtfg-satishs-projects-89f8c44c.vercel.app</a:t>
            </a:r>
          </a:p>
          <a:p>
            <a:pPr lvl="0"/>
            <a:r>
              <a:rPr b="1"/>
              <a:t>Admin Dashboard:</a:t>
            </a:r>
            <a:r>
              <a:rPr/>
              <a:t> /admin-settings</a:t>
            </a:r>
          </a:p>
          <a:p>
            <a:pPr lvl="0"/>
            <a:r>
              <a:rPr b="1"/>
              <a:t>System Monitoring:</a:t>
            </a:r>
            <a:r>
              <a:rPr/>
              <a:t> /system-health</a:t>
            </a:r>
          </a:p>
          <a:p>
            <a:pPr lvl="0"/>
            <a:r>
              <a:rPr b="1"/>
              <a:t>Production Readiness:</a:t>
            </a:r>
            <a:r>
              <a:rPr/>
              <a:t> /production-readiness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Development &amp;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GitHub Repository:</a:t>
            </a:r>
            <a:r>
              <a:rPr/>
              <a:t> [Repository URL]</a:t>
            </a:r>
          </a:p>
          <a:p>
            <a:pPr lvl="0"/>
            <a:r>
              <a:rPr b="1"/>
              <a:t>Vercel Dashboard:</a:t>
            </a:r>
            <a:r>
              <a:rPr/>
              <a:t> [Dashboard URL]</a:t>
            </a:r>
          </a:p>
          <a:p>
            <a:pPr lvl="0"/>
            <a:r>
              <a:rPr b="1"/>
              <a:t>Database Admin:</a:t>
            </a:r>
            <a:r>
              <a:rPr/>
              <a:t> [Database URL]</a:t>
            </a:r>
          </a:p>
          <a:p>
            <a:pPr lvl="0"/>
            <a:r>
              <a:rPr b="1"/>
              <a:t>Monitoring Tools:</a:t>
            </a:r>
            <a:r>
              <a:rPr/>
              <a:t> [Monitoring URL]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Business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CRM System:</a:t>
            </a:r>
            <a:r>
              <a:rPr/>
              <a:t> [CRM URL]</a:t>
            </a:r>
          </a:p>
          <a:p>
            <a:pPr lvl="0"/>
            <a:r>
              <a:rPr b="1"/>
              <a:t>Financial Dashboard:</a:t>
            </a:r>
            <a:r>
              <a:rPr/>
              <a:t> [Finance URL]</a:t>
            </a:r>
          </a:p>
          <a:p>
            <a:pPr lvl="0"/>
            <a:r>
              <a:rPr b="1"/>
              <a:t>Analytics Platform:</a:t>
            </a:r>
            <a:r>
              <a:rPr/>
              <a:t> [Analytics URL]</a:t>
            </a:r>
          </a:p>
          <a:p>
            <a:pPr lvl="0"/>
            <a:r>
              <a:rPr b="1"/>
              <a:t>Support System:</a:t>
            </a:r>
            <a:r>
              <a:rPr/>
              <a:t> [Support URL]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📈 </a:t>
            </a:r>
            <a:r>
              <a:rPr b="1"/>
              <a:t>Success Metrics Dashboard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Current Status</a:t>
            </a:r>
            <a:r>
              <a:rPr/>
              <a:t> (Update Monthly)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Current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MRR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$100K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$[Current]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🔄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Customers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[Current]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🔄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Uptime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99.9%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[Current]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🔄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Patient Satisfaction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[Current]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🔄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$1,800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[Current]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🔄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Milestone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☐ First paying customer</a:t>
            </a:r>
          </a:p>
          <a:p>
            <a:pPr lvl="0"/>
            <a:r>
              <a:rPr/>
              <a:t>☐ $10K MRR</a:t>
            </a:r>
          </a:p>
          <a:p>
            <a:pPr lvl="0"/>
            <a:r>
              <a:rPr/>
              <a:t>☐ $50K MRR</a:t>
            </a:r>
          </a:p>
          <a:p>
            <a:pPr lvl="0"/>
            <a:r>
              <a:rPr/>
              <a:t>☐ $100K MRR</a:t>
            </a:r>
          </a:p>
          <a:p>
            <a:pPr lvl="0"/>
            <a:r>
              <a:rPr/>
              <a:t>☐ 100 customers</a:t>
            </a:r>
          </a:p>
          <a:p>
            <a:pPr lvl="0"/>
            <a:r>
              <a:rPr/>
              <a:t>☐ Break-even</a:t>
            </a:r>
          </a:p>
          <a:p>
            <a:pPr lvl="0"/>
            <a:r>
              <a:rPr/>
              <a:t>☐ Series A funding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🔄 </a:t>
            </a:r>
            <a:r>
              <a:rPr b="1"/>
              <a:t>Regular Review Schedule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Daily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System health monitoring</a:t>
            </a:r>
          </a:p>
          <a:p>
            <a:pPr lvl="0"/>
            <a:r>
              <a:rPr/>
              <a:t>Customer support queue</a:t>
            </a:r>
          </a:p>
          <a:p>
            <a:pPr lvl="0"/>
            <a:r>
              <a:rPr/>
              <a:t>Sales pipeline updates</a:t>
            </a:r>
          </a:p>
          <a:p>
            <a:pPr lvl="0"/>
            <a:r>
              <a:rPr/>
              <a:t>Critical issue tracking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Weekly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Executive team meeting</a:t>
            </a:r>
          </a:p>
          <a:p>
            <a:pPr lvl="0"/>
            <a:r>
              <a:rPr/>
              <a:t>KPI review and analysis</a:t>
            </a:r>
          </a:p>
          <a:p>
            <a:pPr lvl="0"/>
            <a:r>
              <a:rPr/>
              <a:t>Customer feedback review</a:t>
            </a:r>
          </a:p>
          <a:p>
            <a:pPr lvl="0"/>
            <a:r>
              <a:rPr/>
              <a:t>Competitive intelligence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“The only AI-powered fertility counseling platform that scales personalized patient support while reducing costs and improving outcomes.”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Monthly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Financial performance review</a:t>
            </a:r>
          </a:p>
          <a:p>
            <a:pPr lvl="0"/>
            <a:r>
              <a:rPr/>
              <a:t>Customer success metrics</a:t>
            </a:r>
          </a:p>
          <a:p>
            <a:pPr lvl="0"/>
            <a:r>
              <a:rPr/>
              <a:t>Product roadmap updates</a:t>
            </a:r>
          </a:p>
          <a:p>
            <a:pPr lvl="0"/>
            <a:r>
              <a:rPr/>
              <a:t>Strategic initiative progress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Quarterly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Board reporting</a:t>
            </a:r>
          </a:p>
          <a:p>
            <a:pPr lvl="0"/>
            <a:r>
              <a:rPr/>
              <a:t>Strategic planning sessions</a:t>
            </a:r>
          </a:p>
          <a:p>
            <a:pPr lvl="0"/>
            <a:r>
              <a:rPr/>
              <a:t>Market analysis updates</a:t>
            </a:r>
          </a:p>
          <a:p>
            <a:pPr lvl="0"/>
            <a:r>
              <a:rPr/>
              <a:t>Annual planning preparation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Last Updated:</a:t>
            </a:r>
            <a:r>
              <a:rPr/>
              <a:t> January 2025</a:t>
            </a:r>
            <a:br/>
            <a:r>
              <a:rPr b="1"/>
              <a:t>Next Review:</a:t>
            </a:r>
            <a:r>
              <a:rPr/>
              <a:t> February 2025</a:t>
            </a:r>
            <a:br/>
            <a:r>
              <a:rPr b="1"/>
              <a:t>Document Owner:</a:t>
            </a:r>
            <a:r>
              <a:rPr/>
              <a:t> Executive Team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This quick reference guide should be updated monthly with current metrics and quarterly with strategic changes.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💰 </a:t>
            </a:r>
            <a:r>
              <a:rPr b="1"/>
              <a:t>Key Financial Metrics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Pricing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Basic:</a:t>
            </a:r>
            <a:r>
              <a:rPr/>
              <a:t> $99/month (5 counselors, 100 patients)</a:t>
            </a:r>
          </a:p>
          <a:p>
            <a:pPr lvl="0"/>
            <a:r>
              <a:rPr b="1"/>
              <a:t>Premium:</a:t>
            </a:r>
            <a:r>
              <a:rPr/>
              <a:t> $199/month (15 counselors, 500 patients)</a:t>
            </a:r>
          </a:p>
          <a:p>
            <a:pPr lvl="0"/>
            <a:r>
              <a:rPr b="1"/>
              <a:t>Enterprise:</a:t>
            </a:r>
            <a:r>
              <a:rPr/>
              <a:t> $499/month (unlimited users)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Unit Economics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Customer Acquisition Cost (CAC):</a:t>
            </a:r>
            <a:r>
              <a:rPr/>
              <a:t> $1,800</a:t>
            </a:r>
          </a:p>
          <a:p>
            <a:pPr lvl="0"/>
            <a:r>
              <a:rPr b="1"/>
              <a:t>Customer Lifetime Value (LTV):</a:t>
            </a:r>
            <a:r>
              <a:rPr/>
              <a:t> $15,000</a:t>
            </a:r>
          </a:p>
          <a:p>
            <a:pPr lvl="0"/>
            <a:r>
              <a:rPr b="1"/>
              <a:t>LTV:CAC Ratio:</a:t>
            </a:r>
            <a:r>
              <a:rPr/>
              <a:t> 8.3:1</a:t>
            </a:r>
          </a:p>
          <a:p>
            <a:pPr lvl="0"/>
            <a:r>
              <a:rPr b="1"/>
              <a:t>Gross Margin:</a:t>
            </a:r>
            <a:r>
              <a:rPr/>
              <a:t> 85%</a:t>
            </a:r>
          </a:p>
          <a:p>
            <a:pPr lvl="0"/>
            <a:r>
              <a:rPr b="1"/>
              <a:t>Payback Period:</a:t>
            </a:r>
            <a:r>
              <a:rPr/>
              <a:t> 18 months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2025-07-12T11:37:11Z</dcterms:created>
  <dcterms:modified xsi:type="dcterms:W3CDTF">2025-07-12T11:37:11Z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