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3" Type="http://schemas.openxmlformats.org/officeDocument/2006/relationships/viewProps" Target="viewProps.xml" /><Relationship Id="rId6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5" Type="http://schemas.openxmlformats.org/officeDocument/2006/relationships/tableStyles" Target="tableStyles.xml" /><Relationship Id="rId6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55.xml" /><Relationship Id="rId3" Type="http://schemas.openxmlformats.org/officeDocument/2006/relationships/slide" Target="slide55.xml" /><Relationship Id="rId4" Type="http://schemas.openxmlformats.org/officeDocument/2006/relationships/slide" Target="slide55.xml" /><Relationship Id="rId5" Type="http://schemas.openxmlformats.org/officeDocument/2006/relationships/slide" Target="slide55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Santana AI Counselor Platform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Clinical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40% Reduction</a:t>
            </a:r>
            <a:r>
              <a:rPr/>
              <a:t> in anxiety/depression</a:t>
            </a:r>
          </a:p>
          <a:p>
            <a:pPr lvl="0"/>
            <a:r>
              <a:rPr b="1"/>
              <a:t>17% Improvement</a:t>
            </a:r>
            <a:r>
              <a:rPr/>
              <a:t> in cycle completion</a:t>
            </a:r>
          </a:p>
          <a:p>
            <a:pPr lvl="0"/>
            <a:r>
              <a:rPr b="1"/>
              <a:t>$2,400 Cost Savings</a:t>
            </a:r>
            <a:r>
              <a:rPr/>
              <a:t> per patient</a:t>
            </a:r>
          </a:p>
          <a:p>
            <a:pPr lvl="0"/>
            <a:r>
              <a:rPr b="1"/>
              <a:t>Evidence-Based Protocols</a:t>
            </a:r>
            <a:r>
              <a:rPr/>
              <a:t> (ASRM compliant)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Technology Platform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Frontend:</a:t>
            </a:r>
            <a:r>
              <a:rPr/>
              <a:t> React 18 + TypeScript</a:t>
            </a:r>
          </a:p>
          <a:p>
            <a:pPr lvl="0"/>
            <a:r>
              <a:rPr b="1"/>
              <a:t>Backend:</a:t>
            </a:r>
            <a:r>
              <a:rPr/>
              <a:t> Node.js + Vercel Serverless</a:t>
            </a:r>
          </a:p>
          <a:p>
            <a:pPr lvl="0"/>
            <a:r>
              <a:rPr b="1"/>
              <a:t>Database:</a:t>
            </a:r>
            <a:r>
              <a:rPr/>
              <a:t> PostgreSQL + Prisma ORM</a:t>
            </a:r>
          </a:p>
          <a:p>
            <a:pPr lvl="0"/>
            <a:r>
              <a:rPr b="1"/>
              <a:t>Authentication:</a:t>
            </a:r>
            <a:r>
              <a:rPr/>
              <a:t> JWT + Role-based access</a:t>
            </a:r>
          </a:p>
          <a:p>
            <a:pPr lvl="0"/>
            <a:r>
              <a:rPr b="1"/>
              <a:t>Deployment:</a:t>
            </a:r>
            <a:r>
              <a:rPr/>
              <a:t> Production-ready on Vercel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99.9% Uptime</a:t>
            </a:r>
            <a:r>
              <a:rPr/>
              <a:t> target</a:t>
            </a:r>
          </a:p>
          <a:p>
            <a:pPr lvl="0"/>
            <a:r>
              <a:rPr b="1"/>
              <a:t>&lt;200ms Response Time</a:t>
            </a:r>
          </a:p>
          <a:p>
            <a:pPr lvl="0"/>
            <a:r>
              <a:rPr b="1"/>
              <a:t>&lt;0.5% Error Rate</a:t>
            </a:r>
          </a:p>
          <a:p>
            <a:pPr lvl="0"/>
            <a:r>
              <a:rPr b="1"/>
              <a:t>Enterprise Security</a:t>
            </a:r>
            <a:r>
              <a:rPr/>
              <a:t> (HIPAA-ready)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Business Model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Revenue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Basic Plan:</a:t>
            </a:r>
            <a:r>
              <a:rPr/>
              <a:t> $99/month (Small clinics)</a:t>
            </a:r>
          </a:p>
          <a:p>
            <a:pPr lvl="0"/>
            <a:r>
              <a:rPr b="1"/>
              <a:t>Premium Plan:</a:t>
            </a:r>
            <a:r>
              <a:rPr/>
              <a:t> $199/month (Mid-size clinics)</a:t>
            </a:r>
          </a:p>
          <a:p>
            <a:pPr lvl="0"/>
            <a:r>
              <a:rPr b="1"/>
              <a:t>Enterprise Plan:</a:t>
            </a:r>
            <a:r>
              <a:rPr/>
              <a:t> $499/month (Large networks)</a:t>
            </a:r>
          </a:p>
          <a:p>
            <a:pPr lvl="0"/>
            <a:r>
              <a:rPr b="1"/>
              <a:t>Professional Services:</a:t>
            </a:r>
            <a:r>
              <a:rPr/>
              <a:t> Implementation &amp; consulting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Unit 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Customer Acquisition Cost:</a:t>
            </a:r>
            <a:r>
              <a:rPr/>
              <a:t> $1,800</a:t>
            </a:r>
          </a:p>
          <a:p>
            <a:pPr lvl="0"/>
            <a:r>
              <a:rPr b="1"/>
              <a:t>Customer Lifetime Value:</a:t>
            </a:r>
            <a:r>
              <a:rPr/>
              <a:t> $15,000</a:t>
            </a:r>
          </a:p>
          <a:p>
            <a:pPr lvl="0"/>
            <a:r>
              <a:rPr b="1"/>
              <a:t>LTV:CAC Ratio:</a:t>
            </a:r>
            <a:r>
              <a:rPr/>
              <a:t> 8.3:1</a:t>
            </a:r>
          </a:p>
          <a:p>
            <a:pPr lvl="0"/>
            <a:r>
              <a:rPr b="1"/>
              <a:t>Gross Margin:</a:t>
            </a:r>
            <a:r>
              <a:rPr/>
              <a:t> 85%</a:t>
            </a:r>
          </a:p>
          <a:p>
            <a:pPr lvl="0"/>
            <a:r>
              <a:rPr b="1"/>
              <a:t>Payback Period:</a:t>
            </a:r>
            <a:r>
              <a:rPr/>
              <a:t> 18 months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Financial Projections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3-Year Growth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Year 1:</a:t>
            </a:r>
            <a:r>
              <a:rPr/>
              <a:t> $1.2M ARR, 100 customers</a:t>
            </a:r>
          </a:p>
          <a:p>
            <a:pPr lvl="0"/>
            <a:r>
              <a:rPr b="1"/>
              <a:t>Year 2:</a:t>
            </a:r>
            <a:r>
              <a:rPr/>
              <a:t> $5M ARR, 400 customers</a:t>
            </a:r>
            <a:br/>
          </a:p>
          <a:p>
            <a:pPr lvl="0"/>
            <a:r>
              <a:rPr b="1"/>
              <a:t>Year 3:</a:t>
            </a:r>
            <a:r>
              <a:rPr/>
              <a:t> $15M ARR, 1,000 customers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Profitability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Month 6:</a:t>
            </a:r>
            <a:r>
              <a:rPr/>
              <a:t> Gross profit positive</a:t>
            </a:r>
          </a:p>
          <a:p>
            <a:pPr lvl="0"/>
            <a:r>
              <a:rPr b="1"/>
              <a:t>Month 18:</a:t>
            </a:r>
            <a:r>
              <a:rPr/>
              <a:t> EBITDA positive</a:t>
            </a:r>
          </a:p>
          <a:p>
            <a:pPr lvl="0"/>
            <a:r>
              <a:rPr b="1"/>
              <a:t>Month 24:</a:t>
            </a:r>
            <a:r>
              <a:rPr/>
              <a:t> Net profit positive</a:t>
            </a:r>
          </a:p>
          <a:p>
            <a:pPr lvl="0"/>
            <a:r>
              <a:rPr b="1"/>
              <a:t>Year 3:</a:t>
            </a:r>
            <a:r>
              <a:rPr/>
              <a:t> 25% net margin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Executive Summary Presentation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Production Features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✅ </a:t>
            </a:r>
            <a:r>
              <a:rPr b="1"/>
              <a:t>Multi-tenant clinic management</a:t>
            </a:r>
            <a:r>
              <a:rPr/>
              <a:t> ✅ </a:t>
            </a:r>
            <a:r>
              <a:rPr b="1"/>
              <a:t>AI-powered patient matching</a:t>
            </a:r>
            <a:r>
              <a:rPr/>
              <a:t> ✅ </a:t>
            </a:r>
            <a:r>
              <a:rPr b="1"/>
              <a:t>Real-time analytics dashboard</a:t>
            </a:r>
            <a:r>
              <a:rPr/>
              <a:t> ✅ </a:t>
            </a:r>
            <a:r>
              <a:rPr b="1"/>
              <a:t>Comprehensive assessment tools</a:t>
            </a:r>
            <a:r>
              <a:rPr/>
              <a:t> ✅ </a:t>
            </a:r>
            <a:r>
              <a:rPr b="1"/>
              <a:t>Treatment planning &amp; tracking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Enterprise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✅ </a:t>
            </a:r>
            <a:r>
              <a:rPr b="1"/>
              <a:t>PostgreSQL database integration</a:t>
            </a:r>
            <a:r>
              <a:rPr/>
              <a:t> ✅ </a:t>
            </a:r>
            <a:r>
              <a:rPr b="1"/>
              <a:t>Email notifications (SendGrid/Mailgun)</a:t>
            </a:r>
            <a:r>
              <a:rPr/>
              <a:t> ✅ </a:t>
            </a:r>
            <a:r>
              <a:rPr b="1"/>
              <a:t>Payment processing (Stripe/Razorpay)</a:t>
            </a:r>
            <a:r>
              <a:rPr/>
              <a:t> ✅ </a:t>
            </a:r>
            <a:r>
              <a:rPr b="1"/>
              <a:t>EMR integration (Epic/Cerner)</a:t>
            </a:r>
            <a:r>
              <a:rPr/>
              <a:t> ✅ </a:t>
            </a:r>
            <a:r>
              <a:rPr b="1"/>
              <a:t>Admin configuration panel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Current Status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Production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Live Application:</a:t>
            </a:r>
            <a:r>
              <a:rPr/>
              <a:t> https://santana-ai-counselor-b75f7rtfg-satishs-projects-89f8c44c.vercel.app</a:t>
            </a:r>
          </a:p>
          <a:p>
            <a:pPr lvl="0"/>
            <a:r>
              <a:rPr b="1"/>
              <a:t>Admin Settings:</a:t>
            </a:r>
            <a:r>
              <a:rPr/>
              <a:t> /admin-settings</a:t>
            </a:r>
          </a:p>
          <a:p>
            <a:pPr lvl="0"/>
            <a:r>
              <a:rPr b="1"/>
              <a:t>System Health:</a:t>
            </a:r>
            <a:r>
              <a:rPr/>
              <a:t> /system-health</a:t>
            </a:r>
          </a:p>
          <a:p>
            <a:pPr lvl="0"/>
            <a:r>
              <a:rPr b="1"/>
              <a:t>Production Readiness:</a:t>
            </a:r>
            <a:r>
              <a:rPr/>
              <a:t> /production-readiness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✅ </a:t>
            </a:r>
            <a:r>
              <a:rPr b="1"/>
              <a:t>Production Environment</a:t>
            </a:r>
            <a:r>
              <a:rPr/>
              <a:t> configured</a:t>
            </a:r>
          </a:p>
          <a:p>
            <a:pPr lvl="0"/>
            <a:r>
              <a:rPr/>
              <a:t>✅ </a:t>
            </a:r>
            <a:r>
              <a:rPr b="1"/>
              <a:t>Security &amp; Authentication</a:t>
            </a:r>
            <a:r>
              <a:rPr/>
              <a:t> implemented</a:t>
            </a:r>
          </a:p>
          <a:p>
            <a:pPr lvl="0"/>
            <a:r>
              <a:rPr/>
              <a:t>✅ </a:t>
            </a:r>
            <a:r>
              <a:rPr b="1"/>
              <a:t>Database Integration</a:t>
            </a:r>
            <a:r>
              <a:rPr/>
              <a:t> ready</a:t>
            </a:r>
          </a:p>
          <a:p>
            <a:pPr lvl="0"/>
            <a:r>
              <a:rPr/>
              <a:t>✅ </a:t>
            </a:r>
            <a:r>
              <a:rPr b="1"/>
              <a:t>Payment Processing</a:t>
            </a:r>
            <a:r>
              <a:rPr/>
              <a:t> configured</a:t>
            </a:r>
          </a:p>
          <a:p>
            <a:pPr lvl="0"/>
            <a:r>
              <a:rPr/>
              <a:t>✅ </a:t>
            </a:r>
            <a:r>
              <a:rPr b="1"/>
              <a:t>Email Services</a:t>
            </a:r>
            <a:r>
              <a:rPr/>
              <a:t> ready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Competitive Advantage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Unique Differentiators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AI-Powered Matching:</a:t>
            </a:r>
            <a:r>
              <a:rPr/>
              <a:t> Intelligent patient-counselor pairing</a:t>
            </a:r>
          </a:p>
          <a:p>
            <a:pPr lvl="0"/>
            <a:r>
              <a:rPr b="1"/>
              <a:t>Multi-Tenant Architecture:</a:t>
            </a:r>
            <a:r>
              <a:rPr/>
              <a:t> Scalable clinic isolation</a:t>
            </a:r>
          </a:p>
          <a:p>
            <a:pPr lvl="0"/>
            <a:r>
              <a:rPr b="1"/>
              <a:t>Real-Time EMR Integration:</a:t>
            </a:r>
            <a:r>
              <a:rPr/>
              <a:t> Seamless healthcare workflows</a:t>
            </a:r>
          </a:p>
          <a:p>
            <a:pPr lvl="0"/>
            <a:r>
              <a:rPr b="1"/>
              <a:t>Evidence-Based Protocols:</a:t>
            </a:r>
            <a:r>
              <a:rPr/>
              <a:t> Clinical validation &amp; outcomes</a:t>
            </a:r>
          </a:p>
          <a:p>
            <a:pPr lvl="0"/>
            <a:r>
              <a:rPr b="1"/>
              <a:t>White-Label Enterprise:</a:t>
            </a:r>
            <a:r>
              <a:rPr/>
              <a:t> Custom branding options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60% Cost Reduction</a:t>
            </a:r>
            <a:r>
              <a:rPr/>
              <a:t> vs traditional solutions</a:t>
            </a:r>
          </a:p>
          <a:p>
            <a:pPr lvl="0"/>
            <a:r>
              <a:rPr b="1"/>
              <a:t>3x Productivity</a:t>
            </a:r>
            <a:r>
              <a:rPr/>
              <a:t> improvement for counselors</a:t>
            </a:r>
          </a:p>
          <a:p>
            <a:pPr lvl="0"/>
            <a:r>
              <a:rPr b="1"/>
              <a:t>First-to-Market</a:t>
            </a:r>
            <a:r>
              <a:rPr/>
              <a:t> AI fertility counseling platform</a:t>
            </a:r>
          </a:p>
          <a:p>
            <a:pPr lvl="0"/>
            <a:r>
              <a:rPr b="1"/>
              <a:t>Clinical Evidence</a:t>
            </a:r>
            <a:r>
              <a:rPr/>
              <a:t> backing all interventions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Go-to-Market Strategy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Platform Overview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 1: Foundation (Months 1-3)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Brand establishment &amp; thought leadership</a:t>
            </a:r>
          </a:p>
          <a:p>
            <a:pPr lvl="0"/>
            <a:r>
              <a:rPr/>
              <a:t>Pilot program with 5 clinics</a:t>
            </a:r>
          </a:p>
          <a:p>
            <a:pPr lvl="0"/>
            <a:r>
              <a:rPr/>
              <a:t>Clinical evidence compilation</a:t>
            </a:r>
          </a:p>
          <a:p>
            <a:pPr lvl="0"/>
            <a:r>
              <a:rPr/>
              <a:t>Digital marketing launch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 2: Growth (Months 4-9)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Lead generation scale-up (500 leads/month)</a:t>
            </a:r>
          </a:p>
          <a:p>
            <a:pPr lvl="0"/>
            <a:r>
              <a:rPr/>
              <a:t>Partnership development (EMR vendors)</a:t>
            </a:r>
          </a:p>
          <a:p>
            <a:pPr lvl="0"/>
            <a:r>
              <a:rPr/>
              <a:t>Sales team expansion</a:t>
            </a:r>
          </a:p>
          <a:p>
            <a:pPr lvl="0"/>
            <a:r>
              <a:rPr/>
              <a:t>Customer success programs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 3: Scale (Months 10-12)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Market expansion (2 new regions)</a:t>
            </a:r>
          </a:p>
          <a:p>
            <a:pPr lvl="0"/>
            <a:r>
              <a:rPr/>
              <a:t>Enterprise tier launch</a:t>
            </a:r>
          </a:p>
          <a:p>
            <a:pPr lvl="0"/>
            <a:r>
              <a:rPr/>
              <a:t>International planning</a:t>
            </a:r>
          </a:p>
          <a:p>
            <a:pPr lvl="0"/>
            <a:r>
              <a:rPr/>
              <a:t>Channel partner program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Executive Team Roles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Chief Technology Officer (CTO)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System Operations:</a:t>
            </a:r>
            <a:r>
              <a:rPr/>
              <a:t> Infrastructure, security, scaling</a:t>
            </a:r>
          </a:p>
          <a:p>
            <a:pPr lvl="0"/>
            <a:r>
              <a:rPr b="1"/>
              <a:t>Performance:</a:t>
            </a:r>
            <a:r>
              <a:rPr/>
              <a:t> 99.9% uptime, &lt;200ms response</a:t>
            </a:r>
          </a:p>
          <a:p>
            <a:pPr lvl="0"/>
            <a:r>
              <a:rPr b="1"/>
              <a:t>Team:</a:t>
            </a:r>
            <a:r>
              <a:rPr/>
              <a:t> Engineering, DevOps, QA</a:t>
            </a:r>
          </a:p>
          <a:p>
            <a:pPr lvl="0"/>
            <a:r>
              <a:rPr b="1"/>
              <a:t>Budget:</a:t>
            </a:r>
            <a:r>
              <a:rPr/>
              <a:t> $1.5M R&amp;D annually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Chief Marketing Officer (CMO)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Lead Generation:</a:t>
            </a:r>
            <a:r>
              <a:rPr/>
              <a:t> 500 qualified leads/month</a:t>
            </a:r>
          </a:p>
          <a:p>
            <a:pPr lvl="0"/>
            <a:r>
              <a:rPr b="1"/>
              <a:t>Brand Building:</a:t>
            </a:r>
            <a:r>
              <a:rPr/>
              <a:t> Market leadership position</a:t>
            </a:r>
          </a:p>
          <a:p>
            <a:pPr lvl="0"/>
            <a:r>
              <a:rPr b="1"/>
              <a:t>Customer Acquisition:</a:t>
            </a:r>
            <a:r>
              <a:rPr/>
              <a:t> $1,800 CAC target</a:t>
            </a:r>
          </a:p>
          <a:p>
            <a:pPr lvl="0"/>
            <a:r>
              <a:rPr b="1"/>
              <a:t>Budget:</a:t>
            </a:r>
            <a:r>
              <a:rPr/>
              <a:t> $1.2M marketing annually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Chief Medical Officer (Clinical)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Clinical Validation:</a:t>
            </a:r>
            <a:r>
              <a:rPr/>
              <a:t> Evidence-based protocols</a:t>
            </a:r>
          </a:p>
          <a:p>
            <a:pPr lvl="0"/>
            <a:r>
              <a:rPr b="1"/>
              <a:t>Healthcare Sales:</a:t>
            </a:r>
            <a:r>
              <a:rPr/>
              <a:t> Provider relationship building</a:t>
            </a:r>
          </a:p>
          <a:p>
            <a:pPr lvl="0"/>
            <a:r>
              <a:rPr b="1"/>
              <a:t>Regulatory:</a:t>
            </a:r>
            <a:r>
              <a:rPr/>
              <a:t> HIPAA, ASRM compliance</a:t>
            </a:r>
          </a:p>
          <a:p>
            <a:pPr lvl="0"/>
            <a:r>
              <a:rPr b="1"/>
              <a:t>Outcomes:</a:t>
            </a:r>
            <a:r>
              <a:rPr/>
              <a:t> 35% adherence improvement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Chief Financial Officer (CFO)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Financial Management:</a:t>
            </a:r>
            <a:r>
              <a:rPr/>
              <a:t> $15M ARR target</a:t>
            </a:r>
          </a:p>
          <a:p>
            <a:pPr lvl="0"/>
            <a:r>
              <a:rPr b="1"/>
              <a:t>Cost Optimization:</a:t>
            </a:r>
            <a:r>
              <a:rPr/>
              <a:t> 85% gross margin</a:t>
            </a:r>
          </a:p>
          <a:p>
            <a:pPr lvl="0"/>
            <a:r>
              <a:rPr b="1"/>
              <a:t>Investor Relations:</a:t>
            </a:r>
            <a:r>
              <a:rPr/>
              <a:t> Series A funding</a:t>
            </a:r>
          </a:p>
          <a:p>
            <a:pPr lvl="0"/>
            <a:r>
              <a:rPr b="1"/>
              <a:t>Profitability:</a:t>
            </a:r>
            <a:r>
              <a:rPr/>
              <a:t> 25% net margin by Year 3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Implementation Roadmap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Q1 2025: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Production infrastructure optimization</a:t>
            </a:r>
          </a:p>
          <a:p>
            <a:pPr lvl="0"/>
            <a:r>
              <a:rPr/>
              <a:t>Clinical evidence compilation</a:t>
            </a:r>
          </a:p>
          <a:p>
            <a:pPr lvl="0"/>
            <a:r>
              <a:rPr/>
              <a:t>Brand positioning &amp; messaging</a:t>
            </a:r>
          </a:p>
          <a:p>
            <a:pPr lvl="0"/>
            <a:r>
              <a:rPr/>
              <a:t>Pilot customer onboarding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Built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AI-Powered Fertility Counseling Platform</a:t>
            </a:r>
          </a:p>
          <a:p>
            <a:pPr lvl="0"/>
            <a:r>
              <a:rPr b="1"/>
              <a:t>Multi-Tenant SaaS Architecture</a:t>
            </a:r>
          </a:p>
          <a:p>
            <a:pPr lvl="0"/>
            <a:r>
              <a:rPr b="1"/>
              <a:t>Production-Ready Enterprise Solution</a:t>
            </a:r>
          </a:p>
          <a:p>
            <a:pPr lvl="0"/>
            <a:r>
              <a:rPr b="1"/>
              <a:t>Complete Business Operations System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Q2 2025: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Lead generation system launch</a:t>
            </a:r>
          </a:p>
          <a:p>
            <a:pPr lvl="0"/>
            <a:r>
              <a:rPr/>
              <a:t>Partnership development</a:t>
            </a:r>
          </a:p>
          <a:p>
            <a:pPr lvl="0"/>
            <a:r>
              <a:rPr/>
              <a:t>Sales team expansion</a:t>
            </a:r>
          </a:p>
          <a:p>
            <a:pPr lvl="0"/>
            <a:r>
              <a:rPr/>
              <a:t>Customer success programs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Q3 2025: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Market expansion planning</a:t>
            </a:r>
          </a:p>
          <a:p>
            <a:pPr lvl="0"/>
            <a:r>
              <a:rPr/>
              <a:t>Enterprise tier development</a:t>
            </a:r>
          </a:p>
          <a:p>
            <a:pPr lvl="0"/>
            <a:r>
              <a:rPr/>
              <a:t>International preparation</a:t>
            </a:r>
          </a:p>
          <a:p>
            <a:pPr lvl="0"/>
            <a:r>
              <a:rPr/>
              <a:t>Operational scaling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Q4 2025: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Performance optimization</a:t>
            </a:r>
          </a:p>
          <a:p>
            <a:pPr lvl="0"/>
            <a:r>
              <a:rPr/>
              <a:t>Cost structure refinement</a:t>
            </a:r>
          </a:p>
          <a:p>
            <a:pPr lvl="0"/>
            <a:r>
              <a:rPr/>
              <a:t>Strategic planning for Year 2</a:t>
            </a:r>
          </a:p>
          <a:p>
            <a:pPr lvl="0"/>
            <a:r>
              <a:rPr/>
              <a:t>Series A preparation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Investment Opportunity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Funding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Series A Target:</a:t>
            </a:r>
            <a:r>
              <a:rPr/>
              <a:t> $3M</a:t>
            </a:r>
          </a:p>
          <a:p>
            <a:pPr lvl="0"/>
            <a:r>
              <a:rPr b="1"/>
              <a:t>Use of Funds:</a:t>
            </a:r>
            <a:r>
              <a:rPr/>
              <a:t> 40% Sales/Marketing, 30% Product, 20% Operations</a:t>
            </a:r>
          </a:p>
          <a:p>
            <a:pPr lvl="0"/>
            <a:r>
              <a:rPr b="1"/>
              <a:t>Runway:</a:t>
            </a:r>
            <a:r>
              <a:rPr/>
              <a:t> 24 months to profitability</a:t>
            </a:r>
          </a:p>
          <a:p>
            <a:pPr lvl="0"/>
            <a:r>
              <a:rPr b="1"/>
              <a:t>Valuation:</a:t>
            </a:r>
            <a:r>
              <a:rPr/>
              <a:t> Based on SaaS multiples (8-12x ARR)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Market Leadership</a:t>
            </a:r>
            <a:r>
              <a:rPr/>
              <a:t> in fertility counseling AI</a:t>
            </a:r>
          </a:p>
          <a:p>
            <a:pPr lvl="0"/>
            <a:r>
              <a:rPr b="1"/>
              <a:t>Recurring Revenue</a:t>
            </a:r>
            <a:r>
              <a:rPr/>
              <a:t> model with high retention</a:t>
            </a:r>
          </a:p>
          <a:p>
            <a:pPr lvl="0"/>
            <a:r>
              <a:rPr b="1"/>
              <a:t>Scalable Technology</a:t>
            </a:r>
            <a:r>
              <a:rPr/>
              <a:t> with low marginal costs</a:t>
            </a:r>
          </a:p>
          <a:p>
            <a:pPr lvl="0"/>
            <a:r>
              <a:rPr b="1"/>
              <a:t>Exit Opportunities</a:t>
            </a:r>
            <a:r>
              <a:rPr/>
              <a:t> via acquisition or IPO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 Mitigation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Technology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Scalability:</a:t>
            </a:r>
            <a:r>
              <a:rPr/>
              <a:t> Cloud-native architecture</a:t>
            </a:r>
          </a:p>
          <a:p>
            <a:pPr lvl="0"/>
            <a:r>
              <a:rPr b="1"/>
              <a:t>Security:</a:t>
            </a:r>
            <a:r>
              <a:rPr/>
              <a:t> Enterprise-grade security measures</a:t>
            </a:r>
          </a:p>
          <a:p>
            <a:pPr lvl="0"/>
            <a:r>
              <a:rPr b="1"/>
              <a:t>Reliability:</a:t>
            </a:r>
            <a:r>
              <a:rPr/>
              <a:t> 99.9% uptime SLA</a:t>
            </a:r>
          </a:p>
          <a:p>
            <a:pPr lvl="0"/>
            <a:r>
              <a:rPr b="1"/>
              <a:t>Compliance:</a:t>
            </a:r>
            <a:r>
              <a:rPr/>
              <a:t> HIPAA-ready framework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Competition:</a:t>
            </a:r>
            <a:r>
              <a:rPr/>
              <a:t> First-mover advantage &amp; IP</a:t>
            </a:r>
          </a:p>
          <a:p>
            <a:pPr lvl="0"/>
            <a:r>
              <a:rPr b="1"/>
              <a:t>Regulation:</a:t>
            </a:r>
            <a:r>
              <a:rPr/>
              <a:t> Proactive compliance strategy</a:t>
            </a:r>
          </a:p>
          <a:p>
            <a:pPr lvl="0"/>
            <a:r>
              <a:rPr b="1"/>
              <a:t>Adoption:</a:t>
            </a:r>
            <a:r>
              <a:rPr/>
              <a:t> Clinical evidence &amp; pilot validation</a:t>
            </a:r>
          </a:p>
          <a:p>
            <a:pPr lvl="0"/>
            <a:r>
              <a:rPr b="1"/>
              <a:t>Economic:</a:t>
            </a:r>
            <a:r>
              <a:rPr/>
              <a:t> Recession-resistant healthcare market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Success Metrics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Market Opportunity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Year 1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$1.2M ARR</a:t>
            </a:r>
            <a:r>
              <a:rPr/>
              <a:t> (Annual Recurring Revenue)</a:t>
            </a:r>
          </a:p>
          <a:p>
            <a:pPr lvl="0"/>
            <a:r>
              <a:rPr b="1"/>
              <a:t>100 Customers</a:t>
            </a:r>
            <a:r>
              <a:rPr/>
              <a:t> (Fertility clinics)</a:t>
            </a:r>
          </a:p>
          <a:p>
            <a:pPr lvl="0"/>
            <a:r>
              <a:rPr b="1"/>
              <a:t>85% Gross Margin</a:t>
            </a:r>
          </a:p>
          <a:p>
            <a:pPr lvl="0"/>
            <a:r>
              <a:rPr b="1"/>
              <a:t>99.9% System Uptime</a:t>
            </a:r>
          </a:p>
          <a:p>
            <a:pPr lvl="0"/>
            <a:r>
              <a:rPr b="1"/>
              <a:t>92% Patient Satisfaction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Monthly Recurring Revenue</a:t>
            </a:r>
            <a:r>
              <a:rPr/>
              <a:t> growth</a:t>
            </a:r>
          </a:p>
          <a:p>
            <a:pPr lvl="0"/>
            <a:r>
              <a:rPr b="1"/>
              <a:t>Customer Acquisition Cost</a:t>
            </a:r>
            <a:r>
              <a:rPr/>
              <a:t> optimization</a:t>
            </a:r>
          </a:p>
          <a:p>
            <a:pPr lvl="0"/>
            <a:r>
              <a:rPr b="1"/>
              <a:t>Customer Lifetime Value</a:t>
            </a:r>
            <a:r>
              <a:rPr/>
              <a:t> maximization</a:t>
            </a:r>
          </a:p>
          <a:p>
            <a:pPr lvl="0"/>
            <a:r>
              <a:rPr b="1"/>
              <a:t>Clinical Outcome</a:t>
            </a:r>
            <a:r>
              <a:rPr/>
              <a:t> improvements</a:t>
            </a:r>
          </a:p>
          <a:p>
            <a:pPr lvl="0"/>
            <a:r>
              <a:rPr b="1"/>
              <a:t>Market Share</a:t>
            </a:r>
            <a:r>
              <a:rPr/>
              <a:t> expansion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Immediate Actions (Next 30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Finalize Production Setup</a:t>
            </a:r>
            <a:r>
              <a:rPr/>
              <a:t> - Database, payments, email</a:t>
            </a:r>
          </a:p>
          <a:p>
            <a:pPr lvl="0" indent="-342900" marL="342900">
              <a:buAutoNum type="arabicPeriod"/>
            </a:pPr>
            <a:r>
              <a:rPr b="1"/>
              <a:t>Launch Pilot Program</a:t>
            </a:r>
            <a:r>
              <a:rPr/>
              <a:t> - 5 fertility clinics</a:t>
            </a:r>
          </a:p>
          <a:p>
            <a:pPr lvl="0" indent="-342900" marL="342900">
              <a:buAutoNum type="arabicPeriod"/>
            </a:pPr>
            <a:r>
              <a:rPr b="1"/>
              <a:t>Begin Marketing Campaign</a:t>
            </a:r>
            <a:r>
              <a:rPr/>
              <a:t> - Digital advertising, content</a:t>
            </a:r>
          </a:p>
          <a:p>
            <a:pPr lvl="0" indent="-342900" marL="342900">
              <a:buAutoNum type="arabicPeriod"/>
            </a:pPr>
            <a:r>
              <a:rPr b="1"/>
              <a:t>Hire Key Personnel</a:t>
            </a:r>
            <a:r>
              <a:rPr/>
              <a:t> - Sales, customer success</a:t>
            </a:r>
          </a:p>
          <a:p>
            <a:pPr lvl="0" indent="-342900" marL="342900">
              <a:buAutoNum type="arabicPeriod"/>
            </a:pPr>
            <a:r>
              <a:rPr b="1"/>
              <a:t>Investor Outreach</a:t>
            </a:r>
            <a:r>
              <a:rPr/>
              <a:t> - Series A preparation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90-Day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First Paying Customers</a:t>
            </a:r>
            <a:r>
              <a:rPr/>
              <a:t> (10 clinics)</a:t>
            </a:r>
          </a:p>
          <a:p>
            <a:pPr lvl="0"/>
            <a:r>
              <a:rPr b="1"/>
              <a:t>$10K Monthly Recurring Revenue</a:t>
            </a:r>
          </a:p>
          <a:p>
            <a:pPr lvl="0"/>
            <a:r>
              <a:rPr b="1"/>
              <a:t>Clinical Outcome Data</a:t>
            </a:r>
            <a:r>
              <a:rPr/>
              <a:t> collection</a:t>
            </a:r>
          </a:p>
          <a:p>
            <a:pPr lvl="0"/>
            <a:r>
              <a:rPr b="1"/>
              <a:t>Partnership Agreements</a:t>
            </a:r>
            <a:r>
              <a:rPr/>
              <a:t> (2 EMR vendors)</a:t>
            </a:r>
          </a:p>
          <a:p>
            <a:pPr lvl="0"/>
            <a:r>
              <a:rPr b="1"/>
              <a:t>Series A Term Sheet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Contact Information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Application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Production URL:</a:t>
            </a:r>
            <a:r>
              <a:rPr/>
              <a:t> https://santana-ai-counselor-b75f7rtfg-satishs-projects-89f8c44c.vercel.app</a:t>
            </a:r>
          </a:p>
          <a:p>
            <a:pPr lvl="0"/>
            <a:r>
              <a:rPr b="1"/>
              <a:t>Admin Panel:</a:t>
            </a:r>
            <a:r>
              <a:rPr/>
              <a:t> /admin-settings</a:t>
            </a:r>
          </a:p>
          <a:p>
            <a:pPr lvl="0"/>
            <a:r>
              <a:rPr b="1"/>
              <a:t>System Health:</a:t>
            </a:r>
            <a:r>
              <a:rPr/>
              <a:t> /system-health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Admin:</a:t>
            </a:r>
            <a:r>
              <a:rPr/>
              <a:t> admin@demo.com / demo123</a:t>
            </a:r>
          </a:p>
          <a:p>
            <a:pPr lvl="0"/>
            <a:r>
              <a:rPr b="1"/>
              <a:t>Counselor:</a:t>
            </a:r>
            <a:r>
              <a:rPr/>
              <a:t> counselor@demo.com / demo123</a:t>
            </a:r>
          </a:p>
          <a:p>
            <a:pPr lvl="0"/>
            <a:r>
              <a:rPr b="1"/>
              <a:t>Patient:</a:t>
            </a:r>
            <a:r>
              <a:rPr/>
              <a:t> patient@demo.com / demo123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Executive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CEO:</a:t>
            </a:r>
            <a:r>
              <a:rPr/>
              <a:t> </a:t>
            </a:r>
            <a:r>
              <a:rPr>
                <a:hlinkClick r:id="rId2" action="ppaction://hlinksldjump"/>
              </a:rPr>
              <a:t>Contact Information</a:t>
            </a:r>
          </a:p>
          <a:p>
            <a:pPr lvl="0"/>
            <a:r>
              <a:rPr b="1"/>
              <a:t>CTO:</a:t>
            </a:r>
            <a:r>
              <a:rPr/>
              <a:t> </a:t>
            </a:r>
            <a:r>
              <a:rPr>
                <a:hlinkClick r:id="rId3" action="ppaction://hlinksldjump"/>
              </a:rPr>
              <a:t>Contact Information</a:t>
            </a:r>
          </a:p>
          <a:p>
            <a:pPr lvl="0"/>
            <a:r>
              <a:rPr b="1"/>
              <a:t>CMO:</a:t>
            </a:r>
            <a:r>
              <a:rPr/>
              <a:t> </a:t>
            </a:r>
            <a:r>
              <a:rPr>
                <a:hlinkClick r:id="rId4" action="ppaction://hlinksldjump"/>
              </a:rPr>
              <a:t>Contact Information</a:t>
            </a:r>
          </a:p>
          <a:p>
            <a:pPr lvl="0"/>
            <a:r>
              <a:rPr b="1"/>
              <a:t>CFO:</a:t>
            </a:r>
            <a:r>
              <a:rPr/>
              <a:t> </a:t>
            </a:r>
            <a:r>
              <a:rPr>
                <a:hlinkClick r:id="rId5" action="ppaction://hlinksldjump"/>
              </a:rPr>
              <a:t>Contact Information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Target Market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Total Addressable Market:</a:t>
            </a:r>
            <a:r>
              <a:rPr/>
              <a:t> $2.8B (Global fertility services)</a:t>
            </a:r>
          </a:p>
          <a:p>
            <a:pPr lvl="0"/>
            <a:r>
              <a:rPr b="1"/>
              <a:t>Serviceable Market:</a:t>
            </a:r>
            <a:r>
              <a:rPr/>
              <a:t> $450M (Fertility counseling &amp; support)</a:t>
            </a:r>
          </a:p>
          <a:p>
            <a:pPr lvl="0"/>
            <a:r>
              <a:rPr b="1"/>
              <a:t>Obtainable Market:</a:t>
            </a:r>
            <a:r>
              <a:rPr/>
              <a:t> $45M (AI-powered platforms)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Santana AI Counselor Platform</a:t>
            </a:r>
            <a:r>
              <a:rPr/>
              <a:t> </a:t>
            </a:r>
            <a:r>
              <a:rPr i="1"/>
              <a:t>Transforming Fertility Care Through AI</a:t>
            </a:r>
          </a:p>
          <a:p>
            <a:pPr lvl="0" indent="0" marL="0">
              <a:buNone/>
            </a:pPr>
            <a:r>
              <a:rPr b="1"/>
              <a:t>Ready for Production Deployment</a:t>
            </a:r>
            <a:r>
              <a:rPr/>
              <a:t> </a:t>
            </a:r>
            <a:r>
              <a:rPr b="1"/>
              <a:t>Seeking Series A Investment</a:t>
            </a:r>
            <a:r>
              <a:rPr/>
              <a:t> </a:t>
            </a:r>
            <a:r>
              <a:rPr b="1"/>
              <a:t>Market Leadership Opportunity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500+ Fertility Clinics</a:t>
            </a:r>
            <a:r>
              <a:rPr/>
              <a:t> in US</a:t>
            </a:r>
          </a:p>
          <a:p>
            <a:pPr lvl="0"/>
            <a:r>
              <a:rPr b="1"/>
              <a:t>2,000+ Clinics Globally</a:t>
            </a:r>
          </a:p>
          <a:p>
            <a:pPr lvl="0"/>
            <a:r>
              <a:rPr b="1"/>
              <a:t>3,000+ Independent Counselors</a:t>
            </a:r>
          </a:p>
          <a:p>
            <a:pPr lvl="0"/>
            <a:r>
              <a:rPr b="1"/>
              <a:t>200+ Healthcare Networks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Value Proposition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35% Improvement</a:t>
            </a:r>
            <a:r>
              <a:rPr/>
              <a:t> in treatment adherence</a:t>
            </a:r>
          </a:p>
          <a:p>
            <a:pPr lvl="0"/>
            <a:r>
              <a:rPr b="1"/>
              <a:t>60% Cost Reduction</a:t>
            </a:r>
            <a:r>
              <a:rPr/>
              <a:t> vs traditional counseling</a:t>
            </a:r>
          </a:p>
          <a:p>
            <a:pPr lvl="0"/>
            <a:r>
              <a:rPr b="1"/>
              <a:t>92% Patient Satisfaction</a:t>
            </a:r>
            <a:r>
              <a:rPr/>
              <a:t> scores</a:t>
            </a:r>
          </a:p>
          <a:p>
            <a:pPr lvl="0"/>
            <a:r>
              <a:rPr b="1"/>
              <a:t>3x Counselor Productivity</a:t>
            </a:r>
            <a:r>
              <a:rPr/>
              <a:t> increase</a:t>
            </a:r>
          </a:p>
          <a:p>
            <a:pPr lvl="0"/>
            <a:r>
              <a:rPr b="1"/>
              <a:t>24/7 Patient Support</a:t>
            </a:r>
            <a:r>
              <a:rPr/>
              <a:t> availability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2025-07-12T11:38:10Z</dcterms:created>
  <dcterms:modified xsi:type="dcterms:W3CDTF">2025-07-12T11:38:10Z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