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/CTO-Technical-Manual.md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/CMO-Marketing-Manual.md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/CMO-Clinical-Sales-Manual.md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/CFO-Financial-Manual.md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Executive Training Manual Index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Department-Specific Metrics</a:t>
            </a:r>
          </a:p>
          <a:p>
            <a:pPr lvl="0" indent="0" marL="0">
              <a:buNone/>
            </a:pPr>
            <a:r>
              <a:rPr b="1"/>
              <a:t>Technology (CTO):</a:t>
            </a:r>
            <a:r>
              <a:rPr/>
              <a:t> - API response time: &lt;200ms - Error rate: &lt;0.5% - Security incidents: 0 - Deployment frequency: Weekly - Mean time to recovery: &lt;1 hour</a:t>
            </a:r>
          </a:p>
          <a:p>
            <a:pPr lvl="0" indent="0" marL="0">
              <a:buNone/>
            </a:pPr>
            <a:r>
              <a:rPr b="1"/>
              <a:t>Marketing (CMO):</a:t>
            </a:r>
            <a:r>
              <a:rPr/>
              <a:t> - Monthly qualified leads: 500 - Cost per lead: $150 - Website conversion rate: 3% - Brand awareness: 25% - Content engagement: 15%</a:t>
            </a:r>
          </a:p>
          <a:p>
            <a:pPr lvl="0" indent="0" marL="0">
              <a:buNone/>
            </a:pPr>
            <a:r>
              <a:rPr b="1"/>
              <a:t>Clinical (CMO Medical):</a:t>
            </a:r>
            <a:r>
              <a:rPr/>
              <a:t> - Clinical partnerships: 10 - Treatment adherence: 88% - Patient outcomes: 42% success rate - Provider satisfaction: 90% - Regulatory compliance: 100%</a:t>
            </a:r>
          </a:p>
          <a:p>
            <a:pPr lvl="0" indent="0" marL="0">
              <a:buNone/>
            </a:pPr>
            <a:r>
              <a:rPr b="1"/>
              <a:t>Finance (CFO):</a:t>
            </a:r>
            <a:r>
              <a:rPr/>
              <a:t> - Cash runway: 18 months - Burn rate: $200K/month - Revenue growth: 20% MoM - Customer churn: &lt;5% - Payment success rate: 98%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</a:t>
            </a:r>
            <a:r>
              <a:rPr b="1"/>
              <a:t>Strategic Initiatives 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Q1 2025: Foundation</a:t>
            </a:r>
          </a:p>
          <a:p>
            <a:pPr lvl="0" indent="0" marL="0">
              <a:buNone/>
            </a:pPr>
            <a:r>
              <a:rPr b="1"/>
              <a:t>CTO Priorities:</a:t>
            </a:r>
            <a:r>
              <a:rPr/>
              <a:t> - Production infrastructure optimization - Security audit and compliance - Performance monitoring implementation - Database scaling preparation</a:t>
            </a:r>
          </a:p>
          <a:p>
            <a:pPr lvl="0" indent="0" marL="0">
              <a:buNone/>
            </a:pPr>
            <a:r>
              <a:rPr b="1"/>
              <a:t>CMO Marketing Priorities:</a:t>
            </a:r>
            <a:r>
              <a:rPr/>
              <a:t> - Brand positioning and messaging - Digital marketing campaign launch - Lead generation system setup - Customer acquisition optimization</a:t>
            </a:r>
          </a:p>
          <a:p>
            <a:pPr lvl="0" indent="0" marL="0">
              <a:buNone/>
            </a:pPr>
            <a:r>
              <a:rPr b="1"/>
              <a:t>CMO Medical Priorities:</a:t>
            </a:r>
            <a:r>
              <a:rPr/>
              <a:t> - Clinical evidence compilation - Healthcare provider outreach - Partnership development - Regulatory compliance review</a:t>
            </a:r>
          </a:p>
          <a:p>
            <a:pPr lvl="0" indent="0" marL="0">
              <a:buNone/>
            </a:pPr>
            <a:r>
              <a:rPr b="1"/>
              <a:t>CFO Priorities:</a:t>
            </a:r>
            <a:r>
              <a:rPr/>
              <a:t> - Financial systems implementation - Pricing strategy optimization - Investor relations setup - Cost structure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Q2 2025: Growth</a:t>
            </a:r>
          </a:p>
          <a:p>
            <a:pPr lvl="0" indent="0" marL="0">
              <a:buNone/>
            </a:pPr>
            <a:r>
              <a:rPr b="1"/>
              <a:t>Cross-Functional Goals:</a:t>
            </a:r>
            <a:r>
              <a:rPr/>
              <a:t> - 100 customer milestone - $100K MRR achievement - Clinical partnership expansion - System scaling validation</a:t>
            </a:r>
          </a:p>
          <a:p>
            <a:pPr lvl="0" indent="0" marL="0">
              <a:buNone/>
            </a:pPr>
            <a:r>
              <a:rPr b="1"/>
              <a:t>Shared Initiatives:</a:t>
            </a:r>
            <a:r>
              <a:rPr/>
              <a:t> - Customer success program - Product-market fit validation - Competitive positioning - Operational efficiency improvement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Q3 2025: Scale</a:t>
            </a:r>
          </a:p>
          <a:p>
            <a:pPr lvl="0" indent="0" marL="0">
              <a:buNone/>
            </a:pPr>
            <a:r>
              <a:rPr b="1"/>
              <a:t>Cross-Functional Goals:</a:t>
            </a:r>
            <a:r>
              <a:rPr/>
              <a:t> - 300 customer milestone - $300K MRR achievement - International expansion planning - Enterprise tier launch</a:t>
            </a:r>
          </a:p>
          <a:p>
            <a:pPr lvl="0" indent="0" marL="0">
              <a:buNone/>
            </a:pPr>
            <a:r>
              <a:rPr b="1"/>
              <a:t>Shared Initiatives:</a:t>
            </a:r>
            <a:r>
              <a:rPr/>
              <a:t> - Market expansion strategy - Product differentiation - Operational scaling - Team expansion planning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📋 </a:t>
            </a:r>
            <a:r>
              <a:rPr b="1"/>
              <a:t>Decision-Making Framework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Decision Authority Matrix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444500"/>
                <a:gridCol w="1320800"/>
                <a:gridCol w="1143000"/>
                <a:gridCol w="444500"/>
                <a:gridCol w="4445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Decision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CMO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CMO Medical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Technical Architecture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Consult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Consult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Consult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Approve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Marketing Budget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Consult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Consult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Approve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Inform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Clinical Protocols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Consult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Consult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Consult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Approve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Pricing Strategy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Consult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Consult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Consult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Approve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Hiring Decisions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Recommend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Recommend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Recommend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Approve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Strategic Partnerships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Consult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Recommend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Recommend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Consult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Escalation Procedures</a:t>
            </a:r>
          </a:p>
          <a:p>
            <a:pPr lvl="0" indent="0" marL="0">
              <a:buNone/>
            </a:pPr>
            <a:r>
              <a:rPr b="1"/>
              <a:t>Level 1: Department Head</a:t>
            </a:r>
            <a:r>
              <a:rPr/>
              <a:t> - Operational decisions - Budget allocation within approved limits - Team management issues - Vendor selection</a:t>
            </a:r>
          </a:p>
          <a:p>
            <a:pPr lvl="0" indent="0" marL="0">
              <a:buNone/>
            </a:pPr>
            <a:r>
              <a:rPr b="1"/>
              <a:t>Level 2: Executive Team</a:t>
            </a:r>
            <a:r>
              <a:rPr/>
              <a:t> - Cross-functional decisions - Budget changes &gt;10% - Strategic direction changes - Major partnership decisions</a:t>
            </a:r>
          </a:p>
          <a:p>
            <a:pPr lvl="0" indent="0" marL="0">
              <a:buNone/>
            </a:pPr>
            <a:r>
              <a:rPr b="1"/>
              <a:t>Level 3: CEO/Board</a:t>
            </a:r>
            <a:r>
              <a:rPr/>
              <a:t> - Company strategy changes - Major investments &gt;$100K - Legal/regulatory issues - Merger/acquisition decisions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🎓 </a:t>
            </a:r>
            <a:r>
              <a:rPr b="1"/>
              <a:t>Training &amp;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Executive Onboarding Program</a:t>
            </a:r>
          </a:p>
          <a:p>
            <a:pPr lvl="0" indent="0" marL="0">
              <a:buNone/>
            </a:pPr>
            <a:r>
              <a:rPr b="1"/>
              <a:t>Week 1: Platform Deep Dive</a:t>
            </a:r>
            <a:r>
              <a:rPr/>
              <a:t> - Product demonstration and training - Technical architecture overview - Customer journey mapping - Competitive landscape analysis</a:t>
            </a:r>
          </a:p>
          <a:p>
            <a:pPr lvl="0" indent="0" marL="0">
              <a:buNone/>
            </a:pPr>
            <a:r>
              <a:rPr b="1"/>
              <a:t>Week 2: Market &amp; Clinical Understanding</a:t>
            </a:r>
            <a:r>
              <a:rPr/>
              <a:t> - Healthcare industry overview - Fertility market analysis - Clinical workflow understanding - Regulatory environment review</a:t>
            </a:r>
          </a:p>
          <a:p>
            <a:pPr lvl="0" indent="0" marL="0">
              <a:buNone/>
            </a:pPr>
            <a:r>
              <a:rPr b="1"/>
              <a:t>Week 3: Financial &amp; Operational Model</a:t>
            </a:r>
            <a:r>
              <a:rPr/>
              <a:t> - Business model deep dive - Financial projections review - Operational processes - KPI and metrics training</a:t>
            </a:r>
          </a:p>
          <a:p>
            <a:pPr lvl="0" indent="0" marL="0">
              <a:buNone/>
            </a:pPr>
            <a:r>
              <a:rPr b="1"/>
              <a:t>Week 4: Strategic Planning</a:t>
            </a:r>
            <a:r>
              <a:rPr/>
              <a:t> - Company vision and strategy - Role-specific goal setting - Cross-functional collaboration - Performance measurement setup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Ongoing Education</a:t>
            </a:r>
          </a:p>
          <a:p>
            <a:pPr lvl="0" indent="0" marL="0">
              <a:buNone/>
            </a:pPr>
            <a:r>
              <a:rPr b="1"/>
              <a:t>Monthly Training Topics:</a:t>
            </a:r>
            <a:r>
              <a:rPr/>
              <a:t> - Industry trends and developments - Competitive intelligence updates - Technology advancement reviews - Regulatory and compliance updates</a:t>
            </a:r>
          </a:p>
          <a:p>
            <a:pPr lvl="0" indent="0" marL="0">
              <a:buNone/>
            </a:pPr>
            <a:r>
              <a:rPr b="1"/>
              <a:t>Quarterly Strategic Sessions:</a:t>
            </a:r>
            <a:r>
              <a:rPr/>
              <a:t> - Market analysis and planning - Product roadmap alignment - Financial performance review - Strategic initiative planning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📞 </a:t>
            </a:r>
            <a:r>
              <a:rPr b="1"/>
              <a:t>Communication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Regular Communication Schedule</a:t>
            </a:r>
          </a:p>
          <a:p>
            <a:pPr lvl="0" indent="0" marL="0">
              <a:buNone/>
            </a:pPr>
            <a:r>
              <a:rPr b="1"/>
              <a:t>Daily:</a:t>
            </a:r>
            <a:r>
              <a:rPr/>
              <a:t> - Slack updates on critical issues - KPI monitoring and alerts - Customer escalation notifications</a:t>
            </a:r>
          </a:p>
          <a:p>
            <a:pPr lvl="0" indent="0" marL="0">
              <a:buNone/>
            </a:pPr>
            <a:r>
              <a:rPr b="1"/>
              <a:t>Weekly:</a:t>
            </a:r>
            <a:r>
              <a:rPr/>
              <a:t> - Executive team meeting - Department status updates - Cross-functional project reviews</a:t>
            </a:r>
          </a:p>
          <a:p>
            <a:pPr lvl="0" indent="0" marL="0">
              <a:buNone/>
            </a:pPr>
            <a:r>
              <a:rPr b="1"/>
              <a:t>Monthly:</a:t>
            </a:r>
            <a:r>
              <a:rPr/>
              <a:t> - Board reporting preparation - Strategic planning sessions - Performance review meetings</a:t>
            </a:r>
          </a:p>
          <a:p>
            <a:pPr lvl="0" indent="0" marL="0">
              <a:buNone/>
            </a:pPr>
            <a:r>
              <a:rPr b="1"/>
              <a:t>Quarterly:</a:t>
            </a:r>
            <a:r>
              <a:rPr/>
              <a:t> - Investor updates - Strategic planning retreats - Annual planning preparation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Crisis Communication</a:t>
            </a:r>
          </a:p>
          <a:p>
            <a:pPr lvl="0" indent="0" marL="0">
              <a:buNone/>
            </a:pPr>
            <a:r>
              <a:rPr b="1"/>
              <a:t>Severity Levels:</a:t>
            </a:r>
            <a:r>
              <a:rPr/>
              <a:t> - </a:t>
            </a:r>
            <a:r>
              <a:rPr b="1"/>
              <a:t>P0 (Critical):</a:t>
            </a:r>
            <a:r>
              <a:rPr/>
              <a:t> Immediate notification to all executives - </a:t>
            </a:r>
            <a:r>
              <a:rPr b="1"/>
              <a:t>P1 (High):</a:t>
            </a:r>
            <a:r>
              <a:rPr/>
              <a:t> Notification within 1 hour - </a:t>
            </a:r>
            <a:r>
              <a:rPr b="1"/>
              <a:t>P2 (Medium):</a:t>
            </a:r>
            <a:r>
              <a:rPr/>
              <a:t> Notification within 4 hours - </a:t>
            </a:r>
            <a:r>
              <a:rPr b="1"/>
              <a:t>P3 (Low):</a:t>
            </a:r>
            <a:r>
              <a:rPr/>
              <a:t> Next business day notification</a:t>
            </a:r>
          </a:p>
          <a:p>
            <a:pPr lvl="0" indent="0" marL="0">
              <a:buNone/>
            </a:pPr>
            <a:r>
              <a:rPr b="1"/>
              <a:t>Communication Channels:</a:t>
            </a:r>
            <a:r>
              <a:rPr/>
              <a:t> - </a:t>
            </a:r>
            <a:r>
              <a:rPr b="1"/>
              <a:t>Immediate:</a:t>
            </a:r>
            <a:r>
              <a:rPr/>
              <a:t> Phone calls + Slack - </a:t>
            </a:r>
            <a:r>
              <a:rPr b="1"/>
              <a:t>Urgent:</a:t>
            </a:r>
            <a:r>
              <a:rPr/>
              <a:t> Email + Slack - </a:t>
            </a:r>
            <a:r>
              <a:rPr b="1"/>
              <a:t>Standard:</a:t>
            </a:r>
            <a:r>
              <a:rPr/>
              <a:t> Email - </a:t>
            </a:r>
            <a:r>
              <a:rPr b="1"/>
              <a:t>FYI:</a:t>
            </a:r>
            <a:r>
              <a:rPr/>
              <a:t> Slack or weekly meeting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📈 </a:t>
            </a:r>
            <a:r>
              <a:rPr b="1"/>
              <a:t>Success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Executive Performance Metrics</a:t>
            </a:r>
          </a:p>
          <a:p>
            <a:pPr lvl="0" indent="0" marL="0">
              <a:buNone/>
            </a:pPr>
            <a:r>
              <a:rPr b="1"/>
              <a:t>CTO Success Metrics:</a:t>
            </a:r>
            <a:r>
              <a:rPr/>
              <a:t> - System uptime and performance - Security incident prevention - Technical team productivity - Infrastructure cost optimization</a:t>
            </a:r>
          </a:p>
          <a:p>
            <a:pPr lvl="0" indent="0" marL="0">
              <a:buNone/>
            </a:pPr>
            <a:r>
              <a:rPr b="1"/>
              <a:t>CMO Marketing Success Metrics:</a:t>
            </a:r>
            <a:r>
              <a:rPr/>
              <a:t> - Lead generation and conversion - Customer acquisition cost - Brand awareness and positioning - Marketing ROI</a:t>
            </a:r>
          </a:p>
          <a:p>
            <a:pPr lvl="0" indent="0" marL="0">
              <a:buNone/>
            </a:pPr>
            <a:r>
              <a:rPr b="1"/>
              <a:t>CMO Medical Success Metrics:</a:t>
            </a:r>
            <a:r>
              <a:rPr/>
              <a:t> - Clinical partnership development - Provider satisfaction scores - Clinical outcome improvements - Regulatory compliance maintenance</a:t>
            </a:r>
          </a:p>
          <a:p>
            <a:pPr lvl="0" indent="0" marL="0">
              <a:buNone/>
            </a:pPr>
            <a:r>
              <a:rPr b="1"/>
              <a:t>CFO Success Metrics:</a:t>
            </a:r>
            <a:r>
              <a:rPr/>
              <a:t> - Financial performance vs. plan - Cost optimization achievements - Investor relations effectiveness - Risk management success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Company Success Metrics</a:t>
            </a:r>
          </a:p>
          <a:p>
            <a:pPr lvl="0" indent="0" marL="0">
              <a:buNone/>
            </a:pPr>
            <a:r>
              <a:rPr b="1"/>
              <a:t>Year 1 Targets:</a:t>
            </a:r>
            <a:r>
              <a:rPr/>
              <a:t> - $1.2M ARR - 100 customers - 85% gross margin - 99.9% uptime - 92% patient satisfaction</a:t>
            </a:r>
          </a:p>
          <a:p>
            <a:pPr lvl="0" indent="0" marL="0">
              <a:buNone/>
            </a:pPr>
            <a:r>
              <a:rPr b="1"/>
              <a:t>Year 3 Vision:</a:t>
            </a:r>
            <a:r>
              <a:rPr/>
              <a:t> - $15M ARR - 1,000 customers - Market leadership position - International presence - IPO readiness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📚 </a:t>
            </a:r>
            <a:r>
              <a:rPr b="1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Industry Resources</a:t>
            </a:r>
          </a:p>
          <a:p>
            <a:pPr lvl="0"/>
            <a:r>
              <a:rPr/>
              <a:t>American Society for Reproductive Medicine (ASRM)</a:t>
            </a:r>
          </a:p>
          <a:p>
            <a:pPr lvl="0"/>
            <a:r>
              <a:rPr/>
              <a:t>Healthcare Information Management Systems Society (HIMSS)</a:t>
            </a:r>
          </a:p>
          <a:p>
            <a:pPr lvl="0"/>
            <a:r>
              <a:rPr/>
              <a:t>Software as a Service (SaaS) industry reports</a:t>
            </a:r>
          </a:p>
          <a:p>
            <a:pPr lvl="0"/>
            <a:r>
              <a:rPr/>
              <a:t>Healthcare technology market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Training Materials</a:t>
            </a:r>
          </a:p>
          <a:p>
            <a:pPr lvl="0"/>
            <a:r>
              <a:rPr/>
              <a:t>Platform user guides and documentation</a:t>
            </a:r>
          </a:p>
          <a:p>
            <a:pPr lvl="0"/>
            <a:r>
              <a:rPr/>
              <a:t>Industry best practices guides</a:t>
            </a:r>
          </a:p>
          <a:p>
            <a:pPr lvl="0"/>
            <a:r>
              <a:rPr/>
              <a:t>Competitive analysis reports</a:t>
            </a:r>
          </a:p>
          <a:p>
            <a:pPr lvl="0"/>
            <a:r>
              <a:rPr/>
              <a:t>Customer case studies and testimonials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Tools &amp; Systems</a:t>
            </a:r>
          </a:p>
          <a:p>
            <a:pPr lvl="0"/>
            <a:r>
              <a:rPr/>
              <a:t>Executive dashboard access</a:t>
            </a:r>
          </a:p>
          <a:p>
            <a:pPr lvl="0"/>
            <a:r>
              <a:rPr/>
              <a:t>CRM and sales analytics</a:t>
            </a:r>
          </a:p>
          <a:p>
            <a:pPr lvl="0"/>
            <a:r>
              <a:rPr/>
              <a:t>Financial reporting systems</a:t>
            </a:r>
          </a:p>
          <a:p>
            <a:pPr lvl="0"/>
            <a:r>
              <a:rPr/>
              <a:t>Technical monitoring tools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🔄 </a:t>
            </a:r>
            <a:r>
              <a:rPr b="1"/>
              <a:t>Manual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Update Schedule</a:t>
            </a:r>
          </a:p>
          <a:p>
            <a:pPr lvl="0"/>
            <a:r>
              <a:rPr b="1"/>
              <a:t>Monthly:</a:t>
            </a:r>
            <a:r>
              <a:rPr/>
              <a:t> KPI targets and current performance</a:t>
            </a:r>
          </a:p>
          <a:p>
            <a:pPr lvl="0"/>
            <a:r>
              <a:rPr b="1"/>
              <a:t>Quarterly:</a:t>
            </a:r>
            <a:r>
              <a:rPr/>
              <a:t> Strategic priorities and initiatives</a:t>
            </a:r>
          </a:p>
          <a:p>
            <a:pPr lvl="0"/>
            <a:r>
              <a:rPr b="1"/>
              <a:t>Annually:</a:t>
            </a:r>
            <a:r>
              <a:rPr/>
              <a:t> Complete manual review and revision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Version Control</a:t>
            </a:r>
          </a:p>
          <a:p>
            <a:pPr lvl="0"/>
            <a:r>
              <a:rPr/>
              <a:t>All manuals maintained in version control</a:t>
            </a:r>
          </a:p>
          <a:p>
            <a:pPr lvl="0"/>
            <a:r>
              <a:rPr/>
              <a:t>Change tracking and approval process</a:t>
            </a:r>
          </a:p>
          <a:p>
            <a:pPr lvl="0"/>
            <a:r>
              <a:rPr/>
              <a:t>Regular backup and archival</a:t>
            </a:r>
          </a:p>
          <a:p>
            <a:pPr lvl="0"/>
            <a:r>
              <a:rPr/>
              <a:t>Access control and security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Document Version:</a:t>
            </a:r>
            <a:r>
              <a:rPr/>
              <a:t> 1.0</a:t>
            </a:r>
            <a:br/>
            <a:r>
              <a:rPr b="1"/>
              <a:t>Last Updated:</a:t>
            </a:r>
            <a:r>
              <a:rPr/>
              <a:t> January 2025</a:t>
            </a:r>
            <a:br/>
            <a:r>
              <a:rPr b="1"/>
              <a:t>Next Review:</a:t>
            </a:r>
            <a:r>
              <a:rPr/>
              <a:t> April 2025</a:t>
            </a:r>
            <a:br/>
            <a:r>
              <a:rPr b="1"/>
              <a:t>Owner:</a:t>
            </a:r>
            <a:r>
              <a:rPr/>
              <a:t> Executive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Santana AI Counselor Platform - Complete Leadership Guide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This index serves as the central hub for all executive training materials. Each manual should be reviewed regularly and updated to reflect current business conditions and strategic priorities.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📚 </a:t>
            </a:r>
            <a:r>
              <a:rPr b="1"/>
              <a:t>Manual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comprehensive training library provides role-specific guidance for executive leadership of the Santana AI Counselor platform. Each manual is tailored to the unique responsibilities and decision-making needs of key executive positions.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👥 </a:t>
            </a:r>
            <a:r>
              <a:rPr b="1"/>
              <a:t>Executive Roles &amp;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🔧 Chief Technology Officer (CTO)</a:t>
            </a:r>
          </a:p>
          <a:p>
            <a:pPr lvl="0" indent="0" marL="0">
              <a:buNone/>
            </a:pPr>
            <a:r>
              <a:rPr b="1"/>
              <a:t>Primary Focus:</a:t>
            </a:r>
            <a:r>
              <a:rPr/>
              <a:t> Technical operations, system maintenance, and platform scaling</a:t>
            </a:r>
          </a:p>
          <a:p>
            <a:pPr lvl="0" indent="0" marL="0">
              <a:buNone/>
            </a:pPr>
            <a:r>
              <a:rPr b="1"/>
              <a:t>Key Responsibilities:</a:t>
            </a:r>
            <a:r>
              <a:rPr/>
              <a:t> - System architecture and infrastructure management - Security and compliance oversight - Performance optimization and scaling - Technical team leadership - Incident response and resolution</a:t>
            </a:r>
          </a:p>
          <a:p>
            <a:pPr lvl="0" indent="0" marL="0">
              <a:buNone/>
            </a:pPr>
            <a:r>
              <a:rPr b="1"/>
              <a:t>Manual:</a:t>
            </a:r>
            <a:r>
              <a:rPr/>
              <a:t> </a:t>
            </a:r>
            <a:r>
              <a:rPr>
                <a:hlinkClick r:id="rId2"/>
              </a:rPr>
              <a:t>CTO Technical Manual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📈 Chief Marketing Officer (CMO)</a:t>
            </a:r>
          </a:p>
          <a:p>
            <a:pPr lvl="0" indent="0" marL="0">
              <a:buNone/>
            </a:pPr>
            <a:r>
              <a:rPr b="1"/>
              <a:t>Primary Focus:</a:t>
            </a:r>
            <a:r>
              <a:rPr/>
              <a:t> Market positioning, lead generation, and brand building</a:t>
            </a:r>
          </a:p>
          <a:p>
            <a:pPr lvl="0" indent="0" marL="0">
              <a:buNone/>
            </a:pPr>
            <a:r>
              <a:rPr b="1"/>
              <a:t>Key Responsibilities:</a:t>
            </a:r>
            <a:r>
              <a:rPr/>
              <a:t> - Go-to-market strategy development - Digital marketing and lead generation - Brand positioning and messaging - Customer acquisition optimization - Marketing ROI and performance tracking</a:t>
            </a:r>
          </a:p>
          <a:p>
            <a:pPr lvl="0" indent="0" marL="0">
              <a:buNone/>
            </a:pPr>
            <a:r>
              <a:rPr b="1"/>
              <a:t>Manual:</a:t>
            </a:r>
            <a:r>
              <a:rPr/>
              <a:t> </a:t>
            </a:r>
            <a:r>
              <a:rPr>
                <a:hlinkClick r:id="rId2"/>
              </a:rPr>
              <a:t>CMO Marketing Manual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👩‍⚕️ Chief Medical Officer (CMO)</a:t>
            </a:r>
          </a:p>
          <a:p>
            <a:pPr lvl="0" indent="0" marL="0">
              <a:buNone/>
            </a:pPr>
            <a:r>
              <a:rPr b="1"/>
              <a:t>Primary Focus:</a:t>
            </a:r>
            <a:r>
              <a:rPr/>
              <a:t> Clinical validation, medical sales, and healthcare partnerships</a:t>
            </a:r>
          </a:p>
          <a:p>
            <a:pPr lvl="0" indent="0" marL="0">
              <a:buNone/>
            </a:pPr>
            <a:r>
              <a:rPr b="1"/>
              <a:t>Key Responsibilities:</a:t>
            </a:r>
            <a:r>
              <a:rPr/>
              <a:t> - Clinical evidence development - Medical stakeholder engagement - Healthcare provider sales - Clinical protocol validation - Regulatory compliance oversight</a:t>
            </a:r>
          </a:p>
          <a:p>
            <a:pPr lvl="0" indent="0" marL="0">
              <a:buNone/>
            </a:pPr>
            <a:r>
              <a:rPr b="1"/>
              <a:t>Manual:</a:t>
            </a:r>
            <a:r>
              <a:rPr/>
              <a:t> </a:t>
            </a:r>
            <a:r>
              <a:rPr>
                <a:hlinkClick r:id="rId2"/>
              </a:rPr>
              <a:t>Chief Medical Officer Clinical Sales Manual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💰 Chief Financial Officer (CFO)</a:t>
            </a:r>
          </a:p>
          <a:p>
            <a:pPr lvl="0" indent="0" marL="0">
              <a:buNone/>
            </a:pPr>
            <a:r>
              <a:rPr b="1"/>
              <a:t>Primary Focus:</a:t>
            </a:r>
            <a:r>
              <a:rPr/>
              <a:t> Financial management, cost optimization, and profitability</a:t>
            </a:r>
          </a:p>
          <a:p>
            <a:pPr lvl="0" indent="0" marL="0">
              <a:buNone/>
            </a:pPr>
            <a:r>
              <a:rPr b="1"/>
              <a:t>Key Responsibilities:</a:t>
            </a:r>
            <a:r>
              <a:rPr/>
              <a:t> - Financial planning and analysis - Cost structure optimization - Revenue recognition and billing - Investor relations and funding - Risk management and controls</a:t>
            </a:r>
          </a:p>
          <a:p>
            <a:pPr lvl="0" indent="0" marL="0">
              <a:buNone/>
            </a:pPr>
            <a:r>
              <a:rPr b="1"/>
              <a:t>Manual:</a:t>
            </a:r>
            <a:r>
              <a:rPr/>
              <a:t> </a:t>
            </a:r>
            <a:r>
              <a:rPr>
                <a:hlinkClick r:id="rId2"/>
              </a:rPr>
              <a:t>CFO Financial Manual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</a:t>
            </a:r>
            <a:r>
              <a:rPr b="1"/>
              <a:t>Cross-Functional 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Weekly Executive Meetings</a:t>
            </a:r>
          </a:p>
          <a:p>
            <a:pPr lvl="0" indent="0" marL="0">
              <a:buNone/>
            </a:pPr>
            <a:r>
              <a:rPr b="1"/>
              <a:t>Agenda Template:</a:t>
            </a:r>
            <a:r>
              <a:rPr/>
              <a:t> 1. </a:t>
            </a:r>
            <a:r>
              <a:rPr b="1"/>
              <a:t>KPI Dashboard Review</a:t>
            </a:r>
            <a:r>
              <a:rPr/>
              <a:t> (15 minutes) - Revenue metrics (CFO) - Customer metrics (CMO Marketing) - Clinical outcomes (CMO Medical) - System performance (CTO)</a:t>
            </a:r>
          </a:p>
          <a:p>
            <a:pPr lvl="0" indent="-342900" marL="342900">
              <a:buAutoNum startAt="2" type="arabicPeriod"/>
            </a:pPr>
            <a:r>
              <a:rPr b="1"/>
              <a:t>Strategic Updates</a:t>
            </a:r>
            <a:r>
              <a:rPr/>
              <a:t> (20 minutes)</a:t>
            </a:r>
          </a:p>
          <a:p>
            <a:pPr lvl="1"/>
            <a:r>
              <a:rPr/>
              <a:t>Market developments (CMO Marketing)</a:t>
            </a:r>
          </a:p>
          <a:p>
            <a:pPr lvl="1"/>
            <a:r>
              <a:rPr/>
              <a:t>Clinical partnerships (CMO Medical)</a:t>
            </a:r>
          </a:p>
          <a:p>
            <a:pPr lvl="1"/>
            <a:r>
              <a:rPr/>
              <a:t>Technical roadmap (CTO)</a:t>
            </a:r>
          </a:p>
          <a:p>
            <a:pPr lvl="1"/>
            <a:r>
              <a:rPr/>
              <a:t>Financial performance (CFO)</a:t>
            </a:r>
          </a:p>
          <a:p>
            <a:pPr lvl="0" indent="-342900" marL="342900">
              <a:buAutoNum startAt="2" type="arabicPeriod"/>
            </a:pPr>
            <a:r>
              <a:rPr b="1"/>
              <a:t>Cross-Functional Issues</a:t>
            </a:r>
            <a:r>
              <a:rPr/>
              <a:t> (15 minutes)</a:t>
            </a:r>
          </a:p>
          <a:p>
            <a:pPr lvl="1"/>
            <a:r>
              <a:rPr/>
              <a:t>Resource allocation decisions</a:t>
            </a:r>
          </a:p>
          <a:p>
            <a:pPr lvl="1"/>
            <a:r>
              <a:rPr/>
              <a:t>Priority alignment</a:t>
            </a:r>
          </a:p>
          <a:p>
            <a:pPr lvl="1"/>
            <a:r>
              <a:rPr/>
              <a:t>Risk mitigation</a:t>
            </a:r>
          </a:p>
          <a:p>
            <a:pPr lvl="1"/>
            <a:r>
              <a:rPr/>
              <a:t>Strategic initiatives</a:t>
            </a:r>
          </a:p>
          <a:p>
            <a:pPr lvl="0" indent="-342900" marL="342900">
              <a:buAutoNum startAt="2" type="arabicPeriod"/>
            </a:pPr>
            <a:r>
              <a:rPr b="1"/>
              <a:t>Action Items &amp; Next Steps</a:t>
            </a:r>
            <a:r>
              <a:rPr/>
              <a:t> (10 minutes)</a:t>
            </a:r>
          </a:p>
          <a:p>
            <a:pPr lvl="1"/>
            <a:r>
              <a:rPr/>
              <a:t>Decision tracking</a:t>
            </a:r>
          </a:p>
          <a:p>
            <a:pPr lvl="1"/>
            <a:r>
              <a:rPr/>
              <a:t>Accountability assignments</a:t>
            </a:r>
          </a:p>
          <a:p>
            <a:pPr lvl="1"/>
            <a:r>
              <a:rPr/>
              <a:t>Timeline commitments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Monthly Board Reporting</a:t>
            </a:r>
          </a:p>
          <a:p>
            <a:pPr lvl="0" indent="0" marL="0">
              <a:buNone/>
            </a:pPr>
            <a:r>
              <a:rPr b="1"/>
              <a:t>Consolidated Executive Report:</a:t>
            </a:r>
            <a:r>
              <a:rPr/>
              <a:t> - </a:t>
            </a:r>
            <a:r>
              <a:rPr b="1"/>
              <a:t>Financial Performance</a:t>
            </a:r>
            <a:r>
              <a:rPr/>
              <a:t> (CFO lead) - </a:t>
            </a:r>
            <a:r>
              <a:rPr b="1"/>
              <a:t>Customer Acquisition</a:t>
            </a:r>
            <a:r>
              <a:rPr/>
              <a:t> (CMO Marketing lead) - </a:t>
            </a:r>
            <a:r>
              <a:rPr b="1"/>
              <a:t>Clinical Outcomes</a:t>
            </a:r>
            <a:r>
              <a:rPr/>
              <a:t> (CMO Medical lead) - </a:t>
            </a:r>
            <a:r>
              <a:rPr b="1"/>
              <a:t>Technical Operations</a:t>
            </a:r>
            <a:r>
              <a:rPr/>
              <a:t> (CTO lead) - </a:t>
            </a:r>
            <a:r>
              <a:rPr b="1"/>
              <a:t>Strategic Initiatives</a:t>
            </a:r>
            <a:r>
              <a:rPr/>
              <a:t> (All executives)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📊 </a:t>
            </a:r>
            <a:r>
              <a:rPr b="1"/>
              <a:t>Shared KPI Dashboard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Company-Wide Metrics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Trend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Monthly Recurring Revenue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$100K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Customer Acquisition Cost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CMO Marketing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$1,800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Customer Lifetime Value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$15,000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System Uptime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99.9%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Patient Satisfaction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CMO Medical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Gross Margin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Lead Conversion Rate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CMO Marketing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Clinical Outcomes Score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CMO Medical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2025-07-12T11:37:04Z</dcterms:created>
  <dcterms:modified xsi:type="dcterms:W3CDTF">2025-07-12T11:37:04Z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