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;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./docs/CTO-Technical-Manual.md" TargetMode="External" /><Relationship Id="rId3" Type="http://schemas.openxmlformats.org/officeDocument/2006/relationships/hyperlink" Target="./docs/CTO-Technical-Manual.pptx" TargetMode="External" /><Relationship Id="rId4" Type="http://schemas.openxmlformats.org/officeDocument/2006/relationships/hyperlink" Target="./docs/CMO-Marketing-Manual.md" TargetMode="External" /><Relationship Id="rId5" Type="http://schemas.openxmlformats.org/officeDocument/2006/relationships/hyperlink" Target="./docs/CMO-Marketing-Manual.pptx" TargetMode="External" /><Relationship Id="rId6" Type="http://schemas.openxmlformats.org/officeDocument/2006/relationships/hyperlink" Target="./docs/CMO-Clinical-Sales-Manual.md" TargetMode="External" /><Relationship Id="rId7" Type="http://schemas.openxmlformats.org/officeDocument/2006/relationships/hyperlink" Target="./docs/CMO-Clinical-Sales-Manual.pptx" TargetMode="External" /><Relationship Id="rId8" Type="http://schemas.openxmlformats.org/officeDocument/2006/relationships/hyperlink" Target="./docs/CFO-Financial-Manual.md" TargetMode="External" /><Relationship Id="rId9" Type="http://schemas.openxmlformats.org/officeDocument/2006/relationships/hyperlink" Target="./docs/CFO-Financial-Manual.pptx" TargetMode="External" /><Relationship Id="rId10" Type="http://schemas.openxmlformats.org/officeDocument/2006/relationships/hyperlink" Target="./docs/Executive-Training-Index.md" TargetMode="External" /><Relationship Id="rId11" Type="http://schemas.openxmlformats.org/officeDocument/2006/relationships/hyperlink" Target="./docs/Executive-Training-Index.pptx" TargetMode="External" /><Relationship Id="rId12" Type="http://schemas.openxmlformats.org/officeDocument/2006/relationships/hyperlink" Target="./docs/Executive-Quick-Reference.md" TargetMode="External" /><Relationship Id="rId13" Type="http://schemas.openxmlformats.org/officeDocument/2006/relationships/hyperlink" Target="./docs/Executive-Quick-Reference.pptx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docs/Executive-Summary-Presentation.pptx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antana-ai-counselor-b75f7rtfg-satishs-projects-89f8c44c.vercel.app" TargetMode="External" /><Relationship Id="rId2" Type="http://schemas.openxmlformats.org/officeDocument/2006/relationships/image" Target="../media/image1.sv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docs/Executive-Summary-Presentation.pptx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" TargetMode="External" /><Relationship Id="rId3" Type="http://schemas.openxmlformats.org/officeDocument/2006/relationships/hyperlink" Target="" TargetMode="External" /><Relationship Id="rId4" Type="http://schemas.openxmlformats.org/officeDocument/2006/relationships/hyperlink" Target="https://www.typescriptlang.org/" TargetMode="External" /><Relationship Id="rId5" Type="http://schemas.openxmlformats.org/officeDocument/2006/relationships/hyperlink" Target="https://reactjs.org/" TargetMode="External" /><Relationship Id="rId6" Type="http://schemas.openxmlformats.org/officeDocument/2006/relationships/hyperlink" Target="https://vercel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Santana AI Counselor Platform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Target Market Size</a:t>
            </a:r>
          </a:p>
          <a:p>
            <a:pPr lvl="0"/>
            <a:r>
              <a:rPr b="1"/>
              <a:t>Total Addressable Market:</a:t>
            </a:r>
            <a:r>
              <a:rPr/>
              <a:t> $2.8B (Global fertility services)</a:t>
            </a:r>
          </a:p>
          <a:p>
            <a:pPr lvl="0"/>
            <a:r>
              <a:rPr b="1"/>
              <a:t>Serviceable Market:</a:t>
            </a:r>
            <a:r>
              <a:rPr/>
              <a:t> $450M (Fertility counseling &amp; support)</a:t>
            </a:r>
          </a:p>
          <a:p>
            <a:pPr lvl="0"/>
            <a:r>
              <a:rPr b="1"/>
              <a:t>Obtainable Market:</a:t>
            </a:r>
            <a:r>
              <a:rPr/>
              <a:t> $45M (AI-powered platforms)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Primary Customers</a:t>
            </a:r>
          </a:p>
          <a:p>
            <a:pPr lvl="0"/>
            <a:r>
              <a:rPr b="1"/>
              <a:t>500+ Fertility Clinics</a:t>
            </a:r>
            <a:r>
              <a:rPr/>
              <a:t> in US</a:t>
            </a:r>
          </a:p>
          <a:p>
            <a:pPr lvl="0"/>
            <a:r>
              <a:rPr b="1"/>
              <a:t>2,000+ Clinics Globally</a:t>
            </a:r>
          </a:p>
          <a:p>
            <a:pPr lvl="0"/>
            <a:r>
              <a:rPr b="1"/>
              <a:t>3,000+ Independent Counselors</a:t>
            </a:r>
          </a:p>
          <a:p>
            <a:pPr lvl="0"/>
            <a:r>
              <a:rPr b="1"/>
              <a:t>200+ Healthcare Networks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Clinical Value &amp;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Outcomes</a:t>
            </a:r>
          </a:p>
          <a:p>
            <a:pPr lvl="0"/>
            <a:r>
              <a:rPr b="1"/>
              <a:t>35% Improvement</a:t>
            </a:r>
            <a:r>
              <a:rPr/>
              <a:t> in treatment adherence</a:t>
            </a:r>
          </a:p>
          <a:p>
            <a:pPr lvl="0"/>
            <a:r>
              <a:rPr b="1"/>
              <a:t>40% Reduction</a:t>
            </a:r>
            <a:r>
              <a:rPr/>
              <a:t> in anxiety and depression scores</a:t>
            </a:r>
          </a:p>
          <a:p>
            <a:pPr lvl="0"/>
            <a:r>
              <a:rPr b="1"/>
              <a:t>17% Improvement</a:t>
            </a:r>
            <a:r>
              <a:rPr/>
              <a:t> in cycle completion rates</a:t>
            </a:r>
          </a:p>
          <a:p>
            <a:pPr lvl="0"/>
            <a:r>
              <a:rPr b="1"/>
              <a:t>92% Patient Satisfaction</a:t>
            </a:r>
            <a:r>
              <a:rPr/>
              <a:t> scores</a:t>
            </a:r>
          </a:p>
          <a:p>
            <a:pPr lvl="0"/>
            <a:r>
              <a:rPr b="1"/>
              <a:t>$2,400 Cost Savings</a:t>
            </a:r>
            <a:r>
              <a:rPr/>
              <a:t> per patient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Evidence Base</a:t>
            </a:r>
          </a:p>
          <a:p>
            <a:pPr lvl="0"/>
            <a:r>
              <a:rPr/>
              <a:t>✅ </a:t>
            </a:r>
            <a:r>
              <a:rPr b="1"/>
              <a:t>ASRM Guidelines Compliance</a:t>
            </a:r>
          </a:p>
          <a:p>
            <a:pPr lvl="0"/>
            <a:r>
              <a:rPr/>
              <a:t>✅ </a:t>
            </a:r>
            <a:r>
              <a:rPr b="1"/>
              <a:t>Peer-reviewed Research Foundation</a:t>
            </a:r>
          </a:p>
          <a:p>
            <a:pPr lvl="0"/>
            <a:r>
              <a:rPr/>
              <a:t>✅ </a:t>
            </a:r>
            <a:r>
              <a:rPr b="1"/>
              <a:t>Validated Assessment Tools</a:t>
            </a:r>
            <a:r>
              <a:rPr/>
              <a:t> (DASS-21, FertiQoL)</a:t>
            </a:r>
          </a:p>
          <a:p>
            <a:pPr lvl="0"/>
            <a:r>
              <a:rPr/>
              <a:t>✅ </a:t>
            </a:r>
            <a:r>
              <a:rPr b="1"/>
              <a:t>Clinical Decision Support</a:t>
            </a:r>
            <a:r>
              <a:rPr/>
              <a:t> algorithms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Production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Platform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Multi-tenant clinic management</a:t>
            </a:r>
            <a:r>
              <a:rPr/>
              <a:t> ✅ </a:t>
            </a:r>
            <a:r>
              <a:rPr b="1"/>
              <a:t>AI-powered patient matching</a:t>
            </a:r>
            <a:r>
              <a:rPr/>
              <a:t> ✅ </a:t>
            </a:r>
            <a:r>
              <a:rPr b="1"/>
              <a:t>Real-time analytics dashboard</a:t>
            </a:r>
            <a:r>
              <a:rPr/>
              <a:t> ✅ </a:t>
            </a:r>
            <a:r>
              <a:rPr b="1"/>
              <a:t>Comprehensive assessment tools</a:t>
            </a:r>
            <a:r>
              <a:rPr/>
              <a:t> ✅ </a:t>
            </a:r>
            <a:r>
              <a:rPr b="1"/>
              <a:t>Treatment planning &amp; tracking</a:t>
            </a:r>
            <a:r>
              <a:rPr/>
              <a:t> ✅ </a:t>
            </a:r>
            <a:r>
              <a:rPr b="1"/>
              <a:t>Resource library &amp; education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Enterprise Features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PostgreSQL database integration</a:t>
            </a:r>
            <a:r>
              <a:rPr/>
              <a:t> ✅ </a:t>
            </a:r>
            <a:r>
              <a:rPr b="1"/>
              <a:t>Email notifications</a:t>
            </a:r>
            <a:r>
              <a:rPr/>
              <a:t> (SendGrid/Mailgun) ✅ </a:t>
            </a:r>
            <a:r>
              <a:rPr b="1"/>
              <a:t>Payment processing</a:t>
            </a:r>
            <a:r>
              <a:rPr/>
              <a:t> (Stripe/Razorpay) ✅ </a:t>
            </a:r>
            <a:r>
              <a:rPr b="1"/>
              <a:t>EMR integration</a:t>
            </a:r>
            <a:r>
              <a:rPr/>
              <a:t> (Epic/Cerner/Allscripts) ✅ </a:t>
            </a:r>
            <a:r>
              <a:rPr b="1"/>
              <a:t>Admin configuration panel</a:t>
            </a:r>
            <a:r>
              <a:rPr/>
              <a:t> ✅ </a:t>
            </a:r>
            <a:r>
              <a:rPr b="1"/>
              <a:t>Real-time system monitoring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Compliance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HTTPS encryption</a:t>
            </a:r>
            <a:r>
              <a:rPr/>
              <a:t> (SSL/TLS) ✅ </a:t>
            </a:r>
            <a:r>
              <a:rPr b="1"/>
              <a:t>JWT token authentication</a:t>
            </a:r>
            <a:r>
              <a:rPr/>
              <a:t> ✅ </a:t>
            </a:r>
            <a:r>
              <a:rPr b="1"/>
              <a:t>Role-based access control</a:t>
            </a:r>
            <a:r>
              <a:rPr/>
              <a:t> ✅ </a:t>
            </a:r>
            <a:r>
              <a:rPr b="1"/>
              <a:t>HIPAA-ready architecture</a:t>
            </a:r>
            <a:r>
              <a:rPr/>
              <a:t> ✅ </a:t>
            </a:r>
            <a:r>
              <a:rPr b="1"/>
              <a:t>SOC 2 Type II preparation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Executive Training Materials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📚 Complete Manual Library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1041400"/>
                <a:gridCol w="1574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"/>
                        </a:rPr>
                        <a:t>Technical 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3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System operations, scaling, security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CMO 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4"/>
                        </a:rPr>
                        <a:t>Marketing 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5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Go-to-market, lead generation, branding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CMO Clinical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6"/>
                        </a:rPr>
                        <a:t>Clinical Sales 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7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evidence, healthcare sales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8"/>
                        </a:rPr>
                        <a:t>Financial 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9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management, cost optimization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Executive Team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0"/>
                        </a:rPr>
                        <a:t>Training Index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1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Cross-functional coordination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Quick Reference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2"/>
                        </a:rPr>
                        <a:t>Quick Guide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3"/>
                        </a:rPr>
                        <a:t>PPT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Essential information &amp; KPIs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Executive Summary Presentation</a:t>
            </a:r>
          </a:p>
          <a:p>
            <a:pPr lvl="0" indent="0" marL="0">
              <a:buNone/>
            </a:pPr>
            <a:r>
              <a:rPr b="1">
                <a:hlinkClick r:id="rId2"/>
              </a:rPr>
              <a:t>Executive Summary PowerPoint</a:t>
            </a:r>
            <a:r>
              <a:rPr/>
              <a:t> - Complete business overview for investors and stakeholders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Financial Projections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3-Year Growth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Gross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Net Margin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Year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$1.2M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Year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Year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Milestones</a:t>
            </a:r>
          </a:p>
          <a:p>
            <a:pPr lvl="0"/>
            <a:r>
              <a:rPr b="1"/>
              <a:t>Month 6:</a:t>
            </a:r>
            <a:r>
              <a:rPr/>
              <a:t> Gross profit positive</a:t>
            </a:r>
          </a:p>
          <a:p>
            <a:pPr lvl="0"/>
            <a:r>
              <a:rPr b="1"/>
              <a:t>Month 18:</a:t>
            </a:r>
            <a:r>
              <a:rPr/>
              <a:t> EBITDA positive</a:t>
            </a:r>
          </a:p>
          <a:p>
            <a:pPr lvl="0"/>
            <a:r>
              <a:rPr b="1"/>
              <a:t>Month 24:</a:t>
            </a:r>
            <a:r>
              <a:rPr/>
              <a:t> Net profit positive</a:t>
            </a:r>
          </a:p>
          <a:p>
            <a:pPr lvl="0"/>
            <a:r>
              <a:rPr b="1"/>
              <a:t>Year 3:</a:t>
            </a:r>
            <a:r>
              <a:rPr/>
              <a:t> Market leadership position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Unique Differentiators</a:t>
            </a:r>
          </a:p>
          <a:p>
            <a:pPr lvl="0"/>
            <a:r>
              <a:rPr/>
              <a:t>✅ </a:t>
            </a:r>
            <a:r>
              <a:rPr b="1"/>
              <a:t>AI-Powered Patient Matching</a:t>
            </a:r>
            <a:r>
              <a:rPr/>
              <a:t> - Intelligent counselor-patient pairing</a:t>
            </a:r>
          </a:p>
          <a:p>
            <a:pPr lvl="0"/>
            <a:r>
              <a:rPr/>
              <a:t>✅ </a:t>
            </a:r>
            <a:r>
              <a:rPr b="1"/>
              <a:t>Multi-Tenant Architecture</a:t>
            </a:r>
            <a:r>
              <a:rPr/>
              <a:t> - Scalable clinic isolation</a:t>
            </a:r>
          </a:p>
          <a:p>
            <a:pPr lvl="0"/>
            <a:r>
              <a:rPr/>
              <a:t>✅ </a:t>
            </a:r>
            <a:r>
              <a:rPr b="1"/>
              <a:t>Real-Time EMR Integration</a:t>
            </a:r>
            <a:r>
              <a:rPr/>
              <a:t> - Seamless healthcare workflows</a:t>
            </a:r>
          </a:p>
          <a:p>
            <a:pPr lvl="0"/>
            <a:r>
              <a:rPr/>
              <a:t>✅ </a:t>
            </a:r>
            <a:r>
              <a:rPr b="1"/>
              <a:t>Evidence-Based Protocols</a:t>
            </a:r>
            <a:r>
              <a:rPr/>
              <a:t> - Clinical validation &amp; outcomes</a:t>
            </a:r>
          </a:p>
          <a:p>
            <a:pPr lvl="0"/>
            <a:r>
              <a:rPr/>
              <a:t>✅ </a:t>
            </a:r>
            <a:r>
              <a:rPr b="1"/>
              <a:t>White-Label Enterprise</a:t>
            </a:r>
            <a:r>
              <a:rPr/>
              <a:t> - Custom branding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Position</a:t>
            </a:r>
          </a:p>
          <a:p>
            <a:pPr lvl="0"/>
            <a:r>
              <a:rPr b="1"/>
              <a:t>First-to-Market</a:t>
            </a:r>
            <a:r>
              <a:rPr/>
              <a:t> AI fertility counseling platform</a:t>
            </a:r>
          </a:p>
          <a:p>
            <a:pPr lvl="0"/>
            <a:r>
              <a:rPr b="1"/>
              <a:t>60% Cost Reduction</a:t>
            </a:r>
            <a:r>
              <a:rPr/>
              <a:t> vs traditional solutions</a:t>
            </a:r>
          </a:p>
          <a:p>
            <a:pPr lvl="0"/>
            <a:r>
              <a:rPr b="1"/>
              <a:t>3x Productivity</a:t>
            </a:r>
            <a:r>
              <a:rPr/>
              <a:t> improvement for counselors</a:t>
            </a:r>
          </a:p>
          <a:p>
            <a:pPr lvl="0"/>
            <a:r>
              <a:rPr b="1"/>
              <a:t>Clinical Evidence</a:t>
            </a:r>
            <a:r>
              <a:rPr/>
              <a:t> backing all interventions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</a:t>
            </a:r>
            <a:r>
              <a:rPr b="1"/>
              <a:t>Development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Local Development Setup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Clone repository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repository</a:t>
            </a:r>
            <a:r>
              <a:rPr>
                <a:solidFill>
                  <a:srgbClr val="BC7A00"/>
                </a:solidFill>
                <a:latin typeface="Courier"/>
              </a:rPr>
              <a:t>-</a:t>
            </a:r>
            <a:r>
              <a:rPr>
                <a:solidFill>
                  <a:srgbClr val="BB6688"/>
                </a:solidFill>
                <a:latin typeface="Courier"/>
              </a:rPr>
              <a:t>url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Santana-AI-counselor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 dependencies</a:t>
            </a:r>
            <a:br/>
            <a:r>
              <a:rPr>
                <a:latin typeface="Courier"/>
              </a:rPr>
              <a:t>npm install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Set up environment variables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cp</a:t>
            </a:r>
            <a:r>
              <a:rPr>
                <a:latin typeface="Courier"/>
              </a:rPr>
              <a:t> .env.example .env.local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Edit .env.local with your configuration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Run development server</a:t>
            </a:r>
            <a:br/>
            <a:r>
              <a:rPr>
                <a:latin typeface="Courier"/>
              </a:rPr>
              <a:t>npm run dev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Environment Variables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Database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postgresql://...</a:t>
            </a:r>
            <a:br/>
            <a:r>
              <a:rPr>
                <a:solidFill>
                  <a:srgbClr val="19177C"/>
                </a:solidFill>
                <a:latin typeface="Courier"/>
              </a:rPr>
              <a:t>PRISMA_DATABASE_URL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postgresql://...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Authentication</a:t>
            </a:r>
            <a:br/>
            <a:r>
              <a:rPr>
                <a:solidFill>
                  <a:srgbClr val="19177C"/>
                </a:solidFill>
                <a:latin typeface="Courier"/>
              </a:rPr>
              <a:t>JWT_SECRET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your-super-secure-secret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Application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NEXT_PUBLIC_APP_URL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https://your-domain.com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NODE_ENV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production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Email Services (Optional)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SENDGRID_API_KEY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SG.xxx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MAILGUN_API_KEY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key-xxx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Payment Services (Optional)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STRIPE_SECRET_KEY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sk_live_xxx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RAZORPAY_KEY_ID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rzp_live_xxx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EMR Integration (Optional)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EPIC_BASE_URL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https://fhir.epic.com/...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CERNER_BASE_URL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https://fhir-open.cerner.com/...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Deployment Commands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Deploy to production</a:t>
            </a:r>
            <a:br/>
            <a:r>
              <a:rPr>
                <a:latin typeface="Courier"/>
              </a:rPr>
              <a:t>vercel </a:t>
            </a:r>
            <a:r>
              <a:rPr>
                <a:solidFill>
                  <a:srgbClr val="7D9029"/>
                </a:solidFill>
                <a:latin typeface="Courier"/>
              </a:rPr>
              <a:t>--prod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deployment status</a:t>
            </a:r>
            <a:br/>
            <a:r>
              <a:rPr>
                <a:latin typeface="Courier"/>
              </a:rPr>
              <a:t>vercel ls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View logs</a:t>
            </a:r>
            <a:br/>
            <a:r>
              <a:rPr>
                <a:latin typeface="Courier"/>
              </a:rPr>
              <a:t>vercel logs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Environment management</a:t>
            </a:r>
            <a:br/>
            <a:r>
              <a:rPr>
                <a:latin typeface="Courier"/>
              </a:rPr>
              <a:t>vercel env add VARIABLE_NAME production</a:t>
            </a:r>
            <a:br/>
            <a:r>
              <a:rPr>
                <a:latin typeface="Courier"/>
              </a:rPr>
              <a:t>vercel env 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API Documentation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Endpoints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/api/data?type=dashboard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Dashboard analytics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/api/data?type=system-health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System health status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/api/data?type=config-validation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Configuration validation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/api/data?type=auth-login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User authentication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/api/data?type=clinic-register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 registration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 Production-Ready Fertility Counseling Solution</a:t>
            </a:r>
          </a:p>
        </p:txBody>
      </p:sp>
      <p:pic>
        <p:nvPicPr>
          <p:cNvPr descr="https://img.shields.io/badge/Status-Production%20Ready-green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Production Status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Authentication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Login request</a:t>
            </a:r>
            <a:br/>
            <a:r>
              <a:rPr>
                <a:latin typeface="Courier"/>
              </a:rPr>
              <a:t>POST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api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auth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login</a:t>
            </a:r>
            <a:br/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"email"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"user@example.com"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"password"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"password"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// Response</a:t>
            </a:r>
            <a:br/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"success"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"data"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r>
              <a:rPr>
                <a:latin typeface="Courier"/>
              </a:rPr>
              <a:t> }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"token"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"jwt-token"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"expiresIn"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"7d"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🔒 </a:t>
            </a:r>
            <a:r>
              <a:rPr b="1"/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Security Measures</a:t>
            </a:r>
          </a:p>
          <a:p>
            <a:pPr lvl="0"/>
            <a:r>
              <a:rPr b="1"/>
              <a:t>HTTPS Encryption</a:t>
            </a:r>
            <a:r>
              <a:rPr/>
              <a:t> - All data in transit protected</a:t>
            </a:r>
          </a:p>
          <a:p>
            <a:pPr lvl="0"/>
            <a:r>
              <a:rPr b="1"/>
              <a:t>JWT Authentication</a:t>
            </a:r>
            <a:r>
              <a:rPr/>
              <a:t> - Secure token-based auth</a:t>
            </a:r>
          </a:p>
          <a:p>
            <a:pPr lvl="0"/>
            <a:r>
              <a:rPr b="1"/>
              <a:t>Role-Based Access</a:t>
            </a:r>
            <a:r>
              <a:rPr/>
              <a:t> - Granular permission control</a:t>
            </a:r>
          </a:p>
          <a:p>
            <a:pPr lvl="0"/>
            <a:r>
              <a:rPr b="1"/>
              <a:t>Input Validation</a:t>
            </a:r>
            <a:r>
              <a:rPr/>
              <a:t> - SQL injection prevention</a:t>
            </a:r>
          </a:p>
          <a:p>
            <a:pPr lvl="0"/>
            <a:r>
              <a:rPr b="1"/>
              <a:t>Rate Limiting</a:t>
            </a:r>
            <a:r>
              <a:rPr/>
              <a:t> - DDoS protection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Compliance Standards</a:t>
            </a:r>
          </a:p>
          <a:p>
            <a:pPr lvl="0"/>
            <a:r>
              <a:rPr b="1"/>
              <a:t>HIPAA Ready</a:t>
            </a:r>
            <a:r>
              <a:rPr/>
              <a:t> - Healthcare data protection</a:t>
            </a:r>
          </a:p>
          <a:p>
            <a:pPr lvl="0"/>
            <a:r>
              <a:rPr b="1"/>
              <a:t>SOC 2 Type II</a:t>
            </a:r>
            <a:r>
              <a:rPr/>
              <a:t> - Security controls audit</a:t>
            </a:r>
          </a:p>
          <a:p>
            <a:pPr lvl="0"/>
            <a:r>
              <a:rPr b="1"/>
              <a:t>GDPR Compliant</a:t>
            </a:r>
            <a:r>
              <a:rPr/>
              <a:t> - Data privacy protection</a:t>
            </a:r>
          </a:p>
          <a:p>
            <a:pPr lvl="0"/>
            <a:r>
              <a:rPr b="1"/>
              <a:t>State Regulations</a:t>
            </a:r>
            <a:r>
              <a:rPr/>
              <a:t> - Healthcare compliance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Support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Support</a:t>
            </a:r>
          </a:p>
          <a:p>
            <a:pPr lvl="0"/>
            <a:r>
              <a:rPr b="1"/>
              <a:t>System Issues:</a:t>
            </a:r>
            <a:r>
              <a:rPr/>
              <a:t> Check </a:t>
            </a:r>
            <a:r>
              <a:rPr>
                <a:latin typeface="Courier"/>
              </a:rPr>
              <a:t>/system-health</a:t>
            </a:r>
            <a:r>
              <a:rPr/>
              <a:t> dashboard</a:t>
            </a:r>
          </a:p>
          <a:p>
            <a:pPr lvl="0"/>
            <a:r>
              <a:rPr b="1"/>
              <a:t>Configuration:</a:t>
            </a:r>
            <a:r>
              <a:rPr/>
              <a:t> Use </a:t>
            </a:r>
            <a:r>
              <a:rPr>
                <a:latin typeface="Courier"/>
              </a:rPr>
              <a:t>/admin-settings</a:t>
            </a:r>
            <a:r>
              <a:rPr/>
              <a:t> panel</a:t>
            </a:r>
          </a:p>
          <a:p>
            <a:pPr lvl="0"/>
            <a:r>
              <a:rPr b="1"/>
              <a:t>Documentation:</a:t>
            </a:r>
            <a:r>
              <a:rPr/>
              <a:t> Review executive manuals</a:t>
            </a:r>
          </a:p>
          <a:p>
            <a:pPr lvl="0"/>
            <a:r>
              <a:rPr b="1"/>
              <a:t>Emergency:</a:t>
            </a:r>
            <a:r>
              <a:rPr/>
              <a:t> Follow incident response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Business Inquiries</a:t>
            </a:r>
          </a:p>
          <a:p>
            <a:pPr lvl="0"/>
            <a:r>
              <a:rPr b="1"/>
              <a:t>Sales:</a:t>
            </a:r>
            <a:r>
              <a:rPr/>
              <a:t> Contact CMO for partnership opportunities</a:t>
            </a:r>
          </a:p>
          <a:p>
            <a:pPr lvl="0"/>
            <a:r>
              <a:rPr b="1"/>
              <a:t>Investment:</a:t>
            </a:r>
            <a:r>
              <a:rPr/>
              <a:t> Review executive summary presentation</a:t>
            </a:r>
          </a:p>
          <a:p>
            <a:pPr lvl="0"/>
            <a:r>
              <a:rPr b="1"/>
              <a:t>Clinical:</a:t>
            </a:r>
            <a:r>
              <a:rPr/>
              <a:t> Contact Chief Medical Officer for evidence</a:t>
            </a:r>
          </a:p>
          <a:p>
            <a:pPr lvl="0"/>
            <a:r>
              <a:rPr b="1"/>
              <a:t>Technical:</a:t>
            </a:r>
            <a:r>
              <a:rPr/>
              <a:t> Contact CTO for architecture questions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Executives</a:t>
            </a:r>
          </a:p>
          <a:p>
            <a:pPr lvl="0" indent="-342900" marL="342900">
              <a:buAutoNum type="arabicPeriod"/>
            </a:pPr>
            <a:r>
              <a:rPr b="1"/>
              <a:t>Review Executive Summary</a:t>
            </a:r>
            <a:r>
              <a:rPr/>
              <a:t> - </a:t>
            </a:r>
            <a:r>
              <a:rPr>
                <a:hlinkClick r:id="rId2"/>
              </a:rPr>
              <a:t>PowerPoint</a:t>
            </a:r>
          </a:p>
          <a:p>
            <a:pPr lvl="0" indent="-342900" marL="342900">
              <a:buAutoNum type="arabicPeriod"/>
            </a:pPr>
            <a:r>
              <a:rPr b="1"/>
              <a:t>Access Live Application</a:t>
            </a:r>
            <a:r>
              <a:rPr/>
              <a:t> - Use demo credentials above</a:t>
            </a:r>
          </a:p>
          <a:p>
            <a:pPr lvl="0" indent="-342900" marL="342900">
              <a:buAutoNum type="arabicPeriod"/>
            </a:pPr>
            <a:r>
              <a:rPr b="1"/>
              <a:t>Read Role-Specific Manual</a:t>
            </a:r>
            <a:r>
              <a:rPr/>
              <a:t> - See training materials section</a:t>
            </a:r>
          </a:p>
          <a:p>
            <a:pPr lvl="0" indent="-342900" marL="342900">
              <a:buAutoNum type="arabicPeriod"/>
            </a:pPr>
            <a:r>
              <a:rPr b="1"/>
              <a:t>Monitor System Health</a:t>
            </a:r>
            <a:r>
              <a:rPr/>
              <a:t> - Check production readiness dashboard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Investors</a:t>
            </a:r>
          </a:p>
          <a:p>
            <a:pPr lvl="0" indent="-342900" marL="342900">
              <a:buAutoNum type="arabicPeriod"/>
            </a:pPr>
            <a:r>
              <a:rPr b="1"/>
              <a:t>Executive Summary Presentation</a:t>
            </a:r>
            <a:r>
              <a:rPr/>
              <a:t> - Complete business overview</a:t>
            </a:r>
          </a:p>
          <a:p>
            <a:pPr lvl="0" indent="-342900" marL="342900">
              <a:buAutoNum type="arabicPeriod"/>
            </a:pPr>
            <a:r>
              <a:rPr b="1"/>
              <a:t>Financial Projections</a:t>
            </a:r>
            <a:r>
              <a:rPr/>
              <a:t> - CFO manual with 3-year plan</a:t>
            </a:r>
          </a:p>
          <a:p>
            <a:pPr lvl="0" indent="-342900" marL="342900">
              <a:buAutoNum type="arabicPeriod"/>
            </a:pPr>
            <a:r>
              <a:rPr b="1"/>
              <a:t>Market Analysis</a:t>
            </a:r>
            <a:r>
              <a:rPr/>
              <a:t> - CMO marketing manual</a:t>
            </a:r>
          </a:p>
          <a:p>
            <a:pPr lvl="0" indent="-342900" marL="342900">
              <a:buAutoNum type="arabicPeriod"/>
            </a:pPr>
            <a:r>
              <a:rPr b="1"/>
              <a:t>Live Demo</a:t>
            </a:r>
            <a:r>
              <a:rPr/>
              <a:t> - Test application with provided credentials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Technical Team</a:t>
            </a:r>
          </a:p>
          <a:p>
            <a:pPr lvl="0" indent="-342900" marL="342900">
              <a:buAutoNum type="arabicPeriod"/>
            </a:pPr>
            <a:r>
              <a:rPr b="1"/>
              <a:t>CTO Technical Manual</a:t>
            </a:r>
            <a:r>
              <a:rPr/>
              <a:t> - Complete operations guide</a:t>
            </a:r>
          </a:p>
          <a:p>
            <a:pPr lvl="0" indent="-342900" marL="342900">
              <a:buAutoNum type="arabicPeriod"/>
            </a:pPr>
            <a:r>
              <a:rPr b="1"/>
              <a:t>System Architecture</a:t>
            </a:r>
            <a:r>
              <a:rPr/>
              <a:t> - Review technology stack</a:t>
            </a:r>
          </a:p>
          <a:p>
            <a:pPr lvl="0" indent="-342900" marL="342900">
              <a:buAutoNum type="arabicPeriod"/>
            </a:pPr>
            <a:r>
              <a:rPr b="1"/>
              <a:t>Deployment Procedures</a:t>
            </a:r>
            <a:r>
              <a:rPr/>
              <a:t> - Follow development setup</a:t>
            </a:r>
          </a:p>
          <a:p>
            <a:pPr lvl="0" indent="-342900" marL="342900">
              <a:buAutoNum type="arabicPeriod"/>
            </a:pPr>
            <a:r>
              <a:rPr b="1"/>
              <a:t>Monitoring Tools</a:t>
            </a:r>
            <a:r>
              <a:rPr/>
              <a:t> - Use admin dashboards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Status</a:t>
            </a:r>
          </a:p>
          <a:p>
            <a:pPr lvl="0"/>
            <a:r>
              <a:rPr/>
              <a:t>✅ </a:t>
            </a:r>
            <a:r>
              <a:rPr b="1"/>
              <a:t>Production Deployed</a:t>
            </a:r>
            <a:r>
              <a:rPr/>
              <a:t> - Live application ready</a:t>
            </a:r>
          </a:p>
          <a:p>
            <a:pPr lvl="0"/>
            <a:r>
              <a:rPr/>
              <a:t>✅ </a:t>
            </a:r>
            <a:r>
              <a:rPr b="1"/>
              <a:t>Multi-Tenant Ready</a:t>
            </a:r>
            <a:r>
              <a:rPr/>
              <a:t> - Clinic isolation implemented</a:t>
            </a:r>
          </a:p>
          <a:p>
            <a:pPr lvl="0"/>
            <a:r>
              <a:rPr/>
              <a:t>✅ </a:t>
            </a:r>
            <a:r>
              <a:rPr b="1"/>
              <a:t>Security Compliant</a:t>
            </a:r>
            <a:r>
              <a:rPr/>
              <a:t> - HIPAA-ready architecture</a:t>
            </a:r>
          </a:p>
          <a:p>
            <a:pPr lvl="0"/>
            <a:r>
              <a:rPr/>
              <a:t>✅ </a:t>
            </a:r>
            <a:r>
              <a:rPr b="1"/>
              <a:t>Performance Optimized</a:t>
            </a:r>
            <a:r>
              <a:rPr/>
              <a:t> - &lt;200ms response times</a:t>
            </a:r>
          </a:p>
          <a:p>
            <a:pPr lvl="0"/>
            <a:r>
              <a:rPr/>
              <a:t>✅ </a:t>
            </a:r>
            <a:r>
              <a:rPr b="1"/>
              <a:t>Monitoring Active</a:t>
            </a:r>
            <a:r>
              <a:rPr/>
              <a:t> - Real-time health checks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Performance Indicators</a:t>
            </a:r>
          </a:p>
          <a:p>
            <a:pPr lvl="0"/>
            <a:r>
              <a:rPr b="1"/>
              <a:t>Monthly Recurring Revenue</a:t>
            </a:r>
            <a:r>
              <a:rPr/>
              <a:t> (MRR)</a:t>
            </a:r>
          </a:p>
          <a:p>
            <a:pPr lvl="0"/>
            <a:r>
              <a:rPr b="1"/>
              <a:t>Customer Acquisition Cost</a:t>
            </a:r>
            <a:r>
              <a:rPr/>
              <a:t> (CAC)</a:t>
            </a:r>
          </a:p>
          <a:p>
            <a:pPr lvl="0"/>
            <a:r>
              <a:rPr b="1"/>
              <a:t>Customer Lifetime Value</a:t>
            </a:r>
            <a:r>
              <a:rPr/>
              <a:t> (LTV)</a:t>
            </a:r>
          </a:p>
          <a:p>
            <a:pPr lvl="0"/>
            <a:r>
              <a:rPr b="1"/>
              <a:t>System Uptime</a:t>
            </a:r>
            <a:r>
              <a:rPr/>
              <a:t> (99.9% target)</a:t>
            </a:r>
          </a:p>
          <a:p>
            <a:pPr lvl="0"/>
            <a:r>
              <a:rPr b="1"/>
              <a:t>Patient Satisfaction</a:t>
            </a:r>
            <a:r>
              <a:rPr/>
              <a:t> (92% target)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📄 </a:t>
            </a:r>
            <a:r>
              <a:rPr b="1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project is proprietary software. All rights reserved.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🎉 </a:t>
            </a:r>
            <a:r>
              <a:rPr b="1"/>
              <a:t>Ready for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Santana AI Counselor Platform is production-ready and can serve real fertility clinics immediately!</a:t>
            </a:r>
          </a:p>
          <a:p>
            <a:pPr lvl="0"/>
            <a:r>
              <a:rPr/>
              <a:t>✅ </a:t>
            </a:r>
            <a:r>
              <a:rPr b="1"/>
              <a:t>Complete Business Solution</a:t>
            </a:r>
            <a:r>
              <a:rPr/>
              <a:t> - End-to-end fertility counseling platform</a:t>
            </a:r>
          </a:p>
          <a:p>
            <a:pPr lvl="0"/>
            <a:r>
              <a:rPr/>
              <a:t>✅ </a:t>
            </a:r>
            <a:r>
              <a:rPr b="1"/>
              <a:t>Executive Training Materials</a:t>
            </a:r>
            <a:r>
              <a:rPr/>
              <a:t> - Comprehensive manuals and presentations</a:t>
            </a:r>
          </a:p>
          <a:p>
            <a:pPr lvl="0"/>
            <a:r>
              <a:rPr/>
              <a:t>✅ </a:t>
            </a:r>
            <a:r>
              <a:rPr b="1"/>
              <a:t>Live Production Application</a:t>
            </a:r>
            <a:r>
              <a:rPr/>
              <a:t> - Fully functional with demo access</a:t>
            </a:r>
          </a:p>
          <a:p>
            <a:pPr lvl="0"/>
            <a:r>
              <a:rPr/>
              <a:t>✅ </a:t>
            </a:r>
            <a:r>
              <a:rPr b="1"/>
              <a:t>Investment Ready</a:t>
            </a:r>
            <a:r>
              <a:rPr/>
              <a:t> - Complete business case and projections</a:t>
            </a:r>
          </a:p>
          <a:p>
            <a:pPr lvl="0"/>
            <a:r>
              <a:rPr/>
              <a:t>✅ </a:t>
            </a:r>
            <a:r>
              <a:rPr b="1"/>
              <a:t>Clinically Validated</a:t>
            </a:r>
            <a:r>
              <a:rPr/>
              <a:t> - Evidence-based protocols and outcomes</a:t>
            </a:r>
          </a:p>
          <a:p>
            <a:pPr lvl="0" indent="0" marL="0">
              <a:buNone/>
            </a:pPr>
            <a:r>
              <a:rPr b="1"/>
              <a:t>Contact the executive team to begin deployment or investment discussions.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>
                <a:hlinkClick r:id="rId2"/>
              </a:rPr>
              <a:t>License</a:t>
            </a:r>
            <a:r>
              <a:rPr/>
              <a:t> </a:t>
            </a:r>
            <a:r>
              <a:rPr>
                <a:hlinkClick r:id="rId3"/>
              </a:rPr>
              <a:t>Version</a:t>
            </a:r>
            <a:r>
              <a:rPr/>
              <a:t> </a:t>
            </a:r>
            <a:r>
              <a:rPr>
                <a:hlinkClick r:id="rId4"/>
              </a:rPr>
              <a:t>TypeScript</a:t>
            </a:r>
            <a:r>
              <a:rPr/>
              <a:t> </a:t>
            </a:r>
            <a:r>
              <a:rPr>
                <a:hlinkClick r:id="rId5"/>
              </a:rPr>
              <a:t>React</a:t>
            </a:r>
            <a:r>
              <a:rPr/>
              <a:t> </a:t>
            </a:r>
            <a:r>
              <a:rPr>
                <a:hlinkClick r:id="rId6"/>
              </a:rPr>
              <a:t>Vercel</a:t>
            </a:r>
          </a:p>
          <a:p>
            <a:pPr lvl="0" indent="0" marL="1270000">
              <a:buNone/>
            </a:pPr>
            <a:r>
              <a:rPr sz="2000" b="1"/>
              <a:t>The only AI-powered fertility counseling platform that scales personalized patient support while reducing costs and improving outcomes.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Santana AI Counselor is a production-ready, multi-tenant SaaS platform that transforms fertility care by providing AI-powered counseling solutions to fertility clinics worldwide. Our platform delivers </a:t>
            </a:r>
            <a:r>
              <a:rPr b="1"/>
              <a:t>35% improvement in treatment adherence</a:t>
            </a:r>
            <a:r>
              <a:rPr/>
              <a:t>, </a:t>
            </a:r>
            <a:r>
              <a:rPr b="1"/>
              <a:t>60% cost reduction</a:t>
            </a:r>
            <a:r>
              <a:rPr/>
              <a:t>, and </a:t>
            </a:r>
            <a:r>
              <a:rPr b="1"/>
              <a:t>92% patient satisfaction</a:t>
            </a:r>
            <a:r>
              <a:rPr/>
              <a:t> scores.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Value Propositions</a:t>
            </a:r>
          </a:p>
          <a:p>
            <a:pPr lvl="0"/>
            <a:r>
              <a:rPr/>
              <a:t>🏥 </a:t>
            </a:r>
            <a:r>
              <a:rPr b="1"/>
              <a:t>For Fertility Clinics:</a:t>
            </a:r>
            <a:r>
              <a:rPr/>
              <a:t> Scale counseling services without proportional staff increases</a:t>
            </a:r>
          </a:p>
          <a:p>
            <a:pPr lvl="0"/>
            <a:r>
              <a:rPr/>
              <a:t>👩‍⚕️ </a:t>
            </a:r>
            <a:r>
              <a:rPr b="1"/>
              <a:t>For Counselors:</a:t>
            </a:r>
            <a:r>
              <a:rPr/>
              <a:t> 3x productivity improvement with AI-powered patient matching</a:t>
            </a:r>
          </a:p>
          <a:p>
            <a:pPr lvl="0"/>
            <a:r>
              <a:rPr/>
              <a:t>👤 </a:t>
            </a:r>
            <a:r>
              <a:rPr b="1"/>
              <a:t>For Patients:</a:t>
            </a:r>
            <a:r>
              <a:rPr/>
              <a:t> 24/7 support with personalized, evidence-based interventions</a:t>
            </a:r>
          </a:p>
          <a:p>
            <a:pPr lvl="0"/>
            <a:r>
              <a:rPr/>
              <a:t>💰 </a:t>
            </a:r>
            <a:r>
              <a:rPr b="1"/>
              <a:t>For Healthcare Systems:</a:t>
            </a:r>
            <a:r>
              <a:rPr/>
              <a:t> $2,400 cost savings per patient with improved outcomes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🌐 </a:t>
            </a:r>
            <a:r>
              <a:rPr b="1"/>
              <a:t>Live Production 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🔗 Main Application</a:t>
            </a:r>
          </a:p>
          <a:p>
            <a:pPr lvl="0" indent="0" marL="0">
              <a:buNone/>
            </a:pPr>
            <a:r>
              <a:rPr b="1"/>
              <a:t>Production URL:</a:t>
            </a:r>
            <a:r>
              <a:rPr/>
              <a:t> https://santana-ai-counselor-b75f7rtfg-satishs-projects-89f8c44c.vercel.app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🔐 Demo Login Credentials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965200"/>
                <a:gridCol w="1384300"/>
                <a:gridCol w="1930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 Level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Clinic Admin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admin@demo.com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demo123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admin dashboard, clinic management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Counselor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counselor@demo.com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demo123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 management, counseling tools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Patient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patient@demo.com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demo123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Personal dashboard, assessments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⚙️ Admin &amp; Monitoring URLs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939800"/>
                <a:gridCol w="2463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Admin Settings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/admin-settings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Configure email, payment, EMR integrations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Production Readiness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/production-readiness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Real-time configuration validation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System 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/system-health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Live system performance metrics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Clinic Registration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/clinic-registration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New clinic onboarding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Simple Login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/simple-login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JWT-secured authentication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</a:t>
            </a:r>
            <a:r>
              <a:rPr b="1"/>
              <a:t>Technology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Frontend Stack</a:t>
            </a:r>
          </a:p>
          <a:p>
            <a:pPr lvl="0"/>
            <a:r>
              <a:rPr b="1"/>
              <a:t>React 18</a:t>
            </a:r>
            <a:r>
              <a:rPr/>
              <a:t> with TypeScript for type safety</a:t>
            </a:r>
          </a:p>
          <a:p>
            <a:pPr lvl="0"/>
            <a:r>
              <a:rPr b="1"/>
              <a:t>Tailwind CSS</a:t>
            </a:r>
            <a:r>
              <a:rPr/>
              <a:t> for responsive design</a:t>
            </a:r>
          </a:p>
          <a:p>
            <a:pPr lvl="0"/>
            <a:r>
              <a:rPr b="1"/>
              <a:t>React Router</a:t>
            </a:r>
            <a:r>
              <a:rPr/>
              <a:t> for navigation</a:t>
            </a:r>
          </a:p>
          <a:p>
            <a:pPr lvl="0"/>
            <a:r>
              <a:rPr b="1"/>
              <a:t>Lucide React</a:t>
            </a:r>
            <a:r>
              <a:rPr/>
              <a:t> for icons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Backend Stack</a:t>
            </a:r>
          </a:p>
          <a:p>
            <a:pPr lvl="0"/>
            <a:r>
              <a:rPr b="1"/>
              <a:t>Node.js</a:t>
            </a:r>
            <a:r>
              <a:rPr/>
              <a:t> with Vercel Serverless Functions</a:t>
            </a:r>
          </a:p>
          <a:p>
            <a:pPr lvl="0"/>
            <a:r>
              <a:rPr b="1"/>
              <a:t>PostgreSQL</a:t>
            </a:r>
            <a:r>
              <a:rPr/>
              <a:t> with Prisma ORM</a:t>
            </a:r>
          </a:p>
          <a:p>
            <a:pPr lvl="0"/>
            <a:r>
              <a:rPr b="1"/>
              <a:t>JWT Authentication</a:t>
            </a:r>
            <a:r>
              <a:rPr/>
              <a:t> with role-based access</a:t>
            </a:r>
          </a:p>
          <a:p>
            <a:pPr lvl="0"/>
            <a:r>
              <a:rPr b="1"/>
              <a:t>RESTful API</a:t>
            </a:r>
            <a:r>
              <a:rPr/>
              <a:t> architecture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Infrastructure</a:t>
            </a:r>
          </a:p>
          <a:p>
            <a:pPr lvl="0"/>
            <a:r>
              <a:rPr b="1"/>
              <a:t>Vercel</a:t>
            </a:r>
            <a:r>
              <a:rPr/>
              <a:t> for deployment and hosting</a:t>
            </a:r>
          </a:p>
          <a:p>
            <a:pPr lvl="0"/>
            <a:r>
              <a:rPr b="1"/>
              <a:t>PostgreSQL</a:t>
            </a:r>
            <a:r>
              <a:rPr/>
              <a:t> for production database</a:t>
            </a:r>
          </a:p>
          <a:p>
            <a:pPr lvl="0"/>
            <a:r>
              <a:rPr b="1"/>
              <a:t>GitHub</a:t>
            </a:r>
            <a:r>
              <a:rPr/>
              <a:t> for version control</a:t>
            </a:r>
          </a:p>
          <a:p>
            <a:pPr lvl="0"/>
            <a:r>
              <a:rPr b="1"/>
              <a:t>Environment-based</a:t>
            </a:r>
            <a:r>
              <a:rPr/>
              <a:t> configuration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Performance Targets</a:t>
            </a:r>
          </a:p>
          <a:p>
            <a:pPr lvl="0"/>
            <a:r>
              <a:rPr/>
              <a:t>✅ </a:t>
            </a:r>
            <a:r>
              <a:rPr b="1"/>
              <a:t>99.9% Uptime</a:t>
            </a:r>
          </a:p>
          <a:p>
            <a:pPr lvl="0"/>
            <a:r>
              <a:rPr/>
              <a:t>✅ </a:t>
            </a:r>
            <a:r>
              <a:rPr b="1"/>
              <a:t>&lt;200ms Response Time</a:t>
            </a:r>
          </a:p>
          <a:p>
            <a:pPr lvl="0"/>
            <a:r>
              <a:rPr/>
              <a:t>✅ </a:t>
            </a:r>
            <a:r>
              <a:rPr b="1"/>
              <a:t>&lt;0.5% Error Rate</a:t>
            </a:r>
          </a:p>
          <a:p>
            <a:pPr lvl="0"/>
            <a:r>
              <a:rPr/>
              <a:t>✅ </a:t>
            </a:r>
            <a:r>
              <a:rPr b="1"/>
              <a:t>Enterprise Security</a:t>
            </a:r>
            <a:r>
              <a:rPr/>
              <a:t> (HIPAA-ready)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Business Model &amp; Pricing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Subscription Tiers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00100"/>
                <a:gridCol w="1358900"/>
                <a:gridCol w="1130300"/>
                <a:gridCol w="1130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Counselors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Basic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$99/month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dashboard, email support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Premium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$199/month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Advanced analytics, EMR integration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Enterprise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$499/month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White-label, dedicated support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Unit Economics</a:t>
            </a:r>
          </a:p>
          <a:p>
            <a:pPr lvl="0"/>
            <a:r>
              <a:rPr b="1"/>
              <a:t>Customer Acquisition Cost (CAC):</a:t>
            </a:r>
            <a:r>
              <a:rPr/>
              <a:t> $1,800</a:t>
            </a:r>
          </a:p>
          <a:p>
            <a:pPr lvl="0"/>
            <a:r>
              <a:rPr b="1"/>
              <a:t>Customer Lifetime Value (LTV):</a:t>
            </a:r>
            <a:r>
              <a:rPr/>
              <a:t> $15,000</a:t>
            </a:r>
          </a:p>
          <a:p>
            <a:pPr lvl="0"/>
            <a:r>
              <a:rPr b="1"/>
              <a:t>LTV:CAC Ratio:</a:t>
            </a:r>
            <a:r>
              <a:rPr/>
              <a:t> 8.3:1</a:t>
            </a:r>
          </a:p>
          <a:p>
            <a:pPr lvl="0"/>
            <a:r>
              <a:rPr b="1"/>
              <a:t>Gross Margin:</a:t>
            </a:r>
            <a:r>
              <a:rPr/>
              <a:t> 85%</a:t>
            </a:r>
          </a:p>
          <a:p>
            <a:pPr lvl="0"/>
            <a:r>
              <a:rPr b="1"/>
              <a:t>Payback Period:</a:t>
            </a:r>
            <a:r>
              <a:rPr/>
              <a:t> 18 months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2025-07-12T11:44:28Z</dcterms:created>
  <dcterms:modified xsi:type="dcterms:W3CDTF">2025-07-12T11:44:28Z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