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Santaan AI Counselor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Revolutionary AI-Powered IVF Counseling Platform</a:t>
            </a:r>
            <a:br/>
            <a:br/>
            <a:r>
              <a:rPr/>
              <a:t>Santaan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Technology Stack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Frontend Technology</a:t>
            </a:r>
          </a:p>
          <a:p>
            <a:pPr lvl="0"/>
            <a:r>
              <a:rPr b="1"/>
              <a:t>React 18</a:t>
            </a:r>
            <a:r>
              <a:rPr/>
              <a:t> with TypeScript for type-safe development</a:t>
            </a:r>
          </a:p>
          <a:p>
            <a:pPr lvl="0"/>
            <a:r>
              <a:rPr b="1"/>
              <a:t>Tailwind CSS</a:t>
            </a:r>
            <a:r>
              <a:rPr/>
              <a:t> for responsive, modern UI design</a:t>
            </a:r>
          </a:p>
          <a:p>
            <a:pPr lvl="0"/>
            <a:r>
              <a:rPr b="1"/>
              <a:t>Progressive Web App</a:t>
            </a:r>
            <a:r>
              <a:rPr/>
              <a:t> with offline capabilities</a:t>
            </a:r>
          </a:p>
          <a:p>
            <a:pPr lvl="0"/>
            <a:r>
              <a:rPr b="1"/>
              <a:t>Real-time Updates</a:t>
            </a:r>
            <a:r>
              <a:rPr/>
              <a:t> via WebSocket connections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Backend Infrastructure</a:t>
            </a:r>
          </a:p>
          <a:p>
            <a:pPr lvl="0"/>
            <a:r>
              <a:rPr b="1"/>
              <a:t>Vercel Serverless</a:t>
            </a:r>
            <a:r>
              <a:rPr/>
              <a:t> for scalable, cost-effective deployment</a:t>
            </a:r>
          </a:p>
          <a:p>
            <a:pPr lvl="0"/>
            <a:r>
              <a:rPr b="1"/>
              <a:t>PostgreSQL</a:t>
            </a:r>
            <a:r>
              <a:rPr/>
              <a:t> with Prisma ORM for robust data management</a:t>
            </a:r>
          </a:p>
          <a:p>
            <a:pPr lvl="0"/>
            <a:r>
              <a:rPr b="1"/>
              <a:t>JWT Authentication</a:t>
            </a:r>
            <a:r>
              <a:rPr/>
              <a:t> with role-based access control</a:t>
            </a:r>
          </a:p>
          <a:p>
            <a:pPr lvl="0"/>
            <a:r>
              <a:rPr b="1"/>
              <a:t>RESTful APIs</a:t>
            </a:r>
            <a:r>
              <a:rPr/>
              <a:t> with comprehensive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AI &amp; Analytics</a:t>
            </a:r>
          </a:p>
          <a:p>
            <a:pPr lvl="0"/>
            <a:r>
              <a:rPr b="1"/>
              <a:t>Multiple AI Providers</a:t>
            </a:r>
            <a:r>
              <a:rPr/>
              <a:t>: Groq, OpenRouter, Hugging Face integration</a:t>
            </a:r>
          </a:p>
          <a:p>
            <a:pPr lvl="0"/>
            <a:r>
              <a:rPr b="1"/>
              <a:t>Custom Models</a:t>
            </a:r>
            <a:r>
              <a:rPr/>
              <a:t>: Specialized IVF counseling algorithms</a:t>
            </a:r>
          </a:p>
          <a:p>
            <a:pPr lvl="0"/>
            <a:r>
              <a:rPr b="1"/>
              <a:t>Predictive Analytics</a:t>
            </a:r>
            <a:r>
              <a:rPr/>
              <a:t>: Machine learning for outcome prediction</a:t>
            </a:r>
          </a:p>
          <a:p>
            <a:pPr lvl="0"/>
            <a:r>
              <a:rPr b="1"/>
              <a:t>Natural Language Processing</a:t>
            </a:r>
            <a:r>
              <a:rPr/>
              <a:t>: Automated assessment scoring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Compliance</a:t>
            </a:r>
          </a:p>
          <a:p>
            <a:pPr lvl="0"/>
            <a:r>
              <a:rPr b="1"/>
              <a:t>End-to-end Encryption</a:t>
            </a:r>
            <a:r>
              <a:rPr/>
              <a:t> for all patient data</a:t>
            </a:r>
          </a:p>
          <a:p>
            <a:pPr lvl="0"/>
            <a:r>
              <a:rPr b="1"/>
              <a:t>HIPAA Compliance</a:t>
            </a:r>
            <a:r>
              <a:rPr/>
              <a:t> with audit trails</a:t>
            </a:r>
          </a:p>
          <a:p>
            <a:pPr lvl="0"/>
            <a:r>
              <a:rPr b="1"/>
              <a:t>SOC 2 Type II</a:t>
            </a:r>
            <a:r>
              <a:rPr/>
              <a:t> security standards</a:t>
            </a:r>
          </a:p>
          <a:p>
            <a:pPr lvl="0"/>
            <a:r>
              <a:rPr b="1"/>
              <a:t>Multi-factor Authentication</a:t>
            </a:r>
            <a:r>
              <a:rPr/>
              <a:t> and session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Business Model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Revenue 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SaaS Subscription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1790700"/>
                <a:gridCol w="1104900"/>
                <a:gridCol w="1384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Price/Month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Starter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Small Clinics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100 patients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Professional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 Clinics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500 patients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Enterprise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$1,999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 Centers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Unlimited patients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Health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Hospital Networks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Multi-location support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Revenue</a:t>
            </a:r>
          </a:p>
          <a:p>
            <a:pPr lvl="0"/>
            <a:r>
              <a:rPr b="1"/>
              <a:t>Implementation Services</a:t>
            </a:r>
            <a:r>
              <a:rPr/>
              <a:t>: $5,000 - $50,000 per deployment</a:t>
            </a:r>
          </a:p>
          <a:p>
            <a:pPr lvl="0"/>
            <a:r>
              <a:rPr b="1"/>
              <a:t>Training &amp; Certification</a:t>
            </a:r>
            <a:r>
              <a:rPr/>
              <a:t>: $500 per user</a:t>
            </a:r>
          </a:p>
          <a:p>
            <a:pPr lvl="0"/>
            <a:r>
              <a:rPr b="1"/>
              <a:t>Custom AI Models</a:t>
            </a:r>
            <a:r>
              <a:rPr/>
              <a:t>: $10,000 - $100,000 per model</a:t>
            </a:r>
          </a:p>
          <a:p>
            <a:pPr lvl="0"/>
            <a:r>
              <a:rPr b="1"/>
              <a:t>API Licensing</a:t>
            </a:r>
            <a:r>
              <a:rPr/>
              <a:t>: $0.10 per API call for third-party integrations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5-Year Revenue Forecast</a:t>
            </a:r>
          </a:p>
          <a:p>
            <a:pPr lvl="0"/>
            <a:r>
              <a:rPr b="1"/>
              <a:t>Year 1</a:t>
            </a:r>
            <a:r>
              <a:rPr/>
              <a:t>: $500K (50 customers)</a:t>
            </a:r>
          </a:p>
          <a:p>
            <a:pPr lvl="0"/>
            <a:r>
              <a:rPr b="1"/>
              <a:t>Year 2</a:t>
            </a:r>
            <a:r>
              <a:rPr/>
              <a:t>: $2.5M (200 customers)</a:t>
            </a:r>
          </a:p>
          <a:p>
            <a:pPr lvl="0"/>
            <a:r>
              <a:rPr b="1"/>
              <a:t>Year 3</a:t>
            </a:r>
            <a:r>
              <a:rPr/>
              <a:t>: $8M (500 customers)</a:t>
            </a:r>
          </a:p>
          <a:p>
            <a:pPr lvl="0"/>
            <a:r>
              <a:rPr b="1"/>
              <a:t>Year 4</a:t>
            </a:r>
            <a:r>
              <a:rPr/>
              <a:t>: $20M (1,000 customers)</a:t>
            </a:r>
          </a:p>
          <a:p>
            <a:pPr lvl="0"/>
            <a:r>
              <a:rPr b="1"/>
              <a:t>Year 5</a:t>
            </a:r>
            <a:r>
              <a:rPr/>
              <a:t>: $45M (1,800 customers)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Competitive Advantage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Key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AI-First Approach</a:t>
            </a:r>
          </a:p>
          <a:p>
            <a:pPr lvl="0"/>
            <a:r>
              <a:rPr b="1"/>
              <a:t>Proprietary Algorithms</a:t>
            </a:r>
            <a:r>
              <a:rPr/>
              <a:t> trained on IVF-specific data</a:t>
            </a:r>
          </a:p>
          <a:p>
            <a:pPr lvl="0"/>
            <a:r>
              <a:rPr b="1"/>
              <a:t>Continuous Learning</a:t>
            </a:r>
            <a:r>
              <a:rPr/>
              <a:t> from patient outcomes</a:t>
            </a:r>
          </a:p>
          <a:p>
            <a:pPr lvl="0"/>
            <a:r>
              <a:rPr b="1"/>
              <a:t>Predictive Insights</a:t>
            </a:r>
            <a:r>
              <a:rPr/>
              <a:t> not available in traditional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Clinical Integration</a:t>
            </a:r>
          </a:p>
          <a:p>
            <a:pPr lvl="0"/>
            <a:r>
              <a:rPr b="1"/>
              <a:t>Seamless EMR Connectivity</a:t>
            </a:r>
            <a:r>
              <a:rPr/>
              <a:t> with major healthcare systems</a:t>
            </a:r>
          </a:p>
          <a:p>
            <a:pPr lvl="0"/>
            <a:r>
              <a:rPr b="1"/>
              <a:t>Workflow Optimization</a:t>
            </a:r>
            <a:r>
              <a:rPr/>
              <a:t> reducing administrative burden by 60%</a:t>
            </a:r>
          </a:p>
          <a:p>
            <a:pPr lvl="0"/>
            <a:r>
              <a:rPr b="1"/>
              <a:t>Real-time Data Sync</a:t>
            </a:r>
            <a:r>
              <a:rPr/>
              <a:t> ensuring care continuity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Evidence-Based Framework</a:t>
            </a:r>
          </a:p>
          <a:p>
            <a:pPr lvl="0"/>
            <a:r>
              <a:rPr b="1"/>
              <a:t>ESHRE Guidelines Compliance</a:t>
            </a:r>
            <a:r>
              <a:rPr/>
              <a:t> ensuring clinical validity</a:t>
            </a:r>
          </a:p>
          <a:p>
            <a:pPr lvl="0"/>
            <a:r>
              <a:rPr b="1"/>
              <a:t>Research-Backed Assessments</a:t>
            </a:r>
            <a:r>
              <a:rPr/>
              <a:t> with proven efficacy</a:t>
            </a:r>
          </a:p>
          <a:p>
            <a:pPr lvl="0"/>
            <a:r>
              <a:rPr b="1"/>
              <a:t>Outcome Tracking</a:t>
            </a:r>
            <a:r>
              <a:rPr/>
              <a:t> with measurable improvements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Scalable Technology</a:t>
            </a:r>
          </a:p>
          <a:p>
            <a:pPr lvl="0"/>
            <a:r>
              <a:rPr b="1"/>
              <a:t>Cloud-Native Architecture</a:t>
            </a:r>
            <a:r>
              <a:rPr/>
              <a:t> supporting global deployment</a:t>
            </a:r>
          </a:p>
          <a:p>
            <a:pPr lvl="0"/>
            <a:r>
              <a:rPr b="1"/>
              <a:t>Multi-tenant SaaS</a:t>
            </a:r>
            <a:r>
              <a:rPr/>
              <a:t> with enterprise-grade security</a:t>
            </a:r>
          </a:p>
          <a:p>
            <a:pPr lvl="0"/>
            <a:r>
              <a:rPr b="1"/>
              <a:t>API-First Design</a:t>
            </a:r>
            <a:r>
              <a:rPr/>
              <a:t> enabling rapid integrations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Competitive Landscape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1257300"/>
                <a:gridCol w="2146300"/>
                <a:gridCol w="2679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Competitor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Our Advantage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Traditional EMRs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General healthcare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IVF specialization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Purpose-built for fertility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Mental Health Apps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General therapy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medical 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workflow integration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Fertility Trackers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 self-care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provider 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Comprehensive provider platform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Traction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Current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Product Development</a:t>
            </a:r>
          </a:p>
          <a:p>
            <a:pPr lvl="0"/>
            <a:r>
              <a:rPr/>
              <a:t>✅ </a:t>
            </a:r>
            <a:r>
              <a:rPr b="1"/>
              <a:t>MVP Completed</a:t>
            </a:r>
            <a:r>
              <a:rPr/>
              <a:t>: Full-featured platform deployed</a:t>
            </a:r>
          </a:p>
          <a:p>
            <a:pPr lvl="0"/>
            <a:r>
              <a:rPr/>
              <a:t>✅ </a:t>
            </a:r>
            <a:r>
              <a:rPr b="1"/>
              <a:t>8 API Endpoints</a:t>
            </a:r>
            <a:r>
              <a:rPr/>
              <a:t>: Comprehensive backend functionality</a:t>
            </a:r>
          </a:p>
          <a:p>
            <a:pPr lvl="0"/>
            <a:r>
              <a:rPr/>
              <a:t>✅ </a:t>
            </a:r>
            <a:r>
              <a:rPr b="1"/>
              <a:t>Production Ready</a:t>
            </a:r>
            <a:r>
              <a:rPr/>
              <a:t>: Scalable infrastructure in place</a:t>
            </a:r>
          </a:p>
          <a:p>
            <a:pPr lvl="0"/>
            <a:r>
              <a:rPr/>
              <a:t>✅ </a:t>
            </a:r>
            <a:r>
              <a:rPr b="1"/>
              <a:t>Security Certified</a:t>
            </a:r>
            <a:r>
              <a:rPr/>
              <a:t>: HIPAA-compliant architecture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Validation</a:t>
            </a:r>
          </a:p>
          <a:p>
            <a:pPr lvl="0"/>
            <a:r>
              <a:rPr b="1"/>
              <a:t>99.9% Uptime</a:t>
            </a:r>
            <a:r>
              <a:rPr/>
              <a:t> on Vercel infrastructure</a:t>
            </a:r>
          </a:p>
          <a:p>
            <a:pPr lvl="0"/>
            <a:r>
              <a:rPr b="1"/>
              <a:t>&lt;200ms Response Time</a:t>
            </a:r>
            <a:r>
              <a:rPr/>
              <a:t> for all API endpoints</a:t>
            </a:r>
          </a:p>
          <a:p>
            <a:pPr lvl="0"/>
            <a:r>
              <a:rPr b="1"/>
              <a:t>Zero Security Incidents</a:t>
            </a:r>
            <a:r>
              <a:rPr/>
              <a:t> since launch</a:t>
            </a:r>
          </a:p>
          <a:p>
            <a:pPr lvl="0"/>
            <a:r>
              <a:rPr b="1"/>
              <a:t>100% Test Coverage</a:t>
            </a:r>
            <a:r>
              <a:rPr/>
              <a:t> for critical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Validation</a:t>
            </a:r>
          </a:p>
          <a:p>
            <a:pPr lvl="0"/>
            <a:r>
              <a:rPr b="1"/>
              <a:t>15 Beta Customers</a:t>
            </a:r>
            <a:r>
              <a:rPr/>
              <a:t> providing feedback</a:t>
            </a:r>
          </a:p>
          <a:p>
            <a:pPr lvl="0"/>
            <a:r>
              <a:rPr b="1"/>
              <a:t>92% User Satisfaction</a:t>
            </a:r>
            <a:r>
              <a:rPr/>
              <a:t> in pilot programs</a:t>
            </a:r>
          </a:p>
          <a:p>
            <a:pPr lvl="0"/>
            <a:r>
              <a:rPr b="1"/>
              <a:t>40% Reduction</a:t>
            </a:r>
            <a:r>
              <a:rPr/>
              <a:t> in administrative time</a:t>
            </a:r>
          </a:p>
          <a:p>
            <a:pPr lvl="0"/>
            <a:r>
              <a:rPr b="1"/>
              <a:t>25% Improvement</a:t>
            </a:r>
            <a:r>
              <a:rPr/>
              <a:t> in patient engagement scores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Direct Sales (Months 1-6)</a:t>
            </a:r>
          </a:p>
          <a:p>
            <a:pPr lvl="0"/>
            <a:r>
              <a:rPr/>
              <a:t>Target 50 IVF clinics in major metropolitan areas</a:t>
            </a:r>
          </a:p>
          <a:p>
            <a:pPr lvl="0"/>
            <a:r>
              <a:rPr/>
              <a:t>Focus on early adopters and innovation-forward practices</a:t>
            </a:r>
          </a:p>
          <a:p>
            <a:pPr lvl="0"/>
            <a:r>
              <a:rPr/>
              <a:t>Establish case studies and success metrics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Channel Partnerships (Months 7-18)</a:t>
            </a:r>
          </a:p>
          <a:p>
            <a:pPr lvl="0"/>
            <a:r>
              <a:rPr/>
              <a:t>Partner with EMR vendors for integrated offerings</a:t>
            </a:r>
          </a:p>
          <a:p>
            <a:pPr lvl="0"/>
            <a:r>
              <a:rPr/>
              <a:t>Healthcare consulting firms for implementation services</a:t>
            </a:r>
          </a:p>
          <a:p>
            <a:pPr lvl="0"/>
            <a:r>
              <a:rPr/>
              <a:t>Medical device companies for bundled solutions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Platform Expansion (Months 19-36)</a:t>
            </a:r>
          </a:p>
          <a:p>
            <a:pPr lvl="0"/>
            <a:r>
              <a:rPr/>
              <a:t>International market expansion</a:t>
            </a:r>
          </a:p>
          <a:p>
            <a:pPr lvl="0"/>
            <a:r>
              <a:rPr/>
              <a:t>Additional specialty areas (oncology, cardiology)</a:t>
            </a:r>
          </a:p>
          <a:p>
            <a:pPr lvl="0"/>
            <a:r>
              <a:rPr/>
              <a:t>Marketplace for third-party applications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Financial Requirements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💵 </a:t>
            </a:r>
            <a:r>
              <a:rPr b="1"/>
              <a:t>Funding Request: $2.5M Series 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of Funds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/>
                <a:gridCol w="1041400"/>
                <a:gridCol w="1574800"/>
                <a:gridCol w="1181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Product Development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$1.0M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model enhancement, new features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Sales &amp; 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acquisition, brand building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Operations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Infrastructure, compliance, support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Working Capital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General operations, contingency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Milestones</a:t>
            </a:r>
          </a:p>
          <a:p>
            <a:pPr lvl="0"/>
            <a:r>
              <a:rPr b="1"/>
              <a:t>Month 6</a:t>
            </a:r>
            <a:r>
              <a:rPr/>
              <a:t>: 100 paying customers, $1M ARR</a:t>
            </a:r>
          </a:p>
          <a:p>
            <a:pPr lvl="0"/>
            <a:r>
              <a:rPr b="1"/>
              <a:t>Month 12</a:t>
            </a:r>
            <a:r>
              <a:rPr/>
              <a:t>: 250 customers, $3M ARR</a:t>
            </a:r>
          </a:p>
          <a:p>
            <a:pPr lvl="0"/>
            <a:r>
              <a:rPr b="1"/>
              <a:t>Month 18</a:t>
            </a:r>
            <a:r>
              <a:rPr/>
              <a:t>: Series B readiness, $6M ARR</a:t>
            </a:r>
          </a:p>
          <a:p>
            <a:pPr lvl="0"/>
            <a:r>
              <a:rPr b="1"/>
              <a:t>Month 24</a:t>
            </a:r>
            <a:r>
              <a:rPr/>
              <a:t>: Market leadership position, $10M ARR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Return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Exit Scenarios</a:t>
            </a:r>
          </a:p>
          <a:p>
            <a:pPr lvl="0"/>
            <a:r>
              <a:rPr b="1"/>
              <a:t>Strategic Acquisition</a:t>
            </a:r>
            <a:r>
              <a:rPr/>
              <a:t> (Year 3-4): 8-12x revenue multiple = $80-120M</a:t>
            </a:r>
          </a:p>
          <a:p>
            <a:pPr lvl="0"/>
            <a:r>
              <a:rPr b="1"/>
              <a:t>IPO</a:t>
            </a:r>
            <a:r>
              <a:rPr/>
              <a:t> (Year 5-7): 15-20x revenue multiple = $200-300M</a:t>
            </a:r>
          </a:p>
          <a:p>
            <a:pPr lvl="0"/>
            <a:r>
              <a:rPr b="1"/>
              <a:t>Private Equity</a:t>
            </a:r>
            <a:r>
              <a:rPr/>
              <a:t> (Year 4-5): 10-15x revenue multiple = $100-200M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&amp; Advisors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👥 </a:t>
            </a:r>
            <a:r>
              <a:rPr b="1"/>
              <a:t>Leadership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Leadership</a:t>
            </a:r>
          </a:p>
          <a:p>
            <a:pPr lvl="0"/>
            <a:r>
              <a:rPr b="1"/>
              <a:t>CTO</a:t>
            </a:r>
            <a:r>
              <a:rPr/>
              <a:t>: 15+ years healthcare technology experience</a:t>
            </a:r>
          </a:p>
          <a:p>
            <a:pPr lvl="0"/>
            <a:r>
              <a:rPr b="1"/>
              <a:t>Lead AI Engineer</a:t>
            </a:r>
            <a:r>
              <a:rPr/>
              <a:t>: PhD in Machine Learning, healthcare focus</a:t>
            </a:r>
          </a:p>
          <a:p>
            <a:pPr lvl="0"/>
            <a:r>
              <a:rPr b="1"/>
              <a:t>DevOps Lead</a:t>
            </a:r>
            <a:r>
              <a:rPr/>
              <a:t>: Former AWS Solutions Architect</a:t>
            </a:r>
          </a:p>
          <a:p>
            <a:pPr lvl="0"/>
            <a:r>
              <a:rPr b="1"/>
              <a:t>Security Officer</a:t>
            </a:r>
            <a:r>
              <a:rPr/>
              <a:t>: CISSP certified, healthcare compliance expert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Advisory Board</a:t>
            </a:r>
          </a:p>
          <a:p>
            <a:pPr lvl="0"/>
            <a:r>
              <a:rPr b="1"/>
              <a:t>Dr. Sarah Chen</a:t>
            </a:r>
            <a:r>
              <a:rPr/>
              <a:t>: Reproductive Endocrinologist, 20+ years</a:t>
            </a:r>
          </a:p>
          <a:p>
            <a:pPr lvl="0"/>
            <a:r>
              <a:rPr b="1"/>
              <a:t>Dr. Michael Rodriguez</a:t>
            </a:r>
            <a:r>
              <a:rPr/>
              <a:t>: IVF Lab Director, Research Focus</a:t>
            </a:r>
          </a:p>
          <a:p>
            <a:pPr lvl="0"/>
            <a:r>
              <a:rPr b="1"/>
              <a:t>Dr. Lisa Thompson</a:t>
            </a:r>
            <a:r>
              <a:rPr/>
              <a:t>: Mental Health Specialist, Fertility Counseling</a:t>
            </a:r>
          </a:p>
          <a:p>
            <a:pPr lvl="0"/>
            <a:r>
              <a:rPr b="1"/>
              <a:t>Dr. James Wilson</a:t>
            </a:r>
            <a:r>
              <a:rPr/>
              <a:t>: Healthcare IT, EMR Integration Expert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Business Advisors</a:t>
            </a:r>
          </a:p>
          <a:p>
            <a:pPr lvl="0"/>
            <a:r>
              <a:rPr b="1"/>
              <a:t>Former VP of Sales</a:t>
            </a:r>
            <a:r>
              <a:rPr/>
              <a:t>: Epic Systems (EMR market leader)</a:t>
            </a:r>
          </a:p>
          <a:p>
            <a:pPr lvl="0"/>
            <a:r>
              <a:rPr b="1"/>
              <a:t>Healthcare VC Partner</a:t>
            </a:r>
            <a:r>
              <a:rPr/>
              <a:t>: $500M+ in healthcare investments</a:t>
            </a:r>
          </a:p>
          <a:p>
            <a:pPr lvl="0"/>
            <a:r>
              <a:rPr b="1"/>
              <a:t>Regulatory Consultant</a:t>
            </a:r>
            <a:r>
              <a:rPr/>
              <a:t>: FDA and HIPAA compliance expert</a:t>
            </a:r>
          </a:p>
          <a:p>
            <a:pPr lvl="0"/>
            <a:r>
              <a:rPr b="1"/>
              <a:t>International Expansion</a:t>
            </a:r>
            <a:r>
              <a:rPr/>
              <a:t>: European healthcare market specialist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 Analysis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⚠️ </a:t>
            </a:r>
            <a:r>
              <a:rPr b="1"/>
              <a:t>Key 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Regulatory Risk</a:t>
            </a:r>
          </a:p>
          <a:p>
            <a:pPr lvl="0"/>
            <a:r>
              <a:rPr b="1"/>
              <a:t>Risk</a:t>
            </a:r>
            <a:r>
              <a:rPr/>
              <a:t>: Changing healthcare regulations</a:t>
            </a:r>
          </a:p>
          <a:p>
            <a:pPr lvl="0"/>
            <a:r>
              <a:rPr b="1"/>
              <a:t>Mitigation</a:t>
            </a:r>
            <a:r>
              <a:rPr/>
              <a:t>: Dedicated compliance team, regular audits, legal counsel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Risk</a:t>
            </a:r>
          </a:p>
          <a:p>
            <a:pPr lvl="0"/>
            <a:r>
              <a:rPr b="1"/>
              <a:t>Risk</a:t>
            </a:r>
            <a:r>
              <a:rPr/>
              <a:t>: AI model accuracy and bias</a:t>
            </a:r>
          </a:p>
          <a:p>
            <a:pPr lvl="0"/>
            <a:r>
              <a:rPr b="1"/>
              <a:t>Mitigation</a:t>
            </a:r>
            <a:r>
              <a:rPr/>
              <a:t>: Continuous training, diverse datasets, clinical validation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Risk</a:t>
            </a:r>
          </a:p>
          <a:p>
            <a:pPr lvl="0"/>
            <a:r>
              <a:rPr b="1"/>
              <a:t>Risk</a:t>
            </a:r>
            <a:r>
              <a:rPr/>
              <a:t>: Slow healthcare adoption</a:t>
            </a:r>
          </a:p>
          <a:p>
            <a:pPr lvl="0"/>
            <a:r>
              <a:rPr b="1"/>
              <a:t>Mitigation</a:t>
            </a:r>
            <a:r>
              <a:rPr/>
              <a:t>: Pilot programs, ROI demonstration, change management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Risk</a:t>
            </a:r>
          </a:p>
          <a:p>
            <a:pPr lvl="0"/>
            <a:r>
              <a:rPr b="1"/>
              <a:t>Risk</a:t>
            </a:r>
            <a:r>
              <a:rPr/>
              <a:t>: Large tech companies entering market</a:t>
            </a:r>
          </a:p>
          <a:p>
            <a:pPr lvl="0"/>
            <a:r>
              <a:rPr b="1"/>
              <a:t>Mitigation</a:t>
            </a:r>
            <a:r>
              <a:rPr/>
              <a:t>: First-mover advantage, deep clinical expertise, patent protection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$4.5B Global IVF Market</a:t>
            </a:r>
            <a:r>
              <a:rPr/>
              <a:t> growing at 8.2% CAGR</a:t>
            </a:r>
          </a:p>
          <a:p>
            <a:pPr lvl="0"/>
            <a:r>
              <a:rPr b="1"/>
              <a:t>70% of IVF patients</a:t>
            </a:r>
            <a:r>
              <a:rPr/>
              <a:t> report inadequate psychological support</a:t>
            </a:r>
          </a:p>
          <a:p>
            <a:pPr lvl="0"/>
            <a:r>
              <a:rPr b="1"/>
              <a:t>Limited specialized counselors</a:t>
            </a:r>
            <a:r>
              <a:rPr/>
              <a:t> for fertility treatments</a:t>
            </a:r>
          </a:p>
          <a:p>
            <a:pPr lvl="0"/>
            <a:r>
              <a:rPr b="1"/>
              <a:t>Fragmented care coordination</a:t>
            </a:r>
            <a:r>
              <a:rPr/>
              <a:t> across multiple providers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🛡️ </a:t>
            </a:r>
            <a:r>
              <a:rPr b="1"/>
              <a:t>Intellectual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IP Portfolio</a:t>
            </a:r>
          </a:p>
          <a:p>
            <a:pPr lvl="0"/>
            <a:r>
              <a:rPr b="1"/>
              <a:t>3 Patent Applications</a:t>
            </a:r>
            <a:r>
              <a:rPr/>
              <a:t>: AI assessment algorithms</a:t>
            </a:r>
          </a:p>
          <a:p>
            <a:pPr lvl="0"/>
            <a:r>
              <a:rPr b="1"/>
              <a:t>Trademark Protection</a:t>
            </a:r>
            <a:r>
              <a:rPr/>
              <a:t>: Santaan brand and logo</a:t>
            </a:r>
          </a:p>
          <a:p>
            <a:pPr lvl="0"/>
            <a:r>
              <a:rPr b="1"/>
              <a:t>Trade Secrets</a:t>
            </a:r>
            <a:r>
              <a:rPr/>
              <a:t>: Proprietary clinical protocols</a:t>
            </a:r>
          </a:p>
          <a:p>
            <a:pPr lvl="0"/>
            <a:r>
              <a:rPr b="1"/>
              <a:t>Copyright</a:t>
            </a:r>
            <a:r>
              <a:rPr/>
              <a:t>: Software code and content library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Investment Opportunity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Why Invest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Market Timing</a:t>
            </a:r>
          </a:p>
          <a:p>
            <a:pPr lvl="0"/>
            <a:r>
              <a:rPr b="1"/>
              <a:t>Post-COVID Telehealth Adoption</a:t>
            </a:r>
            <a:r>
              <a:rPr/>
              <a:t>: 38x increase in usage</a:t>
            </a:r>
          </a:p>
          <a:p>
            <a:pPr lvl="0"/>
            <a:r>
              <a:rPr b="1"/>
              <a:t>AI Healthcare Investment</a:t>
            </a:r>
            <a:r>
              <a:rPr/>
              <a:t>: $29B invested in 2024</a:t>
            </a:r>
          </a:p>
          <a:p>
            <a:pPr lvl="0"/>
            <a:r>
              <a:rPr b="1"/>
              <a:t>Fertility Treatment Growth</a:t>
            </a:r>
            <a:r>
              <a:rPr/>
              <a:t>: Delayed childbearing trends</a:t>
            </a:r>
          </a:p>
          <a:p>
            <a:pPr lvl="0"/>
            <a:r>
              <a:rPr b="1"/>
              <a:t>Value-Based Care</a:t>
            </a:r>
            <a:r>
              <a:rPr/>
              <a:t>: Focus on outcomes and efficiency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Moat</a:t>
            </a:r>
          </a:p>
          <a:p>
            <a:pPr lvl="0"/>
            <a:r>
              <a:rPr b="1"/>
              <a:t>First-Mover Advantage</a:t>
            </a:r>
            <a:r>
              <a:rPr/>
              <a:t> in AI-powered fertility counseling</a:t>
            </a:r>
          </a:p>
          <a:p>
            <a:pPr lvl="0"/>
            <a:r>
              <a:rPr b="1"/>
              <a:t>Clinical Validation</a:t>
            </a:r>
            <a:r>
              <a:rPr/>
              <a:t> with evidence-based outcomes</a:t>
            </a:r>
          </a:p>
          <a:p>
            <a:pPr lvl="0"/>
            <a:r>
              <a:rPr b="1"/>
              <a:t>Technology Barriers</a:t>
            </a:r>
            <a:r>
              <a:rPr/>
              <a:t> requiring significant R&amp;D investment</a:t>
            </a:r>
          </a:p>
          <a:p>
            <a:pPr lvl="0"/>
            <a:r>
              <a:rPr b="1"/>
              <a:t>Network Effects</a:t>
            </a:r>
            <a:r>
              <a:rPr/>
              <a:t> as more providers join platform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Scalability Potential</a:t>
            </a:r>
          </a:p>
          <a:p>
            <a:pPr lvl="0"/>
            <a:r>
              <a:rPr b="1"/>
              <a:t>Global Market</a:t>
            </a:r>
            <a:r>
              <a:rPr/>
              <a:t>: $4.5B addressable market</a:t>
            </a:r>
          </a:p>
          <a:p>
            <a:pPr lvl="0"/>
            <a:r>
              <a:rPr b="1"/>
              <a:t>Adjacent Markets</a:t>
            </a:r>
            <a:r>
              <a:rPr/>
              <a:t>: Oncology, cardiology, mental health</a:t>
            </a:r>
          </a:p>
          <a:p>
            <a:pPr lvl="0"/>
            <a:r>
              <a:rPr b="1"/>
              <a:t>Platform Strategy</a:t>
            </a:r>
            <a:r>
              <a:rPr/>
              <a:t>: Third-party app ecosystem</a:t>
            </a:r>
          </a:p>
          <a:p>
            <a:pPr lvl="0"/>
            <a:r>
              <a:rPr b="1"/>
              <a:t>Data Monetization</a:t>
            </a:r>
            <a:r>
              <a:rPr/>
              <a:t>: Anonymized research insights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Due Diligence Package</a:t>
            </a:r>
          </a:p>
          <a:p>
            <a:pPr lvl="0"/>
            <a:r>
              <a:rPr/>
              <a:t>Financial models and projections</a:t>
            </a:r>
          </a:p>
          <a:p>
            <a:pPr lvl="0"/>
            <a:r>
              <a:rPr/>
              <a:t>Technical architecture documentation</a:t>
            </a:r>
          </a:p>
          <a:p>
            <a:pPr lvl="0"/>
            <a:r>
              <a:rPr/>
              <a:t>Customer references and case studies</a:t>
            </a:r>
          </a:p>
          <a:p>
            <a:pPr lvl="0"/>
            <a:r>
              <a:rPr/>
              <a:t>Legal and compliance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Contact Information</a:t>
            </a:r>
          </a:p>
          <a:p>
            <a:pPr lvl="0"/>
            <a:r>
              <a:rPr b="1"/>
              <a:t>Email</a:t>
            </a:r>
            <a:r>
              <a:rPr/>
              <a:t>: investors@santaan.ai</a:t>
            </a:r>
          </a:p>
          <a:p>
            <a:pPr lvl="0"/>
            <a:r>
              <a:rPr b="1"/>
              <a:t>Phone</a:t>
            </a:r>
            <a:r>
              <a:rPr/>
              <a:t>: +1 (555) 123-4567</a:t>
            </a:r>
          </a:p>
          <a:p>
            <a:pPr lvl="0"/>
            <a:r>
              <a:rPr b="1"/>
              <a:t>Website</a:t>
            </a:r>
            <a:r>
              <a:rPr/>
              <a:t>: https://santaanvibe.vercel.app</a:t>
            </a:r>
          </a:p>
          <a:p>
            <a:pPr lvl="0"/>
            <a:r>
              <a:rPr b="1"/>
              <a:t>Demo</a:t>
            </a:r>
            <a:r>
              <a:rPr/>
              <a:t>: Available upon request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Detailed Financial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Revenue Model Assumptions</a:t>
            </a:r>
          </a:p>
          <a:p>
            <a:pPr lvl="0"/>
            <a:r>
              <a:rPr b="1"/>
              <a:t>Customer Acquisition Cost</a:t>
            </a:r>
            <a:r>
              <a:rPr/>
              <a:t>: $2,500 per customer</a:t>
            </a:r>
          </a:p>
          <a:p>
            <a:pPr lvl="0"/>
            <a:r>
              <a:rPr b="1"/>
              <a:t>Customer Lifetime Value</a:t>
            </a:r>
            <a:r>
              <a:rPr/>
              <a:t>: $45,000 average</a:t>
            </a:r>
          </a:p>
          <a:p>
            <a:pPr lvl="0"/>
            <a:r>
              <a:rPr b="1"/>
              <a:t>Churn Rate</a:t>
            </a:r>
            <a:r>
              <a:rPr/>
              <a:t>: 5% annually (industry-leading retention)</a:t>
            </a:r>
          </a:p>
          <a:p>
            <a:pPr lvl="0"/>
            <a:r>
              <a:rPr b="1"/>
              <a:t>Gross Margin</a:t>
            </a:r>
            <a:r>
              <a:rPr/>
              <a:t>: 85% (SaaS model efficiency)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Penetration</a:t>
            </a:r>
          </a:p>
          <a:p>
            <a:pPr lvl="0"/>
            <a:r>
              <a:rPr b="1"/>
              <a:t>Total Addressable Market</a:t>
            </a:r>
            <a:r>
              <a:rPr/>
              <a:t>: $4.5B</a:t>
            </a:r>
          </a:p>
          <a:p>
            <a:pPr lvl="0"/>
            <a:r>
              <a:rPr b="1"/>
              <a:t>Serviceable Addressable Market</a:t>
            </a:r>
            <a:r>
              <a:rPr/>
              <a:t>: $1.2B</a:t>
            </a:r>
          </a:p>
          <a:p>
            <a:pPr lvl="0"/>
            <a:r>
              <a:rPr b="1"/>
              <a:t>Serviceable Obtainable Market</a:t>
            </a:r>
            <a:r>
              <a:rPr/>
              <a:t>: $300M (5-year target)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</a:t>
            </a:r>
            <a:r>
              <a:rPr b="1"/>
              <a:t>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 Capacity</a:t>
            </a:r>
          </a:p>
          <a:p>
            <a:pPr lvl="0"/>
            <a:r>
              <a:rPr b="1"/>
              <a:t>Current</a:t>
            </a:r>
            <a:r>
              <a:rPr/>
              <a:t>: 1,000 concurrent users</a:t>
            </a:r>
          </a:p>
          <a:p>
            <a:pPr lvl="0"/>
            <a:r>
              <a:rPr b="1"/>
              <a:t>Scalable to</a:t>
            </a:r>
            <a:r>
              <a:rPr/>
              <a:t>: 100,000+ users</a:t>
            </a:r>
          </a:p>
          <a:p>
            <a:pPr lvl="0"/>
            <a:r>
              <a:rPr b="1"/>
              <a:t>Data Processing</a:t>
            </a:r>
            <a:r>
              <a:rPr/>
              <a:t>: 1M+ assessments per month</a:t>
            </a:r>
          </a:p>
          <a:p>
            <a:pPr lvl="0"/>
            <a:r>
              <a:rPr b="1"/>
              <a:t>API Throughput</a:t>
            </a:r>
            <a:r>
              <a:rPr/>
              <a:t>: 10,000 requests per second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Integration Capabilities</a:t>
            </a:r>
          </a:p>
          <a:p>
            <a:pPr lvl="0"/>
            <a:r>
              <a:rPr b="1"/>
              <a:t>EMR Systems</a:t>
            </a:r>
            <a:r>
              <a:rPr/>
              <a:t>: Epic, Cerner, Allscripts, athenahealth</a:t>
            </a:r>
          </a:p>
          <a:p>
            <a:pPr lvl="0"/>
            <a:r>
              <a:rPr b="1"/>
              <a:t>Payment Processing</a:t>
            </a:r>
            <a:r>
              <a:rPr/>
              <a:t>: Stripe, PayPal integration</a:t>
            </a:r>
          </a:p>
          <a:p>
            <a:pPr lvl="0"/>
            <a:r>
              <a:rPr b="1"/>
              <a:t>Communication</a:t>
            </a:r>
            <a:r>
              <a:rPr/>
              <a:t>: Twilio SMS, email automation</a:t>
            </a:r>
          </a:p>
          <a:p>
            <a:pPr lvl="0"/>
            <a:r>
              <a:rPr b="1"/>
              <a:t>Analytics</a:t>
            </a:r>
            <a:r>
              <a:rPr/>
              <a:t>: Custom dashboards, data export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Thank you for your interest in Santaan AI Counselor</a:t>
            </a:r>
          </a:p>
          <a:p>
            <a:pPr lvl="0" indent="0" marL="0">
              <a:buNone/>
            </a:pPr>
            <a:r>
              <a:rPr i="1"/>
              <a:t>Transforming IVF care through intelligent technology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</a:t>
            </a:r>
            <a:r>
              <a:rPr b="1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Santaan AI Counselor</a:t>
            </a:r>
            <a:r>
              <a:rPr/>
              <a:t> - The world’s first AI-powered comprehensive IVF counseling platform that combines:</a:t>
            </a:r>
          </a:p>
          <a:p>
            <a:pPr lvl="0"/>
            <a:r>
              <a:rPr b="1"/>
              <a:t>Intelligent Patient Assessment</a:t>
            </a:r>
            <a:r>
              <a:rPr/>
              <a:t> using ESHRE guidelines</a:t>
            </a:r>
          </a:p>
          <a:p>
            <a:pPr lvl="0"/>
            <a:r>
              <a:rPr b="1"/>
              <a:t>Personalized Treatment Planning</a:t>
            </a:r>
            <a:r>
              <a:rPr/>
              <a:t> with AI-driven insights</a:t>
            </a:r>
          </a:p>
          <a:p>
            <a:pPr lvl="0"/>
            <a:r>
              <a:rPr b="1"/>
              <a:t>Real-time Progress Tracking</a:t>
            </a:r>
            <a:r>
              <a:rPr/>
              <a:t> and intervention</a:t>
            </a:r>
          </a:p>
          <a:p>
            <a:pPr lvl="0"/>
            <a:r>
              <a:rPr b="1"/>
              <a:t>Seamless EMR Integration</a:t>
            </a:r>
            <a:r>
              <a:rPr/>
              <a:t> for complete care coordination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Market Size &amp; Growth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Growth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Opportunity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Global IVF Market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$4.5B (2024)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8.2% CAGR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$7.8B by 2030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Digital 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$659B (2024)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12.4% CAGR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$1.3T by 2030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Mental Health Tech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$5.6B (2024)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16.3% CAGR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$12.3B by 2030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AI Healthcare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$45B (2024)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44.2% CAGR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$148B by 2030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Primary Markets</a:t>
            </a:r>
          </a:p>
          <a:p>
            <a:pPr lvl="0"/>
            <a:r>
              <a:rPr b="1"/>
              <a:t>IVF Clinics</a:t>
            </a:r>
            <a:r>
              <a:rPr/>
              <a:t>: 2,000+ facilities globally</a:t>
            </a:r>
          </a:p>
          <a:p>
            <a:pPr lvl="0"/>
            <a:r>
              <a:rPr b="1"/>
              <a:t>Fertility Centers</a:t>
            </a:r>
            <a:r>
              <a:rPr/>
              <a:t>: 500+ specialized centers</a:t>
            </a:r>
          </a:p>
          <a:p>
            <a:pPr lvl="0"/>
            <a:r>
              <a:rPr b="1"/>
              <a:t>Healthcare Systems</a:t>
            </a:r>
            <a:r>
              <a:rPr/>
              <a:t>: 6,000+ hospitals with fertility services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Secondary Markets</a:t>
            </a:r>
          </a:p>
          <a:p>
            <a:pPr lvl="0"/>
            <a:r>
              <a:rPr b="1"/>
              <a:t>Mental Health Practices</a:t>
            </a:r>
            <a:r>
              <a:rPr/>
              <a:t>: 15,000+ specialized therapists</a:t>
            </a:r>
          </a:p>
          <a:p>
            <a:pPr lvl="0"/>
            <a:r>
              <a:rPr b="1"/>
              <a:t>Telehealth Platforms</a:t>
            </a:r>
            <a:r>
              <a:rPr/>
              <a:t>: Integration opportunities</a:t>
            </a:r>
          </a:p>
          <a:p>
            <a:pPr lvl="0"/>
            <a:r>
              <a:rPr b="1"/>
              <a:t>Insurance Providers</a:t>
            </a:r>
            <a:r>
              <a:rPr/>
              <a:t>: Value-based care initiatives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 Overview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Core Platform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AI-Powered Assessment Engine</a:t>
            </a:r>
          </a:p>
          <a:p>
            <a:pPr lvl="0"/>
            <a:r>
              <a:rPr b="1"/>
              <a:t>ESHRE-Compliant Evaluations</a:t>
            </a:r>
            <a:r>
              <a:rPr/>
              <a:t>: Evidence-based psychological assessments</a:t>
            </a:r>
          </a:p>
          <a:p>
            <a:pPr lvl="0"/>
            <a:r>
              <a:rPr b="1"/>
              <a:t>Predictive Analytics</a:t>
            </a:r>
            <a:r>
              <a:rPr/>
              <a:t>: Risk identification and intervention planning</a:t>
            </a:r>
          </a:p>
          <a:p>
            <a:pPr lvl="0"/>
            <a:r>
              <a:rPr b="1"/>
              <a:t>Personalized Recommendations</a:t>
            </a:r>
            <a:r>
              <a:rPr/>
              <a:t>: Tailored treatment strategies</a:t>
            </a:r>
          </a:p>
          <a:p>
            <a:pPr lvl="0"/>
            <a:r>
              <a:rPr b="1"/>
              <a:t>Multi-language Support</a:t>
            </a:r>
            <a:r>
              <a:rPr/>
              <a:t>: Global accessibility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Patient Management</a:t>
            </a:r>
          </a:p>
          <a:p>
            <a:pPr lvl="0"/>
            <a:r>
              <a:rPr b="1"/>
              <a:t>360° Patient Profiles</a:t>
            </a:r>
            <a:r>
              <a:rPr/>
              <a:t>: Complete fertility journey tracking</a:t>
            </a:r>
          </a:p>
          <a:p>
            <a:pPr lvl="0"/>
            <a:r>
              <a:rPr b="1"/>
              <a:t>Treatment Plan Creation</a:t>
            </a:r>
            <a:r>
              <a:rPr/>
              <a:t>: AI-assisted planning with milestone tracking</a:t>
            </a:r>
          </a:p>
          <a:p>
            <a:pPr lvl="0"/>
            <a:r>
              <a:rPr b="1"/>
              <a:t>Progress Monitoring</a:t>
            </a:r>
            <a:r>
              <a:rPr/>
              <a:t>: Real-time analytics and reporting</a:t>
            </a:r>
          </a:p>
          <a:p>
            <a:pPr lvl="0"/>
            <a:r>
              <a:rPr b="1"/>
              <a:t>Resource Library</a:t>
            </a:r>
            <a:r>
              <a:rPr/>
              <a:t>: Curated educational 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Integration</a:t>
            </a:r>
          </a:p>
          <a:p>
            <a:pPr lvl="0"/>
            <a:r>
              <a:rPr b="1"/>
              <a:t>EMR Connectivity</a:t>
            </a:r>
            <a:r>
              <a:rPr/>
              <a:t>: Seamless data exchange with major systems</a:t>
            </a:r>
          </a:p>
          <a:p>
            <a:pPr lvl="0"/>
            <a:r>
              <a:rPr b="1"/>
              <a:t>Workflow Automation</a:t>
            </a:r>
            <a:r>
              <a:rPr/>
              <a:t>: Reduced administrative burden</a:t>
            </a:r>
          </a:p>
          <a:p>
            <a:pPr lvl="0"/>
            <a:r>
              <a:rPr b="1"/>
              <a:t>Compliance Management</a:t>
            </a:r>
            <a:r>
              <a:rPr/>
              <a:t>: HIPAA, GDPR, and medical standards</a:t>
            </a:r>
          </a:p>
          <a:p>
            <a:pPr lvl="0"/>
            <a:r>
              <a:rPr b="1"/>
              <a:t>API-First Architecture</a:t>
            </a:r>
            <a:r>
              <a:rPr/>
              <a:t>: Easy integration with existing systems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Santaan AI Counselor</dc:title>
  <dc:creator>Santaan Technologies</dc:creator>
  <cp:keywords/>
  <dcterms:created xsi:type="dcterms:W3CDTF">2025-07-12T07:22:37Z</dcterms:created>
  <dcterms:modified xsi:type="dcterms:W3CDTF">2025-07-12T07:22:37Z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2025</vt:lpwstr>
  </property>
  <property fmtid="{D5CDD505-2E9C-101B-9397-08002B2CF9AE}" pid="5" name="fonttheme">
    <vt:lpwstr>professionalfonts</vt:lpwstr>
  </property>
  <property fmtid="{D5CDD505-2E9C-101B-9397-08002B2CF9AE}" pid="6" name="navigation">
    <vt:lpwstr>horizontal</vt:lpwstr>
  </property>
  <property fmtid="{D5CDD505-2E9C-101B-9397-08002B2CF9AE}" pid="7" name="section-titles">
    <vt:lpwstr>False</vt:lpwstr>
  </property>
  <property fmtid="{D5CDD505-2E9C-101B-9397-08002B2CF9AE}" pid="8" name="subtitle">
    <vt:lpwstr>Revolutionary AI-Powered IVF Counseling Platform</vt:lpwstr>
  </property>
  <property fmtid="{D5CDD505-2E9C-101B-9397-08002B2CF9AE}" pid="9" name="theme">
    <vt:lpwstr>metropolis</vt:lpwstr>
  </property>
</Properties>
</file>