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2" Type="http://schemas.openxmlformats.org/officeDocument/2006/relationships/viewProps" Target="viewProps.xml" /><Relationship Id="rId41" Type="http://schemas.openxmlformats.org/officeDocument/2006/relationships/presProps" Target="presProps.xml" /><Relationship Id="rId1" Type="http://schemas.openxmlformats.org/officeDocument/2006/relationships/slideMaster" Target="slideMasters/slideMaster1.xml" /><Relationship Id="rId44" Type="http://schemas.openxmlformats.org/officeDocument/2006/relationships/tableStyles" Target="tableStyles.xml" /><Relationship Id="rId43"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Santaan AI Counselor User Manual</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Comprehensive Training Guide for Healthcare Professionals</a:t>
            </a:r>
            <a:br/>
            <a:br/>
            <a:r>
              <a:rPr/>
              <a:t>Santaan Technologies</a:t>
            </a:r>
          </a:p>
        </p:txBody>
      </p:sp>
      <p:sp>
        <p:nvSpPr>
          <p:cNvPr id="4" name="Date Placeholder 3"/>
          <p:cNvSpPr>
            <a:spLocks noGrp="1"/>
          </p:cNvSpPr>
          <p:nvPr>
            <p:ph idx="10" sz="half" type="dt"/>
          </p:nvPr>
        </p:nvSpPr>
        <p:spPr/>
        <p:txBody>
          <a:bodyPr/>
          <a:lstStyle/>
          <a:p>
            <a:pPr lvl="0" indent="0" marL="0">
              <a:buNone/>
            </a:pPr>
            <a:r>
              <a:rPr/>
              <a:t>2025</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 </a:t>
            </a:r>
            <a:r>
              <a:rPr b="1"/>
              <a:t>Dashboard Overview</a:t>
            </a:r>
          </a:p>
        </p:txBody>
      </p:sp>
      <p:sp>
        <p:nvSpPr>
          <p:cNvPr id="3" name="Content Placeholder 2"/>
          <p:cNvSpPr>
            <a:spLocks noGrp="1"/>
          </p:cNvSpPr>
          <p:nvPr>
            <p:ph idx="1"/>
          </p:nvPr>
        </p:nvSpPr>
        <p:spPr/>
        <p:txBody>
          <a:bodyPr/>
          <a:lstStyle/>
          <a:p>
            <a:pPr lvl="0" indent="0" marL="0">
              <a:spcBef>
                <a:spcPts val="3000"/>
              </a:spcBef>
              <a:buNone/>
            </a:pPr>
            <a:r>
              <a:rPr b="1"/>
              <a:t>Main Navigation</a:t>
            </a:r>
          </a:p>
          <a:p>
            <a:pPr lvl="0"/>
            <a:r>
              <a:rPr b="1"/>
              <a:t>Dashboard</a:t>
            </a:r>
            <a:r>
              <a:rPr/>
              <a:t>: Overview of key metrics and activities</a:t>
            </a:r>
          </a:p>
          <a:p>
            <a:pPr lvl="0"/>
            <a:r>
              <a:rPr b="1"/>
              <a:t>Patients</a:t>
            </a:r>
            <a:r>
              <a:rPr/>
              <a:t>: Patient management and records</a:t>
            </a:r>
          </a:p>
          <a:p>
            <a:pPr lvl="0"/>
            <a:r>
              <a:rPr b="1"/>
              <a:t>Assessments</a:t>
            </a:r>
            <a:r>
              <a:rPr/>
              <a:t>: Psychological evaluation tools</a:t>
            </a:r>
          </a:p>
          <a:p>
            <a:pPr lvl="0"/>
            <a:r>
              <a:rPr b="1"/>
              <a:t>Treatment Plans</a:t>
            </a:r>
            <a:r>
              <a:rPr/>
              <a:t>: Care planning and management</a:t>
            </a:r>
          </a:p>
          <a:p>
            <a:pPr lvl="0"/>
            <a:r>
              <a:rPr b="1"/>
              <a:t>Resources</a:t>
            </a:r>
            <a:r>
              <a:rPr/>
              <a:t>: Educational content library</a:t>
            </a:r>
          </a:p>
          <a:p>
            <a:pPr lvl="0"/>
            <a:r>
              <a:rPr b="1"/>
              <a:t>Settings</a:t>
            </a:r>
            <a:r>
              <a:rPr/>
              <a:t>: Personal and system preferences</a:t>
            </a:r>
          </a:p>
          <a:p>
            <a:pPr lvl="0" indent="0" marL="0">
              <a:spcBef>
                <a:spcPts val="3000"/>
              </a:spcBef>
              <a:buNone/>
            </a:pPr>
            <a:r>
              <a:rPr b="1"/>
              <a:t>Quick Actions</a:t>
            </a:r>
          </a:p>
          <a:p>
            <a:pPr lvl="0"/>
            <a:r>
              <a:rPr b="1"/>
              <a:t>Add New Patient</a:t>
            </a:r>
            <a:r>
              <a:rPr/>
              <a:t>: Streamlined onboarding process</a:t>
            </a:r>
          </a:p>
          <a:p>
            <a:pPr lvl="0"/>
            <a:r>
              <a:rPr b="1"/>
              <a:t>Schedule Assessment</a:t>
            </a:r>
            <a:r>
              <a:rPr/>
              <a:t>: Book evaluation sessions</a:t>
            </a:r>
          </a:p>
          <a:p>
            <a:pPr lvl="0"/>
            <a:r>
              <a:rPr b="1"/>
              <a:t>Generate Report</a:t>
            </a:r>
            <a:r>
              <a:rPr/>
              <a:t>: Create progress summaries</a:t>
            </a:r>
          </a:p>
          <a:p>
            <a:pPr lvl="0"/>
            <a:r>
              <a:rPr b="1"/>
              <a:t>Send Message</a:t>
            </a:r>
            <a:r>
              <a:rPr/>
              <a:t>: Communicate with patients or team</a:t>
            </a:r>
          </a:p>
          <a:p>
            <a:pPr lvl="0"/>
            <a:r>
              <a:rPr b="1"/>
              <a:t>View Calendar</a:t>
            </a:r>
            <a:r>
              <a:rPr/>
              <a:t>: Check upcoming appointments</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 </a:t>
            </a:r>
            <a:r>
              <a:rPr b="1"/>
              <a:t>Dashboard Widgets</a:t>
            </a:r>
          </a:p>
        </p:txBody>
      </p:sp>
      <p:sp>
        <p:nvSpPr>
          <p:cNvPr id="3" name="Content Placeholder 2"/>
          <p:cNvSpPr>
            <a:spLocks noGrp="1"/>
          </p:cNvSpPr>
          <p:nvPr>
            <p:ph idx="1"/>
          </p:nvPr>
        </p:nvSpPr>
        <p:spPr/>
        <p:txBody>
          <a:bodyPr/>
          <a:lstStyle/>
          <a:p>
            <a:pPr lvl="0" indent="0" marL="0">
              <a:spcBef>
                <a:spcPts val="3000"/>
              </a:spcBef>
              <a:buNone/>
            </a:pPr>
            <a:r>
              <a:rPr b="1"/>
              <a:t>Patient Statistics</a:t>
            </a:r>
          </a:p>
          <a:p>
            <a:pPr lvl="0"/>
            <a:r>
              <a:rPr b="1"/>
              <a:t>Total Patients</a:t>
            </a:r>
            <a:r>
              <a:rPr/>
              <a:t>: Current caseload</a:t>
            </a:r>
          </a:p>
          <a:p>
            <a:pPr lvl="0"/>
            <a:r>
              <a:rPr b="1"/>
              <a:t>Active Treatments</a:t>
            </a:r>
            <a:r>
              <a:rPr/>
              <a:t>: Ongoing care plans</a:t>
            </a:r>
          </a:p>
          <a:p>
            <a:pPr lvl="0"/>
            <a:r>
              <a:rPr b="1"/>
              <a:t>Completed Assessments</a:t>
            </a:r>
            <a:r>
              <a:rPr/>
              <a:t>: Recent evaluations</a:t>
            </a:r>
          </a:p>
          <a:p>
            <a:pPr lvl="0"/>
            <a:r>
              <a:rPr b="1"/>
              <a:t>Upcoming Appointments</a:t>
            </a:r>
            <a:r>
              <a:rPr/>
              <a:t>: Today’s schedule</a:t>
            </a:r>
          </a:p>
          <a:p>
            <a:pPr lvl="0" indent="0" marL="0">
              <a:spcBef>
                <a:spcPts val="3000"/>
              </a:spcBef>
              <a:buNone/>
            </a:pPr>
            <a:r>
              <a:rPr b="1"/>
              <a:t>Performance Metrics</a:t>
            </a:r>
          </a:p>
          <a:p>
            <a:pPr lvl="0"/>
            <a:r>
              <a:rPr b="1"/>
              <a:t>Assessment Completion Rate</a:t>
            </a:r>
            <a:r>
              <a:rPr/>
              <a:t>: Evaluation efficiency</a:t>
            </a:r>
          </a:p>
          <a:p>
            <a:pPr lvl="0"/>
            <a:r>
              <a:rPr b="1"/>
              <a:t>Treatment Plan Adherence</a:t>
            </a:r>
            <a:r>
              <a:rPr/>
              <a:t>: Patient compliance</a:t>
            </a:r>
          </a:p>
          <a:p>
            <a:pPr lvl="0"/>
            <a:r>
              <a:rPr b="1"/>
              <a:t>Outcome Improvements</a:t>
            </a:r>
            <a:r>
              <a:rPr/>
              <a:t>: Success measurements</a:t>
            </a:r>
          </a:p>
          <a:p>
            <a:pPr lvl="0"/>
            <a:r>
              <a:rPr b="1"/>
              <a:t>Patient Satisfaction</a:t>
            </a:r>
            <a:r>
              <a:rPr/>
              <a:t>: Feedback scores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Patient Management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 </a:t>
            </a:r>
            <a:r>
              <a:rPr b="1"/>
              <a:t>Patient Onboarding</a:t>
            </a:r>
          </a:p>
        </p:txBody>
      </p:sp>
      <p:sp>
        <p:nvSpPr>
          <p:cNvPr id="3" name="Content Placeholder 2"/>
          <p:cNvSpPr>
            <a:spLocks noGrp="1"/>
          </p:cNvSpPr>
          <p:nvPr>
            <p:ph idx="1"/>
          </p:nvPr>
        </p:nvSpPr>
        <p:spPr/>
        <p:txBody>
          <a:bodyPr/>
          <a:lstStyle/>
          <a:p>
            <a:pPr lvl="0" indent="0" marL="0">
              <a:spcBef>
                <a:spcPts val="3000"/>
              </a:spcBef>
              <a:buNone/>
            </a:pPr>
            <a:r>
              <a:rPr b="1"/>
              <a:t>Step 1: Basic Information</a:t>
            </a:r>
          </a:p>
          <a:p>
            <a:pPr lvl="0" indent="0">
              <a:buNone/>
            </a:pPr>
            <a:r>
              <a:rPr>
                <a:latin typeface="Courier"/>
              </a:rPr>
              <a:t>Required Fields:
- First Name, Last Name
- Email Address
- Phone Number
- Date of Birth
- Emergency Contact
Optional Fields:
- Insurance Information
- Preferred Communication Method
- Language Preference
- Accessibility Needs</a:t>
            </a:r>
          </a:p>
          <a:p>
            <a:pPr lvl="0" indent="0" marL="0">
              <a:spcBef>
                <a:spcPts val="3000"/>
              </a:spcBef>
              <a:buNone/>
            </a:pPr>
            <a:r>
              <a:rPr b="1"/>
              <a:t>Step 2: Medical History</a:t>
            </a:r>
          </a:p>
          <a:p>
            <a:pPr lvl="0" indent="0">
              <a:buNone/>
            </a:pPr>
            <a:r>
              <a:rPr>
                <a:latin typeface="Courier"/>
              </a:rPr>
              <a:t>Fertility History:
- Previous treatments
- Medical conditions
- Current medications
- Allergies and reactions
- Family medical history
Psychological History:
- Previous counseling
- Mental health conditions
- Current stressors
- Support systems
- Coping mechanisms</a:t>
            </a:r>
          </a:p>
          <a:p>
            <a:pPr lvl="0" indent="0" marL="0">
              <a:spcBef>
                <a:spcPts val="3000"/>
              </a:spcBef>
              <a:buNone/>
            </a:pPr>
            <a:r>
              <a:rPr b="1"/>
              <a:t>Step 3: Fertility Journey</a:t>
            </a:r>
          </a:p>
          <a:p>
            <a:pPr lvl="0" indent="0">
              <a:buNone/>
            </a:pPr>
            <a:r>
              <a:rPr>
                <a:latin typeface="Courier"/>
              </a:rPr>
              <a:t>Treatment Goals:
- Desired outcomes
- Timeline expectations
- Previous IVF attempts
- Current treatment stage
- Specific concerns
Emotional Assessment:
- Stress levels
- Anxiety indicators
- Depression screening
- Relationship impact
- Social support</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 </a:t>
            </a:r>
            <a:r>
              <a:rPr b="1"/>
              <a:t>Patient Records</a:t>
            </a:r>
          </a:p>
        </p:txBody>
      </p:sp>
      <p:sp>
        <p:nvSpPr>
          <p:cNvPr id="3" name="Content Placeholder 2"/>
          <p:cNvSpPr>
            <a:spLocks noGrp="1"/>
          </p:cNvSpPr>
          <p:nvPr>
            <p:ph idx="1"/>
          </p:nvPr>
        </p:nvSpPr>
        <p:spPr/>
        <p:txBody>
          <a:bodyPr/>
          <a:lstStyle/>
          <a:p>
            <a:pPr lvl="0" indent="0" marL="0">
              <a:spcBef>
                <a:spcPts val="3000"/>
              </a:spcBef>
              <a:buNone/>
            </a:pPr>
            <a:r>
              <a:rPr b="1"/>
              <a:t>Comprehensive Profile</a:t>
            </a:r>
          </a:p>
          <a:p>
            <a:pPr lvl="0"/>
            <a:r>
              <a:rPr b="1"/>
              <a:t>Personal Information</a:t>
            </a:r>
            <a:r>
              <a:rPr/>
              <a:t>: Demographics and contact details</a:t>
            </a:r>
          </a:p>
          <a:p>
            <a:pPr lvl="0"/>
            <a:r>
              <a:rPr b="1"/>
              <a:t>Medical History</a:t>
            </a:r>
            <a:r>
              <a:rPr/>
              <a:t>: Complete health background</a:t>
            </a:r>
          </a:p>
          <a:p>
            <a:pPr lvl="0"/>
            <a:r>
              <a:rPr b="1"/>
              <a:t>Treatment Timeline</a:t>
            </a:r>
            <a:r>
              <a:rPr/>
              <a:t>: Chronological care progression</a:t>
            </a:r>
          </a:p>
          <a:p>
            <a:pPr lvl="0"/>
            <a:r>
              <a:rPr b="1"/>
              <a:t>Assessment Results</a:t>
            </a:r>
            <a:r>
              <a:rPr/>
              <a:t>: Psychological evaluation outcomes</a:t>
            </a:r>
          </a:p>
          <a:p>
            <a:pPr lvl="0"/>
            <a:r>
              <a:rPr b="1"/>
              <a:t>Communication Log</a:t>
            </a:r>
            <a:r>
              <a:rPr/>
              <a:t>: All interactions and notes</a:t>
            </a:r>
          </a:p>
          <a:p>
            <a:pPr lvl="0"/>
            <a:r>
              <a:rPr b="1"/>
              <a:t>Document Storage</a:t>
            </a:r>
            <a:r>
              <a:rPr/>
              <a:t>: Secure file management</a:t>
            </a:r>
          </a:p>
          <a:p>
            <a:pPr lvl="0" indent="0" marL="0">
              <a:spcBef>
                <a:spcPts val="3000"/>
              </a:spcBef>
              <a:buNone/>
            </a:pPr>
            <a:r>
              <a:rPr b="1"/>
              <a:t>Real-Time Updates</a:t>
            </a:r>
          </a:p>
          <a:p>
            <a:pPr lvl="0"/>
            <a:r>
              <a:rPr b="1"/>
              <a:t>Automatic Sync</a:t>
            </a:r>
            <a:r>
              <a:rPr/>
              <a:t>: EMR integration for live data</a:t>
            </a:r>
          </a:p>
          <a:p>
            <a:pPr lvl="0"/>
            <a:r>
              <a:rPr b="1"/>
              <a:t>Progress Tracking</a:t>
            </a:r>
            <a:r>
              <a:rPr/>
              <a:t>: Continuous monitoring</a:t>
            </a:r>
          </a:p>
          <a:p>
            <a:pPr lvl="0"/>
            <a:r>
              <a:rPr b="1"/>
              <a:t>Alert System</a:t>
            </a:r>
            <a:r>
              <a:rPr/>
              <a:t>: Notifications for critical changes</a:t>
            </a:r>
          </a:p>
          <a:p>
            <a:pPr lvl="0"/>
            <a:r>
              <a:rPr b="1"/>
              <a:t>Collaboration Tools</a:t>
            </a:r>
            <a:r>
              <a:rPr/>
              <a:t>: Team communication features</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Assessment Tools</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 </a:t>
            </a:r>
            <a:r>
              <a:rPr b="1"/>
              <a:t>AI-Powered Evaluations</a:t>
            </a:r>
          </a:p>
        </p:txBody>
      </p:sp>
      <p:sp>
        <p:nvSpPr>
          <p:cNvPr id="3" name="Content Placeholder 2"/>
          <p:cNvSpPr>
            <a:spLocks noGrp="1"/>
          </p:cNvSpPr>
          <p:nvPr>
            <p:ph idx="1"/>
          </p:nvPr>
        </p:nvSpPr>
        <p:spPr/>
        <p:txBody>
          <a:bodyPr/>
          <a:lstStyle/>
          <a:p>
            <a:pPr lvl="0" indent="0" marL="0">
              <a:spcBef>
                <a:spcPts val="3000"/>
              </a:spcBef>
              <a:buNone/>
            </a:pPr>
            <a:r>
              <a:rPr b="1"/>
              <a:t>Emotional Needs Assessment</a:t>
            </a:r>
          </a:p>
          <a:p>
            <a:pPr lvl="0" indent="0" marL="0">
              <a:buNone/>
            </a:pPr>
            <a:r>
              <a:rPr b="1"/>
              <a:t>Purpose</a:t>
            </a:r>
            <a:r>
              <a:rPr/>
              <a:t>: Evaluate psychological well-being and support requirements</a:t>
            </a:r>
          </a:p>
          <a:p>
            <a:pPr lvl="0" indent="0" marL="0">
              <a:buNone/>
            </a:pPr>
            <a:r>
              <a:rPr b="1"/>
              <a:t>ESHRE Guidelines Compliance</a:t>
            </a:r>
            <a:r>
              <a:rPr/>
              <a:t>: Evidence-based evaluation framework</a:t>
            </a:r>
          </a:p>
          <a:p>
            <a:pPr lvl="0" indent="0" marL="0">
              <a:buNone/>
            </a:pPr>
            <a:r>
              <a:rPr b="1"/>
              <a:t>Assessment Areas</a:t>
            </a:r>
            <a:r>
              <a:rPr/>
              <a:t>: - </a:t>
            </a:r>
            <a:r>
              <a:rPr b="1"/>
              <a:t>Stress Management</a:t>
            </a:r>
            <a:r>
              <a:rPr/>
              <a:t>: Current stress levels and coping strategies - </a:t>
            </a:r>
            <a:r>
              <a:rPr b="1"/>
              <a:t>Support Systems</a:t>
            </a:r>
            <a:r>
              <a:rPr/>
              <a:t>: Family, partner, and social support evaluation - </a:t>
            </a:r>
            <a:r>
              <a:rPr b="1"/>
              <a:t>Emotional Regulation</a:t>
            </a:r>
            <a:r>
              <a:rPr/>
              <a:t>: Ability to manage fertility-related emotions - </a:t>
            </a:r>
            <a:r>
              <a:rPr b="1"/>
              <a:t>Anxiety Levels</a:t>
            </a:r>
            <a:r>
              <a:rPr/>
              <a:t>: Specific fertility anxiety measurements - </a:t>
            </a:r>
            <a:r>
              <a:rPr b="1"/>
              <a:t>Depression Screening</a:t>
            </a:r>
            <a:r>
              <a:rPr/>
              <a:t>: Mental health status evaluation</a:t>
            </a:r>
          </a:p>
          <a:p>
            <a:pPr lvl="0" indent="0" marL="0">
              <a:spcBef>
                <a:spcPts val="3000"/>
              </a:spcBef>
              <a:buNone/>
            </a:pPr>
            <a:r>
              <a:rPr b="1"/>
              <a:t>Practical Needs Assessment</a:t>
            </a:r>
          </a:p>
          <a:p>
            <a:pPr lvl="0" indent="0" marL="0">
              <a:buNone/>
            </a:pPr>
            <a:r>
              <a:rPr b="1"/>
              <a:t>Purpose</a:t>
            </a:r>
            <a:r>
              <a:rPr/>
              <a:t>: Identify logistical and practical support requirements</a:t>
            </a:r>
          </a:p>
          <a:p>
            <a:pPr lvl="0" indent="0" marL="0">
              <a:buNone/>
            </a:pPr>
            <a:r>
              <a:rPr b="1"/>
              <a:t>Evaluation Components</a:t>
            </a:r>
            <a:r>
              <a:rPr/>
              <a:t>: - </a:t>
            </a:r>
            <a:r>
              <a:rPr b="1"/>
              <a:t>Financial Planning</a:t>
            </a:r>
            <a:r>
              <a:rPr/>
              <a:t>: Treatment cost management and insurance - </a:t>
            </a:r>
            <a:r>
              <a:rPr b="1"/>
              <a:t>Time Management</a:t>
            </a:r>
            <a:r>
              <a:rPr/>
              <a:t>: Work-life balance during treatment - </a:t>
            </a:r>
            <a:r>
              <a:rPr b="1"/>
              <a:t>Transportation</a:t>
            </a:r>
            <a:r>
              <a:rPr/>
              <a:t>: Access to medical facilities - </a:t>
            </a:r>
            <a:r>
              <a:rPr b="1"/>
              <a:t>Childcare</a:t>
            </a:r>
            <a:r>
              <a:rPr/>
              <a:t>: Existing children care arrangements - </a:t>
            </a:r>
            <a:r>
              <a:rPr b="1"/>
              <a:t>Work Flexibility</a:t>
            </a:r>
            <a:r>
              <a:rPr/>
              <a:t>: Employment accommodation needs</a:t>
            </a:r>
          </a:p>
          <a:p>
            <a:pPr lvl="0" indent="0" marL="0">
              <a:spcBef>
                <a:spcPts val="3000"/>
              </a:spcBef>
              <a:buNone/>
            </a:pPr>
            <a:r>
              <a:rPr b="1"/>
              <a:t>Information Needs Assessment</a:t>
            </a:r>
          </a:p>
          <a:p>
            <a:pPr lvl="0" indent="0" marL="0">
              <a:buNone/>
            </a:pPr>
            <a:r>
              <a:rPr b="1"/>
              <a:t>Purpose</a:t>
            </a:r>
            <a:r>
              <a:rPr/>
              <a:t>: Determine educational and informational requirements</a:t>
            </a:r>
          </a:p>
          <a:p>
            <a:pPr lvl="0" indent="0" marL="0">
              <a:buNone/>
            </a:pPr>
            <a:r>
              <a:rPr b="1"/>
              <a:t>Knowledge Areas</a:t>
            </a:r>
            <a:r>
              <a:rPr/>
              <a:t>: - </a:t>
            </a:r>
            <a:r>
              <a:rPr b="1"/>
              <a:t>Treatment Understanding</a:t>
            </a:r>
            <a:r>
              <a:rPr/>
              <a:t>: IVF process comprehension - </a:t>
            </a:r>
            <a:r>
              <a:rPr b="1"/>
              <a:t>Medical Terminology</a:t>
            </a:r>
            <a:r>
              <a:rPr/>
              <a:t>: Healthcare language familiarity - </a:t>
            </a:r>
            <a:r>
              <a:rPr b="1"/>
              <a:t>Decision Making</a:t>
            </a:r>
            <a:r>
              <a:rPr/>
              <a:t>: Informed consent capabilities - </a:t>
            </a:r>
            <a:r>
              <a:rPr b="1"/>
              <a:t>Risk Awareness</a:t>
            </a:r>
            <a:r>
              <a:rPr/>
              <a:t>: Treatment risks and benefits understanding - </a:t>
            </a:r>
            <a:r>
              <a:rPr b="1"/>
              <a:t>Alternative Options</a:t>
            </a:r>
            <a:r>
              <a:rPr/>
              <a:t>: Knowledge of other treatment paths</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 </a:t>
            </a:r>
            <a:r>
              <a:rPr b="1"/>
              <a:t>Assessment Administration</a:t>
            </a:r>
          </a:p>
        </p:txBody>
      </p:sp>
      <p:sp>
        <p:nvSpPr>
          <p:cNvPr id="3" name="Content Placeholder 2"/>
          <p:cNvSpPr>
            <a:spLocks noGrp="1"/>
          </p:cNvSpPr>
          <p:nvPr>
            <p:ph idx="1"/>
          </p:nvPr>
        </p:nvSpPr>
        <p:spPr/>
        <p:txBody>
          <a:bodyPr/>
          <a:lstStyle/>
          <a:p>
            <a:pPr lvl="0" indent="0" marL="0">
              <a:spcBef>
                <a:spcPts val="3000"/>
              </a:spcBef>
              <a:buNone/>
            </a:pPr>
            <a:r>
              <a:rPr b="1"/>
              <a:t>Conducting Assessments</a:t>
            </a:r>
          </a:p>
          <a:p>
            <a:pPr lvl="0" indent="-342900" marL="342900">
              <a:buAutoNum type="arabicPeriod"/>
            </a:pPr>
            <a:r>
              <a:rPr b="1"/>
              <a:t>Select Assessment Type</a:t>
            </a:r>
            <a:r>
              <a:rPr/>
              <a:t>: Choose appropriate evaluation tool</a:t>
            </a:r>
          </a:p>
          <a:p>
            <a:pPr lvl="0" indent="-342900" marL="342900">
              <a:buAutoNum type="arabicPeriod"/>
            </a:pPr>
            <a:r>
              <a:rPr b="1"/>
              <a:t>Patient Preparation</a:t>
            </a:r>
            <a:r>
              <a:rPr/>
              <a:t>: Explain process and expectations</a:t>
            </a:r>
          </a:p>
          <a:p>
            <a:pPr lvl="0" indent="-342900" marL="342900">
              <a:buAutoNum type="arabicPeriod"/>
            </a:pPr>
            <a:r>
              <a:rPr b="1"/>
              <a:t>Question Administration</a:t>
            </a:r>
            <a:r>
              <a:rPr/>
              <a:t>: Guide through assessment questions</a:t>
            </a:r>
          </a:p>
          <a:p>
            <a:pPr lvl="0" indent="-342900" marL="342900">
              <a:buAutoNum type="arabicPeriod"/>
            </a:pPr>
            <a:r>
              <a:rPr b="1"/>
              <a:t>Real-Time Scoring</a:t>
            </a:r>
            <a:r>
              <a:rPr/>
              <a:t>: AI-powered automatic evaluation</a:t>
            </a:r>
          </a:p>
          <a:p>
            <a:pPr lvl="0" indent="-342900" marL="342900">
              <a:buAutoNum type="arabicPeriod"/>
            </a:pPr>
            <a:r>
              <a:rPr b="1"/>
              <a:t>Results Review</a:t>
            </a:r>
            <a:r>
              <a:rPr/>
              <a:t>: Discuss findings with patient</a:t>
            </a:r>
          </a:p>
          <a:p>
            <a:pPr lvl="0" indent="-342900" marL="342900">
              <a:buAutoNum type="arabicPeriod"/>
            </a:pPr>
            <a:r>
              <a:rPr b="1"/>
              <a:t>Recommendation Generation</a:t>
            </a:r>
            <a:r>
              <a:rPr/>
              <a:t>: AI-suggested interventions</a:t>
            </a:r>
          </a:p>
          <a:p>
            <a:pPr lvl="0" indent="0" marL="0">
              <a:spcBef>
                <a:spcPts val="3000"/>
              </a:spcBef>
              <a:buNone/>
            </a:pPr>
            <a:r>
              <a:rPr b="1"/>
              <a:t>Interpreting Results</a:t>
            </a:r>
          </a:p>
          <a:p>
            <a:pPr lvl="0" indent="0">
              <a:buNone/>
            </a:pPr>
            <a:r>
              <a:rPr>
                <a:latin typeface="Courier"/>
              </a:rPr>
              <a:t>Scoring System:
- Green (70-100): Low risk, minimal intervention needed
- Yellow (40-69): Moderate risk, targeted support recommended
- Red (0-39): High risk, intensive intervention required
AI Recommendations:
- Specific intervention strategies
- Resource recommendations
- Follow-up scheduling
- Referral suggestions
- Progress monitoring plans</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Treatment Planning</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 </a:t>
            </a:r>
            <a:r>
              <a:rPr b="1"/>
              <a:t>AI-Assisted Plan Creation</a:t>
            </a:r>
          </a:p>
        </p:txBody>
      </p:sp>
      <p:sp>
        <p:nvSpPr>
          <p:cNvPr id="3" name="Content Placeholder 2"/>
          <p:cNvSpPr>
            <a:spLocks noGrp="1"/>
          </p:cNvSpPr>
          <p:nvPr>
            <p:ph idx="1"/>
          </p:nvPr>
        </p:nvSpPr>
        <p:spPr/>
        <p:txBody>
          <a:bodyPr/>
          <a:lstStyle/>
          <a:p>
            <a:pPr lvl="0" indent="0" marL="0">
              <a:spcBef>
                <a:spcPts val="3000"/>
              </a:spcBef>
              <a:buNone/>
            </a:pPr>
            <a:r>
              <a:rPr b="1"/>
              <a:t>Personalized Treatment Plans</a:t>
            </a:r>
          </a:p>
          <a:p>
            <a:pPr lvl="0" indent="0" marL="0">
              <a:buNone/>
            </a:pPr>
            <a:r>
              <a:rPr/>
              <a:t>The AI system generates customized treatment plans based on: - </a:t>
            </a:r>
            <a:r>
              <a:rPr b="1"/>
              <a:t>Assessment Results</a:t>
            </a:r>
            <a:r>
              <a:rPr/>
              <a:t>: Psychological evaluation outcomes - </a:t>
            </a:r>
            <a:r>
              <a:rPr b="1"/>
              <a:t>Medical History</a:t>
            </a:r>
            <a:r>
              <a:rPr/>
              <a:t>: Health background and current conditions - </a:t>
            </a:r>
            <a:r>
              <a:rPr b="1"/>
              <a:t>Personal Preferences</a:t>
            </a:r>
            <a:r>
              <a:rPr/>
              <a:t>: Individual goals and preferences - </a:t>
            </a:r>
            <a:r>
              <a:rPr b="1"/>
              <a:t>Evidence-Based Protocols</a:t>
            </a:r>
            <a:r>
              <a:rPr/>
              <a:t>: ESHRE guideline compliance - </a:t>
            </a:r>
            <a:r>
              <a:rPr b="1"/>
              <a:t>Outcome Predictions</a:t>
            </a:r>
            <a:r>
              <a:rPr/>
              <a:t>: AI-powered success probability</a:t>
            </a:r>
          </a:p>
          <a:p>
            <a:pPr lvl="0" indent="0" marL="0">
              <a:spcBef>
                <a:spcPts val="3000"/>
              </a:spcBef>
              <a:buNone/>
            </a:pPr>
            <a:r>
              <a:rPr b="1"/>
              <a:t>Plan Components</a:t>
            </a:r>
          </a:p>
          <a:p>
            <a:pPr lvl="0" indent="0">
              <a:buNone/>
            </a:pPr>
            <a:r>
              <a:rPr>
                <a:latin typeface="Courier"/>
              </a:rPr>
              <a:t>Treatment Goals:
- Primary objectives
- Secondary outcomes
- Timeline milestones
- Success metrics
- Risk mitigation
Intervention Strategies:
- Counseling sessions
- Educational resources
- Support group referrals
- Stress management techniques
- Communication tools
Monitoring Schedule:
- Assessment frequency
- Progress checkpoints
- Adjustment triggers
- Outcome measurements
- Follow-up protocols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Welcome to Santaan AI Counselor</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 </a:t>
            </a:r>
            <a:r>
              <a:rPr b="1"/>
              <a:t>Treatment Plan Management</a:t>
            </a:r>
          </a:p>
        </p:txBody>
      </p:sp>
      <p:sp>
        <p:nvSpPr>
          <p:cNvPr id="3" name="Content Placeholder 2"/>
          <p:cNvSpPr>
            <a:spLocks noGrp="1"/>
          </p:cNvSpPr>
          <p:nvPr>
            <p:ph idx="1"/>
          </p:nvPr>
        </p:nvSpPr>
        <p:spPr/>
        <p:txBody>
          <a:bodyPr/>
          <a:lstStyle/>
          <a:p>
            <a:pPr lvl="0" indent="0" marL="0">
              <a:spcBef>
                <a:spcPts val="3000"/>
              </a:spcBef>
              <a:buNone/>
            </a:pPr>
            <a:r>
              <a:rPr b="1"/>
              <a:t>Plan Customization</a:t>
            </a:r>
          </a:p>
          <a:p>
            <a:pPr lvl="0"/>
            <a:r>
              <a:rPr b="1"/>
              <a:t>Modify Interventions</a:t>
            </a:r>
            <a:r>
              <a:rPr/>
              <a:t>: Adjust strategies based on progress</a:t>
            </a:r>
          </a:p>
          <a:p>
            <a:pPr lvl="0"/>
            <a:r>
              <a:rPr b="1"/>
              <a:t>Update Timelines</a:t>
            </a:r>
            <a:r>
              <a:rPr/>
              <a:t>: Revise schedules as needed</a:t>
            </a:r>
          </a:p>
          <a:p>
            <a:pPr lvl="0"/>
            <a:r>
              <a:rPr b="1"/>
              <a:t>Add Resources</a:t>
            </a:r>
            <a:r>
              <a:rPr/>
              <a:t>: Include additional support materials</a:t>
            </a:r>
          </a:p>
          <a:p>
            <a:pPr lvl="0"/>
            <a:r>
              <a:rPr b="1"/>
              <a:t>Set Reminders</a:t>
            </a:r>
            <a:r>
              <a:rPr/>
              <a:t>: Automated follow-up notifications</a:t>
            </a:r>
          </a:p>
          <a:p>
            <a:pPr lvl="0"/>
            <a:r>
              <a:rPr b="1"/>
              <a:t>Track Compliance</a:t>
            </a:r>
            <a:r>
              <a:rPr/>
              <a:t>: Monitor patient adherence</a:t>
            </a:r>
          </a:p>
          <a:p>
            <a:pPr lvl="0" indent="0" marL="0">
              <a:spcBef>
                <a:spcPts val="3000"/>
              </a:spcBef>
              <a:buNone/>
            </a:pPr>
            <a:r>
              <a:rPr b="1"/>
              <a:t>Collaborative Planning</a:t>
            </a:r>
          </a:p>
          <a:p>
            <a:pPr lvl="0"/>
            <a:r>
              <a:rPr b="1"/>
              <a:t>Team Input</a:t>
            </a:r>
            <a:r>
              <a:rPr/>
              <a:t>: Include medical team recommendations</a:t>
            </a:r>
          </a:p>
          <a:p>
            <a:pPr lvl="0"/>
            <a:r>
              <a:rPr b="1"/>
              <a:t>Patient Involvement</a:t>
            </a:r>
            <a:r>
              <a:rPr/>
              <a:t>: Incorporate patient preferences</a:t>
            </a:r>
          </a:p>
          <a:p>
            <a:pPr lvl="0"/>
            <a:r>
              <a:rPr b="1"/>
              <a:t>Family Considerations</a:t>
            </a:r>
            <a:r>
              <a:rPr/>
              <a:t>: Address family dynamics</a:t>
            </a:r>
          </a:p>
          <a:p>
            <a:pPr lvl="0"/>
            <a:r>
              <a:rPr b="1"/>
              <a:t>Cultural Sensitivity</a:t>
            </a:r>
            <a:r>
              <a:rPr/>
              <a:t>: Respect cultural backgrounds</a:t>
            </a:r>
          </a:p>
          <a:p>
            <a:pPr lvl="0"/>
            <a:r>
              <a:rPr b="1"/>
              <a:t>Accessibility Needs</a:t>
            </a:r>
            <a:r>
              <a:rPr/>
              <a:t>: Accommodate special requirements</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Progress Monitoring</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 </a:t>
            </a:r>
            <a:r>
              <a:rPr b="1"/>
              <a:t>Real-Time Tracking</a:t>
            </a:r>
          </a:p>
        </p:txBody>
      </p:sp>
      <p:sp>
        <p:nvSpPr>
          <p:cNvPr id="3" name="Content Placeholder 2"/>
          <p:cNvSpPr>
            <a:spLocks noGrp="1"/>
          </p:cNvSpPr>
          <p:nvPr>
            <p:ph idx="1"/>
          </p:nvPr>
        </p:nvSpPr>
        <p:spPr/>
        <p:txBody>
          <a:bodyPr/>
          <a:lstStyle/>
          <a:p>
            <a:pPr lvl="0" indent="0" marL="0">
              <a:spcBef>
                <a:spcPts val="3000"/>
              </a:spcBef>
              <a:buNone/>
            </a:pPr>
            <a:r>
              <a:rPr b="1"/>
              <a:t>Progress Indicators</a:t>
            </a:r>
          </a:p>
          <a:p>
            <a:pPr lvl="0" indent="0">
              <a:buNone/>
            </a:pPr>
            <a:r>
              <a:rPr>
                <a:latin typeface="Courier"/>
              </a:rPr>
              <a:t>Quantitative Metrics:
- Assessment score improvements
- Treatment plan adherence rates
- Appointment attendance
- Resource utilization
- Communication frequency
Qualitative Measures:
- Patient feedback
- Behavioral observations
- Emotional state changes
- Relationship improvements
- Coping skill development</a:t>
            </a:r>
          </a:p>
          <a:p>
            <a:pPr lvl="0" indent="0" marL="0">
              <a:spcBef>
                <a:spcPts val="3000"/>
              </a:spcBef>
              <a:buNone/>
            </a:pPr>
            <a:r>
              <a:rPr b="1"/>
              <a:t>Automated Alerts</a:t>
            </a:r>
          </a:p>
          <a:p>
            <a:pPr lvl="0"/>
            <a:r>
              <a:rPr b="1"/>
              <a:t>Risk Indicators</a:t>
            </a:r>
            <a:r>
              <a:rPr/>
              <a:t>: Early warning system for deteriorating conditions</a:t>
            </a:r>
          </a:p>
          <a:p>
            <a:pPr lvl="0"/>
            <a:r>
              <a:rPr b="1"/>
              <a:t>Milestone Achievements</a:t>
            </a:r>
            <a:r>
              <a:rPr/>
              <a:t>: Celebration of progress markers</a:t>
            </a:r>
          </a:p>
          <a:p>
            <a:pPr lvl="0"/>
            <a:r>
              <a:rPr b="1"/>
              <a:t>Missed Appointments</a:t>
            </a:r>
            <a:r>
              <a:rPr/>
              <a:t>: Follow-up reminders and rescheduling</a:t>
            </a:r>
          </a:p>
          <a:p>
            <a:pPr lvl="0"/>
            <a:r>
              <a:rPr b="1"/>
              <a:t>Medication Compliance</a:t>
            </a:r>
            <a:r>
              <a:rPr/>
              <a:t>: Treatment adherence monitoring</a:t>
            </a:r>
          </a:p>
          <a:p>
            <a:pPr lvl="0"/>
            <a:r>
              <a:rPr b="1"/>
              <a:t>Emergency Situations</a:t>
            </a:r>
            <a:r>
              <a:rPr/>
              <a:t>: Crisis intervention protocols</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 </a:t>
            </a:r>
            <a:r>
              <a:rPr b="1"/>
              <a:t>Analytics Dashboard</a:t>
            </a:r>
          </a:p>
        </p:txBody>
      </p:sp>
      <p:sp>
        <p:nvSpPr>
          <p:cNvPr id="3" name="Content Placeholder 2"/>
          <p:cNvSpPr>
            <a:spLocks noGrp="1"/>
          </p:cNvSpPr>
          <p:nvPr>
            <p:ph idx="1"/>
          </p:nvPr>
        </p:nvSpPr>
        <p:spPr/>
        <p:txBody>
          <a:bodyPr/>
          <a:lstStyle/>
          <a:p>
            <a:pPr lvl="0" indent="0" marL="0">
              <a:spcBef>
                <a:spcPts val="3000"/>
              </a:spcBef>
              <a:buNone/>
            </a:pPr>
            <a:r>
              <a:rPr b="1"/>
              <a:t>Individual Patient Analytics</a:t>
            </a:r>
          </a:p>
          <a:p>
            <a:pPr lvl="0"/>
            <a:r>
              <a:rPr b="1"/>
              <a:t>Progress Graphs</a:t>
            </a:r>
            <a:r>
              <a:rPr/>
              <a:t>: Visual representation of improvement</a:t>
            </a:r>
          </a:p>
          <a:p>
            <a:pPr lvl="0"/>
            <a:r>
              <a:rPr b="1"/>
              <a:t>Trend Analysis</a:t>
            </a:r>
            <a:r>
              <a:rPr/>
              <a:t>: Pattern identification over time</a:t>
            </a:r>
          </a:p>
          <a:p>
            <a:pPr lvl="0"/>
            <a:r>
              <a:rPr b="1"/>
              <a:t>Outcome Predictions</a:t>
            </a:r>
            <a:r>
              <a:rPr/>
              <a:t>: AI-powered forecasting</a:t>
            </a:r>
          </a:p>
          <a:p>
            <a:pPr lvl="0"/>
            <a:r>
              <a:rPr b="1"/>
              <a:t>Intervention Effectiveness</a:t>
            </a:r>
            <a:r>
              <a:rPr/>
              <a:t>: Strategy success measurement</a:t>
            </a:r>
          </a:p>
          <a:p>
            <a:pPr lvl="0"/>
            <a:r>
              <a:rPr b="1"/>
              <a:t>Comparative Analysis</a:t>
            </a:r>
            <a:r>
              <a:rPr/>
              <a:t>: Benchmark against similar cases</a:t>
            </a:r>
          </a:p>
          <a:p>
            <a:pPr lvl="0" indent="0" marL="0">
              <a:spcBef>
                <a:spcPts val="3000"/>
              </a:spcBef>
              <a:buNone/>
            </a:pPr>
            <a:r>
              <a:rPr b="1"/>
              <a:t>Practice-Wide Metrics</a:t>
            </a:r>
          </a:p>
          <a:p>
            <a:pPr lvl="0"/>
            <a:r>
              <a:rPr b="1"/>
              <a:t>Patient Outcomes</a:t>
            </a:r>
            <a:r>
              <a:rPr/>
              <a:t>: Overall success rates</a:t>
            </a:r>
          </a:p>
          <a:p>
            <a:pPr lvl="0"/>
            <a:r>
              <a:rPr b="1"/>
              <a:t>Treatment Efficiency</a:t>
            </a:r>
            <a:r>
              <a:rPr/>
              <a:t>: Resource utilization optimization</a:t>
            </a:r>
          </a:p>
          <a:p>
            <a:pPr lvl="0"/>
            <a:r>
              <a:rPr b="1"/>
              <a:t>Staff Performance</a:t>
            </a:r>
            <a:r>
              <a:rPr/>
              <a:t>: Counselor effectiveness metrics</a:t>
            </a:r>
          </a:p>
          <a:p>
            <a:pPr lvl="0"/>
            <a:r>
              <a:rPr b="1"/>
              <a:t>Quality Indicators</a:t>
            </a:r>
            <a:r>
              <a:rPr/>
              <a:t>: Care standard measurements</a:t>
            </a:r>
          </a:p>
          <a:p>
            <a:pPr lvl="0"/>
            <a:r>
              <a:rPr b="1"/>
              <a:t>Financial Analytics</a:t>
            </a:r>
            <a:r>
              <a:rPr/>
              <a:t>: Cost-effectiveness analysis</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Communication Tools</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 </a:t>
            </a:r>
            <a:r>
              <a:rPr b="1"/>
              <a:t>Patient Communication</a:t>
            </a:r>
          </a:p>
        </p:txBody>
      </p:sp>
      <p:sp>
        <p:nvSpPr>
          <p:cNvPr id="3" name="Content Placeholder 2"/>
          <p:cNvSpPr>
            <a:spLocks noGrp="1"/>
          </p:cNvSpPr>
          <p:nvPr>
            <p:ph idx="1"/>
          </p:nvPr>
        </p:nvSpPr>
        <p:spPr/>
        <p:txBody>
          <a:bodyPr/>
          <a:lstStyle/>
          <a:p>
            <a:pPr lvl="0" indent="0" marL="0">
              <a:spcBef>
                <a:spcPts val="3000"/>
              </a:spcBef>
              <a:buNone/>
            </a:pPr>
            <a:r>
              <a:rPr b="1"/>
              <a:t>Secure Messaging</a:t>
            </a:r>
          </a:p>
          <a:p>
            <a:pPr lvl="0"/>
            <a:r>
              <a:rPr b="1"/>
              <a:t>HIPAA Compliance</a:t>
            </a:r>
            <a:r>
              <a:rPr/>
              <a:t>: Encrypted communication channels</a:t>
            </a:r>
          </a:p>
          <a:p>
            <a:pPr lvl="0"/>
            <a:r>
              <a:rPr b="1"/>
              <a:t>Real-Time Notifications</a:t>
            </a:r>
            <a:r>
              <a:rPr/>
              <a:t>: Instant message delivery</a:t>
            </a:r>
          </a:p>
          <a:p>
            <a:pPr lvl="0"/>
            <a:r>
              <a:rPr b="1"/>
              <a:t>File Sharing</a:t>
            </a:r>
            <a:r>
              <a:rPr/>
              <a:t>: Secure document exchange</a:t>
            </a:r>
          </a:p>
          <a:p>
            <a:pPr lvl="0"/>
            <a:r>
              <a:rPr b="1"/>
              <a:t>Group Messaging</a:t>
            </a:r>
            <a:r>
              <a:rPr/>
              <a:t>: Team communication capabilities</a:t>
            </a:r>
          </a:p>
          <a:p>
            <a:pPr lvl="0"/>
            <a:r>
              <a:rPr b="1"/>
              <a:t>Message History</a:t>
            </a:r>
            <a:r>
              <a:rPr/>
              <a:t>: Complete conversation archives</a:t>
            </a:r>
          </a:p>
          <a:p>
            <a:pPr lvl="0" indent="0" marL="0">
              <a:spcBef>
                <a:spcPts val="3000"/>
              </a:spcBef>
              <a:buNone/>
            </a:pPr>
            <a:r>
              <a:rPr b="1"/>
              <a:t>Appointment Management</a:t>
            </a:r>
          </a:p>
          <a:p>
            <a:pPr lvl="0"/>
            <a:r>
              <a:rPr b="1"/>
              <a:t>Online Scheduling</a:t>
            </a:r>
            <a:r>
              <a:rPr/>
              <a:t>: Patient self-service booking</a:t>
            </a:r>
          </a:p>
          <a:p>
            <a:pPr lvl="0"/>
            <a:r>
              <a:rPr b="1"/>
              <a:t>Automated Reminders</a:t>
            </a:r>
            <a:r>
              <a:rPr/>
              <a:t>: SMS and email notifications</a:t>
            </a:r>
          </a:p>
          <a:p>
            <a:pPr lvl="0"/>
            <a:r>
              <a:rPr b="1"/>
              <a:t>Rescheduling Tools</a:t>
            </a:r>
            <a:r>
              <a:rPr/>
              <a:t>: Easy appointment modifications</a:t>
            </a:r>
          </a:p>
          <a:p>
            <a:pPr lvl="0"/>
            <a:r>
              <a:rPr b="1"/>
              <a:t>Waitlist Management</a:t>
            </a:r>
            <a:r>
              <a:rPr/>
              <a:t>: Automatic slot filling</a:t>
            </a:r>
          </a:p>
          <a:p>
            <a:pPr lvl="0"/>
            <a:r>
              <a:rPr b="1"/>
              <a:t>Calendar Integration</a:t>
            </a:r>
            <a:r>
              <a:rPr/>
              <a:t>: Sync with personal calendars</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 </a:t>
            </a:r>
            <a:r>
              <a:rPr b="1"/>
              <a:t>Team Collaboration</a:t>
            </a:r>
          </a:p>
        </p:txBody>
      </p:sp>
      <p:sp>
        <p:nvSpPr>
          <p:cNvPr id="3" name="Content Placeholder 2"/>
          <p:cNvSpPr>
            <a:spLocks noGrp="1"/>
          </p:cNvSpPr>
          <p:nvPr>
            <p:ph idx="1"/>
          </p:nvPr>
        </p:nvSpPr>
        <p:spPr/>
        <p:txBody>
          <a:bodyPr/>
          <a:lstStyle/>
          <a:p>
            <a:pPr lvl="0" indent="0" marL="0">
              <a:spcBef>
                <a:spcPts val="3000"/>
              </a:spcBef>
              <a:buNone/>
            </a:pPr>
            <a:r>
              <a:rPr b="1"/>
              <a:t>Internal Communication</a:t>
            </a:r>
          </a:p>
          <a:p>
            <a:pPr lvl="0"/>
            <a:r>
              <a:rPr b="1"/>
              <a:t>Staff Messaging</a:t>
            </a:r>
            <a:r>
              <a:rPr/>
              <a:t>: Secure team communication</a:t>
            </a:r>
          </a:p>
          <a:p>
            <a:pPr lvl="0"/>
            <a:r>
              <a:rPr b="1"/>
              <a:t>Case Discussions</a:t>
            </a:r>
            <a:r>
              <a:rPr/>
              <a:t>: Collaborative patient care</a:t>
            </a:r>
          </a:p>
          <a:p>
            <a:pPr lvl="0"/>
            <a:r>
              <a:rPr b="1"/>
              <a:t>Handoff Protocols</a:t>
            </a:r>
            <a:r>
              <a:rPr/>
              <a:t>: Shift change procedures</a:t>
            </a:r>
          </a:p>
          <a:p>
            <a:pPr lvl="0"/>
            <a:r>
              <a:rPr b="1"/>
              <a:t>Emergency Contacts</a:t>
            </a:r>
            <a:r>
              <a:rPr/>
              <a:t>: Crisis communication channels</a:t>
            </a:r>
          </a:p>
          <a:p>
            <a:pPr lvl="0"/>
            <a:r>
              <a:rPr b="1"/>
              <a:t>Documentation Sharing</a:t>
            </a:r>
            <a:r>
              <a:rPr/>
              <a:t>: Secure file distribution</a:t>
            </a:r>
          </a:p>
          <a:p>
            <a:pPr lvl="0" indent="0" marL="0">
              <a:spcBef>
                <a:spcPts val="3000"/>
              </a:spcBef>
              <a:buNone/>
            </a:pPr>
            <a:r>
              <a:rPr b="1"/>
              <a:t>External Integration</a:t>
            </a:r>
          </a:p>
          <a:p>
            <a:pPr lvl="0"/>
            <a:r>
              <a:rPr b="1"/>
              <a:t>EMR Connectivity</a:t>
            </a:r>
            <a:r>
              <a:rPr/>
              <a:t>: Seamless data exchange</a:t>
            </a:r>
          </a:p>
          <a:p>
            <a:pPr lvl="0"/>
            <a:r>
              <a:rPr b="1"/>
              <a:t>Referral Management</a:t>
            </a:r>
            <a:r>
              <a:rPr/>
              <a:t>: Specialist coordination</a:t>
            </a:r>
          </a:p>
          <a:p>
            <a:pPr lvl="0"/>
            <a:r>
              <a:rPr b="1"/>
              <a:t>Insurance Communication</a:t>
            </a:r>
            <a:r>
              <a:rPr/>
              <a:t>: Authorization and claims</a:t>
            </a:r>
          </a:p>
          <a:p>
            <a:pPr lvl="0"/>
            <a:r>
              <a:rPr b="1"/>
              <a:t>Laboratory Integration</a:t>
            </a:r>
            <a:r>
              <a:rPr/>
              <a:t>: Test result sharing</a:t>
            </a:r>
          </a:p>
          <a:p>
            <a:pPr lvl="0"/>
            <a:r>
              <a:rPr b="1"/>
              <a:t>Pharmacy Connections</a:t>
            </a:r>
            <a:r>
              <a:rPr/>
              <a:t>: Medication management</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System Administration</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 </a:t>
            </a:r>
            <a:r>
              <a:rPr b="1"/>
              <a:t>User Management</a:t>
            </a:r>
          </a:p>
        </p:txBody>
      </p:sp>
      <p:sp>
        <p:nvSpPr>
          <p:cNvPr id="3" name="Content Placeholder 2"/>
          <p:cNvSpPr>
            <a:spLocks noGrp="1"/>
          </p:cNvSpPr>
          <p:nvPr>
            <p:ph idx="1"/>
          </p:nvPr>
        </p:nvSpPr>
        <p:spPr/>
        <p:txBody>
          <a:bodyPr/>
          <a:lstStyle/>
          <a:p>
            <a:pPr lvl="0" indent="0" marL="0">
              <a:spcBef>
                <a:spcPts val="3000"/>
              </a:spcBef>
              <a:buNone/>
            </a:pPr>
            <a:r>
              <a:rPr b="1"/>
              <a:t>Account Creation</a:t>
            </a:r>
          </a:p>
          <a:p>
            <a:pPr lvl="0" indent="-342900" marL="342900">
              <a:buAutoNum type="arabicPeriod"/>
            </a:pPr>
            <a:r>
              <a:rPr b="1"/>
              <a:t>Navigate to Admin Panel</a:t>
            </a:r>
            <a:r>
              <a:rPr/>
              <a:t>: Access user management section</a:t>
            </a:r>
          </a:p>
          <a:p>
            <a:pPr lvl="0" indent="-342900" marL="342900">
              <a:buAutoNum type="arabicPeriod"/>
            </a:pPr>
            <a:r>
              <a:rPr b="1"/>
              <a:t>Add New User</a:t>
            </a:r>
            <a:r>
              <a:rPr/>
              <a:t>: Click “Create New Account” button</a:t>
            </a:r>
          </a:p>
          <a:p>
            <a:pPr lvl="0" indent="-342900" marL="342900">
              <a:buAutoNum type="arabicPeriod"/>
            </a:pPr>
            <a:r>
              <a:rPr b="1"/>
              <a:t>Enter User Details</a:t>
            </a:r>
            <a:r>
              <a:rPr/>
              <a:t>: Complete required information fields</a:t>
            </a:r>
          </a:p>
          <a:p>
            <a:pPr lvl="0" indent="-342900" marL="342900">
              <a:buAutoNum type="arabicPeriod"/>
            </a:pPr>
            <a:r>
              <a:rPr b="1"/>
              <a:t>Assign Role</a:t>
            </a:r>
            <a:r>
              <a:rPr/>
              <a:t>: Select appropriate permission level</a:t>
            </a:r>
          </a:p>
          <a:p>
            <a:pPr lvl="0" indent="-342900" marL="342900">
              <a:buAutoNum type="arabicPeriod"/>
            </a:pPr>
            <a:r>
              <a:rPr b="1"/>
              <a:t>Set Permissions</a:t>
            </a:r>
            <a:r>
              <a:rPr/>
              <a:t>: Configure specific access rights</a:t>
            </a:r>
          </a:p>
          <a:p>
            <a:pPr lvl="0" indent="-342900" marL="342900">
              <a:buAutoNum type="arabicPeriod"/>
            </a:pPr>
            <a:r>
              <a:rPr b="1"/>
              <a:t>Send Invitation</a:t>
            </a:r>
            <a:r>
              <a:rPr/>
              <a:t>: Email account activation link</a:t>
            </a:r>
          </a:p>
          <a:p>
            <a:pPr lvl="0" indent="0" marL="0">
              <a:spcBef>
                <a:spcPts val="3000"/>
              </a:spcBef>
              <a:buNone/>
            </a:pPr>
            <a:r>
              <a:rPr b="1"/>
              <a:t>Permission Management</a:t>
            </a:r>
          </a:p>
          <a:p>
            <a:pPr lvl="0" indent="0">
              <a:buNone/>
            </a:pPr>
            <a:r>
              <a:rPr>
                <a:latin typeface="Courier"/>
              </a:rPr>
              <a:t>Role-Based Access Control:
- Counselor: Patient care and assessment tools
- Administrator: Full system access and configuration
- Patient: Personal dashboard and communication
- Supervisor: Team oversight and reporting
- Guest: Limited read-only access
Custom Permissions:
- Module-specific access
- Feature-level restrictions
- Data visibility controls
- Action limitations
- Time-based access</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 </a:t>
            </a:r>
            <a:r>
              <a:rPr b="1"/>
              <a:t>System Configuration</a:t>
            </a:r>
          </a:p>
        </p:txBody>
      </p:sp>
      <p:sp>
        <p:nvSpPr>
          <p:cNvPr id="3" name="Content Placeholder 2"/>
          <p:cNvSpPr>
            <a:spLocks noGrp="1"/>
          </p:cNvSpPr>
          <p:nvPr>
            <p:ph idx="1"/>
          </p:nvPr>
        </p:nvSpPr>
        <p:spPr/>
        <p:txBody>
          <a:bodyPr/>
          <a:lstStyle/>
          <a:p>
            <a:pPr lvl="0" indent="0" marL="0">
              <a:spcBef>
                <a:spcPts val="3000"/>
              </a:spcBef>
              <a:buNone/>
            </a:pPr>
            <a:r>
              <a:rPr b="1"/>
              <a:t>Practice Settings</a:t>
            </a:r>
          </a:p>
          <a:p>
            <a:pPr lvl="0"/>
            <a:r>
              <a:rPr b="1"/>
              <a:t>Organization Information</a:t>
            </a:r>
            <a:r>
              <a:rPr/>
              <a:t>: Practice details and branding</a:t>
            </a:r>
          </a:p>
          <a:p>
            <a:pPr lvl="0"/>
            <a:r>
              <a:rPr b="1"/>
              <a:t>Workflow Customization</a:t>
            </a:r>
            <a:r>
              <a:rPr/>
              <a:t>: Process optimization</a:t>
            </a:r>
          </a:p>
          <a:p>
            <a:pPr lvl="0"/>
            <a:r>
              <a:rPr b="1"/>
              <a:t>Assessment Configuration</a:t>
            </a:r>
            <a:r>
              <a:rPr/>
              <a:t>: Tool selection and customization</a:t>
            </a:r>
          </a:p>
          <a:p>
            <a:pPr lvl="0"/>
            <a:r>
              <a:rPr b="1"/>
              <a:t>Notification Settings</a:t>
            </a:r>
            <a:r>
              <a:rPr/>
              <a:t>: Alert preferences and timing</a:t>
            </a:r>
          </a:p>
          <a:p>
            <a:pPr lvl="0"/>
            <a:r>
              <a:rPr b="1"/>
              <a:t>Integration Setup</a:t>
            </a:r>
            <a:r>
              <a:rPr/>
              <a:t>: EMR and third-party connections</a:t>
            </a:r>
          </a:p>
          <a:p>
            <a:pPr lvl="0" indent="0" marL="0">
              <a:spcBef>
                <a:spcPts val="3000"/>
              </a:spcBef>
              <a:buNone/>
            </a:pPr>
            <a:r>
              <a:rPr b="1"/>
              <a:t>Security Configuration</a:t>
            </a:r>
          </a:p>
          <a:p>
            <a:pPr lvl="0"/>
            <a:r>
              <a:rPr b="1"/>
              <a:t>Password Policies</a:t>
            </a:r>
            <a:r>
              <a:rPr/>
              <a:t>: Strength requirements and expiration</a:t>
            </a:r>
          </a:p>
          <a:p>
            <a:pPr lvl="0"/>
            <a:r>
              <a:rPr b="1"/>
              <a:t>Two-Factor Authentication</a:t>
            </a:r>
            <a:r>
              <a:rPr/>
              <a:t>: Enhanced security setup</a:t>
            </a:r>
          </a:p>
          <a:p>
            <a:pPr lvl="0"/>
            <a:r>
              <a:rPr b="1"/>
              <a:t>Session Management</a:t>
            </a:r>
            <a:r>
              <a:rPr/>
              <a:t>: Timeout and concurrent login controls</a:t>
            </a:r>
          </a:p>
          <a:p>
            <a:pPr lvl="0"/>
            <a:r>
              <a:rPr b="1"/>
              <a:t>Audit Logging</a:t>
            </a:r>
            <a:r>
              <a:rPr/>
              <a:t>: Activity tracking and compliance</a:t>
            </a:r>
          </a:p>
          <a:p>
            <a:pPr lvl="0"/>
            <a:r>
              <a:rPr b="1"/>
              <a:t>Data Backup</a:t>
            </a:r>
            <a:r>
              <a:rPr/>
              <a:t>: Automated backup scheduling</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 </a:t>
            </a:r>
            <a:r>
              <a:rPr b="1"/>
              <a:t>Training Objectives</a:t>
            </a:r>
          </a:p>
        </p:txBody>
      </p:sp>
      <p:sp>
        <p:nvSpPr>
          <p:cNvPr id="3" name="Content Placeholder 2"/>
          <p:cNvSpPr>
            <a:spLocks noGrp="1"/>
          </p:cNvSpPr>
          <p:nvPr>
            <p:ph idx="1"/>
          </p:nvPr>
        </p:nvSpPr>
        <p:spPr/>
        <p:txBody>
          <a:bodyPr/>
          <a:lstStyle/>
          <a:p>
            <a:pPr lvl="0" indent="0" marL="0">
              <a:buNone/>
            </a:pPr>
            <a:r>
              <a:rPr/>
              <a:t>By the end of this training, you will be able to:</a:t>
            </a:r>
          </a:p>
          <a:p>
            <a:pPr lvl="0"/>
            <a:r>
              <a:rPr b="1"/>
              <a:t>Navigate</a:t>
            </a:r>
            <a:r>
              <a:rPr/>
              <a:t> the Santaan AI Counselor platform efficiently</a:t>
            </a:r>
          </a:p>
          <a:p>
            <a:pPr lvl="0"/>
            <a:r>
              <a:rPr b="1"/>
              <a:t>Manage</a:t>
            </a:r>
            <a:r>
              <a:rPr/>
              <a:t> patient records and treatment plans effectively</a:t>
            </a:r>
          </a:p>
          <a:p>
            <a:pPr lvl="0"/>
            <a:r>
              <a:rPr b="1"/>
              <a:t>Conduct</a:t>
            </a:r>
            <a:r>
              <a:rPr/>
              <a:t> AI-powered assessments using ESHRE guidelines</a:t>
            </a:r>
          </a:p>
          <a:p>
            <a:pPr lvl="0"/>
            <a:r>
              <a:rPr b="1"/>
              <a:t>Generate</a:t>
            </a:r>
            <a:r>
              <a:rPr/>
              <a:t> personalized treatment recommendations</a:t>
            </a:r>
          </a:p>
          <a:p>
            <a:pPr lvl="0"/>
            <a:r>
              <a:rPr b="1"/>
              <a:t>Monitor</a:t>
            </a:r>
            <a:r>
              <a:rPr/>
              <a:t> patient progress and outcomes</a:t>
            </a:r>
          </a:p>
          <a:p>
            <a:pPr lvl="0"/>
            <a:r>
              <a:rPr b="1"/>
              <a:t>Integrate</a:t>
            </a:r>
            <a:r>
              <a:rPr/>
              <a:t> with existing EMR systems seamlessly</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Troubleshooting</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 </a:t>
            </a:r>
            <a:r>
              <a:rPr b="1"/>
              <a:t>Common Issues</a:t>
            </a:r>
          </a:p>
        </p:txBody>
      </p:sp>
      <p:sp>
        <p:nvSpPr>
          <p:cNvPr id="3" name="Content Placeholder 2"/>
          <p:cNvSpPr>
            <a:spLocks noGrp="1"/>
          </p:cNvSpPr>
          <p:nvPr>
            <p:ph idx="1"/>
          </p:nvPr>
        </p:nvSpPr>
        <p:spPr/>
        <p:txBody>
          <a:bodyPr/>
          <a:lstStyle/>
          <a:p>
            <a:pPr lvl="0" indent="0" marL="0">
              <a:spcBef>
                <a:spcPts val="3000"/>
              </a:spcBef>
              <a:buNone/>
            </a:pPr>
            <a:r>
              <a:rPr b="1"/>
              <a:t>Login Problems</a:t>
            </a:r>
          </a:p>
          <a:p>
            <a:pPr lvl="0" indent="0">
              <a:buNone/>
            </a:pPr>
            <a:r>
              <a:rPr>
                <a:latin typeface="Courier"/>
              </a:rPr>
              <a:t>Issue: Cannot access account
Solutions:
1. Verify email address and password
2. Check for caps lock and special characters
3. Reset password using "Forgot Password" link
4. Clear browser cache and cookies
5. Contact administrator for account status</a:t>
            </a:r>
          </a:p>
          <a:p>
            <a:pPr lvl="0" indent="0" marL="0">
              <a:spcBef>
                <a:spcPts val="3000"/>
              </a:spcBef>
              <a:buNone/>
            </a:pPr>
            <a:r>
              <a:rPr b="1"/>
              <a:t>Performance Issues</a:t>
            </a:r>
          </a:p>
          <a:p>
            <a:pPr lvl="0" indent="0">
              <a:buNone/>
            </a:pPr>
            <a:r>
              <a:rPr>
                <a:latin typeface="Courier"/>
              </a:rPr>
              <a:t>Issue: Slow system response
Solutions:
1. Check internet connection speed
2. Close unnecessary browser tabs
3. Clear browser cache and cookies
4. Disable browser extensions
5. Try different browser or device</a:t>
            </a:r>
          </a:p>
          <a:p>
            <a:pPr lvl="0" indent="0" marL="0">
              <a:spcBef>
                <a:spcPts val="3000"/>
              </a:spcBef>
              <a:buNone/>
            </a:pPr>
            <a:r>
              <a:rPr b="1"/>
              <a:t>Data Sync Problems</a:t>
            </a:r>
          </a:p>
          <a:p>
            <a:pPr lvl="0" indent="0">
              <a:buNone/>
            </a:pPr>
            <a:r>
              <a:rPr>
                <a:latin typeface="Courier"/>
              </a:rPr>
              <a:t>Issue: Information not updating
Solutions:
1. Refresh browser page
2. Check EMR connection status
3. Verify user permissions
4. Contact technical support
5. Check system status page</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 </a:t>
            </a:r>
            <a:r>
              <a:rPr b="1"/>
              <a:t>Support Resources</a:t>
            </a:r>
          </a:p>
        </p:txBody>
      </p:sp>
      <p:sp>
        <p:nvSpPr>
          <p:cNvPr id="3" name="Content Placeholder 2"/>
          <p:cNvSpPr>
            <a:spLocks noGrp="1"/>
          </p:cNvSpPr>
          <p:nvPr>
            <p:ph idx="1"/>
          </p:nvPr>
        </p:nvSpPr>
        <p:spPr/>
        <p:txBody>
          <a:bodyPr/>
          <a:lstStyle/>
          <a:p>
            <a:pPr lvl="0" indent="0" marL="0">
              <a:spcBef>
                <a:spcPts val="3000"/>
              </a:spcBef>
              <a:buNone/>
            </a:pPr>
            <a:r>
              <a:rPr b="1"/>
              <a:t>Help Documentation</a:t>
            </a:r>
          </a:p>
          <a:p>
            <a:pPr lvl="0"/>
            <a:r>
              <a:rPr b="1"/>
              <a:t>Online Help Center</a:t>
            </a:r>
            <a:r>
              <a:rPr/>
              <a:t>: Comprehensive guides and tutorials</a:t>
            </a:r>
          </a:p>
          <a:p>
            <a:pPr lvl="0"/>
            <a:r>
              <a:rPr b="1"/>
              <a:t>Video Training</a:t>
            </a:r>
            <a:r>
              <a:rPr/>
              <a:t>: Step-by-step instructional videos</a:t>
            </a:r>
          </a:p>
          <a:p>
            <a:pPr lvl="0"/>
            <a:r>
              <a:rPr b="1"/>
              <a:t>FAQ Database</a:t>
            </a:r>
            <a:r>
              <a:rPr/>
              <a:t>: Common questions and answers</a:t>
            </a:r>
          </a:p>
          <a:p>
            <a:pPr lvl="0"/>
            <a:r>
              <a:rPr b="1"/>
              <a:t>User Forums</a:t>
            </a:r>
            <a:r>
              <a:rPr/>
              <a:t>: Community support and discussions</a:t>
            </a:r>
          </a:p>
          <a:p>
            <a:pPr lvl="0"/>
            <a:r>
              <a:rPr b="1"/>
              <a:t>Best Practices</a:t>
            </a:r>
            <a:r>
              <a:rPr/>
              <a:t>: Recommended workflows and procedures</a:t>
            </a:r>
          </a:p>
          <a:p>
            <a:pPr lvl="0" indent="0" marL="0">
              <a:spcBef>
                <a:spcPts val="3000"/>
              </a:spcBef>
              <a:buNone/>
            </a:pPr>
            <a:r>
              <a:rPr b="1"/>
              <a:t>Technical Support</a:t>
            </a:r>
          </a:p>
          <a:p>
            <a:pPr lvl="0"/>
            <a:r>
              <a:rPr b="1"/>
              <a:t>Email Support</a:t>
            </a:r>
            <a:r>
              <a:rPr/>
              <a:t>: support@santaan.ai</a:t>
            </a:r>
          </a:p>
          <a:p>
            <a:pPr lvl="0"/>
            <a:r>
              <a:rPr b="1"/>
              <a:t>Phone Support</a:t>
            </a:r>
            <a:r>
              <a:rPr/>
              <a:t>: +1 (555) 123-4567</a:t>
            </a:r>
          </a:p>
          <a:p>
            <a:pPr lvl="0"/>
            <a:r>
              <a:rPr b="1"/>
              <a:t>Live Chat</a:t>
            </a:r>
            <a:r>
              <a:rPr/>
              <a:t>: Available during business hours</a:t>
            </a:r>
          </a:p>
          <a:p>
            <a:pPr lvl="0"/>
            <a:r>
              <a:rPr b="1"/>
              <a:t>Remote Assistance</a:t>
            </a:r>
            <a:r>
              <a:rPr/>
              <a:t>: Screen sharing for complex issues</a:t>
            </a:r>
          </a:p>
          <a:p>
            <a:pPr lvl="0"/>
            <a:r>
              <a:rPr b="1"/>
              <a:t>Emergency Support</a:t>
            </a:r>
            <a:r>
              <a:rPr/>
              <a:t>: 24/7 critical issue response</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Best Practices</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 </a:t>
            </a:r>
            <a:r>
              <a:rPr b="1"/>
              <a:t>Clinical Excellence</a:t>
            </a:r>
          </a:p>
        </p:txBody>
      </p:sp>
      <p:sp>
        <p:nvSpPr>
          <p:cNvPr id="3" name="Content Placeholder 2"/>
          <p:cNvSpPr>
            <a:spLocks noGrp="1"/>
          </p:cNvSpPr>
          <p:nvPr>
            <p:ph idx="1"/>
          </p:nvPr>
        </p:nvSpPr>
        <p:spPr/>
        <p:txBody>
          <a:bodyPr/>
          <a:lstStyle/>
          <a:p>
            <a:pPr lvl="0" indent="0" marL="0">
              <a:spcBef>
                <a:spcPts val="3000"/>
              </a:spcBef>
              <a:buNone/>
            </a:pPr>
            <a:r>
              <a:rPr b="1"/>
              <a:t>Assessment Best Practices</a:t>
            </a:r>
          </a:p>
          <a:p>
            <a:pPr lvl="0"/>
            <a:r>
              <a:rPr b="1"/>
              <a:t>Prepare Environment</a:t>
            </a:r>
            <a:r>
              <a:rPr/>
              <a:t>: Ensure private, comfortable setting</a:t>
            </a:r>
          </a:p>
          <a:p>
            <a:pPr lvl="0"/>
            <a:r>
              <a:rPr b="1"/>
              <a:t>Build Rapport</a:t>
            </a:r>
            <a:r>
              <a:rPr/>
              <a:t>: Establish trust before beginning assessment</a:t>
            </a:r>
          </a:p>
          <a:p>
            <a:pPr lvl="0"/>
            <a:r>
              <a:rPr b="1"/>
              <a:t>Explain Process</a:t>
            </a:r>
            <a:r>
              <a:rPr/>
              <a:t>: Clarify expectations and procedures</a:t>
            </a:r>
          </a:p>
          <a:p>
            <a:pPr lvl="0"/>
            <a:r>
              <a:rPr b="1"/>
              <a:t>Active Listening</a:t>
            </a:r>
            <a:r>
              <a:rPr/>
              <a:t>: Pay attention to verbal and non-verbal cues</a:t>
            </a:r>
          </a:p>
          <a:p>
            <a:pPr lvl="0"/>
            <a:r>
              <a:rPr b="1"/>
              <a:t>Cultural Sensitivity</a:t>
            </a:r>
            <a:r>
              <a:rPr/>
              <a:t>: Respect diverse backgrounds and beliefs</a:t>
            </a:r>
          </a:p>
          <a:p>
            <a:pPr lvl="0" indent="0" marL="0">
              <a:spcBef>
                <a:spcPts val="3000"/>
              </a:spcBef>
              <a:buNone/>
            </a:pPr>
            <a:r>
              <a:rPr b="1"/>
              <a:t>Documentation Standards</a:t>
            </a:r>
          </a:p>
          <a:p>
            <a:pPr lvl="0"/>
            <a:r>
              <a:rPr b="1"/>
              <a:t>Timely Entry</a:t>
            </a:r>
            <a:r>
              <a:rPr/>
              <a:t>: Record information immediately after sessions</a:t>
            </a:r>
          </a:p>
          <a:p>
            <a:pPr lvl="0"/>
            <a:r>
              <a:rPr b="1"/>
              <a:t>Objective Language</a:t>
            </a:r>
            <a:r>
              <a:rPr/>
              <a:t>: Use professional, non-judgmental terminology</a:t>
            </a:r>
          </a:p>
          <a:p>
            <a:pPr lvl="0"/>
            <a:r>
              <a:rPr b="1"/>
              <a:t>Complete Records</a:t>
            </a:r>
            <a:r>
              <a:rPr/>
              <a:t>: Include all relevant details and observations</a:t>
            </a:r>
          </a:p>
          <a:p>
            <a:pPr lvl="0"/>
            <a:r>
              <a:rPr b="1"/>
              <a:t>Regular Updates</a:t>
            </a:r>
            <a:r>
              <a:rPr/>
              <a:t>: Maintain current and accurate information</a:t>
            </a:r>
          </a:p>
          <a:p>
            <a:pPr lvl="0"/>
            <a:r>
              <a:rPr b="1"/>
              <a:t>Confidentiality</a:t>
            </a:r>
            <a:r>
              <a:rPr/>
              <a:t>: Protect patient privacy at all times</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 </a:t>
            </a:r>
            <a:r>
              <a:rPr b="1"/>
              <a:t>Security Guidelines</a:t>
            </a:r>
          </a:p>
        </p:txBody>
      </p:sp>
      <p:sp>
        <p:nvSpPr>
          <p:cNvPr id="3" name="Content Placeholder 2"/>
          <p:cNvSpPr>
            <a:spLocks noGrp="1"/>
          </p:cNvSpPr>
          <p:nvPr>
            <p:ph idx="1"/>
          </p:nvPr>
        </p:nvSpPr>
        <p:spPr/>
        <p:txBody>
          <a:bodyPr/>
          <a:lstStyle/>
          <a:p>
            <a:pPr lvl="0" indent="0" marL="0">
              <a:spcBef>
                <a:spcPts val="3000"/>
              </a:spcBef>
              <a:buNone/>
            </a:pPr>
            <a:r>
              <a:rPr b="1"/>
              <a:t>Data Protection</a:t>
            </a:r>
          </a:p>
          <a:p>
            <a:pPr lvl="0"/>
            <a:r>
              <a:rPr b="1"/>
              <a:t>Strong Passwords</a:t>
            </a:r>
            <a:r>
              <a:rPr/>
              <a:t>: Use complex, unique passwords</a:t>
            </a:r>
          </a:p>
          <a:p>
            <a:pPr lvl="0"/>
            <a:r>
              <a:rPr b="1"/>
              <a:t>Regular Updates</a:t>
            </a:r>
            <a:r>
              <a:rPr/>
              <a:t>: Change passwords every 90 days</a:t>
            </a:r>
          </a:p>
          <a:p>
            <a:pPr lvl="0"/>
            <a:r>
              <a:rPr b="1"/>
              <a:t>Secure Devices</a:t>
            </a:r>
            <a:r>
              <a:rPr/>
              <a:t>: Lock computers when away from desk</a:t>
            </a:r>
          </a:p>
          <a:p>
            <a:pPr lvl="0"/>
            <a:r>
              <a:rPr b="1"/>
              <a:t>Clean Desk</a:t>
            </a:r>
            <a:r>
              <a:rPr/>
              <a:t>: Secure physical documents and devices</a:t>
            </a:r>
          </a:p>
          <a:p>
            <a:pPr lvl="0"/>
            <a:r>
              <a:rPr b="1"/>
              <a:t>Network Security</a:t>
            </a:r>
            <a:r>
              <a:rPr/>
              <a:t>: Use secure, encrypted connections</a:t>
            </a:r>
          </a:p>
          <a:p>
            <a:pPr lvl="0" indent="0" marL="0">
              <a:spcBef>
                <a:spcPts val="3000"/>
              </a:spcBef>
              <a:buNone/>
            </a:pPr>
            <a:r>
              <a:rPr b="1"/>
              <a:t>Privacy Compliance</a:t>
            </a:r>
          </a:p>
          <a:p>
            <a:pPr lvl="0"/>
            <a:r>
              <a:rPr b="1"/>
              <a:t>HIPAA Adherence</a:t>
            </a:r>
            <a:r>
              <a:rPr/>
              <a:t>: Follow all privacy regulations</a:t>
            </a:r>
          </a:p>
          <a:p>
            <a:pPr lvl="0"/>
            <a:r>
              <a:rPr b="1"/>
              <a:t>Minimum Necessary</a:t>
            </a:r>
            <a:r>
              <a:rPr/>
              <a:t>: Access only required information</a:t>
            </a:r>
          </a:p>
          <a:p>
            <a:pPr lvl="0"/>
            <a:r>
              <a:rPr b="1"/>
              <a:t>Authorized Disclosure</a:t>
            </a:r>
            <a:r>
              <a:rPr/>
              <a:t>: Obtain proper consent for sharing</a:t>
            </a:r>
          </a:p>
          <a:p>
            <a:pPr lvl="0"/>
            <a:r>
              <a:rPr b="1"/>
              <a:t>Incident Reporting</a:t>
            </a:r>
            <a:r>
              <a:rPr/>
              <a:t>: Report security breaches immediately</a:t>
            </a:r>
          </a:p>
          <a:p>
            <a:pPr lvl="0"/>
            <a:r>
              <a:rPr b="1"/>
              <a:t>Training Updates</a:t>
            </a:r>
            <a:r>
              <a:rPr/>
              <a:t>: Stay current with compliance requirements</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Appendix</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 </a:t>
            </a:r>
            <a:r>
              <a:rPr b="1"/>
              <a:t>Quick Reference</a:t>
            </a:r>
          </a:p>
        </p:txBody>
      </p:sp>
      <p:sp>
        <p:nvSpPr>
          <p:cNvPr id="3" name="Content Placeholder 2"/>
          <p:cNvSpPr>
            <a:spLocks noGrp="1"/>
          </p:cNvSpPr>
          <p:nvPr>
            <p:ph idx="1"/>
          </p:nvPr>
        </p:nvSpPr>
        <p:spPr/>
        <p:txBody>
          <a:bodyPr/>
          <a:lstStyle/>
          <a:p>
            <a:pPr lvl="0" indent="0" marL="0">
              <a:spcBef>
                <a:spcPts val="3000"/>
              </a:spcBef>
              <a:buNone/>
            </a:pPr>
            <a:r>
              <a:rPr b="1"/>
              <a:t>Keyboard Shortcuts</a:t>
            </a:r>
          </a:p>
          <a:p>
            <a:pPr lvl="0" indent="0">
              <a:buNone/>
            </a:pPr>
            <a:r>
              <a:rPr>
                <a:latin typeface="Courier"/>
              </a:rPr>
              <a:t>Navigation:
- Ctrl+H: Home dashboard
- Ctrl+P: Patient list
- Ctrl+A: New assessment
- Ctrl+T: Treatment plans
- Ctrl+S: Save current work
Search Functions:
- Ctrl+F: Find patient
- Ctrl+G: Global search
- Ctrl+R: Recent activities
- Ctrl+N: New patient
- Ctrl+M: Messages</a:t>
            </a:r>
          </a:p>
          <a:p>
            <a:pPr lvl="0" indent="0" marL="0">
              <a:spcBef>
                <a:spcPts val="3000"/>
              </a:spcBef>
              <a:buNone/>
            </a:pPr>
            <a:r>
              <a:rPr b="1"/>
              <a:t>Status Indicators</a:t>
            </a:r>
          </a:p>
          <a:p>
            <a:pPr lvl="0" indent="0">
              <a:buNone/>
            </a:pPr>
            <a:r>
              <a:rPr>
                <a:latin typeface="Courier"/>
              </a:rPr>
              <a:t>Patient Status:
- Green: Active treatment
- Yellow: Pending assessment
- Red: High risk/urgent
- Blue: Completed treatment
- Gray: Inactive/discharged
Assessment Status:
- Complete: All sections finished
- In Progress: Partially completed
- Scheduled: Appointment booked
- Overdue: Past due date
- Cancelled: Session cancelled</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 </a:t>
            </a:r>
            <a:r>
              <a:rPr b="1"/>
              <a:t>Checklists</a:t>
            </a:r>
          </a:p>
        </p:txBody>
      </p:sp>
      <p:sp>
        <p:nvSpPr>
          <p:cNvPr id="3" name="Content Placeholder 2"/>
          <p:cNvSpPr>
            <a:spLocks noGrp="1"/>
          </p:cNvSpPr>
          <p:nvPr>
            <p:ph idx="1"/>
          </p:nvPr>
        </p:nvSpPr>
        <p:spPr/>
        <p:txBody>
          <a:bodyPr/>
          <a:lstStyle/>
          <a:p>
            <a:pPr lvl="0" indent="0" marL="0">
              <a:spcBef>
                <a:spcPts val="3000"/>
              </a:spcBef>
              <a:buNone/>
            </a:pPr>
            <a:r>
              <a:rPr b="1"/>
              <a:t>Daily Startup Checklist</a:t>
            </a:r>
          </a:p>
          <a:p>
            <a:pPr lvl="0"/>
            <a:r>
              <a:rPr/>
              <a:t>☐ Log into system successfully</a:t>
            </a:r>
          </a:p>
          <a:p>
            <a:pPr lvl="0"/>
            <a:r>
              <a:rPr/>
              <a:t>☐ Check system status and alerts</a:t>
            </a:r>
          </a:p>
          <a:p>
            <a:pPr lvl="0"/>
            <a:r>
              <a:rPr/>
              <a:t>☐ Review today’s appointments</a:t>
            </a:r>
          </a:p>
          <a:p>
            <a:pPr lvl="0"/>
            <a:r>
              <a:rPr/>
              <a:t>☐ Check urgent messages</a:t>
            </a:r>
          </a:p>
          <a:p>
            <a:pPr lvl="0"/>
            <a:r>
              <a:rPr/>
              <a:t>☐ Verify patient updates</a:t>
            </a:r>
          </a:p>
          <a:p>
            <a:pPr lvl="0"/>
            <a:r>
              <a:rPr/>
              <a:t>☐ Confirm assessment schedules</a:t>
            </a:r>
          </a:p>
          <a:p>
            <a:pPr lvl="0" indent="0" marL="0">
              <a:spcBef>
                <a:spcPts val="3000"/>
              </a:spcBef>
              <a:buNone/>
            </a:pPr>
            <a:r>
              <a:rPr b="1"/>
              <a:t>End of Day Checklist</a:t>
            </a:r>
          </a:p>
          <a:p>
            <a:pPr lvl="0"/>
            <a:r>
              <a:rPr/>
              <a:t>☐ Complete all documentation</a:t>
            </a:r>
          </a:p>
          <a:p>
            <a:pPr lvl="0"/>
            <a:r>
              <a:rPr/>
              <a:t>☐ Respond to pending messages</a:t>
            </a:r>
          </a:p>
          <a:p>
            <a:pPr lvl="0"/>
            <a:r>
              <a:rPr/>
              <a:t>☐ Update treatment plans</a:t>
            </a:r>
          </a:p>
          <a:p>
            <a:pPr lvl="0"/>
            <a:r>
              <a:rPr/>
              <a:t>☐ Schedule follow-up appointments</a:t>
            </a:r>
          </a:p>
          <a:p>
            <a:pPr lvl="0"/>
            <a:r>
              <a:rPr/>
              <a:t>☐ Secure workstation</a:t>
            </a:r>
          </a:p>
          <a:p>
            <a:pPr lvl="0"/>
            <a:r>
              <a:rPr/>
              <a:t>☐ Log out of all systems</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b="1"/>
              <a:t>For additional support, contact our training team at training@santaan.ai</a:t>
            </a:r>
          </a:p>
          <a:p>
            <a:pPr lvl="0" indent="0" marL="0">
              <a:buNone/>
            </a:pPr>
            <a:r>
              <a:rPr i="1"/>
              <a:t>Empowering healthcare professionals with intelligent technology</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 </a:t>
            </a:r>
            <a:r>
              <a:rPr b="1"/>
              <a:t>Accessing the Platform</a:t>
            </a:r>
          </a:p>
        </p:txBody>
      </p:sp>
      <p:sp>
        <p:nvSpPr>
          <p:cNvPr id="3" name="Content Placeholder 2"/>
          <p:cNvSpPr>
            <a:spLocks noGrp="1"/>
          </p:cNvSpPr>
          <p:nvPr>
            <p:ph idx="1"/>
          </p:nvPr>
        </p:nvSpPr>
        <p:spPr/>
        <p:txBody>
          <a:bodyPr/>
          <a:lstStyle/>
          <a:p>
            <a:pPr lvl="0" indent="0" marL="0">
              <a:spcBef>
                <a:spcPts val="3000"/>
              </a:spcBef>
              <a:buNone/>
            </a:pPr>
            <a:r>
              <a:rPr b="1"/>
              <a:t>System Requirements</a:t>
            </a:r>
          </a:p>
          <a:p>
            <a:pPr lvl="0"/>
            <a:r>
              <a:rPr b="1"/>
              <a:t>Web Browser</a:t>
            </a:r>
            <a:r>
              <a:rPr/>
              <a:t>: Chrome 90+, Firefox 88+, Safari 14+, Edge 90+</a:t>
            </a:r>
          </a:p>
          <a:p>
            <a:pPr lvl="0"/>
            <a:r>
              <a:rPr b="1"/>
              <a:t>Internet Connection</a:t>
            </a:r>
            <a:r>
              <a:rPr/>
              <a:t>: Stable broadband (minimum 5 Mbps)</a:t>
            </a:r>
          </a:p>
          <a:p>
            <a:pPr lvl="0"/>
            <a:r>
              <a:rPr b="1"/>
              <a:t>Screen Resolution</a:t>
            </a:r>
            <a:r>
              <a:rPr/>
              <a:t>: 1280x720 minimum (1920x1080 recommended)</a:t>
            </a:r>
          </a:p>
          <a:p>
            <a:pPr lvl="0"/>
            <a:r>
              <a:rPr b="1"/>
              <a:t>Mobile Support</a:t>
            </a:r>
            <a:r>
              <a:rPr/>
              <a:t>: iOS 14+, Android 10+ for patient app</a:t>
            </a:r>
          </a:p>
          <a:p>
            <a:pPr lvl="0" indent="0" marL="0">
              <a:spcBef>
                <a:spcPts val="3000"/>
              </a:spcBef>
              <a:buNone/>
            </a:pPr>
            <a:r>
              <a:rPr b="1"/>
              <a:t>Login Process</a:t>
            </a:r>
          </a:p>
          <a:p>
            <a:pPr lvl="0" indent="-342900" marL="342900">
              <a:buAutoNum type="arabicPeriod"/>
            </a:pPr>
            <a:r>
              <a:rPr/>
              <a:t>Navigate to: </a:t>
            </a:r>
            <a:r>
              <a:rPr b="1"/>
              <a:t>https://santaanvibe.vercel.app</a:t>
            </a:r>
          </a:p>
          <a:p>
            <a:pPr lvl="0" indent="-342900" marL="342900">
              <a:buAutoNum type="arabicPeriod"/>
            </a:pPr>
            <a:r>
              <a:rPr/>
              <a:t>Enter your </a:t>
            </a:r>
            <a:r>
              <a:rPr b="1"/>
              <a:t>email address</a:t>
            </a:r>
            <a:r>
              <a:rPr/>
              <a:t> and </a:t>
            </a:r>
            <a:r>
              <a:rPr b="1"/>
              <a:t>password</a:t>
            </a:r>
          </a:p>
          <a:p>
            <a:pPr lvl="0" indent="-342900" marL="342900">
              <a:buAutoNum type="arabicPeriod"/>
            </a:pPr>
            <a:r>
              <a:rPr/>
              <a:t>Complete </a:t>
            </a:r>
            <a:r>
              <a:rPr b="1"/>
              <a:t>two-factor authentication</a:t>
            </a:r>
            <a:r>
              <a:rPr/>
              <a:t> if enabled</a:t>
            </a:r>
          </a:p>
          <a:p>
            <a:pPr lvl="0" indent="-342900" marL="342900">
              <a:buAutoNum type="arabicPeriod"/>
            </a:pPr>
            <a:r>
              <a:rPr/>
              <a:t>Access your </a:t>
            </a:r>
            <a:r>
              <a:rPr b="1"/>
              <a:t>role-specific dashboard</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User Roles &amp; Permissions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 </a:t>
            </a:r>
            <a:r>
              <a:rPr b="1"/>
              <a:t>Counselor Role</a:t>
            </a:r>
          </a:p>
        </p:txBody>
      </p:sp>
      <p:sp>
        <p:nvSpPr>
          <p:cNvPr id="3" name="Content Placeholder 2"/>
          <p:cNvSpPr>
            <a:spLocks noGrp="1"/>
          </p:cNvSpPr>
          <p:nvPr>
            <p:ph idx="1"/>
          </p:nvPr>
        </p:nvSpPr>
        <p:spPr/>
        <p:txBody>
          <a:bodyPr/>
          <a:lstStyle/>
          <a:p>
            <a:pPr lvl="0" indent="0" marL="0">
              <a:spcBef>
                <a:spcPts val="3000"/>
              </a:spcBef>
              <a:buNone/>
            </a:pPr>
            <a:r>
              <a:rPr b="1"/>
              <a:t>Dashboard Access</a:t>
            </a:r>
          </a:p>
          <a:p>
            <a:pPr lvl="0"/>
            <a:r>
              <a:rPr b="1"/>
              <a:t>Patient Management</a:t>
            </a:r>
            <a:r>
              <a:rPr/>
              <a:t>: View and edit assigned patients</a:t>
            </a:r>
          </a:p>
          <a:p>
            <a:pPr lvl="0"/>
            <a:r>
              <a:rPr b="1"/>
              <a:t>Assessment Tools</a:t>
            </a:r>
            <a:r>
              <a:rPr/>
              <a:t>: Conduct psychological evaluations</a:t>
            </a:r>
          </a:p>
          <a:p>
            <a:pPr lvl="0"/>
            <a:r>
              <a:rPr b="1"/>
              <a:t>Treatment Planning</a:t>
            </a:r>
            <a:r>
              <a:rPr/>
              <a:t>: Create and modify treatment plans</a:t>
            </a:r>
          </a:p>
          <a:p>
            <a:pPr lvl="0"/>
            <a:r>
              <a:rPr b="1"/>
              <a:t>Progress Tracking</a:t>
            </a:r>
            <a:r>
              <a:rPr/>
              <a:t>: Monitor patient outcomes</a:t>
            </a:r>
          </a:p>
          <a:p>
            <a:pPr lvl="0"/>
            <a:r>
              <a:rPr b="1"/>
              <a:t>Resource Library</a:t>
            </a:r>
            <a:r>
              <a:rPr/>
              <a:t>: Access educational materials</a:t>
            </a:r>
          </a:p>
          <a:p>
            <a:pPr lvl="0" indent="0" marL="0">
              <a:spcBef>
                <a:spcPts val="3000"/>
              </a:spcBef>
              <a:buNone/>
            </a:pPr>
            <a:r>
              <a:rPr b="1"/>
              <a:t>Key Responsibilities</a:t>
            </a:r>
          </a:p>
          <a:p>
            <a:pPr lvl="0"/>
            <a:r>
              <a:rPr/>
              <a:t>Conduct initial patient assessments</a:t>
            </a:r>
          </a:p>
          <a:p>
            <a:pPr lvl="0"/>
            <a:r>
              <a:rPr/>
              <a:t>Develop personalized treatment plans</a:t>
            </a:r>
          </a:p>
          <a:p>
            <a:pPr lvl="0"/>
            <a:r>
              <a:rPr/>
              <a:t>Monitor patient progress and adjust interventions</a:t>
            </a:r>
          </a:p>
          <a:p>
            <a:pPr lvl="0"/>
            <a:r>
              <a:rPr/>
              <a:t>Maintain accurate clinical documentation</a:t>
            </a:r>
          </a:p>
          <a:p>
            <a:pPr lvl="0"/>
            <a:r>
              <a:rPr/>
              <a:t>Coordinate care with medical team</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 </a:t>
            </a:r>
            <a:r>
              <a:rPr b="1"/>
              <a:t>Administrator Role</a:t>
            </a:r>
          </a:p>
        </p:txBody>
      </p:sp>
      <p:sp>
        <p:nvSpPr>
          <p:cNvPr id="3" name="Content Placeholder 2"/>
          <p:cNvSpPr>
            <a:spLocks noGrp="1"/>
          </p:cNvSpPr>
          <p:nvPr>
            <p:ph idx="1"/>
          </p:nvPr>
        </p:nvSpPr>
        <p:spPr/>
        <p:txBody>
          <a:bodyPr/>
          <a:lstStyle/>
          <a:p>
            <a:pPr lvl="0" indent="0" marL="0">
              <a:spcBef>
                <a:spcPts val="3000"/>
              </a:spcBef>
              <a:buNone/>
            </a:pPr>
            <a:r>
              <a:rPr b="1"/>
              <a:t>Full System Access</a:t>
            </a:r>
          </a:p>
          <a:p>
            <a:pPr lvl="0"/>
            <a:r>
              <a:rPr b="1"/>
              <a:t>User Management</a:t>
            </a:r>
            <a:r>
              <a:rPr/>
              <a:t>: Create, modify, and deactivate accounts</a:t>
            </a:r>
          </a:p>
          <a:p>
            <a:pPr lvl="0"/>
            <a:r>
              <a:rPr b="1"/>
              <a:t>System Configuration</a:t>
            </a:r>
            <a:r>
              <a:rPr/>
              <a:t>: Customize settings and workflows</a:t>
            </a:r>
          </a:p>
          <a:p>
            <a:pPr lvl="0"/>
            <a:r>
              <a:rPr b="1"/>
              <a:t>Analytics Dashboard</a:t>
            </a:r>
            <a:r>
              <a:rPr/>
              <a:t>: View practice-wide metrics</a:t>
            </a:r>
          </a:p>
          <a:p>
            <a:pPr lvl="0"/>
            <a:r>
              <a:rPr b="1"/>
              <a:t>Compliance Monitoring</a:t>
            </a:r>
            <a:r>
              <a:rPr/>
              <a:t>: Ensure regulatory adherence</a:t>
            </a:r>
          </a:p>
          <a:p>
            <a:pPr lvl="0"/>
            <a:r>
              <a:rPr b="1"/>
              <a:t>Technical Support</a:t>
            </a:r>
            <a:r>
              <a:rPr/>
              <a:t>: Access diagnostic tools</a:t>
            </a:r>
          </a:p>
          <a:p>
            <a:pPr lvl="0" indent="0" marL="0">
              <a:spcBef>
                <a:spcPts val="3000"/>
              </a:spcBef>
              <a:buNone/>
            </a:pPr>
            <a:r>
              <a:rPr b="1"/>
              <a:t>Administrative Functions</a:t>
            </a:r>
          </a:p>
          <a:p>
            <a:pPr lvl="0"/>
            <a:r>
              <a:rPr/>
              <a:t>Manage user accounts and permissions</a:t>
            </a:r>
          </a:p>
          <a:p>
            <a:pPr lvl="0"/>
            <a:r>
              <a:rPr/>
              <a:t>Configure system settings and preferences</a:t>
            </a:r>
          </a:p>
          <a:p>
            <a:pPr lvl="0"/>
            <a:r>
              <a:rPr/>
              <a:t>Monitor system health and performance</a:t>
            </a:r>
          </a:p>
          <a:p>
            <a:pPr lvl="0"/>
            <a:r>
              <a:rPr/>
              <a:t>Generate reports and analytics</a:t>
            </a:r>
          </a:p>
          <a:p>
            <a:pPr lvl="0"/>
            <a:r>
              <a:rPr/>
              <a:t>Coordinate with technical support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 </a:t>
            </a:r>
            <a:r>
              <a:rPr b="1"/>
              <a:t>Patient Role</a:t>
            </a:r>
          </a:p>
        </p:txBody>
      </p:sp>
      <p:sp>
        <p:nvSpPr>
          <p:cNvPr id="3" name="Content Placeholder 2"/>
          <p:cNvSpPr>
            <a:spLocks noGrp="1"/>
          </p:cNvSpPr>
          <p:nvPr>
            <p:ph idx="1"/>
          </p:nvPr>
        </p:nvSpPr>
        <p:spPr/>
        <p:txBody>
          <a:bodyPr/>
          <a:lstStyle/>
          <a:p>
            <a:pPr lvl="0" indent="0" marL="0">
              <a:spcBef>
                <a:spcPts val="3000"/>
              </a:spcBef>
              <a:buNone/>
            </a:pPr>
            <a:r>
              <a:rPr b="1"/>
              <a:t>Self-Service Portal</a:t>
            </a:r>
          </a:p>
          <a:p>
            <a:pPr lvl="0"/>
            <a:r>
              <a:rPr b="1"/>
              <a:t>Personal Dashboard</a:t>
            </a:r>
            <a:r>
              <a:rPr/>
              <a:t>: View treatment progress</a:t>
            </a:r>
          </a:p>
          <a:p>
            <a:pPr lvl="0"/>
            <a:r>
              <a:rPr b="1"/>
              <a:t>Appointment Management</a:t>
            </a:r>
            <a:r>
              <a:rPr/>
              <a:t>: Schedule and reschedule visits</a:t>
            </a:r>
          </a:p>
          <a:p>
            <a:pPr lvl="0"/>
            <a:r>
              <a:rPr b="1"/>
              <a:t>Educational Resources</a:t>
            </a:r>
            <a:r>
              <a:rPr/>
              <a:t>: Access curated content</a:t>
            </a:r>
          </a:p>
          <a:p>
            <a:pPr lvl="0"/>
            <a:r>
              <a:rPr b="1"/>
              <a:t>Communication Tools</a:t>
            </a:r>
            <a:r>
              <a:rPr/>
              <a:t>: Message care team</a:t>
            </a:r>
          </a:p>
          <a:p>
            <a:pPr lvl="0"/>
            <a:r>
              <a:rPr b="1"/>
              <a:t>Progress Tracking</a:t>
            </a:r>
            <a:r>
              <a:rPr/>
              <a:t>: Monitor personal goals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Getting Started</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Santaan AI Counselor User Manual</dc:title>
  <dc:creator>Santaan Technologies</dc:creator>
  <cp:keywords/>
  <dcterms:created xsi:type="dcterms:W3CDTF">2025-07-12T07:22:45Z</dcterms:created>
  <dcterms:modified xsi:type="dcterms:W3CDTF">2025-07-12T07:22:45Z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spectratio">
    <vt:lpwstr>169</vt:lpwstr>
  </property>
  <property fmtid="{D5CDD505-2E9C-101B-9397-08002B2CF9AE}" pid="3" name="colortheme">
    <vt:lpwstr>seahorse</vt:lpwstr>
  </property>
  <property fmtid="{D5CDD505-2E9C-101B-9397-08002B2CF9AE}" pid="4" name="date">
    <vt:lpwstr>2025</vt:lpwstr>
  </property>
  <property fmtid="{D5CDD505-2E9C-101B-9397-08002B2CF9AE}" pid="5" name="fonttheme">
    <vt:lpwstr>professionalfonts</vt:lpwstr>
  </property>
  <property fmtid="{D5CDD505-2E9C-101B-9397-08002B2CF9AE}" pid="6" name="navigation">
    <vt:lpwstr>horizontal</vt:lpwstr>
  </property>
  <property fmtid="{D5CDD505-2E9C-101B-9397-08002B2CF9AE}" pid="7" name="section-titles">
    <vt:lpwstr>False</vt:lpwstr>
  </property>
  <property fmtid="{D5CDD505-2E9C-101B-9397-08002B2CF9AE}" pid="8" name="subtitle">
    <vt:lpwstr>Comprehensive Training Guide for Healthcare Professionals</vt:lpwstr>
  </property>
  <property fmtid="{D5CDD505-2E9C-101B-9397-08002B2CF9AE}" pid="9" name="theme">
    <vt:lpwstr>metropolis</vt:lpwstr>
  </property>
</Properties>
</file>