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7" Type="http://schemas.openxmlformats.org/officeDocument/2006/relationships/viewProps" Target="viewProps.xml" /><Relationship Id="rId6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9" Type="http://schemas.openxmlformats.org/officeDocument/2006/relationships/tableStyles" Target="tableStyles.xml" /><Relationship Id="rId6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Santaan AI Counselor Technical Manual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Deployment, Maintenance &amp; Operations Guide</a:t>
            </a:r>
            <a:br/>
            <a:br/>
            <a:r>
              <a:rPr/>
              <a:t>Santaan Technologies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Initial Deployment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Required Accounts:
- Vercel account (Pro plan recommended)
- GitHub repository access
- Prisma Cloud account
- Domain name (optional)
Required Tools:
- Node.js 18+ installed
- Git version control
- Vercel CLI (optional)
- Database management tool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Step-by-Step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Repository Setup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Clone the repository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https://github.com/satishskid/santaan-ai-counselor.git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cd</a:t>
            </a:r>
            <a:r>
              <a:rPr>
                <a:latin typeface="Courier"/>
              </a:rPr>
              <a:t> santaan-ai-counselor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Install dependencies</a:t>
            </a:r>
            <a:br/>
            <a:r>
              <a:rPr>
                <a:latin typeface="Courier"/>
              </a:rPr>
              <a:t>npm install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Verify build process</a:t>
            </a:r>
            <a:br/>
            <a:r>
              <a:rPr>
                <a:latin typeface="Courier"/>
              </a:rPr>
              <a:t>npm run build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Database Configuration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Environment variables required: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"postgresql://user:pass@host:port/db"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PRISMA_DATABASE_URL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"prisma+postgres://accelerate.url"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JWT_SECRET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"32-character-minimum-secret"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NODE_ENV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"production"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Vercel Deployment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Connect to Vercel</a:t>
            </a:r>
            <a:br/>
            <a:r>
              <a:rPr>
                <a:latin typeface="Courier"/>
              </a:rPr>
              <a:t>vercel login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Deploy to production</a:t>
            </a:r>
            <a:br/>
            <a:r>
              <a:rPr>
                <a:latin typeface="Courier"/>
              </a:rPr>
              <a:t>vercel </a:t>
            </a:r>
            <a:r>
              <a:rPr>
                <a:solidFill>
                  <a:srgbClr val="7D9029"/>
                </a:solidFill>
                <a:latin typeface="Courier"/>
              </a:rPr>
              <a:t>--prod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Configure environment variables</a:t>
            </a:r>
            <a:br/>
            <a:r>
              <a:rPr>
                <a:latin typeface="Courier"/>
              </a:rPr>
              <a:t>vercel env add DATABASE_URL production</a:t>
            </a:r>
            <a:br/>
            <a:r>
              <a:rPr>
                <a:latin typeface="Courier"/>
              </a:rPr>
              <a:t>vercel env add JWT_SECRET production</a:t>
            </a:r>
            <a:br/>
            <a:r>
              <a:rPr>
                <a:latin typeface="Courier"/>
              </a:rPr>
              <a:t>vercel env add NODE_ENV production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⚙️ </a:t>
            </a:r>
            <a:r>
              <a:rPr b="1"/>
              <a:t>Configuration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Environment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Required Production Variables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"postgresql://connection-string"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PRISMA_DATABASE_URL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"prisma+postgres://accelerate-url"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JWT_SECRET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"secure-32-character-minimum-secret"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NODE_ENV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"production"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Optional Configuration</a:t>
            </a:r>
            <a:br/>
            <a:r>
              <a:rPr>
                <a:solidFill>
                  <a:srgbClr val="19177C"/>
                </a:solidFill>
                <a:latin typeface="Courier"/>
              </a:rPr>
              <a:t>JWT_EXPIRES_IN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"7d"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REFRESH_TOKEN_EXPIRES_IN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"30d"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BCRYPT_ROUNDS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"12"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RATE_LIMIT_WINDOW_MS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"900000"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RATE_LIMIT_MAX_REQUESTS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"100"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Vercel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"version"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06287E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"buildCommand"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"npm run build"</a:t>
            </a:r>
            <a:r>
              <a:rPr>
                <a:solidFill>
                  <a:srgbClr val="06287E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"outputDirectory"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"dist"</a:t>
            </a:r>
            <a:r>
              <a:rPr>
                <a:solidFill>
                  <a:srgbClr val="06287E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"installCommand"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"npm install &amp;&amp; npx prisma generate"</a:t>
            </a:r>
            <a:r>
              <a:rPr>
                <a:solidFill>
                  <a:srgbClr val="06287E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"functions"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"api/**/*.ts"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"runtime"</a:t>
            </a:r>
            <a:r>
              <a:rPr>
                <a:solidFill>
                  <a:srgbClr val="06287E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"@vercel/node@3.0.7"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}</a:t>
            </a:r>
            <a:br/>
            <a:r>
              <a:rPr>
                <a:solidFill>
                  <a:srgbClr val="06287E"/>
                </a:solidFill>
                <a:latin typeface="Courier"/>
              </a:rPr>
              <a:t>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Cost Analysis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Monthly Operating Costs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Infrastructure Costs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Monthly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Annual Cost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Vercel Hosting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Prisma Database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$348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Domain &amp; SSL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Monitoring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Backup 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Cloud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$948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Scaling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Patient Volume Tiers:
Tier 1 (0-500 patients):
- Infrastructure: $79/month
- Support: $200/month
- Total: $279/month ($3,348/year)
Tier 2 (501-2,000 patients):
- Infrastructure: $199/month
- Support: $500/month
- Total: $699/month ($8,388/year)
Tier 3 (2,001-5,000 patients):
- Infrastructure: $499/month
- Support: $1,000/month
- Total: $1,499/month ($17,988/year)
Enterprise (5,000+ patients):
- Custom pricing based on usage
- Dedicated support team
- SLA guarantees included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Technical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Cost Optimization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Resource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Function Consolidation</a:t>
            </a:r>
            <a:r>
              <a:rPr/>
              <a:t>: Combine related API endpoints</a:t>
            </a:r>
          </a:p>
          <a:p>
            <a:pPr lvl="0"/>
            <a:r>
              <a:rPr b="1"/>
              <a:t>Database Optimization</a:t>
            </a:r>
            <a:r>
              <a:rPr/>
              <a:t>: Query optimization and indexing</a:t>
            </a:r>
          </a:p>
          <a:p>
            <a:pPr lvl="0"/>
            <a:r>
              <a:rPr b="1"/>
              <a:t>CDN Utilization</a:t>
            </a:r>
            <a:r>
              <a:rPr/>
              <a:t>: Cache static assets globally</a:t>
            </a:r>
          </a:p>
          <a:p>
            <a:pPr lvl="0"/>
            <a:r>
              <a:rPr b="1"/>
              <a:t>Compression</a:t>
            </a:r>
            <a:r>
              <a:rPr/>
              <a:t>: Enable gzip for all responses</a:t>
            </a:r>
          </a:p>
          <a:p>
            <a:pPr lvl="0"/>
            <a:r>
              <a:rPr b="1"/>
              <a:t>Image Optimization</a:t>
            </a:r>
            <a:r>
              <a:rPr/>
              <a:t>: Automatic image compression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Monitoring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Usage Tracking</a:t>
            </a:r>
            <a:r>
              <a:rPr/>
              <a:t>: Monitor resource consumption</a:t>
            </a:r>
          </a:p>
          <a:p>
            <a:pPr lvl="0"/>
            <a:r>
              <a:rPr b="1"/>
              <a:t>Cost Alerts</a:t>
            </a:r>
            <a:r>
              <a:rPr/>
              <a:t>: Automated spending notifications</a:t>
            </a:r>
          </a:p>
          <a:p>
            <a:pPr lvl="0"/>
            <a:r>
              <a:rPr b="1"/>
              <a:t>Performance Metrics</a:t>
            </a:r>
            <a:r>
              <a:rPr/>
              <a:t>: Response time monitoring</a:t>
            </a:r>
          </a:p>
          <a:p>
            <a:pPr lvl="0"/>
            <a:r>
              <a:rPr b="1"/>
              <a:t>Error Tracking</a:t>
            </a:r>
            <a:r>
              <a:rPr/>
              <a:t>: Automated error reporting</a:t>
            </a:r>
          </a:p>
          <a:p>
            <a:pPr lvl="0"/>
            <a:r>
              <a:rPr b="1"/>
              <a:t>Capacity Planning</a:t>
            </a:r>
            <a:r>
              <a:rPr/>
              <a:t>: Proactive scaling decisions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Maintenance Procedures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🔧 </a:t>
            </a:r>
            <a:r>
              <a:rPr b="1"/>
              <a:t>Regular Maintenance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Daily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Automated Checks:
✅ System health monitoring
✅ Database backup verification
✅ SSL certificate status
✅ API endpoint availability
✅ Error rate monitoring
Manual Reviews:
- Check system alerts
- Review error logs
- Monitor user activity
- Verify backup completion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Weekly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System Maintenance:
- Database performance review
- Security patch assessment
- User access audit
- Performance optimization
- Capacity planning review
Quality Assurance:
- Run automated test suite
- Verify API functionality
- Check data integrity
- Review user feedback
- Update documentation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Monthly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Comprehensive Review:
- Security audit and updates
- Performance analysis
- Cost optimization review
- Backup and recovery testing
- User training updates
Strategic Planning:
- Capacity forecasting
- Feature roadmap review
- Technology stack evaluation
- Vendor relationship management
- Compliance verification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🛡️ </a:t>
            </a:r>
            <a:r>
              <a:rPr b="1"/>
              <a:t>Security Maintenance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Security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Continuous Monitoring:
- Failed login attempts
- Unusual access patterns
- Data access anomalies
- System vulnerability scans
- Compliance audit trails
Security Updates:
- Dependency vulnerability patches
- Security configuration reviews
- Access control audits
- Encryption key rotation
- Incident response testing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🏗️ </a:t>
            </a:r>
            <a:r>
              <a:rPr b="1"/>
              <a:t>System Architecture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Backup &amp;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Backup Schedule:
- Real-time: Database replication
- Hourly: Incremental backups
- Daily: Full database backup
- Weekly: Complete system backup
- Monthly: Archive to cold storage
Recovery Testing:
- Monthly: Backup restoration test
- Quarterly: Disaster recovery drill
- Annually: Full system recovery test
- Documentation: Recovery procedures
- Training: Staff recovery protocols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Monitoring &amp; Analytics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System Monitoring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Technical Metrics:
- Response Time: &lt;200ms average
- Uptime: 99.9% availability
- Error Rate: &lt;0.1% of requests
- Database Performance: &lt;50ms queries
- Function Execution: &lt;5s timeout
Business Metrics:
- Active Users: Daily/Monthly counts
- Feature Usage: Adoption rates
- Patient Outcomes: Success metrics
- User Satisfaction: Feedback scores
- System Efficiency: Process optimization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Monitoring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Built-in Monitoring:
- Vercel Analytics: Performance metrics
- Prisma Insights: Database monitoring
- Browser DevTools: Client-side debugging
- Server Logs: Application monitoring
- Error Tracking: Automated reporting
External Tools:
- Uptime monitoring service
- Performance testing tools
- Security scanning services
- Log aggregation platform
- Alert notification system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🚨 </a:t>
            </a:r>
            <a:r>
              <a:rPr b="1"/>
              <a:t>Alert Configuration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Critical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Immediate Response Required:
- System downtime (&gt;1 minute)
- Database connection failure
- Security breach detection
- Data corruption incidents
- Payment processing failures
Escalation Procedures:
1. Automated alert to on-call engineer
2. SMS notification to technical lead
3. Email to management team
4. Customer communication if needed
5. Post-incident review and documentation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Warning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Proactive Monitoring:
- High response times (&gt;500ms)
- Increased error rates (&gt;1%)
- Resource utilization (&gt;80%)
- Failed backup attempts
- Unusual user activity patterns
Response Actions:
- Investigate root cause
- Implement temporary fixes
- Schedule maintenance window
- Update monitoring thresholds
- Document lessons learned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Scaling Guidelines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Horizontal Scaling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Frontend:
- React 18 with TypeScript
- Tailwind CSS for styling
- Vite for build optimization
- Progressive Web App (PWA)
Backend:
- Vercel Serverless Functions
- Node.js 18.x runtime
- PostgreSQL with Prisma ORM
- JWT authentication
Infrastructure:
- Vercel hosting platform
- Prisma Cloud database
- CDN for global distribution
- SSL/TLS encryption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Traffic Growth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Scaling Triggers:
- CPU utilization &gt;70% sustained
- Memory usage &gt;80% sustained
- Response time &gt;300ms average
- Error rate &gt;0.5% sustained
- Database connections &gt;80% capacity
Scaling Actions:
1. Enable Vercel Pro features
2. Upgrade database plan
3. Implement caching layer
4. Optimize database queries
5. Consider microservices architecture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Database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Current Capacity: 100 connections
Scaling Options:
- Connection pooling optimization
- Read replica implementation
- Database sharding strategy
- Query optimization
- Caching layer addition
Performance Optimization:
- Index optimization
- Query performance tuning
- Data archiving strategy
- Connection pool management
- Monitoring and alerting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🔄 </a:t>
            </a:r>
            <a:r>
              <a:rPr b="1"/>
              <a:t>Vertical Scaling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Resource Upgrades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Vercel Plan Upgrades:
- Hobby: $0/month (current)
- Pro: $20/month (recommended)
- Enterprise: Custom pricing
Database Plan Upgrades:
- Scale: $29/month (current)
- Business: $99/month
- Enterprise: Custom pricing
Feature Enhancements:
- Advanced analytics
- Priority support
- Custom domains
- Enhanced security
- SLA guarantees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Troubleshooting Guide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🔍 </a:t>
            </a:r>
            <a:r>
              <a:rPr b="1"/>
              <a:t>Common Issues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Deployment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Issue: Build process fails
Diagnosis:
1. Check Node.js version compatibility
2. Verify environment variables
3. Review dependency conflicts
4. Check TypeScript compilation
5. Validate configuration files
Solutions:
- Update Node.js to 18.x
- Set required environment variables
- Run npm audit fix
- Fix TypeScript errors
- Validate vercel.json syntax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Database Connection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Issue: Database connectivity problems
Diagnosis:
1. Verify DATABASE_URL format
2. Check network connectivity
3. Validate credentials
4. Review connection limits
5. Check database status
Solutions:
- Update connection string
- Whitelist IP addresses
- Rotate database credentials
- Implement connection pooling
- Contact database provider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Performance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Issue: Slow response times
Diagnosis:
1. Monitor API response times
2. Check database query performance
3. Review function execution times
4. Analyze network latency
5. Examine client-side performance
Solutions:
- Optimize database queries
- Implement caching strategies
- Reduce payload sizes
- Enable compression
- Optimize frontend assets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🛠️ </a:t>
            </a:r>
            <a:r>
              <a:rPr b="1"/>
              <a:t>Diagnostic Tools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Production Environment:
- URL: https://santaanvibe.vercel.app
- Database: PostgreSQL (Prisma Cloud)
- Functions: 8/12 Vercel limit (66% usage)
- Storage: Vercel blob storage
- Monitoring: Built-in analytics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Built-in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System Health Endpoints:
- /api/health: Basic system status
- /api/admin/system-diagnostics: Comprehensive diagnostics
- /api/admin/testing-suite: Automated testing
Monitoring Commands:
- vercel logs: View function logs
- vercel inspect: Detailed deployment info
- prisma studio: Database management
- npm run test: Run test suite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External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Performance Testing:
- Lighthouse: Web performance audit
- GTmetrix: Page speed analysis
- Pingdom: Uptime monitoring
- New Relic: Application monitoring
Security Testing:
- OWASP ZAP: Security scanning
- Snyk: Dependency vulnerability check
- SSL Labs: SSL configuration test
- Security Headers: HTTP header analysis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Compliance &amp; Security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🔒 </a:t>
            </a:r>
            <a:r>
              <a:rPr b="1"/>
              <a:t>Security Standards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Encryption Standards:
- Data at Rest: AES-256 encryption
- Data in Transit: TLS 1.3
- Database: Encrypted connections
- Backups: Encrypted storage
- API: HTTPS only
Access Controls:
- Multi-factor authentication
- Role-based permissions
- Session management
- API rate limiting
- Audit logging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Compliance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HIPAA Compliance:
- Business Associate Agreement
- Risk assessment documentation
- Security incident procedures
- Employee training records
- Audit trail maintenance
GDPR Compliance:
- Data processing agreements
- Privacy policy documentation
- Data subject rights procedures
- Breach notification protocols
- Data retention policies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📋 </a:t>
            </a:r>
            <a:r>
              <a:rPr b="1"/>
              <a:t>Audit Procedures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Regular Audits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Security Audits:
- Quarterly: Vulnerability assessments
- Annually: Penetration testing
- Ongoing: Compliance monitoring
- As needed: Incident investigations
- Documentation: Audit reports
Compliance Audits:
- HIPAA: Annual compliance review
- GDPR: Data protection assessment
- SOC 2: Security controls audit
- ISO 27001: Information security
- Industry standards: Best practices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Support &amp; Documentation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Support Channels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Current Capacity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Technical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Support Tiers:
- Level 1: Basic troubleshooting
- Level 2: Advanced technical issues
- Level 3: System architecture problems
- Emergency: Critical system failures
Contact Methods:
- Email: support@santaan.ai
- Phone: +1 (555) 123-4567
- Chat: Available during business hours
- Emergency: 24/7 critical support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Documentation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Technical Documentation:
- API documentation
- Database schema
- Deployment guides
- Configuration references
- Troubleshooting guides
User Documentation:
- User manuals
- Training materials
- Best practices
- FAQ database
- Video tutorials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🎓 </a:t>
            </a:r>
            <a:r>
              <a:rPr b="1"/>
              <a:t>Training &amp; Certification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Technical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Administrator Training:
- System configuration
- User management
- Security procedures
- Backup and recovery
- Performance optimization
Developer Training:
- API integration
- Custom development
- Testing procedures
- Deployment processes
- Security best practices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 technical support, contact our engineering team at tech-support@santaan.ai</a:t>
            </a:r>
          </a:p>
          <a:p>
            <a:pPr lvl="0" indent="0" marL="0">
              <a:buNone/>
            </a:pPr>
            <a:r>
              <a:rPr i="1"/>
              <a:t>Ensuring reliable, secure, and scalable healthcare technology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System Limits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Utilization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API Functions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Database Connections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Concurrent Users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Storage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Bandwidth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10GB/month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1TB/month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Patient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Current Configuration:
- Active Patients: 500 concurrent
- Daily Assessments: 100 evaluations
- Monthly Appointments: 2,000 sessions
- Data Storage: 50GB patient records
Scalable to:
- Active Patients: 10,000 concurrent
- Daily Assessments: 1,000 evaluations
- Monthly Appointments: 20,000 sessions
- Data Storage: 1TB patient records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Deployment Guide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Santaan AI Counselor Technical Manual</dc:title>
  <dc:creator>Santaan Technologies</dc:creator>
  <cp:keywords/>
  <dcterms:created xsi:type="dcterms:W3CDTF">2025-07-12T07:22:51Z</dcterms:created>
  <dcterms:modified xsi:type="dcterms:W3CDTF">2025-07-12T07:22:51Z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2025</vt:lpwstr>
  </property>
  <property fmtid="{D5CDD505-2E9C-101B-9397-08002B2CF9AE}" pid="5" name="fonttheme">
    <vt:lpwstr>professionalfonts</vt:lpwstr>
  </property>
  <property fmtid="{D5CDD505-2E9C-101B-9397-08002B2CF9AE}" pid="6" name="navigation">
    <vt:lpwstr>horizontal</vt:lpwstr>
  </property>
  <property fmtid="{D5CDD505-2E9C-101B-9397-08002B2CF9AE}" pid="7" name="section-titles">
    <vt:lpwstr>False</vt:lpwstr>
  </property>
  <property fmtid="{D5CDD505-2E9C-101B-9397-08002B2CF9AE}" pid="8" name="subtitle">
    <vt:lpwstr>Deployment, Maintenance &amp; Operations Guide</vt:lpwstr>
  </property>
  <property fmtid="{D5CDD505-2E9C-101B-9397-08002B2CF9AE}" pid="9" name="theme">
    <vt:lpwstr>metropolis</vt:lpwstr>
  </property>
</Properties>
</file>