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43D0D8-FA1A-461F-BB3C-552801AF058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6258B4E-20CA-44EB-82D0-F207A0AE5646}">
      <dgm:prSet custT="1"/>
      <dgm:spPr/>
      <dgm:t>
        <a:bodyPr/>
        <a:lstStyle/>
        <a:p>
          <a:pPr rtl="0"/>
          <a:r>
            <a:rPr lang="en-US" sz="1800" dirty="0" err="1" smtClean="0"/>
            <a:t>int</a:t>
          </a:r>
          <a:r>
            <a:rPr lang="en-US" sz="1800" dirty="0" smtClean="0"/>
            <a:t> (declare as integer)  = data type</a:t>
          </a:r>
          <a:endParaRPr lang="en-US" sz="1800" dirty="0"/>
        </a:p>
      </dgm:t>
    </dgm:pt>
    <dgm:pt modelId="{1F02423B-0534-4B78-AE75-1F1EE71FAFA0}" type="parTrans" cxnId="{845738FD-CDE9-496D-9ADA-B07C225A5AC1}">
      <dgm:prSet/>
      <dgm:spPr/>
      <dgm:t>
        <a:bodyPr/>
        <a:lstStyle/>
        <a:p>
          <a:endParaRPr lang="en-US"/>
        </a:p>
      </dgm:t>
    </dgm:pt>
    <dgm:pt modelId="{F931BD56-C6AB-467A-B569-C998B962DDD8}" type="sibTrans" cxnId="{845738FD-CDE9-496D-9ADA-B07C225A5AC1}">
      <dgm:prSet/>
      <dgm:spPr/>
      <dgm:t>
        <a:bodyPr/>
        <a:lstStyle/>
        <a:p>
          <a:endParaRPr lang="en-US"/>
        </a:p>
      </dgm:t>
    </dgm:pt>
    <dgm:pt modelId="{3D6CAC00-9ED3-4731-8344-D44B58B4BA32}">
      <dgm:prSet custT="1"/>
      <dgm:spPr/>
      <dgm:t>
        <a:bodyPr/>
        <a:lstStyle/>
        <a:p>
          <a:pPr rtl="0"/>
          <a:r>
            <a:rPr lang="en-US" sz="1800" dirty="0" smtClean="0"/>
            <a:t>a, b, c = variable</a:t>
          </a:r>
          <a:endParaRPr lang="en-US" sz="1800" dirty="0"/>
        </a:p>
      </dgm:t>
    </dgm:pt>
    <dgm:pt modelId="{8C7FB953-28AE-4E1B-A359-0DEE1E6AFFD1}" type="parTrans" cxnId="{22B092B2-09D3-494F-BB87-6520D4340C55}">
      <dgm:prSet/>
      <dgm:spPr/>
      <dgm:t>
        <a:bodyPr/>
        <a:lstStyle/>
        <a:p>
          <a:endParaRPr lang="en-US"/>
        </a:p>
      </dgm:t>
    </dgm:pt>
    <dgm:pt modelId="{A059C7B8-1749-48CD-9449-3A41E1B49A7C}" type="sibTrans" cxnId="{22B092B2-09D3-494F-BB87-6520D4340C55}">
      <dgm:prSet/>
      <dgm:spPr/>
      <dgm:t>
        <a:bodyPr/>
        <a:lstStyle/>
        <a:p>
          <a:endParaRPr lang="en-US"/>
        </a:p>
      </dgm:t>
    </dgm:pt>
    <dgm:pt modelId="{77CAAC87-AE3F-466D-8350-88B0D118AD5F}">
      <dgm:prSet custT="1"/>
      <dgm:spPr/>
      <dgm:t>
        <a:bodyPr/>
        <a:lstStyle/>
        <a:p>
          <a:pPr rtl="0"/>
          <a:r>
            <a:rPr lang="en-US" sz="1800" dirty="0" smtClean="0"/>
            <a:t>5, 3 = value</a:t>
          </a:r>
          <a:endParaRPr lang="en-US" sz="1800" dirty="0"/>
        </a:p>
      </dgm:t>
    </dgm:pt>
    <dgm:pt modelId="{F3DEB964-3122-4A26-8A54-90BE41929DCD}" type="parTrans" cxnId="{E0AC27E7-1CEC-404A-A39E-DE50F3838561}">
      <dgm:prSet/>
      <dgm:spPr/>
      <dgm:t>
        <a:bodyPr/>
        <a:lstStyle/>
        <a:p>
          <a:endParaRPr lang="en-US"/>
        </a:p>
      </dgm:t>
    </dgm:pt>
    <dgm:pt modelId="{C92EC855-3831-43CA-A01C-479E3B56A634}" type="sibTrans" cxnId="{E0AC27E7-1CEC-404A-A39E-DE50F3838561}">
      <dgm:prSet/>
      <dgm:spPr/>
      <dgm:t>
        <a:bodyPr/>
        <a:lstStyle/>
        <a:p>
          <a:endParaRPr lang="en-US"/>
        </a:p>
      </dgm:t>
    </dgm:pt>
    <dgm:pt modelId="{6F282D79-8698-4103-878F-FD617C73FAF5}">
      <dgm:prSet custT="1"/>
      <dgm:spPr/>
      <dgm:t>
        <a:bodyPr/>
        <a:lstStyle/>
        <a:p>
          <a:pPr rtl="0"/>
          <a:r>
            <a:rPr lang="en-US" sz="1800" dirty="0" smtClean="0"/>
            <a:t>\n = breaks  the line</a:t>
          </a:r>
          <a:endParaRPr lang="en-US" sz="1800" dirty="0"/>
        </a:p>
      </dgm:t>
    </dgm:pt>
    <dgm:pt modelId="{F84D497C-3E16-4B2C-B0B4-63FC9FCFC0B0}" type="parTrans" cxnId="{1984F398-DE5F-43DD-8915-04AAFB205B41}">
      <dgm:prSet/>
      <dgm:spPr/>
      <dgm:t>
        <a:bodyPr/>
        <a:lstStyle/>
        <a:p>
          <a:endParaRPr lang="en-US"/>
        </a:p>
      </dgm:t>
    </dgm:pt>
    <dgm:pt modelId="{E33B04A0-6962-413A-AB35-8D0A300492A2}" type="sibTrans" cxnId="{1984F398-DE5F-43DD-8915-04AAFB205B41}">
      <dgm:prSet/>
      <dgm:spPr/>
      <dgm:t>
        <a:bodyPr/>
        <a:lstStyle/>
        <a:p>
          <a:endParaRPr lang="en-US"/>
        </a:p>
      </dgm:t>
    </dgm:pt>
    <dgm:pt modelId="{65880521-7BDB-416C-95F9-9A5A3E0C340B}">
      <dgm:prSet custT="1"/>
      <dgm:spPr/>
      <dgm:t>
        <a:bodyPr/>
        <a:lstStyle/>
        <a:p>
          <a:pPr rtl="0"/>
          <a:r>
            <a:rPr lang="en-US" sz="1800" dirty="0" smtClean="0"/>
            <a:t>%d indicates for printing integer value </a:t>
          </a:r>
          <a:endParaRPr lang="en-US" sz="1800" dirty="0"/>
        </a:p>
      </dgm:t>
    </dgm:pt>
    <dgm:pt modelId="{5BDDBBCE-D255-49F7-B0F2-B442DED492B0}" type="parTrans" cxnId="{F4AAA385-CD47-439E-A816-7BBB75133AEF}">
      <dgm:prSet/>
      <dgm:spPr/>
      <dgm:t>
        <a:bodyPr/>
        <a:lstStyle/>
        <a:p>
          <a:endParaRPr lang="en-US"/>
        </a:p>
      </dgm:t>
    </dgm:pt>
    <dgm:pt modelId="{3FE66620-3B2C-4E19-88C2-785934D36C52}" type="sibTrans" cxnId="{F4AAA385-CD47-439E-A816-7BBB75133AEF}">
      <dgm:prSet/>
      <dgm:spPr/>
      <dgm:t>
        <a:bodyPr/>
        <a:lstStyle/>
        <a:p>
          <a:endParaRPr lang="en-US"/>
        </a:p>
      </dgm:t>
    </dgm:pt>
    <dgm:pt modelId="{1C97ECFC-ADCE-4EFF-8F74-9FB1C13BEF35}" type="pres">
      <dgm:prSet presAssocID="{1A43D0D8-FA1A-461F-BB3C-552801AF058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49ECFAA-5A63-44FC-ACF0-735DEB090EC5}" type="pres">
      <dgm:prSet presAssocID="{76258B4E-20CA-44EB-82D0-F207A0AE5646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6FC281-8FA2-4F73-A7B8-3AB4BCB17970}" type="pres">
      <dgm:prSet presAssocID="{F931BD56-C6AB-467A-B569-C998B962DDD8}" presName="spacer" presStyleCnt="0"/>
      <dgm:spPr/>
    </dgm:pt>
    <dgm:pt modelId="{413BB84F-AFB0-492C-AF60-A92C88C0DCED}" type="pres">
      <dgm:prSet presAssocID="{3D6CAC00-9ED3-4731-8344-D44B58B4BA32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8CADED-A799-43C7-91D4-65C64FF7AD12}" type="pres">
      <dgm:prSet presAssocID="{A059C7B8-1749-48CD-9449-3A41E1B49A7C}" presName="spacer" presStyleCnt="0"/>
      <dgm:spPr/>
    </dgm:pt>
    <dgm:pt modelId="{9B79848C-46FD-40C4-8D68-9D334061F4FC}" type="pres">
      <dgm:prSet presAssocID="{77CAAC87-AE3F-466D-8350-88B0D118AD5F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C469EF-49C8-4D9F-9FB7-623ED3D4734B}" type="pres">
      <dgm:prSet presAssocID="{C92EC855-3831-43CA-A01C-479E3B56A634}" presName="spacer" presStyleCnt="0"/>
      <dgm:spPr/>
    </dgm:pt>
    <dgm:pt modelId="{8D26E920-7CE9-4CF2-A5C5-B94E17FC4985}" type="pres">
      <dgm:prSet presAssocID="{6F282D79-8698-4103-878F-FD617C73FAF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007233-A14E-4EE7-91BB-F8EEE283A56C}" type="pres">
      <dgm:prSet presAssocID="{E33B04A0-6962-413A-AB35-8D0A300492A2}" presName="spacer" presStyleCnt="0"/>
      <dgm:spPr/>
    </dgm:pt>
    <dgm:pt modelId="{62D1BBF8-1CF8-43EE-988C-557D5592B2F8}" type="pres">
      <dgm:prSet presAssocID="{65880521-7BDB-416C-95F9-9A5A3E0C340B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AAA385-CD47-439E-A816-7BBB75133AEF}" srcId="{1A43D0D8-FA1A-461F-BB3C-552801AF058E}" destId="{65880521-7BDB-416C-95F9-9A5A3E0C340B}" srcOrd="4" destOrd="0" parTransId="{5BDDBBCE-D255-49F7-B0F2-B442DED492B0}" sibTransId="{3FE66620-3B2C-4E19-88C2-785934D36C52}"/>
    <dgm:cxn modelId="{860D12AA-6D17-4F48-975B-F3ABA0B1C7B5}" type="presOf" srcId="{6F282D79-8698-4103-878F-FD617C73FAF5}" destId="{8D26E920-7CE9-4CF2-A5C5-B94E17FC4985}" srcOrd="0" destOrd="0" presId="urn:microsoft.com/office/officeart/2005/8/layout/vList2"/>
    <dgm:cxn modelId="{845738FD-CDE9-496D-9ADA-B07C225A5AC1}" srcId="{1A43D0D8-FA1A-461F-BB3C-552801AF058E}" destId="{76258B4E-20CA-44EB-82D0-F207A0AE5646}" srcOrd="0" destOrd="0" parTransId="{1F02423B-0534-4B78-AE75-1F1EE71FAFA0}" sibTransId="{F931BD56-C6AB-467A-B569-C998B962DDD8}"/>
    <dgm:cxn modelId="{1984F398-DE5F-43DD-8915-04AAFB205B41}" srcId="{1A43D0D8-FA1A-461F-BB3C-552801AF058E}" destId="{6F282D79-8698-4103-878F-FD617C73FAF5}" srcOrd="3" destOrd="0" parTransId="{F84D497C-3E16-4B2C-B0B4-63FC9FCFC0B0}" sibTransId="{E33B04A0-6962-413A-AB35-8D0A300492A2}"/>
    <dgm:cxn modelId="{E0AC27E7-1CEC-404A-A39E-DE50F3838561}" srcId="{1A43D0D8-FA1A-461F-BB3C-552801AF058E}" destId="{77CAAC87-AE3F-466D-8350-88B0D118AD5F}" srcOrd="2" destOrd="0" parTransId="{F3DEB964-3122-4A26-8A54-90BE41929DCD}" sibTransId="{C92EC855-3831-43CA-A01C-479E3B56A634}"/>
    <dgm:cxn modelId="{80040166-F400-4E18-9BB1-8E37EC3852AF}" type="presOf" srcId="{65880521-7BDB-416C-95F9-9A5A3E0C340B}" destId="{62D1BBF8-1CF8-43EE-988C-557D5592B2F8}" srcOrd="0" destOrd="0" presId="urn:microsoft.com/office/officeart/2005/8/layout/vList2"/>
    <dgm:cxn modelId="{22B092B2-09D3-494F-BB87-6520D4340C55}" srcId="{1A43D0D8-FA1A-461F-BB3C-552801AF058E}" destId="{3D6CAC00-9ED3-4731-8344-D44B58B4BA32}" srcOrd="1" destOrd="0" parTransId="{8C7FB953-28AE-4E1B-A359-0DEE1E6AFFD1}" sibTransId="{A059C7B8-1749-48CD-9449-3A41E1B49A7C}"/>
    <dgm:cxn modelId="{847DC083-9F85-4699-BCDB-DA336011B984}" type="presOf" srcId="{3D6CAC00-9ED3-4731-8344-D44B58B4BA32}" destId="{413BB84F-AFB0-492C-AF60-A92C88C0DCED}" srcOrd="0" destOrd="0" presId="urn:microsoft.com/office/officeart/2005/8/layout/vList2"/>
    <dgm:cxn modelId="{3755D9C6-6976-4ED2-AFAE-AAB912D8D092}" type="presOf" srcId="{76258B4E-20CA-44EB-82D0-F207A0AE5646}" destId="{249ECFAA-5A63-44FC-ACF0-735DEB090EC5}" srcOrd="0" destOrd="0" presId="urn:microsoft.com/office/officeart/2005/8/layout/vList2"/>
    <dgm:cxn modelId="{9EB396E0-C19D-4838-BE31-C49636D393EB}" type="presOf" srcId="{77CAAC87-AE3F-466D-8350-88B0D118AD5F}" destId="{9B79848C-46FD-40C4-8D68-9D334061F4FC}" srcOrd="0" destOrd="0" presId="urn:microsoft.com/office/officeart/2005/8/layout/vList2"/>
    <dgm:cxn modelId="{6A3C3169-0B76-4EED-A1AC-0E5F6C0AAB5E}" type="presOf" srcId="{1A43D0D8-FA1A-461F-BB3C-552801AF058E}" destId="{1C97ECFC-ADCE-4EFF-8F74-9FB1C13BEF35}" srcOrd="0" destOrd="0" presId="urn:microsoft.com/office/officeart/2005/8/layout/vList2"/>
    <dgm:cxn modelId="{20C153A4-215D-4505-97E5-5C0B8C3AB3B0}" type="presParOf" srcId="{1C97ECFC-ADCE-4EFF-8F74-9FB1C13BEF35}" destId="{249ECFAA-5A63-44FC-ACF0-735DEB090EC5}" srcOrd="0" destOrd="0" presId="urn:microsoft.com/office/officeart/2005/8/layout/vList2"/>
    <dgm:cxn modelId="{43729554-C692-467C-AAB9-85710D3772AB}" type="presParOf" srcId="{1C97ECFC-ADCE-4EFF-8F74-9FB1C13BEF35}" destId="{EC6FC281-8FA2-4F73-A7B8-3AB4BCB17970}" srcOrd="1" destOrd="0" presId="urn:microsoft.com/office/officeart/2005/8/layout/vList2"/>
    <dgm:cxn modelId="{4682F6C3-30F0-468B-A890-DD461BE0874C}" type="presParOf" srcId="{1C97ECFC-ADCE-4EFF-8F74-9FB1C13BEF35}" destId="{413BB84F-AFB0-492C-AF60-A92C88C0DCED}" srcOrd="2" destOrd="0" presId="urn:microsoft.com/office/officeart/2005/8/layout/vList2"/>
    <dgm:cxn modelId="{88AA369E-9E9E-4F5C-A3B4-D3F428EE7F6E}" type="presParOf" srcId="{1C97ECFC-ADCE-4EFF-8F74-9FB1C13BEF35}" destId="{998CADED-A799-43C7-91D4-65C64FF7AD12}" srcOrd="3" destOrd="0" presId="urn:microsoft.com/office/officeart/2005/8/layout/vList2"/>
    <dgm:cxn modelId="{B88B7E0F-4EA4-4F8C-84E1-EE5A8FAA5894}" type="presParOf" srcId="{1C97ECFC-ADCE-4EFF-8F74-9FB1C13BEF35}" destId="{9B79848C-46FD-40C4-8D68-9D334061F4FC}" srcOrd="4" destOrd="0" presId="urn:microsoft.com/office/officeart/2005/8/layout/vList2"/>
    <dgm:cxn modelId="{6B0FA651-774D-434A-A4DA-DF4FB5E7C9DC}" type="presParOf" srcId="{1C97ECFC-ADCE-4EFF-8F74-9FB1C13BEF35}" destId="{CAC469EF-49C8-4D9F-9FB7-623ED3D4734B}" srcOrd="5" destOrd="0" presId="urn:microsoft.com/office/officeart/2005/8/layout/vList2"/>
    <dgm:cxn modelId="{B3D2537C-CE78-4D64-9167-668E9FF6DA62}" type="presParOf" srcId="{1C97ECFC-ADCE-4EFF-8F74-9FB1C13BEF35}" destId="{8D26E920-7CE9-4CF2-A5C5-B94E17FC4985}" srcOrd="6" destOrd="0" presId="urn:microsoft.com/office/officeart/2005/8/layout/vList2"/>
    <dgm:cxn modelId="{A3E99C94-90DA-45F2-BDA9-46415EE87C48}" type="presParOf" srcId="{1C97ECFC-ADCE-4EFF-8F74-9FB1C13BEF35}" destId="{46007233-A14E-4EE7-91BB-F8EEE283A56C}" srcOrd="7" destOrd="0" presId="urn:microsoft.com/office/officeart/2005/8/layout/vList2"/>
    <dgm:cxn modelId="{7D684EFA-1631-4ADF-9E85-1A4284A40A8B}" type="presParOf" srcId="{1C97ECFC-ADCE-4EFF-8F74-9FB1C13BEF35}" destId="{62D1BBF8-1CF8-43EE-988C-557D5592B2F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49ECFAA-5A63-44FC-ACF0-735DEB090EC5}">
      <dsp:nvSpPr>
        <dsp:cNvPr id="0" name=""/>
        <dsp:cNvSpPr/>
      </dsp:nvSpPr>
      <dsp:spPr>
        <a:xfrm>
          <a:off x="0" y="765"/>
          <a:ext cx="4192173" cy="3174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int</a:t>
          </a:r>
          <a:r>
            <a:rPr lang="en-US" sz="1800" kern="1200" dirty="0" smtClean="0"/>
            <a:t> (declare as integer)  = data type</a:t>
          </a:r>
          <a:endParaRPr lang="en-US" sz="1800" kern="1200" dirty="0"/>
        </a:p>
      </dsp:txBody>
      <dsp:txXfrm>
        <a:off x="0" y="765"/>
        <a:ext cx="4192173" cy="317488"/>
      </dsp:txXfrm>
    </dsp:sp>
    <dsp:sp modelId="{413BB84F-AFB0-492C-AF60-A92C88C0DCED}">
      <dsp:nvSpPr>
        <dsp:cNvPr id="0" name=""/>
        <dsp:cNvSpPr/>
      </dsp:nvSpPr>
      <dsp:spPr>
        <a:xfrm>
          <a:off x="0" y="328814"/>
          <a:ext cx="4192173" cy="3174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a, b, c = variable</a:t>
          </a:r>
          <a:endParaRPr lang="en-US" sz="1800" kern="1200" dirty="0"/>
        </a:p>
      </dsp:txBody>
      <dsp:txXfrm>
        <a:off x="0" y="328814"/>
        <a:ext cx="4192173" cy="317488"/>
      </dsp:txXfrm>
    </dsp:sp>
    <dsp:sp modelId="{9B79848C-46FD-40C4-8D68-9D334061F4FC}">
      <dsp:nvSpPr>
        <dsp:cNvPr id="0" name=""/>
        <dsp:cNvSpPr/>
      </dsp:nvSpPr>
      <dsp:spPr>
        <a:xfrm>
          <a:off x="0" y="656863"/>
          <a:ext cx="4192173" cy="3174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5, 3 = value</a:t>
          </a:r>
          <a:endParaRPr lang="en-US" sz="1800" kern="1200" dirty="0"/>
        </a:p>
      </dsp:txBody>
      <dsp:txXfrm>
        <a:off x="0" y="656863"/>
        <a:ext cx="4192173" cy="317488"/>
      </dsp:txXfrm>
    </dsp:sp>
    <dsp:sp modelId="{8D26E920-7CE9-4CF2-A5C5-B94E17FC4985}">
      <dsp:nvSpPr>
        <dsp:cNvPr id="0" name=""/>
        <dsp:cNvSpPr/>
      </dsp:nvSpPr>
      <dsp:spPr>
        <a:xfrm>
          <a:off x="0" y="984913"/>
          <a:ext cx="4192173" cy="3174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\n = breaks  the line</a:t>
          </a:r>
          <a:endParaRPr lang="en-US" sz="1800" kern="1200" dirty="0"/>
        </a:p>
      </dsp:txBody>
      <dsp:txXfrm>
        <a:off x="0" y="984913"/>
        <a:ext cx="4192173" cy="317488"/>
      </dsp:txXfrm>
    </dsp:sp>
    <dsp:sp modelId="{62D1BBF8-1CF8-43EE-988C-557D5592B2F8}">
      <dsp:nvSpPr>
        <dsp:cNvPr id="0" name=""/>
        <dsp:cNvSpPr/>
      </dsp:nvSpPr>
      <dsp:spPr>
        <a:xfrm>
          <a:off x="0" y="1312962"/>
          <a:ext cx="4192173" cy="3174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%d indicates for printing integer value </a:t>
          </a:r>
          <a:endParaRPr lang="en-US" sz="1800" kern="1200" dirty="0"/>
        </a:p>
      </dsp:txBody>
      <dsp:txXfrm>
        <a:off x="0" y="1312962"/>
        <a:ext cx="4192173" cy="3174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A9CDF-F799-4A71-B661-FA07EB3DA5EC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5C52C-BE98-49B7-8752-A22558C6BD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5C52C-BE98-49B7-8752-A22558C6BD9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C – Programming Language?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657600"/>
            <a:ext cx="7854696" cy="175260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Presentation on C Programming Language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By </a:t>
            </a:r>
          </a:p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Comic Sans MS" pitchFamily="66" charset="0"/>
              </a:rPr>
              <a:t>Satish</a:t>
            </a:r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Comic Sans MS" pitchFamily="66" charset="0"/>
              </a:rPr>
              <a:t>Tamrakar</a:t>
            </a:r>
            <a:endParaRPr lang="en-US" sz="36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www.satishtamrakar.com.np</a:t>
            </a:r>
            <a:endParaRPr lang="en-US" sz="36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685800"/>
            <a:ext cx="9144000" cy="4613488"/>
          </a:xfrm>
        </p:spPr>
      </p:pic>
      <p:sp>
        <p:nvSpPr>
          <p:cNvPr id="5" name="Rectangle 4"/>
          <p:cNvSpPr/>
          <p:nvPr/>
        </p:nvSpPr>
        <p:spPr>
          <a:xfrm>
            <a:off x="2133600" y="0"/>
            <a:ext cx="453309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Printing Float Value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C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2600" y="5334000"/>
            <a:ext cx="56391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For integers we use %d and for </a:t>
            </a:r>
          </a:p>
          <a:p>
            <a:r>
              <a:rPr lang="en-US" sz="3200" dirty="0" smtClean="0"/>
              <a:t>printing float value we use </a:t>
            </a:r>
            <a:r>
              <a:rPr lang="en-US" sz="3200" smtClean="0"/>
              <a:t>%</a:t>
            </a:r>
            <a:r>
              <a:rPr lang="en-US" sz="3200" smtClean="0"/>
              <a:t>f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 descr="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78624" cy="6858000"/>
          </a:xfrm>
        </p:spPr>
      </p:pic>
      <p:sp>
        <p:nvSpPr>
          <p:cNvPr id="8" name="TextBox 7"/>
          <p:cNvSpPr txBox="1"/>
          <p:nvPr/>
        </p:nvSpPr>
        <p:spPr>
          <a:xfrm>
            <a:off x="5029200" y="1371600"/>
            <a:ext cx="3601820" cy="707886"/>
          </a:xfrm>
          <a:prstGeom prst="rect">
            <a:avLst/>
          </a:prstGeom>
          <a:solidFill>
            <a:srgbClr val="FFC000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Need to use single quotation to</a:t>
            </a:r>
          </a:p>
          <a:p>
            <a:r>
              <a:rPr lang="en-US" sz="2000" dirty="0" smtClean="0"/>
              <a:t> insert character (char)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7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-1" y="0"/>
            <a:ext cx="9053309" cy="4572000"/>
          </a:xfrm>
        </p:spPr>
      </p:pic>
      <p:sp>
        <p:nvSpPr>
          <p:cNvPr id="5" name="TextBox 4"/>
          <p:cNvSpPr txBox="1"/>
          <p:nvPr/>
        </p:nvSpPr>
        <p:spPr>
          <a:xfrm>
            <a:off x="2133600" y="4800600"/>
            <a:ext cx="37771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%d for integers</a:t>
            </a:r>
          </a:p>
          <a:p>
            <a:r>
              <a:rPr lang="en-US" sz="3200" dirty="0" smtClean="0"/>
              <a:t>%c for character</a:t>
            </a:r>
          </a:p>
          <a:p>
            <a:r>
              <a:rPr lang="en-US" sz="3200" dirty="0" smtClean="0"/>
              <a:t>%f for floating value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Types we have in C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3891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unsigned </a:t>
            </a:r>
            <a:r>
              <a:rPr lang="en-US" dirty="0" err="1" smtClean="0"/>
              <a:t>int</a:t>
            </a:r>
            <a:r>
              <a:rPr lang="en-US" dirty="0" smtClean="0"/>
              <a:t> – can only store positive numbers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– can store positive and negative numbers</a:t>
            </a:r>
          </a:p>
          <a:p>
            <a:r>
              <a:rPr lang="en-US" dirty="0" smtClean="0"/>
              <a:t>unsigned long – bigger </a:t>
            </a:r>
            <a:r>
              <a:rPr lang="en-US" dirty="0" err="1" smtClean="0"/>
              <a:t>intergers</a:t>
            </a:r>
            <a:r>
              <a:rPr lang="en-US" dirty="0" smtClean="0"/>
              <a:t> that can store positive numbers which are bigger than integers</a:t>
            </a:r>
          </a:p>
          <a:p>
            <a:r>
              <a:rPr lang="en-US" dirty="0" smtClean="0"/>
              <a:t>long – can store positive and negative integers which are bigger than integers</a:t>
            </a:r>
          </a:p>
          <a:p>
            <a:r>
              <a:rPr lang="en-US" dirty="0" smtClean="0"/>
              <a:t>float – can store decimal values</a:t>
            </a:r>
          </a:p>
          <a:p>
            <a:r>
              <a:rPr lang="en-US" dirty="0" smtClean="0"/>
              <a:t>double- can store decimal values and bigger than float</a:t>
            </a:r>
          </a:p>
          <a:p>
            <a:r>
              <a:rPr lang="en-US" dirty="0" smtClean="0"/>
              <a:t>long double – this is more accurate than float and double</a:t>
            </a:r>
          </a:p>
          <a:p>
            <a:endParaRPr lang="en-US" dirty="0" smtClean="0"/>
          </a:p>
          <a:p>
            <a:r>
              <a:rPr lang="en-US" dirty="0" smtClean="0"/>
              <a:t>unsigned char – can store the values from 0 to 255</a:t>
            </a:r>
          </a:p>
          <a:p>
            <a:r>
              <a:rPr lang="en-US" dirty="0" smtClean="0"/>
              <a:t>char- stores small integers from -128 to 127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These are format </a:t>
            </a:r>
            <a:r>
              <a:rPr lang="en-US" dirty="0" err="1" smtClean="0">
                <a:solidFill>
                  <a:srgbClr val="FF0000"/>
                </a:solidFill>
              </a:rPr>
              <a:t>specifiers</a:t>
            </a:r>
            <a:r>
              <a:rPr lang="en-US" dirty="0" smtClean="0">
                <a:solidFill>
                  <a:srgbClr val="FF0000"/>
                </a:solidFill>
              </a:rPr>
              <a:t> we use 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371600"/>
          <a:ext cx="82296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Data Type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Scanf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%c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%d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float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%f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double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%lf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long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%ld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string (or character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array)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%s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unsigned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%u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36116" cy="4343400"/>
          </a:xfrm>
        </p:spPr>
      </p:pic>
      <p:sp>
        <p:nvSpPr>
          <p:cNvPr id="5" name="TextBox 4"/>
          <p:cNvSpPr txBox="1"/>
          <p:nvPr/>
        </p:nvSpPr>
        <p:spPr>
          <a:xfrm>
            <a:off x="762000" y="4876800"/>
            <a:ext cx="7701275" cy="83099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If your change data into 256. Then the output will be 0 </a:t>
            </a:r>
          </a:p>
          <a:p>
            <a:pPr algn="ctr"/>
            <a:r>
              <a:rPr lang="en-US" sz="2400" dirty="0" smtClean="0"/>
              <a:t>because unsigned char can store the values from 0 to 255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FF0000"/>
                </a:solidFill>
              </a:rPr>
              <a:t>Printf</a:t>
            </a:r>
            <a:r>
              <a:rPr lang="en-US" sz="4000" dirty="0" smtClean="0">
                <a:solidFill>
                  <a:srgbClr val="FF0000"/>
                </a:solidFill>
              </a:rPr>
              <a:t> and </a:t>
            </a:r>
            <a:r>
              <a:rPr lang="en-US" sz="4000" dirty="0" err="1" smtClean="0">
                <a:solidFill>
                  <a:srgbClr val="FF0000"/>
                </a:solidFill>
              </a:rPr>
              <a:t>Scanf</a:t>
            </a:r>
            <a:r>
              <a:rPr lang="en-US" sz="4000" dirty="0" smtClean="0">
                <a:solidFill>
                  <a:srgbClr val="FF0000"/>
                </a:solidFill>
              </a:rPr>
              <a:t> (read values from user)</a:t>
            </a:r>
            <a:endParaRPr lang="en-US" sz="4000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9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1003551"/>
            <a:ext cx="9144000" cy="5854449"/>
          </a:xfrm>
        </p:spPr>
      </p:pic>
      <p:sp>
        <p:nvSpPr>
          <p:cNvPr id="5" name="TextBox 4"/>
          <p:cNvSpPr txBox="1"/>
          <p:nvPr/>
        </p:nvSpPr>
        <p:spPr>
          <a:xfrm>
            <a:off x="5181600" y="2971800"/>
            <a:ext cx="3810000" cy="1384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We use </a:t>
            </a:r>
            <a:r>
              <a:rPr lang="en-US" sz="2800" dirty="0" err="1" smtClean="0"/>
              <a:t>scanf</a:t>
            </a:r>
            <a:r>
              <a:rPr lang="en-US" sz="2800" dirty="0" smtClean="0"/>
              <a:t> to get values from user</a:t>
            </a:r>
          </a:p>
          <a:p>
            <a:r>
              <a:rPr lang="en-US" sz="2800" dirty="0" smtClean="0"/>
              <a:t>And use &amp; in </a:t>
            </a:r>
            <a:r>
              <a:rPr lang="en-US" sz="2800" dirty="0" err="1" smtClean="0"/>
              <a:t>scanf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1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78866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1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9159165" cy="68580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C is a general-purpose, high-level language that was originally developed by Dennis M. Ritchie to develop the UNIX Operating system at Bell Labs. C was originally first implemented on the DEC PED-11 Computer in 1972. </a:t>
            </a:r>
          </a:p>
          <a:p>
            <a:pPr>
              <a:buNone/>
            </a:pPr>
            <a:r>
              <a:rPr lang="en-US" b="1" dirty="0" smtClean="0"/>
              <a:t>C has now become a widely used professional language for various reasons:</a:t>
            </a:r>
          </a:p>
          <a:p>
            <a:pPr lvl="0"/>
            <a:r>
              <a:rPr lang="en-US" dirty="0" smtClean="0"/>
              <a:t>Easy to learn</a:t>
            </a:r>
          </a:p>
          <a:p>
            <a:pPr lvl="0"/>
            <a:r>
              <a:rPr lang="en-US" dirty="0" smtClean="0"/>
              <a:t>Structured language</a:t>
            </a:r>
          </a:p>
          <a:p>
            <a:pPr lvl="0"/>
            <a:r>
              <a:rPr lang="en-US" dirty="0" smtClean="0"/>
              <a:t>It produces efficient programs </a:t>
            </a:r>
          </a:p>
          <a:p>
            <a:pPr lvl="0"/>
            <a:r>
              <a:rPr lang="en-US" dirty="0" smtClean="0"/>
              <a:t>It can handle low-level activities</a:t>
            </a:r>
          </a:p>
          <a:p>
            <a:pPr lvl="0"/>
            <a:r>
              <a:rPr lang="en-US" dirty="0" smtClean="0"/>
              <a:t>It can be compiled on a variety of computer platforms.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71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Facts about C: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C was invented to write an operating system called UNIX.</a:t>
            </a:r>
          </a:p>
          <a:p>
            <a:pPr lvl="0"/>
            <a:r>
              <a:rPr lang="en-US" dirty="0" smtClean="0"/>
              <a:t>C is a successor of B language which was introduced around the early 1970s.</a:t>
            </a:r>
          </a:p>
          <a:p>
            <a:pPr lvl="0"/>
            <a:r>
              <a:rPr lang="en-US" dirty="0" smtClean="0"/>
              <a:t>The language was formalized in 1988 by the American National Standard Institute (ANSI).</a:t>
            </a:r>
          </a:p>
          <a:p>
            <a:pPr lvl="0"/>
            <a:r>
              <a:rPr lang="en-US" dirty="0" smtClean="0"/>
              <a:t>The UNIX OS was totally written in C.</a:t>
            </a:r>
          </a:p>
          <a:p>
            <a:pPr lvl="0"/>
            <a:r>
              <a:rPr lang="en-US" dirty="0" smtClean="0"/>
              <a:t>Today C is the most widely used and popular system programming language.</a:t>
            </a:r>
          </a:p>
          <a:p>
            <a:pPr lvl="0"/>
            <a:r>
              <a:rPr lang="en-US" dirty="0" smtClean="0"/>
              <a:t>Most of the state – of – the – art software has been implemented using C.</a:t>
            </a:r>
          </a:p>
          <a:p>
            <a:pPr lvl="0"/>
            <a:r>
              <a:rPr lang="en-US" dirty="0" smtClean="0"/>
              <a:t>Today’s most popular Linux OS and RDBMS </a:t>
            </a:r>
            <a:r>
              <a:rPr lang="en-US" dirty="0" err="1" smtClean="0"/>
              <a:t>MySQL</a:t>
            </a:r>
            <a:r>
              <a:rPr lang="en-US" dirty="0" smtClean="0"/>
              <a:t> have been written in 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52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use C?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 was initially used for system development work, particularly the programs that make-up the operating system. Some examples of the use of C might be:</a:t>
            </a:r>
          </a:p>
          <a:p>
            <a:pPr lvl="0"/>
            <a:r>
              <a:rPr lang="en-US" dirty="0" smtClean="0"/>
              <a:t>operating system</a:t>
            </a:r>
          </a:p>
          <a:p>
            <a:pPr lvl="0"/>
            <a:r>
              <a:rPr lang="en-US" dirty="0" smtClean="0"/>
              <a:t>Language Compilers</a:t>
            </a:r>
          </a:p>
          <a:p>
            <a:pPr lvl="0"/>
            <a:r>
              <a:rPr lang="en-US" dirty="0" smtClean="0"/>
              <a:t>Assemblers</a:t>
            </a:r>
          </a:p>
          <a:p>
            <a:pPr lvl="0"/>
            <a:r>
              <a:rPr lang="en-US" dirty="0" smtClean="0"/>
              <a:t>Text Editors</a:t>
            </a:r>
          </a:p>
          <a:p>
            <a:pPr lvl="0"/>
            <a:r>
              <a:rPr lang="en-US" dirty="0" smtClean="0"/>
              <a:t>Modern Programs</a:t>
            </a:r>
          </a:p>
          <a:p>
            <a:pPr lvl="0"/>
            <a:r>
              <a:rPr lang="en-US" dirty="0" smtClean="0"/>
              <a:t>Databases</a:t>
            </a:r>
          </a:p>
          <a:p>
            <a:pPr lvl="0"/>
            <a:r>
              <a:rPr lang="en-US" dirty="0" smtClean="0"/>
              <a:t>Languages Interpreters</a:t>
            </a:r>
          </a:p>
          <a:p>
            <a:pPr lvl="0"/>
            <a:r>
              <a:rPr lang="en-US" dirty="0" smtClean="0"/>
              <a:t>Utilities</a:t>
            </a:r>
          </a:p>
          <a:p>
            <a:pPr lvl="0"/>
            <a:r>
              <a:rPr lang="en-US" dirty="0" smtClean="0"/>
              <a:t>Print Spoolers</a:t>
            </a:r>
          </a:p>
          <a:p>
            <a:pPr lvl="0"/>
            <a:r>
              <a:rPr lang="en-US" dirty="0" smtClean="0"/>
              <a:t>Network Drivers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Software Download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3891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If you are or want to work on any programming language like C, C++, JAVA,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C#. Then, you need to have two software basically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Editor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(where you type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code) and another is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Compiler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(that check the errors where you type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your code)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Software that are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avaible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Codeblocks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Dev C++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Visual Studio Community Edition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Turbo C++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Steps to download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codeblocks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Software:</a:t>
            </a:r>
          </a:p>
          <a:p>
            <a:pPr marL="457200" indent="-457200">
              <a:buAutoNum type="arabi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Search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codeblocks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download in google.com.</a:t>
            </a:r>
          </a:p>
          <a:p>
            <a:pPr marL="457200" indent="-457200">
              <a:buAutoNum type="arabicPeriod"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www.codeblocks.org/downloads</a:t>
            </a:r>
          </a:p>
          <a:p>
            <a:pPr marL="457200" indent="-457200">
              <a:buAutoNum type="arabi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Click on Binaries</a:t>
            </a:r>
          </a:p>
          <a:p>
            <a:pPr marL="457200" indent="-457200">
              <a:buAutoNum type="arabi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Click on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Codeblocks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mingw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-setup</a:t>
            </a:r>
          </a:p>
          <a:p>
            <a:pPr marL="457200" indent="-457200">
              <a:buAutoNum type="arabi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Download will starts and wait until downloading files completed</a:t>
            </a:r>
          </a:p>
          <a:p>
            <a:pPr marL="457200" indent="-457200">
              <a:buAutoNum type="arabi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Install Software and run.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Our First Hello World Program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5029200"/>
          </a:xfrm>
        </p:spPr>
        <p:txBody>
          <a:bodyPr/>
          <a:lstStyle/>
          <a:p>
            <a:r>
              <a:rPr lang="en-US" sz="2800" dirty="0" smtClean="0"/>
              <a:t>Open </a:t>
            </a:r>
            <a:r>
              <a:rPr lang="en-US" sz="2800" dirty="0" err="1" smtClean="0"/>
              <a:t>codeblocks</a:t>
            </a:r>
            <a:r>
              <a:rPr lang="en-US" sz="2800" dirty="0" smtClean="0"/>
              <a:t> software that you have installed </a:t>
            </a:r>
          </a:p>
          <a:p>
            <a:r>
              <a:rPr lang="en-US" sz="2800" dirty="0" smtClean="0"/>
              <a:t>Create a folder where you </a:t>
            </a:r>
            <a:r>
              <a:rPr lang="en-US" sz="2800" dirty="0" err="1" smtClean="0"/>
              <a:t>gonna</a:t>
            </a:r>
            <a:r>
              <a:rPr lang="en-US" sz="2800" dirty="0" smtClean="0"/>
              <a:t> do C programs in your drive</a:t>
            </a:r>
          </a:p>
          <a:p>
            <a:r>
              <a:rPr lang="en-US" sz="2800" dirty="0" smtClean="0"/>
              <a:t>In </a:t>
            </a:r>
            <a:r>
              <a:rPr lang="en-US" sz="2800" dirty="0" err="1" smtClean="0"/>
              <a:t>codeblocks</a:t>
            </a:r>
            <a:r>
              <a:rPr lang="en-US" sz="2800" dirty="0" smtClean="0"/>
              <a:t> </a:t>
            </a:r>
            <a:r>
              <a:rPr lang="en-US" sz="2800" dirty="0" err="1" smtClean="0"/>
              <a:t>softeare</a:t>
            </a:r>
            <a:r>
              <a:rPr lang="en-US" sz="2800" dirty="0" smtClean="0"/>
              <a:t>, </a:t>
            </a:r>
            <a:r>
              <a:rPr lang="en-US" sz="2800" dirty="0" err="1" smtClean="0"/>
              <a:t>goto</a:t>
            </a:r>
            <a:r>
              <a:rPr lang="en-US" sz="2800" dirty="0" smtClean="0"/>
              <a:t> file&gt;new&gt;empty file</a:t>
            </a:r>
          </a:p>
          <a:p>
            <a:r>
              <a:rPr lang="en-US" sz="2800" dirty="0" smtClean="0"/>
              <a:t>Save in to your folder that you have created before</a:t>
            </a:r>
          </a:p>
          <a:p>
            <a:r>
              <a:rPr lang="en-US" sz="2800" dirty="0" smtClean="0"/>
              <a:t>There should not be any spaces in your </a:t>
            </a:r>
            <a:r>
              <a:rPr lang="en-US" sz="2800" dirty="0" err="1" smtClean="0"/>
              <a:t>filesname</a:t>
            </a:r>
            <a:r>
              <a:rPr lang="en-US" sz="2800" dirty="0" smtClean="0"/>
              <a:t> for </a:t>
            </a:r>
            <a:r>
              <a:rPr lang="en-US" sz="2800" dirty="0" err="1" smtClean="0"/>
              <a:t>eg</a:t>
            </a:r>
            <a:r>
              <a:rPr lang="en-US" sz="2800" dirty="0" smtClean="0"/>
              <a:t>; 1.helloworld.c (.c should be the extension for C programming and .</a:t>
            </a:r>
            <a:r>
              <a:rPr lang="en-US" sz="2800" dirty="0" err="1" smtClean="0"/>
              <a:t>cpp</a:t>
            </a:r>
            <a:r>
              <a:rPr lang="en-US" sz="2800" dirty="0" smtClean="0"/>
              <a:t> for C++)</a:t>
            </a:r>
          </a:p>
          <a:p>
            <a:r>
              <a:rPr lang="en-US" sz="2800" dirty="0" smtClean="0"/>
              <a:t>Start your first code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918183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5105400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en-US" sz="1800" dirty="0" smtClean="0"/>
              <a:t>There are many header files </a:t>
            </a:r>
          </a:p>
          <a:p>
            <a:pPr>
              <a:buNone/>
            </a:pPr>
            <a:r>
              <a:rPr lang="en-US" sz="1800" dirty="0" err="1" smtClean="0"/>
              <a:t>stdio.h</a:t>
            </a:r>
            <a:r>
              <a:rPr lang="en-US" sz="1800" dirty="0" smtClean="0"/>
              <a:t> </a:t>
            </a:r>
            <a:r>
              <a:rPr lang="en-US" sz="1800" dirty="0" smtClean="0">
                <a:sym typeface="Wingdings" pitchFamily="2" charset="2"/>
              </a:rPr>
              <a:t> standard input output header file which have method called </a:t>
            </a:r>
            <a:r>
              <a:rPr lang="en-US" sz="1800" dirty="0" err="1" smtClean="0">
                <a:sym typeface="Wingdings" pitchFamily="2" charset="2"/>
              </a:rPr>
              <a:t>printf</a:t>
            </a:r>
            <a:r>
              <a:rPr lang="en-US" sz="1800" dirty="0" smtClean="0">
                <a:sym typeface="Wingdings" pitchFamily="2" charset="2"/>
              </a:rPr>
              <a:t>.</a:t>
            </a:r>
          </a:p>
          <a:p>
            <a:pPr>
              <a:buNone/>
            </a:pPr>
            <a:r>
              <a:rPr lang="en-US" sz="1800" dirty="0" err="1" smtClean="0">
                <a:sym typeface="Wingdings" pitchFamily="2" charset="2"/>
              </a:rPr>
              <a:t>conio.h</a:t>
            </a:r>
            <a:r>
              <a:rPr lang="en-US" sz="1800" dirty="0" smtClean="0">
                <a:sym typeface="Wingdings" pitchFamily="2" charset="2"/>
              </a:rPr>
              <a:t>  console input output header file </a:t>
            </a:r>
            <a:r>
              <a:rPr lang="en-US" sz="1800" dirty="0" err="1" smtClean="0">
                <a:sym typeface="Wingdings" pitchFamily="2" charset="2"/>
              </a:rPr>
              <a:t>getch</a:t>
            </a:r>
            <a:r>
              <a:rPr lang="en-US" sz="1800" dirty="0" smtClean="0">
                <a:sym typeface="Wingdings" pitchFamily="2" charset="2"/>
              </a:rPr>
              <a:t>() read character from user</a:t>
            </a:r>
          </a:p>
          <a:p>
            <a:pPr>
              <a:buNone/>
            </a:pPr>
            <a:r>
              <a:rPr lang="en-US" sz="1800" dirty="0" err="1" smtClean="0">
                <a:sym typeface="Wingdings" pitchFamily="2" charset="2"/>
              </a:rPr>
              <a:t>Math.h</a:t>
            </a:r>
            <a:r>
              <a:rPr lang="en-US" sz="1800" dirty="0" smtClean="0">
                <a:sym typeface="Wingdings" pitchFamily="2" charset="2"/>
              </a:rPr>
              <a:t>  math related function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Another example with all header files. </a:t>
            </a:r>
            <a:endParaRPr lang="en-US" dirty="0"/>
          </a:p>
        </p:txBody>
      </p:sp>
      <p:pic>
        <p:nvPicPr>
          <p:cNvPr id="4" name="Content Placeholder 3" descr="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371600"/>
            <a:ext cx="8991600" cy="503664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429000"/>
            <a:ext cx="9151532" cy="3429000"/>
          </a:xfrm>
        </p:spPr>
      </p:pic>
      <p:pic>
        <p:nvPicPr>
          <p:cNvPr id="6" name="Picture 5" descr="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3435410"/>
          </a:xfrm>
          <a:prstGeom prst="rect">
            <a:avLst/>
          </a:prstGeom>
        </p:spPr>
      </p:pic>
      <p:graphicFrame>
        <p:nvGraphicFramePr>
          <p:cNvPr id="10" name="Diagram 9"/>
          <p:cNvGraphicFramePr/>
          <p:nvPr/>
        </p:nvGraphicFramePr>
        <p:xfrm>
          <a:off x="4495800" y="228600"/>
          <a:ext cx="4192173" cy="1631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125</TotalTime>
  <Words>723</Words>
  <Application>Microsoft Office PowerPoint</Application>
  <PresentationFormat>On-screen Show (4:3)</PresentationFormat>
  <Paragraphs>111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C – Programming Language?</vt:lpstr>
      <vt:lpstr>INTRODUCTION</vt:lpstr>
      <vt:lpstr>Facts about C: </vt:lpstr>
      <vt:lpstr>Why use C? </vt:lpstr>
      <vt:lpstr>Software Download</vt:lpstr>
      <vt:lpstr>Our First Hello World Program in C</vt:lpstr>
      <vt:lpstr>Slide 7</vt:lpstr>
      <vt:lpstr>Another example with all header files. </vt:lpstr>
      <vt:lpstr>Slide 9</vt:lpstr>
      <vt:lpstr>Slide 10</vt:lpstr>
      <vt:lpstr>Slide 11</vt:lpstr>
      <vt:lpstr>Slide 12</vt:lpstr>
      <vt:lpstr>Data Types we have in C Language</vt:lpstr>
      <vt:lpstr>These are format specifiers we use </vt:lpstr>
      <vt:lpstr>Slide 15</vt:lpstr>
      <vt:lpstr>Printf and Scanf (read values from user)</vt:lpstr>
      <vt:lpstr>Slide 17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– Programming Language?</dc:title>
  <dc:creator>satis</dc:creator>
  <cp:lastModifiedBy>satish</cp:lastModifiedBy>
  <cp:revision>47</cp:revision>
  <dcterms:created xsi:type="dcterms:W3CDTF">2006-08-16T00:00:00Z</dcterms:created>
  <dcterms:modified xsi:type="dcterms:W3CDTF">2018-11-22T17:40:10Z</dcterms:modified>
</cp:coreProperties>
</file>