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1"/>
  </p:notesMasterIdLst>
  <p:sldIdLst>
    <p:sldId id="256" r:id="rId2"/>
    <p:sldId id="305" r:id="rId3"/>
    <p:sldId id="308" r:id="rId4"/>
    <p:sldId id="300" r:id="rId5"/>
    <p:sldId id="301" r:id="rId6"/>
    <p:sldId id="306" r:id="rId7"/>
    <p:sldId id="298" r:id="rId8"/>
    <p:sldId id="269" r:id="rId9"/>
    <p:sldId id="274" r:id="rId10"/>
  </p:sldIdLst>
  <p:sldSz cx="9144000" cy="5143500" type="screen16x9"/>
  <p:notesSz cx="6858000" cy="9144000"/>
  <p:embeddedFontLst>
    <p:embeddedFont>
      <p:font typeface="Lora" pitchFamily="2" charset="0"/>
      <p:regular r:id="rId12"/>
      <p:bold r:id="rId13"/>
      <p:italic r:id="rId14"/>
      <p:boldItalic r:id="rId15"/>
    </p:embeddedFont>
    <p:embeddedFont>
      <p:font typeface="Quattrocento Sans" panose="020B0502050000020003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5B2040-0373-4AB5-8C16-54180E59C3D7}">
  <a:tblStyle styleId="{DA5B2040-0373-4AB5-8C16-54180E59C3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D83C8C0-4F54-423C-8FE9-BE38F65F230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420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tish tirumalapudi" userId="ea7ec1a547af3246" providerId="LiveId" clId="{001B4B70-B081-4007-93D2-C4C2E8364CDE}"/>
    <pc:docChg chg="addSld delSld modSld sldOrd">
      <pc:chgData name="satish tirumalapudi" userId="ea7ec1a547af3246" providerId="LiveId" clId="{001B4B70-B081-4007-93D2-C4C2E8364CDE}" dt="2022-10-02T17:35:57.231" v="19" actId="47"/>
      <pc:docMkLst>
        <pc:docMk/>
      </pc:docMkLst>
      <pc:sldChg chg="modSp mod">
        <pc:chgData name="satish tirumalapudi" userId="ea7ec1a547af3246" providerId="LiveId" clId="{001B4B70-B081-4007-93D2-C4C2E8364CDE}" dt="2022-09-23T00:29:48.584" v="10" actId="20577"/>
        <pc:sldMkLst>
          <pc:docMk/>
          <pc:sldMk cId="0" sldId="301"/>
        </pc:sldMkLst>
        <pc:spChg chg="mod">
          <ac:chgData name="satish tirumalapudi" userId="ea7ec1a547af3246" providerId="LiveId" clId="{001B4B70-B081-4007-93D2-C4C2E8364CDE}" dt="2022-09-23T00:29:48.584" v="10" actId="20577"/>
          <ac:spMkLst>
            <pc:docMk/>
            <pc:sldMk cId="0" sldId="301"/>
            <ac:spMk id="125" creationId="{00000000-0000-0000-0000-000000000000}"/>
          </ac:spMkLst>
        </pc:spChg>
      </pc:sldChg>
      <pc:sldChg chg="modSp mod">
        <pc:chgData name="satish tirumalapudi" userId="ea7ec1a547af3246" providerId="LiveId" clId="{001B4B70-B081-4007-93D2-C4C2E8364CDE}" dt="2022-09-23T00:30:11.803" v="14" actId="5793"/>
        <pc:sldMkLst>
          <pc:docMk/>
          <pc:sldMk cId="4058432191" sldId="306"/>
        </pc:sldMkLst>
        <pc:spChg chg="mod">
          <ac:chgData name="satish tirumalapudi" userId="ea7ec1a547af3246" providerId="LiveId" clId="{001B4B70-B081-4007-93D2-C4C2E8364CDE}" dt="2022-09-23T00:30:11.803" v="14" actId="5793"/>
          <ac:spMkLst>
            <pc:docMk/>
            <pc:sldMk cId="4058432191" sldId="306"/>
            <ac:spMk id="3" creationId="{D79326B7-210F-B69E-62B1-9E3A4D3EC256}"/>
          </ac:spMkLst>
        </pc:spChg>
      </pc:sldChg>
      <pc:sldChg chg="new del">
        <pc:chgData name="satish tirumalapudi" userId="ea7ec1a547af3246" providerId="LiveId" clId="{001B4B70-B081-4007-93D2-C4C2E8364CDE}" dt="2022-10-02T17:35:57.231" v="19" actId="47"/>
        <pc:sldMkLst>
          <pc:docMk/>
          <pc:sldMk cId="4101522184" sldId="307"/>
        </pc:sldMkLst>
      </pc:sldChg>
      <pc:sldChg chg="new ord">
        <pc:chgData name="satish tirumalapudi" userId="ea7ec1a547af3246" providerId="LiveId" clId="{001B4B70-B081-4007-93D2-C4C2E8364CDE}" dt="2022-10-02T17:35:53.740" v="18"/>
        <pc:sldMkLst>
          <pc:docMk/>
          <pc:sldMk cId="1558377240" sldId="30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8128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79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" name="Google Shape;48;p7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" name="Google Shape;54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0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0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757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9380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9" r:id="rId5"/>
    <p:sldLayoutId id="2147483660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osmhhelp.org/research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ighlight>
                  <a:schemeClr val="accent1"/>
                </a:highlight>
              </a:rPr>
              <a:t>Mental Health</a:t>
            </a:r>
            <a:r>
              <a:rPr lang="en" dirty="0"/>
              <a:t> - Prediction Analysis</a:t>
            </a:r>
            <a:endParaRPr dirty="0"/>
          </a:p>
        </p:txBody>
      </p:sp>
      <p:grpSp>
        <p:nvGrpSpPr>
          <p:cNvPr id="2" name="Google Shape;936;p48">
            <a:extLst>
              <a:ext uri="{FF2B5EF4-FFF2-40B4-BE49-F238E27FC236}">
                <a16:creationId xmlns:a16="http://schemas.microsoft.com/office/drawing/2014/main" id="{27F52501-F02C-99AB-67F0-25BC689042D2}"/>
              </a:ext>
            </a:extLst>
          </p:cNvPr>
          <p:cNvGrpSpPr/>
          <p:nvPr/>
        </p:nvGrpSpPr>
        <p:grpSpPr>
          <a:xfrm>
            <a:off x="1220174" y="3524597"/>
            <a:ext cx="337078" cy="315884"/>
            <a:chOff x="2583100" y="2973775"/>
            <a:chExt cx="461550" cy="437200"/>
          </a:xfrm>
        </p:grpSpPr>
        <p:sp>
          <p:nvSpPr>
            <p:cNvPr id="3" name="Google Shape;937;p48">
              <a:extLst>
                <a:ext uri="{FF2B5EF4-FFF2-40B4-BE49-F238E27FC236}">
                  <a16:creationId xmlns:a16="http://schemas.microsoft.com/office/drawing/2014/main" id="{7E839DCC-04EB-DA21-5380-341A753E2EB6}"/>
                </a:ext>
              </a:extLst>
            </p:cNvPr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938;p48">
              <a:extLst>
                <a:ext uri="{FF2B5EF4-FFF2-40B4-BE49-F238E27FC236}">
                  <a16:creationId xmlns:a16="http://schemas.microsoft.com/office/drawing/2014/main" id="{78FAA299-1419-31F5-8134-CD320732CBB2}"/>
                </a:ext>
              </a:extLst>
            </p:cNvPr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433C3C4-20C2-5CCF-8E96-FE9D60000C44}"/>
              </a:ext>
            </a:extLst>
          </p:cNvPr>
          <p:cNvSpPr txBox="1"/>
          <p:nvPr/>
        </p:nvSpPr>
        <p:spPr>
          <a:xfrm>
            <a:off x="459971" y="4001193"/>
            <a:ext cx="71212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GROUP-26:</a:t>
            </a:r>
          </a:p>
          <a:p>
            <a:r>
              <a:rPr lang="en-US" dirty="0"/>
              <a:t>1.Salma Chanbasha Nandikotkur</a:t>
            </a:r>
          </a:p>
          <a:p>
            <a:r>
              <a:rPr lang="en-US" dirty="0"/>
              <a:t>2.Satish Tirumalapudi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highlight>
                  <a:schemeClr val="accent1"/>
                </a:highlight>
              </a:rPr>
              <a:t>85,670,00</a:t>
            </a:r>
            <a:endParaRPr sz="9600" dirty="0">
              <a:highlight>
                <a:schemeClr val="accent1"/>
              </a:highlight>
            </a:endParaRPr>
          </a:p>
        </p:txBody>
      </p:sp>
      <p:sp>
        <p:nvSpPr>
          <p:cNvPr id="277" name="Google Shape;277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That’s the number of americans suffering with Diagnosable Mental Disorder</a:t>
            </a:r>
            <a:endParaRPr sz="1800" dirty="0"/>
          </a:p>
        </p:txBody>
      </p:sp>
      <p:grpSp>
        <p:nvGrpSpPr>
          <p:cNvPr id="278" name="Google Shape;278;p27"/>
          <p:cNvGrpSpPr/>
          <p:nvPr/>
        </p:nvGrpSpPr>
        <p:grpSpPr>
          <a:xfrm>
            <a:off x="4433048" y="4413425"/>
            <a:ext cx="277859" cy="201655"/>
            <a:chOff x="3932350" y="3714775"/>
            <a:chExt cx="439650" cy="319075"/>
          </a:xfrm>
        </p:grpSpPr>
        <p:sp>
          <p:nvSpPr>
            <p:cNvPr id="279" name="Google Shape;279;p27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7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7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7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7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76996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912B6-086F-556B-0F6F-EC03D6BA2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5E4E0E-7516-0CDC-F6FC-1B974DAA23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2FD27B-7E36-EB84-FFB4-96A3B2CF68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58377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3A560-A66A-5ED2-F8D7-33354749F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250" y="892234"/>
            <a:ext cx="4001116" cy="494604"/>
          </a:xfrm>
        </p:spPr>
        <p:txBody>
          <a:bodyPr/>
          <a:lstStyle/>
          <a:p>
            <a:r>
              <a:rPr lang="en" dirty="0">
                <a:highlight>
                  <a:schemeClr val="accent1"/>
                </a:highlight>
              </a:rPr>
              <a:t>Data Source(Working Data set):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43B2D-B0F9-173C-62F7-596F89A35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7700" y="1386839"/>
            <a:ext cx="8275320" cy="3363011"/>
          </a:xfrm>
        </p:spPr>
        <p:txBody>
          <a:bodyPr/>
          <a:lstStyle/>
          <a:p>
            <a:r>
              <a:rPr lang="en-US" sz="1400" dirty="0">
                <a:solidFill>
                  <a:srgbClr val="000000"/>
                </a:solidFill>
                <a:latin typeface="Quattrocento Sans" panose="020B0502050000020003" pitchFamily="34" charset="0"/>
              </a:rPr>
              <a:t>After thorough research of the Literature we were able to find a dataset that could help us this analysis and prediction.</a:t>
            </a:r>
          </a:p>
          <a:p>
            <a:endParaRPr lang="en-US" sz="1400" dirty="0">
              <a:solidFill>
                <a:srgbClr val="000000"/>
              </a:solidFill>
              <a:latin typeface="Quattrocento Sans" panose="020B0502050000020003" pitchFamily="34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Quattrocento Sans" panose="020B0502050000020003" pitchFamily="34" charset="0"/>
              </a:rPr>
              <a:t>This dataset was a survey that measures attitudes towards mental health and frequency of mental health disorders in a tech workplace.</a:t>
            </a:r>
          </a:p>
          <a:p>
            <a:endParaRPr lang="en-US" sz="1400" dirty="0">
              <a:solidFill>
                <a:srgbClr val="000000"/>
              </a:solidFill>
              <a:latin typeface="Quattrocento Sans" panose="020B0502050000020003" pitchFamily="34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Quattrocento Sans" panose="020B0502050000020003" pitchFamily="34" charset="0"/>
              </a:rPr>
              <a:t>The dataset is called  Mental health in tech(survey.csv) </a:t>
            </a:r>
          </a:p>
          <a:p>
            <a:endParaRPr lang="en-US" sz="1400" dirty="0">
              <a:solidFill>
                <a:srgbClr val="000000"/>
              </a:solidFill>
              <a:latin typeface="Quattrocento Sans" panose="020B0502050000020003" pitchFamily="34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Quattrocento Sans" panose="020B0502050000020003" pitchFamily="34" charset="0"/>
              </a:rPr>
              <a:t>Link: </a:t>
            </a:r>
            <a:r>
              <a:rPr lang="en-US" sz="1400" dirty="0">
                <a:solidFill>
                  <a:srgbClr val="000000"/>
                </a:solidFill>
                <a:latin typeface="Quattrocento Sans" panose="020B0502050000020003" pitchFamily="34" charset="0"/>
                <a:hlinkClick r:id="rId2"/>
              </a:rPr>
              <a:t>https://osmhhelp.org/research</a:t>
            </a:r>
            <a:br>
              <a:rPr lang="en-US" sz="1400" dirty="0">
                <a:solidFill>
                  <a:srgbClr val="000000"/>
                </a:solidFill>
                <a:latin typeface="Quattrocento Sans" panose="020B0502050000020003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Quattrocento Sans" panose="020B0502050000020003" pitchFamily="34" charset="0"/>
              </a:rPr>
            </a:br>
            <a:endParaRPr lang="en-US" sz="1400" dirty="0">
              <a:solidFill>
                <a:srgbClr val="000000"/>
              </a:solidFill>
              <a:latin typeface="Quattrocento Sans" panose="020B0502050000020003" pitchFamily="34" charset="0"/>
            </a:endParaRPr>
          </a:p>
          <a:p>
            <a:endParaRPr lang="en-US" sz="1400" dirty="0">
              <a:solidFill>
                <a:srgbClr val="000000"/>
              </a:solidFill>
              <a:latin typeface="Quattrocento Sans" panose="020B0502050000020003" pitchFamily="34" charset="0"/>
            </a:endParaRPr>
          </a:p>
          <a:p>
            <a:endParaRPr lang="en-US" sz="1400" dirty="0">
              <a:solidFill>
                <a:srgbClr val="000000"/>
              </a:solidFill>
              <a:latin typeface="Quattrocento Sans" panose="020B0502050000020003" pitchFamily="34" charset="0"/>
            </a:endParaRPr>
          </a:p>
          <a:p>
            <a:endParaRPr lang="en-US" sz="1400" dirty="0">
              <a:solidFill>
                <a:srgbClr val="000000"/>
              </a:solidFill>
              <a:latin typeface="Quattrocento Sans" panose="020B0502050000020003" pitchFamily="34" charset="0"/>
            </a:endParaRPr>
          </a:p>
          <a:p>
            <a:endParaRPr lang="en-US" sz="1400" dirty="0">
              <a:solidFill>
                <a:srgbClr val="000000"/>
              </a:solidFill>
              <a:latin typeface="Quattrocento Sans" panose="020B0502050000020003" pitchFamily="34" charset="0"/>
            </a:endParaRPr>
          </a:p>
          <a:p>
            <a:pPr marL="76200" indent="0">
              <a:buNone/>
            </a:pPr>
            <a:r>
              <a:rPr lang="en-US" sz="1400" dirty="0">
                <a:solidFill>
                  <a:srgbClr val="000000"/>
                </a:solidFill>
                <a:latin typeface="Quattrocento Sans" panose="020B0502050000020003" pitchFamily="34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B89BE3-BC37-1A8A-5167-3222A0A06D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grpSp>
        <p:nvGrpSpPr>
          <p:cNvPr id="6" name="Google Shape;87;p13">
            <a:extLst>
              <a:ext uri="{FF2B5EF4-FFF2-40B4-BE49-F238E27FC236}">
                <a16:creationId xmlns:a16="http://schemas.microsoft.com/office/drawing/2014/main" id="{36D1EBF5-7A40-DE8A-7F8C-3DC237F0D250}"/>
              </a:ext>
            </a:extLst>
          </p:cNvPr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7" name="Google Shape;88;p13">
              <a:extLst>
                <a:ext uri="{FF2B5EF4-FFF2-40B4-BE49-F238E27FC236}">
                  <a16:creationId xmlns:a16="http://schemas.microsoft.com/office/drawing/2014/main" id="{8B85EA4F-EE5B-4573-34F6-421A61315052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9;p13">
              <a:extLst>
                <a:ext uri="{FF2B5EF4-FFF2-40B4-BE49-F238E27FC236}">
                  <a16:creationId xmlns:a16="http://schemas.microsoft.com/office/drawing/2014/main" id="{E0F7137A-881B-A541-C151-5F41B4DBC302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0;p13">
              <a:extLst>
                <a:ext uri="{FF2B5EF4-FFF2-40B4-BE49-F238E27FC236}">
                  <a16:creationId xmlns:a16="http://schemas.microsoft.com/office/drawing/2014/main" id="{16A3FE8C-96A8-AB3E-9822-53C7B79A2739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1;p13">
              <a:extLst>
                <a:ext uri="{FF2B5EF4-FFF2-40B4-BE49-F238E27FC236}">
                  <a16:creationId xmlns:a16="http://schemas.microsoft.com/office/drawing/2014/main" id="{D0D1B181-D126-04E9-AD82-20BDC6BFD336}"/>
                </a:ext>
              </a:extLst>
            </p:cNvPr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17978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en" dirty="0">
                <a:highlight>
                  <a:schemeClr val="accent1"/>
                </a:highlight>
              </a:rPr>
              <a:t>Input/Output varibales :</a:t>
            </a:r>
            <a:endParaRPr dirty="0">
              <a:highlight>
                <a:schemeClr val="accent1"/>
              </a:highlight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53440" y="1390150"/>
            <a:ext cx="7780020" cy="35704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lang="en-US" sz="1400" u="sng" dirty="0">
              <a:latin typeface="Quattrocento Sans" panose="020B0502050000020003" pitchFamily="34" charset="0"/>
            </a:endParaRPr>
          </a:p>
          <a:p>
            <a:pPr algn="just">
              <a:buClr>
                <a:schemeClr val="accent1"/>
              </a:buClr>
            </a:pPr>
            <a:r>
              <a:rPr lang="en-US" altLang="en-US" sz="1400" dirty="0">
                <a:solidFill>
                  <a:srgbClr val="000000"/>
                </a:solidFill>
                <a:latin typeface="Quattrocento Sans" panose="020B0502050000020003" pitchFamily="34" charset="0"/>
                <a:ea typeface="Times New Roman" panose="02020603050405020304" pitchFamily="18" charset="0"/>
              </a:rPr>
              <a:t>The dataset we choose has 27 columns of different attributes that are considered for mental health.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Quattrocento Sans" panose="020B0502050000020003" pitchFamily="34" charset="0"/>
              <a:ea typeface="Times New Roman" panose="02020603050405020304" pitchFamily="18" charset="0"/>
            </a:endParaRPr>
          </a:p>
          <a:p>
            <a:pPr marL="76200" indent="0" algn="just">
              <a:buClr>
                <a:schemeClr val="accent1"/>
              </a:buClr>
              <a:buNone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Quattrocento Sans" panose="020B0502050000020003" pitchFamily="34" charset="0"/>
              <a:ea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Quattrocento Sans" panose="020B0502050000020003" pitchFamily="34" charset="0"/>
              </a:rPr>
              <a:t>Some of the input variables Age, Gender , Country ,state ,</a:t>
            </a:r>
            <a:r>
              <a:rPr lang="en-US" sz="1400" dirty="0" err="1">
                <a:solidFill>
                  <a:srgbClr val="000000"/>
                </a:solidFill>
                <a:latin typeface="Quattrocento Sans" panose="020B0502050000020003" pitchFamily="34" charset="0"/>
              </a:rPr>
              <a:t>self_employed</a:t>
            </a:r>
            <a:r>
              <a:rPr lang="en-US" sz="1400" dirty="0">
                <a:solidFill>
                  <a:srgbClr val="000000"/>
                </a:solidFill>
                <a:latin typeface="Quattrocento Sans" panose="020B0502050000020003" pitchFamily="34" charset="0"/>
              </a:rPr>
              <a:t> ,</a:t>
            </a:r>
            <a:r>
              <a:rPr lang="en-US" sz="1400" dirty="0" err="1">
                <a:solidFill>
                  <a:srgbClr val="000000"/>
                </a:solidFill>
                <a:latin typeface="Quattrocento Sans" panose="020B0502050000020003" pitchFamily="34" charset="0"/>
              </a:rPr>
              <a:t>family_history</a:t>
            </a:r>
            <a:r>
              <a:rPr lang="en-US" sz="1400" dirty="0">
                <a:solidFill>
                  <a:srgbClr val="000000"/>
                </a:solidFill>
                <a:latin typeface="Quattrocento Sans" panose="020B0502050000020003" pitchFamily="34" charset="0"/>
              </a:rPr>
              <a:t> , </a:t>
            </a:r>
            <a:r>
              <a:rPr lang="en-US" sz="1400" dirty="0" err="1">
                <a:solidFill>
                  <a:srgbClr val="000000"/>
                </a:solidFill>
                <a:latin typeface="Quattrocento Sans" panose="020B0502050000020003" pitchFamily="34" charset="0"/>
              </a:rPr>
              <a:t>work_interfere</a:t>
            </a:r>
            <a:r>
              <a:rPr lang="en-US" sz="1400" dirty="0">
                <a:solidFill>
                  <a:srgbClr val="000000"/>
                </a:solidFill>
                <a:latin typeface="Quattrocento Sans" panose="020B0502050000020003" pitchFamily="34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Quattrocento Sans" panose="020B0502050000020003" pitchFamily="34" charset="0"/>
              </a:rPr>
              <a:t>no_employees</a:t>
            </a:r>
            <a:r>
              <a:rPr lang="en-US" sz="1400" dirty="0">
                <a:solidFill>
                  <a:srgbClr val="000000"/>
                </a:solidFill>
                <a:latin typeface="Quattrocento Sans" panose="020B0502050000020003" pitchFamily="34" charset="0"/>
              </a:rPr>
              <a:t> ,</a:t>
            </a:r>
            <a:r>
              <a:rPr lang="en-US" sz="1400" dirty="0" err="1">
                <a:solidFill>
                  <a:srgbClr val="000000"/>
                </a:solidFill>
                <a:latin typeface="Quattrocento Sans" panose="020B0502050000020003" pitchFamily="34" charset="0"/>
              </a:rPr>
              <a:t>remote_work</a:t>
            </a:r>
            <a:r>
              <a:rPr lang="en-US" sz="1400" dirty="0">
                <a:solidFill>
                  <a:srgbClr val="000000"/>
                </a:solidFill>
                <a:latin typeface="Quattrocento Sans" panose="020B0502050000020003" pitchFamily="34" charset="0"/>
              </a:rPr>
              <a:t> ,</a:t>
            </a:r>
            <a:r>
              <a:rPr lang="en-US" sz="1400" dirty="0" err="1">
                <a:solidFill>
                  <a:srgbClr val="000000"/>
                </a:solidFill>
                <a:latin typeface="Quattrocento Sans" panose="020B0502050000020003" pitchFamily="34" charset="0"/>
              </a:rPr>
              <a:t>mental_vs_physical</a:t>
            </a:r>
            <a:r>
              <a:rPr lang="en-US" sz="1400" dirty="0">
                <a:solidFill>
                  <a:srgbClr val="000000"/>
                </a:solidFill>
                <a:latin typeface="Quattrocento Sans" panose="020B0502050000020003" pitchFamily="34" charset="0"/>
              </a:rPr>
              <a:t>, leave, </a:t>
            </a:r>
            <a:r>
              <a:rPr lang="en-US" sz="1400" dirty="0" err="1">
                <a:solidFill>
                  <a:srgbClr val="000000"/>
                </a:solidFill>
                <a:latin typeface="Quattrocento Sans" panose="020B0502050000020003" pitchFamily="34" charset="0"/>
              </a:rPr>
              <a:t>etc</a:t>
            </a:r>
            <a:r>
              <a:rPr lang="en-US" sz="1400" dirty="0">
                <a:solidFill>
                  <a:srgbClr val="000000"/>
                </a:solidFill>
                <a:latin typeface="Quattrocento Sans" panose="020B0502050000020003" pitchFamily="34" charset="0"/>
              </a:rPr>
              <a:t>,.</a:t>
            </a:r>
          </a:p>
          <a:p>
            <a:endParaRPr lang="en-US" sz="1400" dirty="0">
              <a:solidFill>
                <a:srgbClr val="000000"/>
              </a:solidFill>
              <a:latin typeface="Quattrocento Sans" panose="020B0502050000020003" pitchFamily="34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Quattrocento Sans" panose="020B0502050000020003" pitchFamily="34" charset="0"/>
              </a:rPr>
              <a:t>The output variable(Dependent variable) is  “Treatment” which is Boolean value(Yes/No)          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IN" dirty="0"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D8A5A-45B7-A50C-D1A8-CC77F1B9A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 </a:t>
            </a:r>
            <a:r>
              <a:rPr lang="en" dirty="0">
                <a:highlight>
                  <a:schemeClr val="accent1"/>
                </a:highlight>
              </a:rPr>
              <a:t>ML Models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326B7-210F-B69E-62B1-9E3A4D3EC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2356" y="1616470"/>
            <a:ext cx="7348594" cy="3112200"/>
          </a:xfrm>
        </p:spPr>
        <p:txBody>
          <a:bodyPr/>
          <a:lstStyle/>
          <a:p>
            <a:r>
              <a:rPr lang="en-US" sz="1400" dirty="0"/>
              <a:t>The Machine learning models we are planning to apply for these dataset are:</a:t>
            </a:r>
          </a:p>
          <a:p>
            <a:pPr lvl="1"/>
            <a:endParaRPr lang="en-US" sz="1000" dirty="0"/>
          </a:p>
          <a:p>
            <a:pPr lvl="1"/>
            <a:endParaRPr lang="en-US" sz="1000" dirty="0"/>
          </a:p>
          <a:p>
            <a:pPr lvl="1"/>
            <a:endParaRPr lang="en-US" sz="1000" dirty="0"/>
          </a:p>
          <a:p>
            <a:pPr lvl="1"/>
            <a:r>
              <a:rPr lang="en-US" sz="1200" dirty="0"/>
              <a:t>Logistic Regression</a:t>
            </a:r>
          </a:p>
          <a:p>
            <a:pPr lvl="1"/>
            <a:r>
              <a:rPr lang="en-US" sz="1200" dirty="0"/>
              <a:t>Decision Tree</a:t>
            </a:r>
          </a:p>
          <a:p>
            <a:pPr lvl="1"/>
            <a:r>
              <a:rPr lang="en-US" sz="1200" dirty="0"/>
              <a:t>Random Forests</a:t>
            </a:r>
          </a:p>
          <a:p>
            <a:pPr lvl="1"/>
            <a:r>
              <a:rPr lang="en-US" sz="1200" dirty="0"/>
              <a:t>K- Nearest Neighbors</a:t>
            </a:r>
          </a:p>
          <a:p>
            <a:pPr marL="558800" lvl="1" indent="0">
              <a:buNone/>
            </a:pPr>
            <a:endParaRPr lang="en-US" sz="1200" dirty="0"/>
          </a:p>
          <a:p>
            <a:pPr lvl="1"/>
            <a:endParaRPr lang="en-US" sz="1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493E8-27E4-BD9D-30A6-E6DBFF928A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grpSp>
        <p:nvGrpSpPr>
          <p:cNvPr id="5" name="Google Shape;250;p25">
            <a:extLst>
              <a:ext uri="{FF2B5EF4-FFF2-40B4-BE49-F238E27FC236}">
                <a16:creationId xmlns:a16="http://schemas.microsoft.com/office/drawing/2014/main" id="{D6C80C93-18B2-9118-1FB5-0B1855C5DABD}"/>
              </a:ext>
            </a:extLst>
          </p:cNvPr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6" name="Google Shape;251;p25">
              <a:extLst>
                <a:ext uri="{FF2B5EF4-FFF2-40B4-BE49-F238E27FC236}">
                  <a16:creationId xmlns:a16="http://schemas.microsoft.com/office/drawing/2014/main" id="{0CD6FDB3-EA8D-A1B6-035D-00DE7E5BE889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52;p25">
              <a:extLst>
                <a:ext uri="{FF2B5EF4-FFF2-40B4-BE49-F238E27FC236}">
                  <a16:creationId xmlns:a16="http://schemas.microsoft.com/office/drawing/2014/main" id="{14172955-947A-E23C-3405-B402A487E3CB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53;p25">
              <a:extLst>
                <a:ext uri="{FF2B5EF4-FFF2-40B4-BE49-F238E27FC236}">
                  <a16:creationId xmlns:a16="http://schemas.microsoft.com/office/drawing/2014/main" id="{8021A97E-41B4-366E-683D-82CD92D871C5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54;p25">
              <a:extLst>
                <a:ext uri="{FF2B5EF4-FFF2-40B4-BE49-F238E27FC236}">
                  <a16:creationId xmlns:a16="http://schemas.microsoft.com/office/drawing/2014/main" id="{3AFC33EE-E8A7-5908-1474-B5BB0352B642}"/>
                </a:ext>
              </a:extLst>
            </p:cNvPr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58432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8ECCA-3555-6136-A59E-4A27AAD28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 </a:t>
            </a:r>
            <a:r>
              <a:rPr lang="en" dirty="0">
                <a:highlight>
                  <a:schemeClr val="accent1"/>
                </a:highlight>
              </a:rPr>
              <a:t>Benefits of the Project: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C73EF-2FE9-3953-B08A-ED39ED7F0F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1400" b="0" i="0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Mental health includes our emotional, psychological, and social well-being. It affects how we think, feel, and act. It has always been a factor to improve ourself and make ourself better.</a:t>
            </a:r>
          </a:p>
          <a:p>
            <a:endParaRPr lang="en-US" sz="1400" b="0" i="0" dirty="0">
              <a:solidFill>
                <a:srgbClr val="000000"/>
              </a:solidFill>
              <a:effectLst/>
              <a:latin typeface="Quattrocento Sans" panose="020B0502050000020003" pitchFamily="34" charset="0"/>
            </a:endParaRPr>
          </a:p>
          <a:p>
            <a:pPr algn="just"/>
            <a:r>
              <a:rPr lang="en-US" sz="1400" b="0" i="0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It also helps determine how we handle stress, relate to others, and make choices.</a:t>
            </a:r>
          </a:p>
          <a:p>
            <a:endParaRPr lang="en-US" sz="1400" b="0" i="0" dirty="0">
              <a:solidFill>
                <a:srgbClr val="000000"/>
              </a:solidFill>
              <a:effectLst/>
              <a:latin typeface="Quattrocento Sans" panose="020B0502050000020003" pitchFamily="34" charset="0"/>
            </a:endParaRP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Helping me learn the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Inclass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concepts and apply them in th</a:t>
            </a:r>
            <a:r>
              <a:rPr lang="en-US" sz="1400" dirty="0">
                <a:solidFill>
                  <a:srgbClr val="000000"/>
                </a:solidFill>
                <a:latin typeface="Quattrocento Sans" panose="020B0502050000020003" pitchFamily="34" charset="0"/>
              </a:rPr>
              <a:t>e real time.</a:t>
            </a:r>
          </a:p>
          <a:p>
            <a:endParaRPr lang="en-US" sz="1400" b="0" i="0" dirty="0">
              <a:solidFill>
                <a:srgbClr val="000000"/>
              </a:solidFill>
              <a:effectLst/>
              <a:latin typeface="Quattrocento Sans" panose="020B0502050000020003" pitchFamily="34" charset="0"/>
            </a:endParaRPr>
          </a:p>
          <a:p>
            <a:endParaRPr lang="en-US" sz="1400" dirty="0">
              <a:solidFill>
                <a:srgbClr val="000000"/>
              </a:solidFill>
              <a:latin typeface="Quattrocento Sans" panose="020B0502050000020003" pitchFamily="34" charset="0"/>
            </a:endParaRPr>
          </a:p>
          <a:p>
            <a:endParaRPr lang="en-US" sz="1400" b="0" i="0" dirty="0">
              <a:solidFill>
                <a:srgbClr val="000000"/>
              </a:solidFill>
              <a:effectLst/>
              <a:latin typeface="Quattrocento Sans" panose="020B0502050000020003" pitchFamily="34" charset="0"/>
            </a:endParaRPr>
          </a:p>
          <a:p>
            <a:endParaRPr lang="en-US" sz="1400" dirty="0">
              <a:solidFill>
                <a:srgbClr val="000000"/>
              </a:solidFill>
              <a:latin typeface="Quattrocento Sans" panose="020B0502050000020003" pitchFamily="34" charset="0"/>
            </a:endParaRPr>
          </a:p>
          <a:p>
            <a:endParaRPr lang="en-US" sz="1400" dirty="0">
              <a:latin typeface="Quattrocento Sans" panose="020B0502050000020003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90AFF-DE43-E7C1-0F19-DB987DA722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grpSp>
        <p:nvGrpSpPr>
          <p:cNvPr id="7" name="Google Shape;250;p25">
            <a:extLst>
              <a:ext uri="{FF2B5EF4-FFF2-40B4-BE49-F238E27FC236}">
                <a16:creationId xmlns:a16="http://schemas.microsoft.com/office/drawing/2014/main" id="{822F580A-792B-4524-A051-44D5849F306B}"/>
              </a:ext>
            </a:extLst>
          </p:cNvPr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8" name="Google Shape;251;p25">
              <a:extLst>
                <a:ext uri="{FF2B5EF4-FFF2-40B4-BE49-F238E27FC236}">
                  <a16:creationId xmlns:a16="http://schemas.microsoft.com/office/drawing/2014/main" id="{F8F19A16-1E78-77C9-2D07-47535973F6E1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52;p25">
              <a:extLst>
                <a:ext uri="{FF2B5EF4-FFF2-40B4-BE49-F238E27FC236}">
                  <a16:creationId xmlns:a16="http://schemas.microsoft.com/office/drawing/2014/main" id="{B1CA706B-7A07-96C0-9510-8BF62FED55CE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53;p25">
              <a:extLst>
                <a:ext uri="{FF2B5EF4-FFF2-40B4-BE49-F238E27FC236}">
                  <a16:creationId xmlns:a16="http://schemas.microsoft.com/office/drawing/2014/main" id="{783C28CB-4CA0-7362-1906-2E34456B941F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54;p25">
              <a:extLst>
                <a:ext uri="{FF2B5EF4-FFF2-40B4-BE49-F238E27FC236}">
                  <a16:creationId xmlns:a16="http://schemas.microsoft.com/office/drawing/2014/main" id="{4F6A6E89-EE83-7AE4-E0CA-D3400DAFE071}"/>
                </a:ext>
              </a:extLst>
            </p:cNvPr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20199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5"/>
          <p:cNvSpPr txBox="1">
            <a:spLocks noGrp="1"/>
          </p:cNvSpPr>
          <p:nvPr>
            <p:ph type="title"/>
          </p:nvPr>
        </p:nvSpPr>
        <p:spPr>
          <a:xfrm>
            <a:off x="1226209" y="896112"/>
            <a:ext cx="4853166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highlight>
                  <a:schemeClr val="accent1"/>
                </a:highlight>
              </a:rPr>
              <a:t>Companies benefit’s over this project:</a:t>
            </a:r>
            <a:endParaRPr sz="1800" dirty="0">
              <a:highlight>
                <a:schemeClr val="accent1"/>
              </a:highlight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72DBB4-5B7A-9A5E-2B37-16374B4ED6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400" dirty="0">
                <a:effectLst/>
                <a:latin typeface="Quattrocento Sans" panose="020B0502050000020003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These techniques helps to predict the presence of specific mental disorders and symptomatology, such as depression, suicidality, and anxiety.</a:t>
            </a:r>
          </a:p>
          <a:p>
            <a:r>
              <a:rPr lang="en-IN" sz="1400" dirty="0">
                <a:latin typeface="Quattrocento Sans" panose="020B0502050000020003" pitchFamily="34" charset="0"/>
                <a:cs typeface="Calibri" panose="020F0502020204030204" pitchFamily="34" charset="0"/>
              </a:rPr>
              <a:t>P</a:t>
            </a:r>
            <a:r>
              <a:rPr lang="en-IN" sz="1400" b="0" i="0" dirty="0">
                <a:effectLst/>
                <a:latin typeface="Quattrocento Sans" panose="020B0502050000020003" pitchFamily="34" charset="0"/>
                <a:cs typeface="Calibri" panose="020F0502020204030204" pitchFamily="34" charset="0"/>
              </a:rPr>
              <a:t>romises great benefits to monitoring efforts, diagnostics, and intervention design for these mental health statuses.</a:t>
            </a:r>
          </a:p>
          <a:p>
            <a:r>
              <a:rPr lang="en-IN" sz="1400" b="0" i="0" dirty="0">
                <a:latin typeface="Quattrocento Sans" panose="020B0502050000020003" pitchFamily="34" charset="0"/>
                <a:cs typeface="Calibri" panose="020F0502020204030204" pitchFamily="34" charset="0"/>
              </a:rPr>
              <a:t>A</a:t>
            </a:r>
            <a:r>
              <a:rPr lang="en-IN" sz="1400" dirty="0">
                <a:effectLst/>
                <a:latin typeface="Quattrocento Sans" panose="020B0502050000020003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ssessing developing mental conditions, identifying risky behaviours, providing timely interventions.</a:t>
            </a:r>
          </a:p>
          <a:p>
            <a:r>
              <a:rPr lang="en-IN" sz="1400" dirty="0">
                <a:latin typeface="Quattrocento Sans" panose="020B0502050000020003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This model will be used to determine the wellbeing of a person which helps in improving the collaboration and tenacity of employee. </a:t>
            </a:r>
            <a:endParaRPr lang="en-IN" sz="1400" dirty="0">
              <a:effectLst/>
              <a:latin typeface="Quattrocento Sans" panose="020B0502050000020003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US" sz="1400" dirty="0"/>
          </a:p>
        </p:txBody>
      </p:sp>
      <p:sp>
        <p:nvSpPr>
          <p:cNvPr id="255" name="Google Shape;255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250" name="Google Shape;250;p25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51" name="Google Shape;251;p2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5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0"/>
          <p:cNvSpPr txBox="1">
            <a:spLocks noGrp="1"/>
          </p:cNvSpPr>
          <p:nvPr>
            <p:ph type="subTitle" idx="4294967295"/>
          </p:nvPr>
        </p:nvSpPr>
        <p:spPr>
          <a:xfrm>
            <a:off x="2371500" y="2093775"/>
            <a:ext cx="502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</p:txBody>
      </p:sp>
      <p:cxnSp>
        <p:nvCxnSpPr>
          <p:cNvPr id="323" name="Google Shape;323;p30"/>
          <p:cNvCxnSpPr/>
          <p:nvPr/>
        </p:nvCxnSpPr>
        <p:spPr>
          <a:xfrm>
            <a:off x="36099" y="2236817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4" name="Google Shape;324;p30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49"/>
            <a:ext cx="3879546" cy="26747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Thank you</a:t>
            </a:r>
            <a:endParaRPr sz="5400" dirty="0"/>
          </a:p>
        </p:txBody>
      </p:sp>
      <p:cxnSp>
        <p:nvCxnSpPr>
          <p:cNvPr id="325" name="Google Shape;325;p30"/>
          <p:cNvCxnSpPr/>
          <p:nvPr/>
        </p:nvCxnSpPr>
        <p:spPr>
          <a:xfrm>
            <a:off x="6199400" y="2236817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6" name="Google Shape;326;p30"/>
          <p:cNvSpPr/>
          <p:nvPr/>
        </p:nvSpPr>
        <p:spPr>
          <a:xfrm>
            <a:off x="852122" y="1667267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27" name="Google Shape;327;p30"/>
          <p:cNvGrpSpPr/>
          <p:nvPr/>
        </p:nvGrpSpPr>
        <p:grpSpPr>
          <a:xfrm>
            <a:off x="1105347" y="1976350"/>
            <a:ext cx="505722" cy="475767"/>
            <a:chOff x="5972700" y="2330200"/>
            <a:chExt cx="411625" cy="387275"/>
          </a:xfrm>
        </p:grpSpPr>
        <p:sp>
          <p:nvSpPr>
            <p:cNvPr id="328" name="Google Shape;328;p30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0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0" name="Google Shape;330;p3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381</Words>
  <Application>Microsoft Office PowerPoint</Application>
  <PresentationFormat>On-screen Show (16:9)</PresentationFormat>
  <Paragraphs>57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Quattrocento Sans</vt:lpstr>
      <vt:lpstr>Arial</vt:lpstr>
      <vt:lpstr>Lora</vt:lpstr>
      <vt:lpstr>Viola template</vt:lpstr>
      <vt:lpstr>Mental Health - Prediction Analysis</vt:lpstr>
      <vt:lpstr>85,670,00</vt:lpstr>
      <vt:lpstr>PowerPoint Presentation</vt:lpstr>
      <vt:lpstr>Data Source(Working Data set):</vt:lpstr>
      <vt:lpstr> Input/Output varibales :</vt:lpstr>
      <vt:lpstr> ML Models</vt:lpstr>
      <vt:lpstr> Benefits of the Project: </vt:lpstr>
      <vt:lpstr>Companies benefit’s over this project: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 –Click Prediction Analysis</dc:title>
  <dc:creator>satish tirumalapudi</dc:creator>
  <cp:lastModifiedBy>satish tirumalapudi</cp:lastModifiedBy>
  <cp:revision>8</cp:revision>
  <dcterms:modified xsi:type="dcterms:W3CDTF">2022-10-02T17:36:04Z</dcterms:modified>
</cp:coreProperties>
</file>