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0" autoAdjust="0"/>
    <p:restoredTop sz="86888" autoAdjust="0"/>
  </p:normalViewPr>
  <p:slideViewPr>
    <p:cSldViewPr snapToGrid="0">
      <p:cViewPr varScale="1">
        <p:scale>
          <a:sx n="80" d="100"/>
          <a:sy n="80" d="100"/>
        </p:scale>
        <p:origin x="6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DBACF5-454C-429E-B295-8CFDF77A4859}" type="datetimeFigureOut">
              <a:rPr lang="en-US" smtClean="0"/>
              <a:t>10/30/2022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D2EF2B-1E8E-4B2C-9C00-70C9C10EB915}" type="slidenum">
              <a:rPr lang="en-US" smtClean="0"/>
              <a:t>‹#›</a:t>
            </a:fld>
            <a:endParaRPr lang="en-US"/>
          </a:p>
        </p:txBody>
      </p:sp>
    </p:spTree>
    <p:extLst>
      <p:ext uri="{BB962C8B-B14F-4D97-AF65-F5344CB8AC3E}">
        <p14:creationId xmlns:p14="http://schemas.microsoft.com/office/powerpoint/2010/main" val="2740453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only detect the most critical group of fixed size  and unable to compare groups of any size.</a:t>
            </a:r>
          </a:p>
          <a:p>
            <a:r>
              <a:rPr lang="en-US" dirty="0"/>
              <a:t>All these studies were majorly focusing on the nodes rather than higher order interactions.</a:t>
            </a:r>
          </a:p>
          <a:p>
            <a:endParaRPr lang="en-US" dirty="0"/>
          </a:p>
          <a:p>
            <a:endParaRPr lang="en-US" dirty="0"/>
          </a:p>
        </p:txBody>
      </p:sp>
      <p:sp>
        <p:nvSpPr>
          <p:cNvPr id="4" name="Slide Number Placeholder 3"/>
          <p:cNvSpPr>
            <a:spLocks noGrp="1"/>
          </p:cNvSpPr>
          <p:nvPr>
            <p:ph type="sldNum" sz="quarter" idx="5"/>
          </p:nvPr>
        </p:nvSpPr>
        <p:spPr/>
        <p:txBody>
          <a:bodyPr/>
          <a:lstStyle/>
          <a:p>
            <a:fld id="{D7D2EF2B-1E8E-4B2C-9C00-70C9C10EB915}" type="slidenum">
              <a:rPr lang="en-US" smtClean="0"/>
              <a:t>5</a:t>
            </a:fld>
            <a:endParaRPr lang="en-US"/>
          </a:p>
        </p:txBody>
      </p:sp>
    </p:spTree>
    <p:extLst>
      <p:ext uri="{BB962C8B-B14F-4D97-AF65-F5344CB8AC3E}">
        <p14:creationId xmlns:p14="http://schemas.microsoft.com/office/powerpoint/2010/main" val="2399962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handle these issues researches tried to limit their attention to uniform hypergraphs where they have same cardinality.</a:t>
            </a:r>
          </a:p>
          <a:p>
            <a:pPr marL="171450" indent="-171450">
              <a:buFont typeface="Arial" panose="020B0604020202020204" pitchFamily="34" charset="0"/>
              <a:buChar char="•"/>
            </a:pPr>
            <a:r>
              <a:rPr lang="en-US" dirty="0"/>
              <a:t>A simplicial complex structure  composed of points , line segments ,triangles.</a:t>
            </a:r>
          </a:p>
          <a:p>
            <a:pPr marL="171450" indent="-171450">
              <a:buFont typeface="Arial" panose="020B0604020202020204" pitchFamily="34" charset="0"/>
              <a:buChar char="•"/>
            </a:pPr>
            <a:r>
              <a:rPr lang="en-US" dirty="0"/>
              <a:t>There are three problems with s defined only for hypergraphs with the simplicial complex structure, Laplacian models the diffusion only through the hyperedges of sizes k − 1 and/or k + 1 and we need to assume that information only diffuses between fixed size hyperedges.</a:t>
            </a:r>
          </a:p>
          <a:p>
            <a:endParaRPr lang="en-US" dirty="0"/>
          </a:p>
        </p:txBody>
      </p:sp>
      <p:sp>
        <p:nvSpPr>
          <p:cNvPr id="4" name="Slide Number Placeholder 3"/>
          <p:cNvSpPr>
            <a:spLocks noGrp="1"/>
          </p:cNvSpPr>
          <p:nvPr>
            <p:ph type="sldNum" sz="quarter" idx="5"/>
          </p:nvPr>
        </p:nvSpPr>
        <p:spPr/>
        <p:txBody>
          <a:bodyPr/>
          <a:lstStyle/>
          <a:p>
            <a:fld id="{D7D2EF2B-1E8E-4B2C-9C00-70C9C10EB915}" type="slidenum">
              <a:rPr lang="en-US" smtClean="0"/>
              <a:t>6</a:t>
            </a:fld>
            <a:endParaRPr lang="en-US"/>
          </a:p>
        </p:txBody>
      </p:sp>
    </p:spTree>
    <p:extLst>
      <p:ext uri="{BB962C8B-B14F-4D97-AF65-F5344CB8AC3E}">
        <p14:creationId xmlns:p14="http://schemas.microsoft.com/office/powerpoint/2010/main" val="972701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diffusion Fréchet function </a:t>
            </a:r>
            <a:endParaRPr lang="en-US" dirty="0"/>
          </a:p>
        </p:txBody>
      </p:sp>
      <p:sp>
        <p:nvSpPr>
          <p:cNvPr id="4" name="Slide Number Placeholder 3"/>
          <p:cNvSpPr>
            <a:spLocks noGrp="1"/>
          </p:cNvSpPr>
          <p:nvPr>
            <p:ph type="sldNum" sz="quarter" idx="5"/>
          </p:nvPr>
        </p:nvSpPr>
        <p:spPr/>
        <p:txBody>
          <a:bodyPr/>
          <a:lstStyle/>
          <a:p>
            <a:fld id="{D7D2EF2B-1E8E-4B2C-9C00-70C9C10EB915}" type="slidenum">
              <a:rPr lang="en-US" smtClean="0"/>
              <a:t>7</a:t>
            </a:fld>
            <a:endParaRPr lang="en-US"/>
          </a:p>
        </p:txBody>
      </p:sp>
    </p:spTree>
    <p:extLst>
      <p:ext uri="{BB962C8B-B14F-4D97-AF65-F5344CB8AC3E}">
        <p14:creationId xmlns:p14="http://schemas.microsoft.com/office/powerpoint/2010/main" val="3661028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D2EF2B-1E8E-4B2C-9C00-70C9C10EB915}" type="slidenum">
              <a:rPr lang="en-US" smtClean="0"/>
              <a:t>10</a:t>
            </a:fld>
            <a:endParaRPr lang="en-US"/>
          </a:p>
        </p:txBody>
      </p:sp>
    </p:spTree>
    <p:extLst>
      <p:ext uri="{BB962C8B-B14F-4D97-AF65-F5344CB8AC3E}">
        <p14:creationId xmlns:p14="http://schemas.microsoft.com/office/powerpoint/2010/main" val="2986639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F1 and F2 are results of the original network and the network after removing p of higher-order interactions respectively</a:t>
            </a:r>
          </a:p>
          <a:p>
            <a:pPr marL="171450" indent="-171450">
              <a:buFont typeface="Arial" panose="020B0604020202020204" pitchFamily="34" charset="0"/>
              <a:buChar char="•"/>
            </a:pPr>
            <a:r>
              <a:rPr lang="en-US" dirty="0"/>
              <a:t>To check the correspondence between them we calculate spearmen correlation coefficient.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7D2EF2B-1E8E-4B2C-9C00-70C9C10EB915}" type="slidenum">
              <a:rPr lang="en-US" smtClean="0"/>
              <a:t>12</a:t>
            </a:fld>
            <a:endParaRPr lang="en-US"/>
          </a:p>
        </p:txBody>
      </p:sp>
    </p:spTree>
    <p:extLst>
      <p:ext uri="{BB962C8B-B14F-4D97-AF65-F5344CB8AC3E}">
        <p14:creationId xmlns:p14="http://schemas.microsoft.com/office/powerpoint/2010/main" val="2809573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measure the effectiveness of centrality measures, the infection rate is fixed and by varying ratio of hyperedges we find the diffusion index.</a:t>
            </a:r>
          </a:p>
        </p:txBody>
      </p:sp>
      <p:sp>
        <p:nvSpPr>
          <p:cNvPr id="4" name="Slide Number Placeholder 3"/>
          <p:cNvSpPr>
            <a:spLocks noGrp="1"/>
          </p:cNvSpPr>
          <p:nvPr>
            <p:ph type="sldNum" sz="quarter" idx="5"/>
          </p:nvPr>
        </p:nvSpPr>
        <p:spPr/>
        <p:txBody>
          <a:bodyPr/>
          <a:lstStyle/>
          <a:p>
            <a:fld id="{D7D2EF2B-1E8E-4B2C-9C00-70C9C10EB915}" type="slidenum">
              <a:rPr lang="en-US" smtClean="0"/>
              <a:t>13</a:t>
            </a:fld>
            <a:endParaRPr lang="en-US"/>
          </a:p>
        </p:txBody>
      </p:sp>
    </p:spTree>
    <p:extLst>
      <p:ext uri="{BB962C8B-B14F-4D97-AF65-F5344CB8AC3E}">
        <p14:creationId xmlns:p14="http://schemas.microsoft.com/office/powerpoint/2010/main" val="3372458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ratio of hyperedges removed is fixed at 5%, and vary the infection rate. for High school and Primary school, Rs initially increases but then decreases. Tis is due to the network structure of these two datasets. </a:t>
            </a:r>
            <a:r>
              <a:rPr lang="en-US" dirty="0" err="1"/>
              <a:t>Tese</a:t>
            </a:r>
            <a:r>
              <a:rPr lang="en-US" dirty="0"/>
              <a:t> networks have a large number of hyperedges per vertex comparing the other networks. As a result, the change in the weights is larger than the other networks when 5% of hyperedges are removed and the critical value of the function of the </a:t>
            </a:r>
            <a:r>
              <a:rPr lang="en-US" dirty="0" err="1"/>
              <a:t>diference</a:t>
            </a:r>
            <a:r>
              <a:rPr lang="en-US" dirty="0"/>
              <a:t> between the infection rates before removing and </a:t>
            </a:r>
            <a:r>
              <a:rPr lang="en-US" dirty="0" err="1"/>
              <a:t>afer</a:t>
            </a:r>
            <a:r>
              <a:rPr lang="en-US" dirty="0"/>
              <a:t> removing is smaller</a:t>
            </a:r>
          </a:p>
        </p:txBody>
      </p:sp>
      <p:sp>
        <p:nvSpPr>
          <p:cNvPr id="4" name="Slide Number Placeholder 3"/>
          <p:cNvSpPr>
            <a:spLocks noGrp="1"/>
          </p:cNvSpPr>
          <p:nvPr>
            <p:ph type="sldNum" sz="quarter" idx="5"/>
          </p:nvPr>
        </p:nvSpPr>
        <p:spPr/>
        <p:txBody>
          <a:bodyPr/>
          <a:lstStyle/>
          <a:p>
            <a:fld id="{D7D2EF2B-1E8E-4B2C-9C00-70C9C10EB915}" type="slidenum">
              <a:rPr lang="en-US" smtClean="0"/>
              <a:t>14</a:t>
            </a:fld>
            <a:endParaRPr lang="en-US"/>
          </a:p>
        </p:txBody>
      </p:sp>
    </p:spTree>
    <p:extLst>
      <p:ext uri="{BB962C8B-B14F-4D97-AF65-F5344CB8AC3E}">
        <p14:creationId xmlns:p14="http://schemas.microsoft.com/office/powerpoint/2010/main" val="189721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10/30/2022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17165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10/30/2022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42973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10/30/2022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892012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10/30/2022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798772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10/30/2022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5588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10/30/2022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3622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10/30/2022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8412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10/30/2022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72807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10/30/2022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07572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10/30/2022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56996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10/30/2022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39958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10/30/2022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3478022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4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8" name="Group 50">
            <a:extLst>
              <a:ext uri="{FF2B5EF4-FFF2-40B4-BE49-F238E27FC236}">
                <a16:creationId xmlns:a16="http://schemas.microsoft.com/office/drawing/2014/main" id="{A0064D7E-06DA-49C2-98D1-4C063EBE9E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5D1B7231-4CA0-4EF0-A0F6-BBC5D2289C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F16C7D2-2C2B-45A2-B877-AD7F29D21D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3E4B7AF-75AF-445E-9C56-25B6004E36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F9A02B0-84CC-4983-8CA2-DA39E73F2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AB12A9E-E8F5-4BB6-9FAC-B7528DB78E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4E08A66-700A-4A93-8C53-51D5607B8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9E4E565-75A8-4E72-8D5F-0B62E6B49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F1FD7EC-834D-4087-9B69-7793E1A5B4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E4853CF-E211-4741-8BB6-936918F201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08328EE-5DD9-49DB-AD4B-4F0A76A052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404B81F-9DCC-4C62-8962-2B6C36255C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41ED921-643C-4B5B-86E6-99E818479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AD09725-F1B5-4342-A3A6-25BDC7261C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C5251DB-B92C-4E4E-9BAE-B3EB8A9A31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2389C50-96FA-4F8E-A890-EE49673799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497D116-7C85-4317-8284-E647BAFC35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D6ED932-F3DD-4BB6-8FC3-6E205965D9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850A286-F068-43D3-8DEA-272E28F30A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F3A2DA1-C0E2-44DE-AAA4-D2F262CB3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D8CC984-8A5C-4205-9CE0-218DA79F12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12901BA-B376-4054-8C31-BE75DF480E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2BA8E1-2C05-43A7-AABF-8D614E07D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3D58E52-4C85-48FF-ADA3-F8F66B9957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C61787A-32B8-440E-B1A5-1CAEC9D11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9D651FB-65B3-4DBD-9428-084075111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34A6116-8F7B-4C9A-9B9D-EF25C8BFA1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4CC776F-EA3D-4898-9730-88C6605FDB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81A3030-F8B6-4D5E-8A8F-7CE0C81E9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49129F1-E775-4904-9569-F08FA175DF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C93E5BB-B3BE-4416-A1B2-5A2CDA8B02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FD179A-45E8-4D8F-8F75-6E4A266F84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9" name="Freeform: Shape 83">
            <a:extLst>
              <a:ext uri="{FF2B5EF4-FFF2-40B4-BE49-F238E27FC236}">
                <a16:creationId xmlns:a16="http://schemas.microsoft.com/office/drawing/2014/main" id="{D2BA0570-7BB5-4FB7-B41A-048CE0327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7316" y="-3109"/>
            <a:ext cx="6098262" cy="6861109"/>
          </a:xfrm>
          <a:custGeom>
            <a:avLst/>
            <a:gdLst>
              <a:gd name="connsiteX0" fmla="*/ 2247706 w 6098262"/>
              <a:gd name="connsiteY0" fmla="*/ 0 h 6861109"/>
              <a:gd name="connsiteX1" fmla="*/ 6098262 w 6098262"/>
              <a:gd name="connsiteY1" fmla="*/ 0 h 6861109"/>
              <a:gd name="connsiteX2" fmla="*/ 6098262 w 6098262"/>
              <a:gd name="connsiteY2" fmla="*/ 6861109 h 6861109"/>
              <a:gd name="connsiteX3" fmla="*/ 2247706 w 6098262"/>
              <a:gd name="connsiteY3" fmla="*/ 6861109 h 6861109"/>
              <a:gd name="connsiteX4" fmla="*/ 2247706 w 6098262"/>
              <a:gd name="connsiteY4" fmla="*/ 6857999 h 6861109"/>
              <a:gd name="connsiteX5" fmla="*/ 274850 w 6098262"/>
              <a:gd name="connsiteY5" fmla="*/ 6857999 h 6861109"/>
              <a:gd name="connsiteX6" fmla="*/ 954409 w 6098262"/>
              <a:gd name="connsiteY6" fmla="*/ 1 h 6861109"/>
              <a:gd name="connsiteX7" fmla="*/ 2247706 w 6098262"/>
              <a:gd name="connsiteY7" fmla="*/ 1 h 6861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8262" h="6861109">
                <a:moveTo>
                  <a:pt x="2247706" y="0"/>
                </a:moveTo>
                <a:lnTo>
                  <a:pt x="6098262" y="0"/>
                </a:lnTo>
                <a:lnTo>
                  <a:pt x="6098262" y="6861109"/>
                </a:lnTo>
                <a:lnTo>
                  <a:pt x="2247706" y="6861109"/>
                </a:lnTo>
                <a:lnTo>
                  <a:pt x="2247706" y="6857999"/>
                </a:lnTo>
                <a:lnTo>
                  <a:pt x="274850" y="6857999"/>
                </a:lnTo>
                <a:cubicBezTo>
                  <a:pt x="-619306" y="3429000"/>
                  <a:pt x="954409" y="3429000"/>
                  <a:pt x="954409" y="1"/>
                </a:cubicBezTo>
                <a:lnTo>
                  <a:pt x="2247706" y="1"/>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Right Triangle 85">
            <a:extLst>
              <a:ext uri="{FF2B5EF4-FFF2-40B4-BE49-F238E27FC236}">
                <a16:creationId xmlns:a16="http://schemas.microsoft.com/office/drawing/2014/main" id="{729E7B49-E1D9-4EAE-8B30-D958A9580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3144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descr="An abstract genetic concept">
            <a:extLst>
              <a:ext uri="{FF2B5EF4-FFF2-40B4-BE49-F238E27FC236}">
                <a16:creationId xmlns:a16="http://schemas.microsoft.com/office/drawing/2014/main" id="{61794D1C-8F98-C9A8-8B44-6C1AFCCBB6BD}"/>
              </a:ext>
            </a:extLst>
          </p:cNvPr>
          <p:cNvPicPr>
            <a:picLocks noChangeAspect="1"/>
          </p:cNvPicPr>
          <p:nvPr/>
        </p:nvPicPr>
        <p:blipFill rotWithShape="1">
          <a:blip r:embed="rId2">
            <a:alphaModFix amt="80000"/>
          </a:blip>
          <a:srcRect l="8519" r="2601" b="1"/>
          <a:stretch/>
        </p:blipFill>
        <p:spPr>
          <a:xfrm>
            <a:off x="6097316" y="-3108"/>
            <a:ext cx="6098262" cy="6861108"/>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
        <p:nvSpPr>
          <p:cNvPr id="2" name="Title 1">
            <a:extLst>
              <a:ext uri="{FF2B5EF4-FFF2-40B4-BE49-F238E27FC236}">
                <a16:creationId xmlns:a16="http://schemas.microsoft.com/office/drawing/2014/main" id="{A0A7C496-B825-4927-429D-B501B6302E05}"/>
              </a:ext>
            </a:extLst>
          </p:cNvPr>
          <p:cNvSpPr>
            <a:spLocks noGrp="1"/>
          </p:cNvSpPr>
          <p:nvPr>
            <p:ph type="ctrTitle"/>
          </p:nvPr>
        </p:nvSpPr>
        <p:spPr>
          <a:xfrm>
            <a:off x="684224" y="746840"/>
            <a:ext cx="6029085" cy="5415739"/>
          </a:xfrm>
        </p:spPr>
        <p:txBody>
          <a:bodyPr anchor="ctr">
            <a:normAutofit/>
          </a:bodyPr>
          <a:lstStyle/>
          <a:p>
            <a:r>
              <a:rPr lang="en-US" dirty="0">
                <a:latin typeface="Times New Roman" panose="02020603050405020304" pitchFamily="18" charset="0"/>
                <a:cs typeface="Times New Roman" panose="02020603050405020304" pitchFamily="18" charset="0"/>
              </a:rPr>
              <a:t>Identifying critical higher‑order interactions in complex networks</a:t>
            </a:r>
          </a:p>
        </p:txBody>
      </p:sp>
      <p:sp>
        <p:nvSpPr>
          <p:cNvPr id="3" name="Subtitle 2">
            <a:extLst>
              <a:ext uri="{FF2B5EF4-FFF2-40B4-BE49-F238E27FC236}">
                <a16:creationId xmlns:a16="http://schemas.microsoft.com/office/drawing/2014/main" id="{8F57EEE0-D799-4654-2EB2-6EF3E774B20E}"/>
              </a:ext>
            </a:extLst>
          </p:cNvPr>
          <p:cNvSpPr>
            <a:spLocks noGrp="1"/>
          </p:cNvSpPr>
          <p:nvPr>
            <p:ph type="subTitle" idx="1"/>
          </p:nvPr>
        </p:nvSpPr>
        <p:spPr>
          <a:xfrm>
            <a:off x="7696705" y="3674327"/>
            <a:ext cx="3669711" cy="2415793"/>
          </a:xfrm>
        </p:spPr>
        <p:txBody>
          <a:bodyPr anchor="b">
            <a:normAutofit/>
          </a:bodyPr>
          <a:lstStyle/>
          <a:p>
            <a:pPr algn="r"/>
            <a:r>
              <a:rPr lang="en-US" dirty="0">
                <a:solidFill>
                  <a:srgbClr val="FFFFFF"/>
                </a:solidFill>
                <a:latin typeface="Times New Roman" panose="02020603050405020304" pitchFamily="18" charset="0"/>
                <a:cs typeface="Times New Roman" panose="02020603050405020304" pitchFamily="18" charset="0"/>
              </a:rPr>
              <a:t>Mehmet Emin Aktas, </a:t>
            </a:r>
          </a:p>
          <a:p>
            <a:pPr algn="r"/>
            <a:r>
              <a:rPr lang="en-US" dirty="0">
                <a:solidFill>
                  <a:srgbClr val="FFFFFF"/>
                </a:solidFill>
                <a:latin typeface="Times New Roman" panose="02020603050405020304" pitchFamily="18" charset="0"/>
                <a:cs typeface="Times New Roman" panose="02020603050405020304" pitchFamily="18" charset="0"/>
              </a:rPr>
              <a:t>Thu Nguyen, Sidra </a:t>
            </a:r>
            <a:r>
              <a:rPr lang="en-US" dirty="0" err="1">
                <a:solidFill>
                  <a:srgbClr val="FFFFFF"/>
                </a:solidFill>
                <a:latin typeface="Times New Roman" panose="02020603050405020304" pitchFamily="18" charset="0"/>
                <a:cs typeface="Times New Roman" panose="02020603050405020304" pitchFamily="18" charset="0"/>
              </a:rPr>
              <a:t>Jawaid</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Rakin</a:t>
            </a:r>
            <a:r>
              <a:rPr lang="en-US" dirty="0">
                <a:solidFill>
                  <a:srgbClr val="FFFFFF"/>
                </a:solidFill>
                <a:latin typeface="Times New Roman" panose="02020603050405020304" pitchFamily="18" charset="0"/>
                <a:cs typeface="Times New Roman" panose="02020603050405020304" pitchFamily="18" charset="0"/>
              </a:rPr>
              <a:t> Riza &amp; </a:t>
            </a:r>
            <a:r>
              <a:rPr lang="en-US" dirty="0" err="1">
                <a:solidFill>
                  <a:srgbClr val="FFFFFF"/>
                </a:solidFill>
                <a:latin typeface="Times New Roman" panose="02020603050405020304" pitchFamily="18" charset="0"/>
                <a:cs typeface="Times New Roman" panose="02020603050405020304" pitchFamily="18" charset="0"/>
              </a:rPr>
              <a:t>EsraAkbas</a:t>
            </a:r>
            <a:endParaRPr lang="en-US"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946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0" name="Group 9">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E0418BE5-560E-4E49-B12D-B555511FED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49D1162-73B9-420F-BCBE-95039D00C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BA76FE-316A-48E2-A03B-4E05691C43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E678FBC-A6AD-4422-BA24-A4172F886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D3C5C3E-2D08-43F0-AFAC-E15360CA7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0BEAC62-AF92-4A65-9790-6F6E0C6C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C77D7C5-E76E-4E82-BFC4-9A75D2C80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66E0152-96B9-4067-80D3-D9BDE6D7E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918AFCC-B9DA-4092-8FBA-2CFEDB0388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1EC7D33-C87E-4812-A722-53C5D9927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5F239E3-501A-4C3C-9BE4-6BFA0D3126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B62BF3B-95BB-4188-AAE5-015A0EF3D1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4E5F0F-0124-40D0-A0BF-AE307A0E15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BADC3B1-26C7-4CF1-B29D-4D0DEA3E2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0A7DF6E-1132-4A80-9B18-593B1ACD77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F19589-10D8-4A8F-A0B1-F7CE380E3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8E6BB32-C4F8-4914-88D3-7DC5E79D0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F046EE-9DBA-4924-A19C-ED8741F5F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AABBC44-ABA8-4913-824E-64D344724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4272B22-1C39-47A0-8551-73666AFBE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8CDFF66-464C-4ABF-BB01-00500A3B75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079FC88-BD3B-4C04-9B90-0FC93C179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1FCAED8-8687-4141-A7C3-0D88ACEDF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65038E6-7B32-460F-B804-D6C105FF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5DAE85-AD17-454B-AB64-CEFF52FDA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C603643-2066-4967-AE4B-9DA143843B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7E9533-9B07-43E3-B939-7BADC01FEE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DCCAAEE-AB2E-4534-893A-3DB109499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8BD39A2-970F-4714-AAA6-67EE99A0EA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F4A1387-348B-4E46-9B65-FDF76ED0E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F5DAF27-A54D-442A-93E4-BA7F04EAE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3" name="Rectangle 42">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1" name="Group 44">
            <a:extLst>
              <a:ext uri="{FF2B5EF4-FFF2-40B4-BE49-F238E27FC236}">
                <a16:creationId xmlns:a16="http://schemas.microsoft.com/office/drawing/2014/main" id="{493D66AD-27F1-45B1-8C3C-933AC7693F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6" name="Straight Connector 45">
              <a:extLst>
                <a:ext uri="{FF2B5EF4-FFF2-40B4-BE49-F238E27FC236}">
                  <a16:creationId xmlns:a16="http://schemas.microsoft.com/office/drawing/2014/main" id="{E5435561-5F2B-40F7-8802-30B493D517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EAB27A9-C4F7-4CC0-A4FE-756D4E999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5603239-795E-46CA-90A4-58464F9570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4574B56-D769-41FF-850D-1D957BF3B3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CD96C41-16CE-4471-AF53-06575D0FAF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F5661E8-C546-4FE1-9E06-191A940BA7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BFEA9F4-3AA7-42DE-9387-EC55A224EC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259C4EB-D2A9-4CD7-B623-36E8BDC0A0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70B1CAA-5BB1-4C95-93BD-22501D158B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AB87C21-400D-48C8-B45B-C6EC39CDE7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F4F6792-39E5-4831-8F8F-E1F21A18EA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6450AD6-79E2-4DAC-9EE3-81348DCCB1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3985BC7-A094-411A-8111-6E65A72965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24F5315-E92C-44D9-81AF-8DB5FB3BCD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D99AD67-1C69-452F-BEEB-19C697BFE5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DD7498-D59D-4D03-ACD9-9237EF86D1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6B6AC1F-9E43-401A-9B5E-475188BE1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F6839D9-50B2-4F6A-9070-A6F5638CAD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0707A78-8C46-4EA5-9B44-BB3D3C4EF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949B3F0-6352-4406-9758-DEC063B6F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3D21E6A-059E-46EF-8561-5424BA3998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4550086-BA7A-4D58-913B-91C77F1DE3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66B82F-2FE4-4E1F-999F-4DBF50DE7E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0BB4F1B-01A7-4D96-AAE2-7C2403D732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CEC0DD8-0F6B-4FF6-9E18-6D058F1612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52285B8-B7D2-4D47-BCEE-7AFB102CD7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C4C18E8-729C-48CA-B06B-9B88BB5987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6B4205E-1438-436A-9B8C-D0CF060AA5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3773896-6257-4701-A6C2-DE42ADF898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241D853-7409-4B19-BB27-95B10851ED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6BFADA3-19CC-4213-81C5-C6EB9E2C0C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pic>
        <p:nvPicPr>
          <p:cNvPr id="5" name="Content Placeholder 4">
            <a:extLst>
              <a:ext uri="{FF2B5EF4-FFF2-40B4-BE49-F238E27FC236}">
                <a16:creationId xmlns:a16="http://schemas.microsoft.com/office/drawing/2014/main" id="{8DE3D9DA-6120-DE14-04E2-FD7486EC76C6}"/>
              </a:ext>
            </a:extLst>
          </p:cNvPr>
          <p:cNvPicPr>
            <a:picLocks noGrp="1" noChangeAspect="1"/>
          </p:cNvPicPr>
          <p:nvPr>
            <p:ph idx="1"/>
          </p:nvPr>
        </p:nvPicPr>
        <p:blipFill rotWithShape="1">
          <a:blip r:embed="rId3"/>
          <a:srcRect t="2961"/>
          <a:stretch/>
        </p:blipFill>
        <p:spPr>
          <a:xfrm>
            <a:off x="3048" y="374284"/>
            <a:ext cx="12122929" cy="4511645"/>
          </a:xfrm>
          <a:prstGeom prst="rect">
            <a:avLst/>
          </a:prstGeom>
        </p:spPr>
      </p:pic>
      <p:pic>
        <p:nvPicPr>
          <p:cNvPr id="44" name="Picture 43">
            <a:extLst>
              <a:ext uri="{FF2B5EF4-FFF2-40B4-BE49-F238E27FC236}">
                <a16:creationId xmlns:a16="http://schemas.microsoft.com/office/drawing/2014/main" id="{54D41782-5D12-CE37-5AA5-C51BA554C806}"/>
              </a:ext>
            </a:extLst>
          </p:cNvPr>
          <p:cNvPicPr>
            <a:picLocks noChangeAspect="1"/>
          </p:cNvPicPr>
          <p:nvPr/>
        </p:nvPicPr>
        <p:blipFill>
          <a:blip r:embed="rId4"/>
          <a:stretch>
            <a:fillRect/>
          </a:stretch>
        </p:blipFill>
        <p:spPr>
          <a:xfrm>
            <a:off x="2829328" y="5229356"/>
            <a:ext cx="6712295" cy="1339919"/>
          </a:xfrm>
          <a:prstGeom prst="rect">
            <a:avLst/>
          </a:prstGeom>
        </p:spPr>
      </p:pic>
    </p:spTree>
    <p:extLst>
      <p:ext uri="{BB962C8B-B14F-4D97-AF65-F5344CB8AC3E}">
        <p14:creationId xmlns:p14="http://schemas.microsoft.com/office/powerpoint/2010/main" val="2989069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9349-CDD4-22E5-2248-B3BB53BCC6DB}"/>
              </a:ext>
            </a:extLst>
          </p:cNvPr>
          <p:cNvSpPr>
            <a:spLocks noGrp="1"/>
          </p:cNvSpPr>
          <p:nvPr>
            <p:ph type="title"/>
          </p:nvPr>
        </p:nvSpPr>
        <p:spPr/>
        <p:txBody>
          <a:bodyPr>
            <a:normAutofit/>
          </a:bodyPr>
          <a:lstStyle/>
          <a:p>
            <a:r>
              <a:rPr lang="en-US" sz="3200" dirty="0"/>
              <a:t>SIR(Susceptible-Infected-Recovered Model)</a:t>
            </a:r>
          </a:p>
        </p:txBody>
      </p:sp>
      <p:sp>
        <p:nvSpPr>
          <p:cNvPr id="3" name="Content Placeholder 2">
            <a:extLst>
              <a:ext uri="{FF2B5EF4-FFF2-40B4-BE49-F238E27FC236}">
                <a16:creationId xmlns:a16="http://schemas.microsoft.com/office/drawing/2014/main" id="{A6513F60-401C-51FF-F40F-15DB161FDA6E}"/>
              </a:ext>
            </a:extLst>
          </p:cNvPr>
          <p:cNvSpPr>
            <a:spLocks noGrp="1"/>
          </p:cNvSpPr>
          <p:nvPr>
            <p:ph idx="1"/>
          </p:nvPr>
        </p:nvSpPr>
        <p:spPr/>
        <p:txBody>
          <a:bodyPr/>
          <a:lstStyle/>
          <a:p>
            <a:r>
              <a:rPr lang="en-US" dirty="0"/>
              <a:t>Each node is classified as a Susceptible (S), Infected (I), or Recovered (R) at any given moment.</a:t>
            </a:r>
          </a:p>
          <a:p>
            <a:r>
              <a:rPr lang="en-US" dirty="0"/>
              <a:t>Initially we assign selected node as Infected, and other nodes are susceptible and it can affect with probability µ. And can be recovered with probability  </a:t>
            </a:r>
            <a:r>
              <a:rPr lang="el-GR" dirty="0"/>
              <a:t>β</a:t>
            </a:r>
            <a:r>
              <a:rPr lang="en-US" dirty="0"/>
              <a:t> and can not be infected again.</a:t>
            </a:r>
          </a:p>
          <a:p>
            <a:r>
              <a:rPr lang="en-US" dirty="0"/>
              <a:t>The diffusion level is measured by the total number of nodes that were infected, including nodes that recovered, after all propagations are complete. A greater number means a greater spreading ability and a greater influence on diffusion.</a:t>
            </a:r>
          </a:p>
          <a:p>
            <a:endParaRPr lang="en-US" dirty="0"/>
          </a:p>
        </p:txBody>
      </p:sp>
      <p:pic>
        <p:nvPicPr>
          <p:cNvPr id="5" name="Picture 4">
            <a:extLst>
              <a:ext uri="{FF2B5EF4-FFF2-40B4-BE49-F238E27FC236}">
                <a16:creationId xmlns:a16="http://schemas.microsoft.com/office/drawing/2014/main" id="{94FE306D-EB71-4D61-D6C6-068DDFBDA4A6}"/>
              </a:ext>
            </a:extLst>
          </p:cNvPr>
          <p:cNvPicPr>
            <a:picLocks noChangeAspect="1"/>
          </p:cNvPicPr>
          <p:nvPr/>
        </p:nvPicPr>
        <p:blipFill>
          <a:blip r:embed="rId2"/>
          <a:stretch>
            <a:fillRect/>
          </a:stretch>
        </p:blipFill>
        <p:spPr>
          <a:xfrm>
            <a:off x="4471535" y="5586465"/>
            <a:ext cx="2071877" cy="979637"/>
          </a:xfrm>
          <a:prstGeom prst="rect">
            <a:avLst/>
          </a:prstGeom>
        </p:spPr>
      </p:pic>
    </p:spTree>
    <p:extLst>
      <p:ext uri="{BB962C8B-B14F-4D97-AF65-F5344CB8AC3E}">
        <p14:creationId xmlns:p14="http://schemas.microsoft.com/office/powerpoint/2010/main" val="1943870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BCA2FE7A-10BD-5024-D17F-FBE349624C76}"/>
              </a:ext>
            </a:extLst>
          </p:cNvPr>
          <p:cNvPicPr>
            <a:picLocks noGrp="1" noChangeAspect="1"/>
          </p:cNvPicPr>
          <p:nvPr>
            <p:ph idx="1"/>
          </p:nvPr>
        </p:nvPicPr>
        <p:blipFill>
          <a:blip r:embed="rId3"/>
          <a:stretch>
            <a:fillRect/>
          </a:stretch>
        </p:blipFill>
        <p:spPr>
          <a:xfrm>
            <a:off x="3072970" y="832920"/>
            <a:ext cx="2218138" cy="895212"/>
          </a:xfrm>
        </p:spPr>
      </p:pic>
      <p:sp>
        <p:nvSpPr>
          <p:cNvPr id="12" name="TextBox 11">
            <a:extLst>
              <a:ext uri="{FF2B5EF4-FFF2-40B4-BE49-F238E27FC236}">
                <a16:creationId xmlns:a16="http://schemas.microsoft.com/office/drawing/2014/main" id="{5ED7678C-CB23-FB5D-C769-DC0759B4A569}"/>
              </a:ext>
            </a:extLst>
          </p:cNvPr>
          <p:cNvSpPr txBox="1"/>
          <p:nvPr/>
        </p:nvSpPr>
        <p:spPr>
          <a:xfrm>
            <a:off x="704676" y="1652631"/>
            <a:ext cx="11190914" cy="5016758"/>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The diffusion index of removing a certain node on fraction of hyperedges is calculated and then to compute the higher order interactions we calculate the average.</a:t>
            </a:r>
          </a:p>
          <a:p>
            <a:pPr marL="285750" indent="-285750" algn="just">
              <a:buFont typeface="Arial" panose="020B0604020202020204" pitchFamily="34" charset="0"/>
              <a:buChar char="•"/>
            </a:pPr>
            <a:r>
              <a:rPr lang="en-US" sz="2000" dirty="0"/>
              <a:t>The larger diffusion index means the removed interactions are important.</a:t>
            </a:r>
          </a:p>
          <a:p>
            <a:pPr marL="285750" indent="-285750" algn="just">
              <a:buFont typeface="Arial" panose="020B0604020202020204" pitchFamily="34" charset="0"/>
              <a:buChar char="•"/>
            </a:pPr>
            <a:r>
              <a:rPr lang="en-US" sz="2000" dirty="0"/>
              <a:t>In this experiment we first rank the first-order and higher-order interactions from the most influential to the least for each centrality and divide them into 50 equal parts.</a:t>
            </a:r>
          </a:p>
          <a:p>
            <a:pPr marL="285750" indent="-285750" algn="just">
              <a:buFont typeface="Arial" panose="020B0604020202020204" pitchFamily="34" charset="0"/>
              <a:buChar char="•"/>
            </a:pPr>
            <a:r>
              <a:rPr lang="en-US" sz="2000" dirty="0"/>
              <a:t>Remove one part we and calculate the diffusion index(R).</a:t>
            </a:r>
          </a:p>
          <a:p>
            <a:pPr marL="285750" indent="-285750" algn="just">
              <a:buFont typeface="Arial" panose="020B0604020202020204" pitchFamily="34" charset="0"/>
              <a:buChar char="•"/>
            </a:pPr>
            <a:endParaRPr lang="en-US" sz="20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4" name="Picture 13">
            <a:extLst>
              <a:ext uri="{FF2B5EF4-FFF2-40B4-BE49-F238E27FC236}">
                <a16:creationId xmlns:a16="http://schemas.microsoft.com/office/drawing/2014/main" id="{6AF153A0-B68C-BC86-6901-32F65A89EC10}"/>
              </a:ext>
            </a:extLst>
          </p:cNvPr>
          <p:cNvPicPr>
            <a:picLocks noChangeAspect="1"/>
          </p:cNvPicPr>
          <p:nvPr/>
        </p:nvPicPr>
        <p:blipFill>
          <a:blip r:embed="rId4"/>
          <a:stretch>
            <a:fillRect/>
          </a:stretch>
        </p:blipFill>
        <p:spPr>
          <a:xfrm>
            <a:off x="313190" y="3653333"/>
            <a:ext cx="11878810" cy="3016056"/>
          </a:xfrm>
          <a:prstGeom prst="rect">
            <a:avLst/>
          </a:prstGeom>
        </p:spPr>
      </p:pic>
    </p:spTree>
    <p:extLst>
      <p:ext uri="{BB962C8B-B14F-4D97-AF65-F5344CB8AC3E}">
        <p14:creationId xmlns:p14="http://schemas.microsoft.com/office/powerpoint/2010/main" val="438718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A8D01-7586-581C-DF35-B8B30ACA42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6DA486-E69C-E157-249B-0B787ED05D3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3E84AB0-ED10-C28B-FEAB-5547D80A1E61}"/>
              </a:ext>
            </a:extLst>
          </p:cNvPr>
          <p:cNvPicPr>
            <a:picLocks noChangeAspect="1"/>
          </p:cNvPicPr>
          <p:nvPr/>
        </p:nvPicPr>
        <p:blipFill>
          <a:blip r:embed="rId3"/>
          <a:stretch>
            <a:fillRect/>
          </a:stretch>
        </p:blipFill>
        <p:spPr>
          <a:xfrm>
            <a:off x="246490" y="408766"/>
            <a:ext cx="10615430" cy="5480985"/>
          </a:xfrm>
          <a:prstGeom prst="rect">
            <a:avLst/>
          </a:prstGeom>
        </p:spPr>
      </p:pic>
    </p:spTree>
    <p:extLst>
      <p:ext uri="{BB962C8B-B14F-4D97-AF65-F5344CB8AC3E}">
        <p14:creationId xmlns:p14="http://schemas.microsoft.com/office/powerpoint/2010/main" val="1637988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E0418BE5-560E-4E49-B12D-B555511FED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49D1162-73B9-420F-BCBE-95039D00C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BA76FE-316A-48E2-A03B-4E05691C43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E678FBC-A6AD-4422-BA24-A4172F886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D3C5C3E-2D08-43F0-AFAC-E15360CA7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0BEAC62-AF92-4A65-9790-6F6E0C6C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C77D7C5-E76E-4E82-BFC4-9A75D2C80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66E0152-96B9-4067-80D3-D9BDE6D7E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918AFCC-B9DA-4092-8FBA-2CFEDB0388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1EC7D33-C87E-4812-A722-53C5D9927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5F239E3-501A-4C3C-9BE4-6BFA0D3126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B62BF3B-95BB-4188-AAE5-015A0EF3D1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4E5F0F-0124-40D0-A0BF-AE307A0E15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BADC3B1-26C7-4CF1-B29D-4D0DEA3E2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0A7DF6E-1132-4A80-9B18-593B1ACD77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F19589-10D8-4A8F-A0B1-F7CE380E3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8E6BB32-C4F8-4914-88D3-7DC5E79D0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F046EE-9DBA-4924-A19C-ED8741F5F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AABBC44-ABA8-4913-824E-64D344724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4272B22-1C39-47A0-8551-73666AFBE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8CDFF66-464C-4ABF-BB01-00500A3B75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079FC88-BD3B-4C04-9B90-0FC93C179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1FCAED8-8687-4141-A7C3-0D88ACEDF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65038E6-7B32-460F-B804-D6C105FF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5DAE85-AD17-454B-AB64-CEFF52FDA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C603643-2066-4967-AE4B-9DA143843B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7E9533-9B07-43E3-B939-7BADC01FEE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DCCAAEE-AB2E-4534-893A-3DB109499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8BD39A2-970F-4714-AAA6-67EE99A0EA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F4A1387-348B-4E46-9B65-FDF76ED0E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F5DAF27-A54D-442A-93E4-BA7F04EAE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3" name="Rectangle 42">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5" name="Group 44">
            <a:extLst>
              <a:ext uri="{FF2B5EF4-FFF2-40B4-BE49-F238E27FC236}">
                <a16:creationId xmlns:a16="http://schemas.microsoft.com/office/drawing/2014/main" id="{CFB7A4C9-92CD-44D3-A28C-FA35567A97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6" name="Straight Connector 45">
              <a:extLst>
                <a:ext uri="{FF2B5EF4-FFF2-40B4-BE49-F238E27FC236}">
                  <a16:creationId xmlns:a16="http://schemas.microsoft.com/office/drawing/2014/main" id="{96A0B86B-E5EF-4C51-B73A-A72785A885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28325C5-8310-4D23-B08F-74CD90E13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4BE24A6-CB18-43D8-A955-7A58E56A6D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90E549F-E66C-4639-8216-4DB579766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32D53E2-5427-44D7-90B2-B51D613980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F7F2D63-B189-47CB-BCBA-06F99730A5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D23A140-3CAD-4933-988D-8A11B94F3D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410EC65-0AB7-4EB5-9FD1-9781DDEC5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AB4B2E0-F6F4-4605-8A70-1EC201401F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0CBBB60-6409-4C10-A9AD-DFE815933D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4A1C4D2-346C-4562-9B1C-0DF21AA31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FC6324E-B1C3-40D9-9D58-1A1671A53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31307B7-2B8E-42C8-8DC0-B24B63021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DAD637B-3870-4191-9D4A-4FBA8707E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11E9181-21F5-407D-B7B8-764C9137D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8262C9F-5298-4F8D-8FC8-28A2E8371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C8A1B5C-3C6B-45F6-AC1C-82A3E934D6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6AF6588-0730-4D45-AF19-1655AFFD9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4862BC1-DD1E-4786-BD5C-270D7DCFA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48CD048-7F9C-418A-9F39-9C140BF375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9E062D0-55D1-418A-9BDB-308FD770BB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1794E89-09BF-4BFA-8CB0-E669836577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949DB15-C4FA-4634-B6DD-6C9EF1424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C1CA597-C684-4685-831F-816D17D734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F626A90-4A74-41FA-A4D2-30E16164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97012B9-C53C-47B9-809C-EC0E79839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ADA3DCC-1755-48A1-8AE0-9EDE32282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C6A4BA0-7434-42B8-B04D-AC831B85F8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F3FA5CC-6091-4DB0-9B9A-81F9572FD2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A4CE318-4D10-46AE-B51B-22B2B0CC17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9119ED3-C89C-4B2F-B7A4-F3B45A6EC0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pic>
        <p:nvPicPr>
          <p:cNvPr id="5" name="Content Placeholder 4">
            <a:extLst>
              <a:ext uri="{FF2B5EF4-FFF2-40B4-BE49-F238E27FC236}">
                <a16:creationId xmlns:a16="http://schemas.microsoft.com/office/drawing/2014/main" id="{D649D87E-35CB-D26A-C387-8ACD90158210}"/>
              </a:ext>
            </a:extLst>
          </p:cNvPr>
          <p:cNvPicPr>
            <a:picLocks noGrp="1" noChangeAspect="1"/>
          </p:cNvPicPr>
          <p:nvPr>
            <p:ph idx="1"/>
          </p:nvPr>
        </p:nvPicPr>
        <p:blipFill rotWithShape="1">
          <a:blip r:embed="rId3"/>
          <a:srcRect r="3184" b="1"/>
          <a:stretch/>
        </p:blipFill>
        <p:spPr>
          <a:xfrm>
            <a:off x="192527" y="168612"/>
            <a:ext cx="11797565" cy="6519221"/>
          </a:xfrm>
          <a:prstGeom prst="rect">
            <a:avLst/>
          </a:prstGeom>
        </p:spPr>
      </p:pic>
    </p:spTree>
    <p:extLst>
      <p:ext uri="{BB962C8B-B14F-4D97-AF65-F5344CB8AC3E}">
        <p14:creationId xmlns:p14="http://schemas.microsoft.com/office/powerpoint/2010/main" val="1379477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95F9-4411-F85C-1AEE-857496517056}"/>
              </a:ext>
            </a:extLst>
          </p:cNvPr>
          <p:cNvSpPr>
            <a:spLocks noGrp="1"/>
          </p:cNvSpPr>
          <p:nvPr>
            <p:ph type="title"/>
          </p:nvPr>
        </p:nvSpPr>
        <p:spPr/>
        <p:txBody>
          <a:bodyPr/>
          <a:lstStyle/>
          <a:p>
            <a:r>
              <a:rPr lang="en-US" dirty="0"/>
              <a:t>Two new Laplacians</a:t>
            </a:r>
          </a:p>
        </p:txBody>
      </p:sp>
      <p:sp>
        <p:nvSpPr>
          <p:cNvPr id="3" name="Content Placeholder 2">
            <a:extLst>
              <a:ext uri="{FF2B5EF4-FFF2-40B4-BE49-F238E27FC236}">
                <a16:creationId xmlns:a16="http://schemas.microsoft.com/office/drawing/2014/main" id="{06A15D1E-EBB8-6C14-78C6-67F33E2516A1}"/>
              </a:ext>
            </a:extLst>
          </p:cNvPr>
          <p:cNvSpPr>
            <a:spLocks noGrp="1"/>
          </p:cNvSpPr>
          <p:nvPr>
            <p:ph idx="1"/>
          </p:nvPr>
        </p:nvSpPr>
        <p:spPr/>
        <p:txBody>
          <a:bodyPr/>
          <a:lstStyle/>
          <a:p>
            <a:r>
              <a:rPr lang="en-US" dirty="0"/>
              <a:t>Graph Laplacian</a:t>
            </a:r>
          </a:p>
        </p:txBody>
      </p:sp>
    </p:spTree>
    <p:extLst>
      <p:ext uri="{BB962C8B-B14F-4D97-AF65-F5344CB8AC3E}">
        <p14:creationId xmlns:p14="http://schemas.microsoft.com/office/powerpoint/2010/main" val="3978622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5E34E-8C4A-D32D-F7ED-CAD77DF14A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727CD7-F4CE-4952-AF41-EC1C669C01E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35404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D1FEA2-AFB3-4160-AD46-30A807296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514AF8D4-8E5C-4E3A-999F-1FE86654EE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AA8BE230-DCEC-4180-B5D3-EA65C4A343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4034248-80AA-4C75-A898-0CBAF23E74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27431FC-0100-44D0-999E-3EF9B361E1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71491DF-0796-4A80-B724-6CAAD85E5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C3FFC75-C94A-4427-85D1-26F0028AC6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0F1554D-792C-4554-B623-F99A47B1B2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6371075-9273-4FF4-A45B-606B94306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844A38F-298C-477B-8764-0A32E50DD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F78CA47-3A09-4651-B57D-690F14C783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CB69771-B806-4E29-834E-E0BBE273B8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27EE3C0-1B82-43F3-AF55-5D1D6FBF47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898DA7-BA6E-4B4C-8139-596D59F482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F121E84-2FAA-4948-B3B3-F1FE69ED87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1C2C1AC-3864-47AA-B22A-D350A3A04E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DFADCA4-3AD3-4D6C-81B7-259F203594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6D515CD-A4F0-4B0A-B6BB-11A2774FBB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B97DD1-8D17-426C-BC2A-B34FE5836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5865967-B063-41EC-85BC-A5CF90367E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BC63DB2-5B99-42B5-9B7F-826B0BD876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B694AB-9FC1-4857-A6CD-1FEC6D183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42AE103-97D9-407D-BCE0-9FA475661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0AC9FC-9BF1-4F78-B0F9-4E024D0C6D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77E885-6F2C-4E94-88DF-7E6BEF98AC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62840B5-21D6-4B05-802E-549F1A92A1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B21055F-E4D5-474F-B6C7-C44BC1244B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C49B031-FD8F-422C-AA54-9FB482600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AF843B0-2A4F-4989-8B91-BDB7FECE75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0BC5B75-FAF9-427D-BD65-D37C1BF973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0BFA052-2C6E-4F70-BF95-50DAC0649E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D7C7F8-6562-470D-B38E-21F56B2AB2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6C7B2A1-F80D-4F4A-88E1-5FFB02B70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Right Triangle 42">
            <a:extLst>
              <a:ext uri="{FF2B5EF4-FFF2-40B4-BE49-F238E27FC236}">
                <a16:creationId xmlns:a16="http://schemas.microsoft.com/office/drawing/2014/main" id="{9AA2BC59-928B-43C3-B9E7-D77D4F3EE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5947" y="151620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F23CE0C-0E72-814C-84C8-7F06874E6D7D}"/>
              </a:ext>
            </a:extLst>
          </p:cNvPr>
          <p:cNvSpPr>
            <a:spLocks noGrp="1"/>
          </p:cNvSpPr>
          <p:nvPr>
            <p:ph type="title"/>
          </p:nvPr>
        </p:nvSpPr>
        <p:spPr>
          <a:xfrm>
            <a:off x="691079" y="725952"/>
            <a:ext cx="10325000" cy="1387118"/>
          </a:xfrm>
        </p:spPr>
        <p:txBody>
          <a:bodyPr>
            <a:normAutofit/>
          </a:bodyPr>
          <a:lstStyle/>
          <a:p>
            <a:r>
              <a:rPr lang="en-US" dirty="0"/>
              <a:t>Introduction </a:t>
            </a:r>
          </a:p>
        </p:txBody>
      </p:sp>
      <p:sp>
        <p:nvSpPr>
          <p:cNvPr id="3" name="Content Placeholder 2">
            <a:extLst>
              <a:ext uri="{FF2B5EF4-FFF2-40B4-BE49-F238E27FC236}">
                <a16:creationId xmlns:a16="http://schemas.microsoft.com/office/drawing/2014/main" id="{60F28A9E-15A1-FBCD-EEBA-6005F1A760CD}"/>
              </a:ext>
            </a:extLst>
          </p:cNvPr>
          <p:cNvSpPr>
            <a:spLocks noGrp="1"/>
          </p:cNvSpPr>
          <p:nvPr>
            <p:ph idx="1"/>
          </p:nvPr>
        </p:nvSpPr>
        <p:spPr>
          <a:xfrm>
            <a:off x="1202547" y="2340129"/>
            <a:ext cx="10598171" cy="3836833"/>
          </a:xfrm>
        </p:spPr>
        <p:txBody>
          <a:bodyPr>
            <a:normAutofit/>
          </a:bodyPr>
          <a:lstStyle/>
          <a:p>
            <a:pPr algn="just"/>
            <a:r>
              <a:rPr lang="en-US" dirty="0"/>
              <a:t>The critical interactions in networks play critical roles in diffusion and primarily affect network structure and functions. While interactions can occur between two nodes as pairwise interactions, i.e., edges, they can also occur between three or more nodes, which are described as higher-order interactions.</a:t>
            </a:r>
          </a:p>
          <a:p>
            <a:pPr algn="just"/>
            <a:r>
              <a:rPr lang="en-US" dirty="0"/>
              <a:t>To identify higher order interactions ,this paper proposes two new novel </a:t>
            </a:r>
            <a:r>
              <a:rPr lang="en-US" dirty="0" err="1"/>
              <a:t>laplacians</a:t>
            </a:r>
            <a:r>
              <a:rPr lang="en-US" dirty="0"/>
              <a:t> to generalize graph centrality measures of higher order  interactions in complex networks.</a:t>
            </a:r>
          </a:p>
          <a:p>
            <a:pPr algn="just"/>
            <a:r>
              <a:rPr lang="en-US" dirty="0"/>
              <a:t>This paper uses two methods to measure the effectiveness of these centrality measures using size of </a:t>
            </a:r>
            <a:r>
              <a:rPr lang="en-US" dirty="0" err="1"/>
              <a:t>gaint</a:t>
            </a:r>
            <a:r>
              <a:rPr lang="en-US" dirty="0"/>
              <a:t> component and SIR.</a:t>
            </a:r>
          </a:p>
          <a:p>
            <a:pPr algn="just"/>
            <a:endParaRPr lang="en-US" dirty="0"/>
          </a:p>
          <a:p>
            <a:pPr marL="0" indent="0">
              <a:buNone/>
            </a:pPr>
            <a:endParaRPr lang="en-US" dirty="0"/>
          </a:p>
          <a:p>
            <a:endParaRPr lang="en-US" dirty="0"/>
          </a:p>
        </p:txBody>
      </p:sp>
    </p:spTree>
    <p:extLst>
      <p:ext uri="{BB962C8B-B14F-4D97-AF65-F5344CB8AC3E}">
        <p14:creationId xmlns:p14="http://schemas.microsoft.com/office/powerpoint/2010/main" val="384958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16DF-D8ED-346B-C03B-B3A2A98F8FE3}"/>
              </a:ext>
            </a:extLst>
          </p:cNvPr>
          <p:cNvSpPr>
            <a:spLocks noGrp="1"/>
          </p:cNvSpPr>
          <p:nvPr>
            <p:ph type="title"/>
          </p:nvPr>
        </p:nvSpPr>
        <p:spPr/>
        <p:txBody>
          <a:bodyPr>
            <a:normAutofit/>
          </a:bodyPr>
          <a:lstStyle/>
          <a:p>
            <a:r>
              <a:rPr lang="en-US" sz="3200" dirty="0"/>
              <a:t>Methods to Identify critical nodes &amp; Edges.</a:t>
            </a:r>
          </a:p>
        </p:txBody>
      </p:sp>
      <p:sp>
        <p:nvSpPr>
          <p:cNvPr id="3" name="Content Placeholder 2">
            <a:extLst>
              <a:ext uri="{FF2B5EF4-FFF2-40B4-BE49-F238E27FC236}">
                <a16:creationId xmlns:a16="http://schemas.microsoft.com/office/drawing/2014/main" id="{A8072C53-6E51-6D7E-D7AE-5CF7D1722AA4}"/>
              </a:ext>
            </a:extLst>
          </p:cNvPr>
          <p:cNvSpPr>
            <a:spLocks noGrp="1"/>
          </p:cNvSpPr>
          <p:nvPr>
            <p:ph idx="1"/>
          </p:nvPr>
        </p:nvSpPr>
        <p:spPr/>
        <p:txBody>
          <a:bodyPr/>
          <a:lstStyle/>
          <a:p>
            <a:r>
              <a:rPr lang="en-US" dirty="0"/>
              <a:t>Degree of nodes such as degree centrality and H-index , some use paths in networks such as closeness centrality and betweenness centrality.</a:t>
            </a:r>
          </a:p>
          <a:p>
            <a:r>
              <a:rPr lang="en-US" dirty="0"/>
              <a:t>Some people use Node deletion to identify critical nodes.</a:t>
            </a:r>
          </a:p>
          <a:p>
            <a:r>
              <a:rPr lang="en-US" dirty="0"/>
              <a:t>The authors use the betweenness centrality of edges to detect critical edges. In other words, they assume that edges connecting two connected components are important. There are also other studies that use flow/reachability, </a:t>
            </a:r>
            <a:r>
              <a:rPr lang="en-US" dirty="0" err="1"/>
              <a:t>bridgeness</a:t>
            </a:r>
            <a:r>
              <a:rPr lang="en-US" dirty="0"/>
              <a:t>, neighbors, and clique degrees to measure the edge importance.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28289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EF47B-C997-7EC6-8310-DC52791D78E1}"/>
              </a:ext>
            </a:extLst>
          </p:cNvPr>
          <p:cNvSpPr>
            <a:spLocks noGrp="1"/>
          </p:cNvSpPr>
          <p:nvPr>
            <p:ph type="title"/>
          </p:nvPr>
        </p:nvSpPr>
        <p:spPr/>
        <p:txBody>
          <a:bodyPr>
            <a:normAutofit/>
          </a:bodyPr>
          <a:lstStyle/>
          <a:p>
            <a:r>
              <a:rPr lang="en-US" sz="3200" dirty="0"/>
              <a:t>Higher order Interactions</a:t>
            </a:r>
          </a:p>
        </p:txBody>
      </p:sp>
      <p:sp>
        <p:nvSpPr>
          <p:cNvPr id="3" name="Content Placeholder 2">
            <a:extLst>
              <a:ext uri="{FF2B5EF4-FFF2-40B4-BE49-F238E27FC236}">
                <a16:creationId xmlns:a16="http://schemas.microsoft.com/office/drawing/2014/main" id="{B6D24BEA-C1D4-E6F9-2A7B-B9233960D189}"/>
              </a:ext>
            </a:extLst>
          </p:cNvPr>
          <p:cNvSpPr>
            <a:spLocks noGrp="1"/>
          </p:cNvSpPr>
          <p:nvPr>
            <p:ph idx="1"/>
          </p:nvPr>
        </p:nvSpPr>
        <p:spPr/>
        <p:txBody>
          <a:bodyPr/>
          <a:lstStyle/>
          <a:p>
            <a:r>
              <a:rPr lang="en-US" dirty="0"/>
              <a:t>In the real-world Interactions can occur not only between two but also three or more nodes, which are described as higher order interactions.</a:t>
            </a:r>
          </a:p>
          <a:p>
            <a:r>
              <a:rPr lang="en-US" dirty="0"/>
              <a:t>Hypergraphs are used to model higher-order interactions in complex systems where entities are represented as nodes, and higher-order interactions among them are represented as hyperedges.</a:t>
            </a:r>
          </a:p>
        </p:txBody>
      </p:sp>
      <p:pic>
        <p:nvPicPr>
          <p:cNvPr id="4" name="Picture 3">
            <a:extLst>
              <a:ext uri="{FF2B5EF4-FFF2-40B4-BE49-F238E27FC236}">
                <a16:creationId xmlns:a16="http://schemas.microsoft.com/office/drawing/2014/main" id="{18FCBAAE-C8DF-8D62-31A2-F33963DDC7A0}"/>
              </a:ext>
            </a:extLst>
          </p:cNvPr>
          <p:cNvPicPr>
            <a:picLocks noChangeAspect="1"/>
          </p:cNvPicPr>
          <p:nvPr/>
        </p:nvPicPr>
        <p:blipFill>
          <a:blip r:embed="rId2"/>
          <a:stretch>
            <a:fillRect/>
          </a:stretch>
        </p:blipFill>
        <p:spPr>
          <a:xfrm>
            <a:off x="5662569" y="4543404"/>
            <a:ext cx="4488110" cy="2160942"/>
          </a:xfrm>
          <a:prstGeom prst="rect">
            <a:avLst/>
          </a:prstGeom>
        </p:spPr>
      </p:pic>
    </p:spTree>
    <p:extLst>
      <p:ext uri="{BB962C8B-B14F-4D97-AF65-F5344CB8AC3E}">
        <p14:creationId xmlns:p14="http://schemas.microsoft.com/office/powerpoint/2010/main" val="3343070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B6C9-F87E-801A-2163-721B5E73A669}"/>
              </a:ext>
            </a:extLst>
          </p:cNvPr>
          <p:cNvSpPr>
            <a:spLocks noGrp="1"/>
          </p:cNvSpPr>
          <p:nvPr>
            <p:ph type="title"/>
          </p:nvPr>
        </p:nvSpPr>
        <p:spPr/>
        <p:txBody>
          <a:bodyPr>
            <a:normAutofit/>
          </a:bodyPr>
          <a:lstStyle/>
          <a:p>
            <a:r>
              <a:rPr lang="en-US" sz="3200" dirty="0"/>
              <a:t>Limitations:</a:t>
            </a:r>
          </a:p>
        </p:txBody>
      </p:sp>
      <p:sp>
        <p:nvSpPr>
          <p:cNvPr id="3" name="Content Placeholder 2">
            <a:extLst>
              <a:ext uri="{FF2B5EF4-FFF2-40B4-BE49-F238E27FC236}">
                <a16:creationId xmlns:a16="http://schemas.microsoft.com/office/drawing/2014/main" id="{064F0B1D-FB1F-F292-1E7C-673D9D418A0E}"/>
              </a:ext>
            </a:extLst>
          </p:cNvPr>
          <p:cNvSpPr>
            <a:spLocks noGrp="1"/>
          </p:cNvSpPr>
          <p:nvPr>
            <p:ph idx="1"/>
          </p:nvPr>
        </p:nvSpPr>
        <p:spPr>
          <a:xfrm>
            <a:off x="563270" y="2168414"/>
            <a:ext cx="11462919" cy="4912699"/>
          </a:xfrm>
        </p:spPr>
        <p:txBody>
          <a:bodyPr/>
          <a:lstStyle/>
          <a:p>
            <a:r>
              <a:rPr lang="en-US" dirty="0"/>
              <a:t>In one paper, They proposed a problem for finding the most and least influential cliques of fixed size in graphs based on group degree, group closeness, and group betweenness centralities.</a:t>
            </a:r>
          </a:p>
          <a:p>
            <a:r>
              <a:rPr lang="en-US" dirty="0"/>
              <a:t>In other paper, They use the group betweenness centrality to find the most influential group of nodes and a general group of graph elements (containing nodes and edges) of a fixed size.</a:t>
            </a:r>
          </a:p>
          <a:p>
            <a:r>
              <a:rPr lang="en-US" dirty="0"/>
              <a:t>In the other paper, they  find the most influential group of nodes using the group closeness centrality and further, identify a subset of critical edges whose removal maximally degrades the closeness centrality of those vertices.</a:t>
            </a:r>
          </a:p>
          <a:p>
            <a:r>
              <a:rPr lang="en-US" dirty="0"/>
              <a:t>Detect the smallest set of initially influenced nodes in hypergraphs such that all the users are influenced at the end of the influence diffusion process.</a:t>
            </a:r>
          </a:p>
          <a:p>
            <a:endParaRPr lang="en-US" dirty="0"/>
          </a:p>
          <a:p>
            <a:endParaRPr lang="en-US" dirty="0"/>
          </a:p>
        </p:txBody>
      </p:sp>
    </p:spTree>
    <p:extLst>
      <p:ext uri="{BB962C8B-B14F-4D97-AF65-F5344CB8AC3E}">
        <p14:creationId xmlns:p14="http://schemas.microsoft.com/office/powerpoint/2010/main" val="2595975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AB807-D2C5-1881-87DD-25B36BC2FA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664D78-8E17-84D3-5035-C77A17C1D5E9}"/>
              </a:ext>
            </a:extLst>
          </p:cNvPr>
          <p:cNvSpPr>
            <a:spLocks noGrp="1"/>
          </p:cNvSpPr>
          <p:nvPr>
            <p:ph idx="1"/>
          </p:nvPr>
        </p:nvSpPr>
        <p:spPr>
          <a:xfrm>
            <a:off x="691079" y="1065475"/>
            <a:ext cx="10325000" cy="4839092"/>
          </a:xfrm>
        </p:spPr>
        <p:txBody>
          <a:bodyPr/>
          <a:lstStyle/>
          <a:p>
            <a:r>
              <a:rPr lang="en-US" dirty="0"/>
              <a:t>Handling diffusion models in hypergraphs via Laplacians is not an easy task, as they have more than two vertices and edge and edge incidence and vertex adjacency are set-valued in hypergraphs. </a:t>
            </a:r>
          </a:p>
          <a:p>
            <a:r>
              <a:rPr lang="en-US" dirty="0"/>
              <a:t>Some studies study random walks on hypergraphs for modeling diffusion, but much of them only consider uniform hypergraphs.</a:t>
            </a:r>
          </a:p>
          <a:p>
            <a:r>
              <a:rPr lang="en-US" dirty="0"/>
              <a:t>There is another solution provided by </a:t>
            </a:r>
            <a:r>
              <a:rPr lang="en-US" dirty="0" err="1"/>
              <a:t>Horak</a:t>
            </a:r>
            <a:r>
              <a:rPr lang="en-US" dirty="0"/>
              <a:t> et al, defines the simplicial Laplacians for the hypergraphs with the simplicial complex structure, i.e., subsets of hyperedges are also hyperedges.</a:t>
            </a:r>
          </a:p>
          <a:p>
            <a:endParaRPr lang="en-US" dirty="0"/>
          </a:p>
        </p:txBody>
      </p:sp>
    </p:spTree>
    <p:extLst>
      <p:ext uri="{BB962C8B-B14F-4D97-AF65-F5344CB8AC3E}">
        <p14:creationId xmlns:p14="http://schemas.microsoft.com/office/powerpoint/2010/main" val="1832676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43F1-5D1F-FCF8-6454-1A68BC3C2A86}"/>
              </a:ext>
            </a:extLst>
          </p:cNvPr>
          <p:cNvSpPr>
            <a:spLocks noGrp="1"/>
          </p:cNvSpPr>
          <p:nvPr>
            <p:ph type="title"/>
          </p:nvPr>
        </p:nvSpPr>
        <p:spPr/>
        <p:txBody>
          <a:bodyPr>
            <a:normAutofit/>
          </a:bodyPr>
          <a:lstStyle/>
          <a:p>
            <a:r>
              <a:rPr lang="en-US" sz="3200" dirty="0"/>
              <a:t>Addressing these Limitations:</a:t>
            </a:r>
          </a:p>
        </p:txBody>
      </p:sp>
      <p:sp>
        <p:nvSpPr>
          <p:cNvPr id="3" name="Content Placeholder 2">
            <a:extLst>
              <a:ext uri="{FF2B5EF4-FFF2-40B4-BE49-F238E27FC236}">
                <a16:creationId xmlns:a16="http://schemas.microsoft.com/office/drawing/2014/main" id="{95260C28-6252-8608-5EE1-3BD856E4CB48}"/>
              </a:ext>
            </a:extLst>
          </p:cNvPr>
          <p:cNvSpPr>
            <a:spLocks noGrp="1"/>
          </p:cNvSpPr>
          <p:nvPr>
            <p:ph idx="1"/>
          </p:nvPr>
        </p:nvSpPr>
        <p:spPr/>
        <p:txBody>
          <a:bodyPr/>
          <a:lstStyle/>
          <a:p>
            <a:r>
              <a:rPr lang="en-US" dirty="0"/>
              <a:t>Two new hypergraph Laplacians based on the diffusion framework that allow us to find the influential higher-order interactions in a hypergraph of any size.</a:t>
            </a:r>
          </a:p>
          <a:p>
            <a:r>
              <a:rPr lang="en-US" dirty="0"/>
              <a:t>one is based on diffusion between fixed size hyperedges and other one is based on diffusion between all hyperedges.</a:t>
            </a:r>
          </a:p>
          <a:p>
            <a:r>
              <a:rPr lang="en-US" dirty="0"/>
              <a:t>Four graph centrality measures, namely DFF (HDFF), degree (</a:t>
            </a:r>
            <a:r>
              <a:rPr lang="en-US" dirty="0" err="1"/>
              <a:t>HDeg</a:t>
            </a:r>
            <a:r>
              <a:rPr lang="en-US" dirty="0"/>
              <a:t>), betweenness (</a:t>
            </a:r>
            <a:r>
              <a:rPr lang="en-US" dirty="0" err="1"/>
              <a:t>HBtw</a:t>
            </a:r>
            <a:r>
              <a:rPr lang="en-US" dirty="0"/>
              <a:t>), and closeness (</a:t>
            </a:r>
            <a:r>
              <a:rPr lang="en-US" dirty="0" err="1"/>
              <a:t>HCls</a:t>
            </a:r>
            <a:r>
              <a:rPr lang="en-US" dirty="0"/>
              <a:t>), to hypergraphs and rank higher-order interactions based on these measures.</a:t>
            </a:r>
          </a:p>
          <a:p>
            <a:r>
              <a:rPr lang="en-US" dirty="0"/>
              <a:t>We further compare the first order interactions with the higher order </a:t>
            </a:r>
            <a:r>
              <a:rPr lang="en-US" dirty="0" err="1"/>
              <a:t>intreactions</a:t>
            </a:r>
            <a:r>
              <a:rPr lang="en-US" dirty="0"/>
              <a:t> using SIR and a by size of </a:t>
            </a:r>
            <a:r>
              <a:rPr lang="en-US" dirty="0" err="1"/>
              <a:t>gaint</a:t>
            </a:r>
            <a:r>
              <a:rPr lang="en-US" dirty="0"/>
              <a:t> component </a:t>
            </a:r>
          </a:p>
          <a:p>
            <a:endParaRPr lang="en-US" dirty="0"/>
          </a:p>
        </p:txBody>
      </p:sp>
    </p:spTree>
    <p:extLst>
      <p:ext uri="{BB962C8B-B14F-4D97-AF65-F5344CB8AC3E}">
        <p14:creationId xmlns:p14="http://schemas.microsoft.com/office/powerpoint/2010/main" val="4032735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41D35-0D73-7DA1-23AB-2C976B0E4A52}"/>
              </a:ext>
            </a:extLst>
          </p:cNvPr>
          <p:cNvSpPr>
            <a:spLocks noGrp="1"/>
          </p:cNvSpPr>
          <p:nvPr>
            <p:ph type="title"/>
          </p:nvPr>
        </p:nvSpPr>
        <p:spPr>
          <a:xfrm>
            <a:off x="547956" y="558974"/>
            <a:ext cx="10325000" cy="1442463"/>
          </a:xfrm>
        </p:spPr>
        <p:txBody>
          <a:bodyPr/>
          <a:lstStyle/>
          <a:p>
            <a:r>
              <a:rPr lang="en-US" dirty="0"/>
              <a:t>Data Description:</a:t>
            </a:r>
          </a:p>
        </p:txBody>
      </p:sp>
      <p:sp>
        <p:nvSpPr>
          <p:cNvPr id="3" name="Content Placeholder 2">
            <a:extLst>
              <a:ext uri="{FF2B5EF4-FFF2-40B4-BE49-F238E27FC236}">
                <a16:creationId xmlns:a16="http://schemas.microsoft.com/office/drawing/2014/main" id="{DB7F900B-1B5A-4A24-53E8-E2575AE2303A}"/>
              </a:ext>
            </a:extLst>
          </p:cNvPr>
          <p:cNvSpPr>
            <a:spLocks noGrp="1"/>
          </p:cNvSpPr>
          <p:nvPr>
            <p:ph idx="1"/>
          </p:nvPr>
        </p:nvSpPr>
        <p:spPr>
          <a:xfrm>
            <a:off x="547956" y="2099145"/>
            <a:ext cx="10468123" cy="1828800"/>
          </a:xfrm>
        </p:spPr>
        <p:txBody>
          <a:bodyPr/>
          <a:lstStyle/>
          <a:p>
            <a:r>
              <a:rPr lang="en-US"/>
              <a:t>Four datasets have been used here :</a:t>
            </a:r>
          </a:p>
          <a:p>
            <a:pPr lvl="2"/>
            <a:r>
              <a:rPr lang="en-US"/>
              <a:t>Enron: vertex-email address of staff member, hyperedge:all the recipients</a:t>
            </a:r>
          </a:p>
          <a:p>
            <a:pPr lvl="2"/>
            <a:r>
              <a:rPr lang="en-US"/>
              <a:t>High school : vertex: student ,hyperedge: a set of students in close contact with each other</a:t>
            </a:r>
          </a:p>
          <a:p>
            <a:pPr lvl="2"/>
            <a:r>
              <a:rPr lang="en-US"/>
              <a:t>Primary school: vertex: a student/teacher ,hyperedge: set of them close contact with each other</a:t>
            </a:r>
          </a:p>
          <a:p>
            <a:pPr lvl="2"/>
            <a:r>
              <a:rPr lang="en-US"/>
              <a:t>NDC-class: vertex: pharmaceutical class label ,hyperedge: drug with many class labels.</a:t>
            </a:r>
          </a:p>
          <a:p>
            <a:pPr marL="457200" lvl="2" indent="0">
              <a:buNone/>
            </a:pPr>
            <a:endParaRPr lang="en-US"/>
          </a:p>
          <a:p>
            <a:pPr marL="457200" lvl="2" indent="0">
              <a:buNone/>
            </a:pPr>
            <a:endParaRPr lang="en-US" dirty="0"/>
          </a:p>
        </p:txBody>
      </p:sp>
      <p:pic>
        <p:nvPicPr>
          <p:cNvPr id="6" name="Picture 5">
            <a:extLst>
              <a:ext uri="{FF2B5EF4-FFF2-40B4-BE49-F238E27FC236}">
                <a16:creationId xmlns:a16="http://schemas.microsoft.com/office/drawing/2014/main" id="{89498C2A-49AF-6713-19D0-AB773C69CBD4}"/>
              </a:ext>
            </a:extLst>
          </p:cNvPr>
          <p:cNvPicPr>
            <a:picLocks noChangeAspect="1"/>
          </p:cNvPicPr>
          <p:nvPr/>
        </p:nvPicPr>
        <p:blipFill>
          <a:blip r:embed="rId2"/>
          <a:stretch>
            <a:fillRect/>
          </a:stretch>
        </p:blipFill>
        <p:spPr>
          <a:xfrm>
            <a:off x="1043648" y="4190337"/>
            <a:ext cx="9699123" cy="2002835"/>
          </a:xfrm>
          <a:prstGeom prst="rect">
            <a:avLst/>
          </a:prstGeom>
        </p:spPr>
      </p:pic>
    </p:spTree>
    <p:extLst>
      <p:ext uri="{BB962C8B-B14F-4D97-AF65-F5344CB8AC3E}">
        <p14:creationId xmlns:p14="http://schemas.microsoft.com/office/powerpoint/2010/main" val="4072400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36FF-7DF8-36EF-0BD2-BAB7FDFFE5EC}"/>
              </a:ext>
            </a:extLst>
          </p:cNvPr>
          <p:cNvSpPr>
            <a:spLocks noGrp="1"/>
          </p:cNvSpPr>
          <p:nvPr>
            <p:ph type="title"/>
          </p:nvPr>
        </p:nvSpPr>
        <p:spPr/>
        <p:txBody>
          <a:bodyPr/>
          <a:lstStyle/>
          <a:p>
            <a:r>
              <a:rPr lang="en-US" dirty="0"/>
              <a:t>Evaluation metrics:</a:t>
            </a:r>
          </a:p>
        </p:txBody>
      </p:sp>
      <p:sp>
        <p:nvSpPr>
          <p:cNvPr id="3" name="Content Placeholder 2">
            <a:extLst>
              <a:ext uri="{FF2B5EF4-FFF2-40B4-BE49-F238E27FC236}">
                <a16:creationId xmlns:a16="http://schemas.microsoft.com/office/drawing/2014/main" id="{D6476CFA-9C70-1D70-5458-95FA4A68CC08}"/>
              </a:ext>
            </a:extLst>
          </p:cNvPr>
          <p:cNvSpPr>
            <a:spLocks noGrp="1"/>
          </p:cNvSpPr>
          <p:nvPr>
            <p:ph idx="1"/>
          </p:nvPr>
        </p:nvSpPr>
        <p:spPr/>
        <p:txBody>
          <a:bodyPr/>
          <a:lstStyle/>
          <a:p>
            <a:r>
              <a:rPr lang="en-US" b="1" dirty="0"/>
              <a:t>Size of giant component :</a:t>
            </a:r>
          </a:p>
          <a:p>
            <a:r>
              <a:rPr lang="en-US" dirty="0"/>
              <a:t>In this method, we rank the interactions from the most influential to least influential for each centrality.</a:t>
            </a:r>
          </a:p>
          <a:p>
            <a:r>
              <a:rPr lang="en-US" dirty="0"/>
              <a:t>We remove the interactions from network one by one starting from the most to least, and calculate the size of the giant component.</a:t>
            </a:r>
          </a:p>
          <a:p>
            <a:r>
              <a:rPr lang="en-US" dirty="0"/>
              <a:t>A more effective method will have faster fall in the graph and area under </a:t>
            </a:r>
            <a:r>
              <a:rPr lang="en-US" dirty="0" err="1"/>
              <a:t>under</a:t>
            </a:r>
            <a:r>
              <a:rPr lang="en-US" dirty="0"/>
              <a:t> curve should be smaller.</a:t>
            </a:r>
          </a:p>
          <a:p>
            <a:endParaRPr lang="en-US" dirty="0"/>
          </a:p>
        </p:txBody>
      </p:sp>
    </p:spTree>
    <p:extLst>
      <p:ext uri="{BB962C8B-B14F-4D97-AF65-F5344CB8AC3E}">
        <p14:creationId xmlns:p14="http://schemas.microsoft.com/office/powerpoint/2010/main" val="498924254"/>
      </p:ext>
    </p:extLst>
  </p:cSld>
  <p:clrMapOvr>
    <a:masterClrMapping/>
  </p:clrMapOvr>
</p:sld>
</file>

<file path=ppt/theme/theme1.xml><?xml version="1.0" encoding="utf-8"?>
<a:theme xmlns:a="http://schemas.openxmlformats.org/drawingml/2006/main" name="Cosine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TotalTime>
  <Words>1220</Words>
  <Application>Microsoft Office PowerPoint</Application>
  <PresentationFormat>Widescreen</PresentationFormat>
  <Paragraphs>77</Paragraphs>
  <Slides>16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Grandview</vt:lpstr>
      <vt:lpstr>Roboto</vt:lpstr>
      <vt:lpstr>Times New Roman</vt:lpstr>
      <vt:lpstr>Wingdings</vt:lpstr>
      <vt:lpstr>CosineVTI</vt:lpstr>
      <vt:lpstr>Identifying critical higher‑order interactions in complex networks</vt:lpstr>
      <vt:lpstr>Introduction </vt:lpstr>
      <vt:lpstr>Methods to Identify critical nodes &amp; Edges.</vt:lpstr>
      <vt:lpstr>Higher order Interactions</vt:lpstr>
      <vt:lpstr>Limitations:</vt:lpstr>
      <vt:lpstr>PowerPoint Presentation</vt:lpstr>
      <vt:lpstr>Addressing these Limitations:</vt:lpstr>
      <vt:lpstr>Data Description:</vt:lpstr>
      <vt:lpstr>Evaluation metrics:</vt:lpstr>
      <vt:lpstr>PowerPoint Presentation</vt:lpstr>
      <vt:lpstr>SIR(Susceptible-Infected-Recovered Model)</vt:lpstr>
      <vt:lpstr>PowerPoint Presentation</vt:lpstr>
      <vt:lpstr>PowerPoint Presentation</vt:lpstr>
      <vt:lpstr>PowerPoint Presentation</vt:lpstr>
      <vt:lpstr>Two new Laplacians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critical higher‑order interactions in complex networks</dc:title>
  <dc:creator>satish tirumalapudi</dc:creator>
  <cp:lastModifiedBy>satish tirumalapudi</cp:lastModifiedBy>
  <cp:revision>1</cp:revision>
  <dcterms:created xsi:type="dcterms:W3CDTF">2022-10-30T19:20:48Z</dcterms:created>
  <dcterms:modified xsi:type="dcterms:W3CDTF">2022-10-31T07:22:49Z</dcterms:modified>
</cp:coreProperties>
</file>