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305" r:id="rId3"/>
    <p:sldId id="307" r:id="rId4"/>
    <p:sldId id="300" r:id="rId5"/>
    <p:sldId id="301" r:id="rId6"/>
    <p:sldId id="309" r:id="rId7"/>
    <p:sldId id="318" r:id="rId8"/>
    <p:sldId id="326" r:id="rId9"/>
    <p:sldId id="312" r:id="rId10"/>
    <p:sldId id="316" r:id="rId11"/>
    <p:sldId id="319" r:id="rId12"/>
    <p:sldId id="313" r:id="rId13"/>
    <p:sldId id="320" r:id="rId14"/>
    <p:sldId id="321" r:id="rId15"/>
    <p:sldId id="306" r:id="rId16"/>
    <p:sldId id="314" r:id="rId17"/>
    <p:sldId id="315" r:id="rId18"/>
    <p:sldId id="322" r:id="rId19"/>
    <p:sldId id="324" r:id="rId20"/>
    <p:sldId id="323" r:id="rId21"/>
    <p:sldId id="325" r:id="rId22"/>
    <p:sldId id="298" r:id="rId23"/>
    <p:sldId id="269" r:id="rId24"/>
    <p:sldId id="274"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Lora" pitchFamily="2"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07" autoAdjust="0"/>
  </p:normalViewPr>
  <p:slideViewPr>
    <p:cSldViewPr snapToGrid="0">
      <p:cViewPr varScale="1">
        <p:scale>
          <a:sx n="76" d="100"/>
          <a:sy n="76" d="100"/>
        </p:scale>
        <p:origin x="10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tirumalapudi" userId="ea7ec1a547af3246" providerId="LiveId" clId="{17DAEE82-A082-4C7C-A3A7-28C14C00B421}"/>
    <pc:docChg chg="modSld">
      <pc:chgData name="satish tirumalapudi" userId="ea7ec1a547af3246" providerId="LiveId" clId="{17DAEE82-A082-4C7C-A3A7-28C14C00B421}" dt="2023-01-20T23:55:42.552" v="5" actId="20577"/>
      <pc:docMkLst>
        <pc:docMk/>
      </pc:docMkLst>
      <pc:sldChg chg="modSp mod">
        <pc:chgData name="satish tirumalapudi" userId="ea7ec1a547af3246" providerId="LiveId" clId="{17DAEE82-A082-4C7C-A3A7-28C14C00B421}" dt="2023-01-20T23:55:42.552" v="5" actId="20577"/>
        <pc:sldMkLst>
          <pc:docMk/>
          <pc:sldMk cId="0" sldId="256"/>
        </pc:sldMkLst>
        <pc:spChg chg="mod">
          <ac:chgData name="satish tirumalapudi" userId="ea7ec1a547af3246" providerId="LiveId" clId="{17DAEE82-A082-4C7C-A3A7-28C14C00B421}" dt="2023-01-20T23:55:42.552" v="5" actId="20577"/>
          <ac:spMkLst>
            <pc:docMk/>
            <pc:sldMk cId="0" sldId="256"/>
            <ac:spMk id="6" creationId="{4433C3C4-20C2-5CCF-8E96-FE9D60000C44}"/>
          </ac:spMkLst>
        </pc:spChg>
      </pc:sldChg>
    </pc:docChg>
  </pc:docChgLst>
  <pc:docChgLst>
    <pc:chgData name="satish tirumalapudi" userId="ea7ec1a547af3246" providerId="LiveId" clId="{114C0DB1-DDCD-4358-B5DB-229C6E60E29D}"/>
    <pc:docChg chg="modSld">
      <pc:chgData name="satish tirumalapudi" userId="ea7ec1a547af3246" providerId="LiveId" clId="{114C0DB1-DDCD-4358-B5DB-229C6E60E29D}" dt="2022-10-03T21:06:56.060" v="4" actId="20577"/>
      <pc:docMkLst>
        <pc:docMk/>
      </pc:docMkLst>
      <pc:sldChg chg="modSp mod">
        <pc:chgData name="satish tirumalapudi" userId="ea7ec1a547af3246" providerId="LiveId" clId="{114C0DB1-DDCD-4358-B5DB-229C6E60E29D}" dt="2022-10-03T21:06:56.060" v="4" actId="20577"/>
        <pc:sldMkLst>
          <pc:docMk/>
          <pc:sldMk cId="1976996430" sldId="305"/>
        </pc:sldMkLst>
        <pc:spChg chg="mod">
          <ac:chgData name="satish tirumalapudi" userId="ea7ec1a547af3246" providerId="LiveId" clId="{114C0DB1-DDCD-4358-B5DB-229C6E60E29D}" dt="2022-10-03T21:06:56.060" v="4" actId="20577"/>
          <ac:spMkLst>
            <pc:docMk/>
            <pc:sldMk cId="1976996430" sldId="305"/>
            <ac:spMk id="2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helps us to understand the direction, the form of the relationship  and the degree(strength) of the relationship.</a:t>
            </a:r>
          </a:p>
        </p:txBody>
      </p:sp>
    </p:spTree>
    <p:extLst>
      <p:ext uri="{BB962C8B-B14F-4D97-AF65-F5344CB8AC3E}">
        <p14:creationId xmlns:p14="http://schemas.microsoft.com/office/powerpoint/2010/main" val="597709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1581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3826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479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12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260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graph here shows the density of people by age, which helps us in understanding the age-range within the dataset</a:t>
            </a:r>
          </a:p>
        </p:txBody>
      </p:sp>
    </p:spTree>
    <p:extLst>
      <p:ext uri="{BB962C8B-B14F-4D97-AF65-F5344CB8AC3E}">
        <p14:creationId xmlns:p14="http://schemas.microsoft.com/office/powerpoint/2010/main" val="359532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752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Around 40% people have responded saying that they have a family history with the mental illness and people with family history of mental illness requires treatment compared to the no family history of mental illness. Family history is a significant factor in menta health disorders.</a:t>
            </a:r>
          </a:p>
        </p:txBody>
      </p:sp>
    </p:spTree>
    <p:extLst>
      <p:ext uri="{BB962C8B-B14F-4D97-AF65-F5344CB8AC3E}">
        <p14:creationId xmlns:p14="http://schemas.microsoft.com/office/powerpoint/2010/main" val="552621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Around 37% people have responded that work interference that it sometimes where people doesn’t want to share about it or shy about sharing it. And they still require treatment for the mental health and the similar pattern is observed with Often..</a:t>
            </a:r>
          </a:p>
          <a:p>
            <a:r>
              <a:rPr lang="en-US" dirty="0"/>
              <a:t>What is really interesting here is who have responded with never, around 80 % of them are requiring treatment, because of the variety of reasons. </a:t>
            </a:r>
          </a:p>
        </p:txBody>
      </p:sp>
    </p:spTree>
    <p:extLst>
      <p:ext uri="{BB962C8B-B14F-4D97-AF65-F5344CB8AC3E}">
        <p14:creationId xmlns:p14="http://schemas.microsoft.com/office/powerpoint/2010/main" val="44973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see 38% and around 32% doesn’t know whether they provide benefits or not.</a:t>
            </a:r>
          </a:p>
          <a:p>
            <a:r>
              <a:rPr lang="en-US" dirty="0"/>
              <a:t>Around 63 % people who know that their company provides mental benefits were seeking medical help and </a:t>
            </a:r>
          </a:p>
        </p:txBody>
      </p:sp>
    </p:spTree>
    <p:extLst>
      <p:ext uri="{BB962C8B-B14F-4D97-AF65-F5344CB8AC3E}">
        <p14:creationId xmlns:p14="http://schemas.microsoft.com/office/powerpoint/2010/main" val="7980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775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59380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9"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smhhelp.org/resear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highlight>
                  <a:schemeClr val="accent1"/>
                </a:highlight>
              </a:rPr>
              <a:t>Well Being</a:t>
            </a:r>
            <a:r>
              <a:rPr lang="en"/>
              <a:t>- Prediction Analysis</a:t>
            </a:r>
            <a:endParaRPr/>
          </a:p>
        </p:txBody>
      </p:sp>
      <p:grpSp>
        <p:nvGrpSpPr>
          <p:cNvPr id="2" name="Google Shape;936;p48">
            <a:extLst>
              <a:ext uri="{FF2B5EF4-FFF2-40B4-BE49-F238E27FC236}">
                <a16:creationId xmlns:a16="http://schemas.microsoft.com/office/drawing/2014/main" id="{27F52501-F02C-99AB-67F0-25BC689042D2}"/>
              </a:ext>
            </a:extLst>
          </p:cNvPr>
          <p:cNvGrpSpPr/>
          <p:nvPr/>
        </p:nvGrpSpPr>
        <p:grpSpPr>
          <a:xfrm>
            <a:off x="1220174" y="3524597"/>
            <a:ext cx="337078" cy="315884"/>
            <a:chOff x="2583100" y="2973775"/>
            <a:chExt cx="461550" cy="437200"/>
          </a:xfrm>
        </p:grpSpPr>
        <p:sp>
          <p:nvSpPr>
            <p:cNvPr id="3" name="Google Shape;937;p48">
              <a:extLst>
                <a:ext uri="{FF2B5EF4-FFF2-40B4-BE49-F238E27FC236}">
                  <a16:creationId xmlns:a16="http://schemas.microsoft.com/office/drawing/2014/main" id="{7E839DCC-04EB-DA21-5380-341A753E2EB6}"/>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38;p48">
              <a:extLst>
                <a:ext uri="{FF2B5EF4-FFF2-40B4-BE49-F238E27FC236}">
                  <a16:creationId xmlns:a16="http://schemas.microsoft.com/office/drawing/2014/main" id="{78FAA299-1419-31F5-8134-CD320732CBB2}"/>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33C3C4-20C2-5CCF-8E96-FE9D60000C44}"/>
              </a:ext>
            </a:extLst>
          </p:cNvPr>
          <p:cNvSpPr txBox="1"/>
          <p:nvPr/>
        </p:nvSpPr>
        <p:spPr>
          <a:xfrm>
            <a:off x="459971" y="4001193"/>
            <a:ext cx="7121236" cy="307777"/>
          </a:xfrm>
          <a:prstGeom prst="rect">
            <a:avLst/>
          </a:prstGeom>
          <a:noFill/>
        </p:spPr>
        <p:txBody>
          <a:bodyPr wrap="square" rtlCol="0">
            <a:spAutoFit/>
          </a:bodyPr>
          <a:lstStyle/>
          <a:p>
            <a:r>
              <a:rPr lang="en-US" dirty="0"/>
              <a:t>Satish Tirumalapudi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EB67-D6CE-0C92-ABF5-6575FCDABF59}"/>
              </a:ext>
            </a:extLst>
          </p:cNvPr>
          <p:cNvSpPr>
            <a:spLocks noGrp="1"/>
          </p:cNvSpPr>
          <p:nvPr>
            <p:ph type="title"/>
          </p:nvPr>
        </p:nvSpPr>
        <p:spPr>
          <a:xfrm>
            <a:off x="1381250" y="896112"/>
            <a:ext cx="4341914" cy="426502"/>
          </a:xfrm>
        </p:spPr>
        <p:txBody>
          <a:bodyPr/>
          <a:lstStyle/>
          <a:p>
            <a:r>
              <a:rPr lang="en-US">
                <a:latin typeface="Lora" pitchFamily="2" charset="77"/>
              </a:rPr>
              <a:t>Gender of Survey Respondents </a:t>
            </a:r>
          </a:p>
        </p:txBody>
      </p:sp>
      <p:pic>
        <p:nvPicPr>
          <p:cNvPr id="5" name="Picture 4">
            <a:extLst>
              <a:ext uri="{FF2B5EF4-FFF2-40B4-BE49-F238E27FC236}">
                <a16:creationId xmlns:a16="http://schemas.microsoft.com/office/drawing/2014/main" id="{7EAC325D-BFE3-7BB1-6115-8F102756B8DD}"/>
              </a:ext>
            </a:extLst>
          </p:cNvPr>
          <p:cNvPicPr>
            <a:picLocks noChangeAspect="1"/>
          </p:cNvPicPr>
          <p:nvPr/>
        </p:nvPicPr>
        <p:blipFill>
          <a:blip r:embed="rId3"/>
          <a:stretch>
            <a:fillRect/>
          </a:stretch>
        </p:blipFill>
        <p:spPr>
          <a:xfrm>
            <a:off x="865262" y="1972923"/>
            <a:ext cx="7115745" cy="1982335"/>
          </a:xfrm>
          <a:prstGeom prst="rect">
            <a:avLst/>
          </a:prstGeom>
        </p:spPr>
      </p:pic>
      <p:sp>
        <p:nvSpPr>
          <p:cNvPr id="3" name="Text Placeholder 2">
            <a:extLst>
              <a:ext uri="{FF2B5EF4-FFF2-40B4-BE49-F238E27FC236}">
                <a16:creationId xmlns:a16="http://schemas.microsoft.com/office/drawing/2014/main" id="{DD18A4A2-1C8C-2E2B-C8B0-0250BE15456B}"/>
              </a:ext>
            </a:extLst>
          </p:cNvPr>
          <p:cNvSpPr>
            <a:spLocks noGrp="1"/>
          </p:cNvSpPr>
          <p:nvPr>
            <p:ph type="body" idx="1"/>
          </p:nvPr>
        </p:nvSpPr>
        <p:spPr>
          <a:xfrm>
            <a:off x="655320" y="4095204"/>
            <a:ext cx="7535630" cy="633465"/>
          </a:xfrm>
        </p:spPr>
        <p:txBody>
          <a:bodyPr/>
          <a:lstStyle/>
          <a:p>
            <a:pPr marL="76200" indent="0">
              <a:buNone/>
            </a:pPr>
            <a:endParaRPr lang="en-US" dirty="0"/>
          </a:p>
          <a:p>
            <a:pPr marL="76200" indent="0">
              <a:buNone/>
            </a:pPr>
            <a:endParaRPr lang="en-US" dirty="0"/>
          </a:p>
          <a:p>
            <a:pPr marL="76200" indent="0">
              <a:buNone/>
            </a:pPr>
            <a:endParaRPr lang="en-US" dirty="0"/>
          </a:p>
        </p:txBody>
      </p:sp>
      <p:sp>
        <p:nvSpPr>
          <p:cNvPr id="4" name="Slide Number Placeholder 3">
            <a:extLst>
              <a:ext uri="{FF2B5EF4-FFF2-40B4-BE49-F238E27FC236}">
                <a16:creationId xmlns:a16="http://schemas.microsoft.com/office/drawing/2014/main" id="{1B4F130E-B832-8A9E-5EBD-919AD8FBD6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69414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C20-6760-65D0-8767-B2788F6D057A}"/>
              </a:ext>
            </a:extLst>
          </p:cNvPr>
          <p:cNvSpPr>
            <a:spLocks noGrp="1"/>
          </p:cNvSpPr>
          <p:nvPr>
            <p:ph type="title"/>
          </p:nvPr>
        </p:nvSpPr>
        <p:spPr>
          <a:xfrm>
            <a:off x="1284456" y="920605"/>
            <a:ext cx="5109357" cy="393845"/>
          </a:xfrm>
        </p:spPr>
        <p:txBody>
          <a:bodyPr/>
          <a:lstStyle/>
          <a:p>
            <a:r>
              <a:rPr lang="en-US">
                <a:latin typeface="Lora" pitchFamily="2" charset="77"/>
              </a:rPr>
              <a:t>Family History of Survey Respondents</a:t>
            </a:r>
          </a:p>
        </p:txBody>
      </p:sp>
      <p:pic>
        <p:nvPicPr>
          <p:cNvPr id="5" name="Picture 4">
            <a:extLst>
              <a:ext uri="{FF2B5EF4-FFF2-40B4-BE49-F238E27FC236}">
                <a16:creationId xmlns:a16="http://schemas.microsoft.com/office/drawing/2014/main" id="{4A73C919-C46D-D9A9-418C-C89E237FD3EE}"/>
              </a:ext>
            </a:extLst>
          </p:cNvPr>
          <p:cNvPicPr>
            <a:picLocks noChangeAspect="1"/>
          </p:cNvPicPr>
          <p:nvPr/>
        </p:nvPicPr>
        <p:blipFill>
          <a:blip r:embed="rId3"/>
          <a:stretch>
            <a:fillRect/>
          </a:stretch>
        </p:blipFill>
        <p:spPr>
          <a:xfrm>
            <a:off x="337490" y="1673860"/>
            <a:ext cx="8104272" cy="2222500"/>
          </a:xfrm>
          <a:prstGeom prst="rect">
            <a:avLst/>
          </a:prstGeom>
        </p:spPr>
      </p:pic>
      <p:sp>
        <p:nvSpPr>
          <p:cNvPr id="3" name="Text Placeholder 2">
            <a:extLst>
              <a:ext uri="{FF2B5EF4-FFF2-40B4-BE49-F238E27FC236}">
                <a16:creationId xmlns:a16="http://schemas.microsoft.com/office/drawing/2014/main" id="{CCF1C632-6D07-191A-81D2-418D62BAE1D2}"/>
              </a:ext>
            </a:extLst>
          </p:cNvPr>
          <p:cNvSpPr>
            <a:spLocks noGrp="1"/>
          </p:cNvSpPr>
          <p:nvPr>
            <p:ph type="body" idx="1"/>
          </p:nvPr>
        </p:nvSpPr>
        <p:spPr>
          <a:xfrm>
            <a:off x="52073" y="4160520"/>
            <a:ext cx="8649967" cy="798614"/>
          </a:xfrm>
        </p:spPr>
        <p:txBody>
          <a:bodyPr/>
          <a:lstStyle/>
          <a:p>
            <a:pPr marL="76200" indent="0">
              <a:buNone/>
            </a:pPr>
            <a:r>
              <a:rPr lang="en-US" sz="1200" i="0" dirty="0">
                <a:effectLst/>
                <a:latin typeface="Lora" pitchFamily="2" charset="0"/>
              </a:rPr>
              <a:t>Do you have a family history of mental illness?'</a:t>
            </a:r>
            <a:endParaRPr lang="en-US" sz="1200" dirty="0">
              <a:latin typeface="Lora" pitchFamily="2" charset="0"/>
            </a:endParaRPr>
          </a:p>
        </p:txBody>
      </p:sp>
      <p:sp>
        <p:nvSpPr>
          <p:cNvPr id="4" name="Slide Number Placeholder 3">
            <a:extLst>
              <a:ext uri="{FF2B5EF4-FFF2-40B4-BE49-F238E27FC236}">
                <a16:creationId xmlns:a16="http://schemas.microsoft.com/office/drawing/2014/main" id="{0624A186-CDAF-82C9-64F9-6BE4D192CF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62312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6259-F0D0-DB3E-2B24-963AC3E9EDEE}"/>
              </a:ext>
            </a:extLst>
          </p:cNvPr>
          <p:cNvSpPr>
            <a:spLocks noGrp="1"/>
          </p:cNvSpPr>
          <p:nvPr>
            <p:ph type="title"/>
          </p:nvPr>
        </p:nvSpPr>
        <p:spPr>
          <a:xfrm>
            <a:off x="1381249" y="896112"/>
            <a:ext cx="5566558" cy="402009"/>
          </a:xfrm>
        </p:spPr>
        <p:txBody>
          <a:bodyPr/>
          <a:lstStyle/>
          <a:p>
            <a:r>
              <a:rPr lang="en-US">
                <a:latin typeface="Lora" pitchFamily="2" charset="77"/>
              </a:rPr>
              <a:t>Work interference of Survey Respondents</a:t>
            </a:r>
          </a:p>
        </p:txBody>
      </p:sp>
      <p:pic>
        <p:nvPicPr>
          <p:cNvPr id="6" name="Picture 5">
            <a:extLst>
              <a:ext uri="{FF2B5EF4-FFF2-40B4-BE49-F238E27FC236}">
                <a16:creationId xmlns:a16="http://schemas.microsoft.com/office/drawing/2014/main" id="{26F37442-F38A-7BDB-5F35-D7401E7B51B0}"/>
              </a:ext>
            </a:extLst>
          </p:cNvPr>
          <p:cNvPicPr>
            <a:picLocks noChangeAspect="1"/>
          </p:cNvPicPr>
          <p:nvPr/>
        </p:nvPicPr>
        <p:blipFill>
          <a:blip r:embed="rId3"/>
          <a:stretch>
            <a:fillRect/>
          </a:stretch>
        </p:blipFill>
        <p:spPr>
          <a:xfrm>
            <a:off x="917198" y="1612843"/>
            <a:ext cx="6675630" cy="2197395"/>
          </a:xfrm>
          <a:prstGeom prst="rect">
            <a:avLst/>
          </a:prstGeom>
        </p:spPr>
      </p:pic>
      <p:sp>
        <p:nvSpPr>
          <p:cNvPr id="3" name="Text Placeholder 2">
            <a:extLst>
              <a:ext uri="{FF2B5EF4-FFF2-40B4-BE49-F238E27FC236}">
                <a16:creationId xmlns:a16="http://schemas.microsoft.com/office/drawing/2014/main" id="{7697AD9E-7FCB-B337-B6C2-8736DAB349FF}"/>
              </a:ext>
            </a:extLst>
          </p:cNvPr>
          <p:cNvSpPr>
            <a:spLocks noGrp="1"/>
          </p:cNvSpPr>
          <p:nvPr>
            <p:ph type="body" idx="1"/>
          </p:nvPr>
        </p:nvSpPr>
        <p:spPr>
          <a:xfrm>
            <a:off x="65980" y="4124960"/>
            <a:ext cx="7171255" cy="888190"/>
          </a:xfrm>
        </p:spPr>
        <p:txBody>
          <a:bodyPr/>
          <a:lstStyle/>
          <a:p>
            <a:pPr marL="76200" indent="0">
              <a:buNone/>
            </a:pPr>
            <a:r>
              <a:rPr lang="en-US" sz="1200" dirty="0"/>
              <a:t>If you have a mental health condition, do you feel it interferes with your work?</a:t>
            </a:r>
          </a:p>
        </p:txBody>
      </p:sp>
      <p:sp>
        <p:nvSpPr>
          <p:cNvPr id="4" name="Slide Number Placeholder 3">
            <a:extLst>
              <a:ext uri="{FF2B5EF4-FFF2-40B4-BE49-F238E27FC236}">
                <a16:creationId xmlns:a16="http://schemas.microsoft.com/office/drawing/2014/main" id="{20218704-1A9E-8CCF-570B-A3D0CD0ED5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04799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6CBD-1ECE-3447-6927-FC0A1797D471}"/>
              </a:ext>
            </a:extLst>
          </p:cNvPr>
          <p:cNvSpPr>
            <a:spLocks noGrp="1"/>
          </p:cNvSpPr>
          <p:nvPr>
            <p:ph type="title"/>
          </p:nvPr>
        </p:nvSpPr>
        <p:spPr>
          <a:xfrm>
            <a:off x="1381250" y="896112"/>
            <a:ext cx="4276600" cy="418338"/>
          </a:xfrm>
        </p:spPr>
        <p:txBody>
          <a:bodyPr/>
          <a:lstStyle/>
          <a:p>
            <a:r>
              <a:rPr lang="en-US">
                <a:latin typeface="Lora" pitchFamily="2" charset="77"/>
              </a:rPr>
              <a:t>Benefits of Survey Respondents</a:t>
            </a:r>
          </a:p>
        </p:txBody>
      </p:sp>
      <p:pic>
        <p:nvPicPr>
          <p:cNvPr id="6" name="Picture 5">
            <a:extLst>
              <a:ext uri="{FF2B5EF4-FFF2-40B4-BE49-F238E27FC236}">
                <a16:creationId xmlns:a16="http://schemas.microsoft.com/office/drawing/2014/main" id="{BFBC715A-FCDE-1A54-9A2F-F55D4A5AD6E0}"/>
              </a:ext>
            </a:extLst>
          </p:cNvPr>
          <p:cNvPicPr>
            <a:picLocks noChangeAspect="1"/>
          </p:cNvPicPr>
          <p:nvPr/>
        </p:nvPicPr>
        <p:blipFill>
          <a:blip r:embed="rId3"/>
          <a:stretch>
            <a:fillRect/>
          </a:stretch>
        </p:blipFill>
        <p:spPr>
          <a:xfrm>
            <a:off x="309879" y="1629582"/>
            <a:ext cx="8548799" cy="2419178"/>
          </a:xfrm>
          <a:prstGeom prst="rect">
            <a:avLst/>
          </a:prstGeom>
        </p:spPr>
      </p:pic>
      <p:sp>
        <p:nvSpPr>
          <p:cNvPr id="3" name="Text Placeholder 2">
            <a:extLst>
              <a:ext uri="{FF2B5EF4-FFF2-40B4-BE49-F238E27FC236}">
                <a16:creationId xmlns:a16="http://schemas.microsoft.com/office/drawing/2014/main" id="{7B9FC60E-7FFF-A26B-10F0-5C9CDAB749C1}"/>
              </a:ext>
            </a:extLst>
          </p:cNvPr>
          <p:cNvSpPr>
            <a:spLocks noGrp="1"/>
          </p:cNvSpPr>
          <p:nvPr>
            <p:ph type="body" idx="1"/>
          </p:nvPr>
        </p:nvSpPr>
        <p:spPr>
          <a:xfrm>
            <a:off x="350520" y="4144182"/>
            <a:ext cx="7731760" cy="651337"/>
          </a:xfrm>
        </p:spPr>
        <p:txBody>
          <a:bodyPr/>
          <a:lstStyle/>
          <a:p>
            <a:pPr marL="76200" indent="0">
              <a:buNone/>
            </a:pPr>
            <a:r>
              <a:rPr lang="en-US" sz="1200" i="0" dirty="0">
                <a:effectLst/>
                <a:latin typeface="Lora" pitchFamily="2" charset="0"/>
              </a:rPr>
              <a:t>Does your employer provide mental health benefits: 38%</a:t>
            </a:r>
            <a:endParaRPr lang="en-US" sz="1200" dirty="0">
              <a:latin typeface="Lora" pitchFamily="2" charset="0"/>
            </a:endParaRPr>
          </a:p>
        </p:txBody>
      </p:sp>
      <p:sp>
        <p:nvSpPr>
          <p:cNvPr id="4" name="Slide Number Placeholder 3">
            <a:extLst>
              <a:ext uri="{FF2B5EF4-FFF2-40B4-BE49-F238E27FC236}">
                <a16:creationId xmlns:a16="http://schemas.microsoft.com/office/drawing/2014/main" id="{E5439922-8C8C-8030-E984-EAB1896D63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73907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4892D8-8059-A0CD-0030-5702F9F9AD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8" name="Picture 7" descr="Chart&#10;&#10;Description automatically generated">
            <a:extLst>
              <a:ext uri="{FF2B5EF4-FFF2-40B4-BE49-F238E27FC236}">
                <a16:creationId xmlns:a16="http://schemas.microsoft.com/office/drawing/2014/main" id="{6A4CA88B-870F-F645-44E3-55BC7D74572E}"/>
              </a:ext>
            </a:extLst>
          </p:cNvPr>
          <p:cNvPicPr>
            <a:picLocks noChangeAspect="1"/>
          </p:cNvPicPr>
          <p:nvPr/>
        </p:nvPicPr>
        <p:blipFill>
          <a:blip r:embed="rId3"/>
          <a:stretch>
            <a:fillRect/>
          </a:stretch>
        </p:blipFill>
        <p:spPr>
          <a:xfrm>
            <a:off x="380272" y="0"/>
            <a:ext cx="5756633" cy="5143500"/>
          </a:xfrm>
          <a:prstGeom prst="rect">
            <a:avLst/>
          </a:prstGeom>
        </p:spPr>
      </p:pic>
      <p:sp>
        <p:nvSpPr>
          <p:cNvPr id="9" name="TextBox 8">
            <a:extLst>
              <a:ext uri="{FF2B5EF4-FFF2-40B4-BE49-F238E27FC236}">
                <a16:creationId xmlns:a16="http://schemas.microsoft.com/office/drawing/2014/main" id="{DD29C4ED-F79B-1C20-1172-8086A2E795E6}"/>
              </a:ext>
            </a:extLst>
          </p:cNvPr>
          <p:cNvSpPr txBox="1"/>
          <p:nvPr/>
        </p:nvSpPr>
        <p:spPr>
          <a:xfrm>
            <a:off x="6136905" y="706131"/>
            <a:ext cx="2840839" cy="2739211"/>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Lora" pitchFamily="2" charset="0"/>
              </a:rPr>
              <a:t>Correlation matrix is built here using the </a:t>
            </a:r>
            <a:r>
              <a:rPr lang="en-US" sz="1200" dirty="0" err="1">
                <a:latin typeface="Lora" pitchFamily="2" charset="0"/>
              </a:rPr>
              <a:t>corr</a:t>
            </a:r>
            <a:r>
              <a:rPr lang="en-US" sz="1200" dirty="0">
                <a:latin typeface="Lora" pitchFamily="2" charset="0"/>
              </a:rPr>
              <a:t>() function between all the variables within the dataset.</a:t>
            </a:r>
          </a:p>
          <a:p>
            <a:pPr marL="285750" indent="-285750">
              <a:buFont typeface="Arial" panose="020B0604020202020204" pitchFamily="34" charset="0"/>
              <a:buChar char="•"/>
            </a:pPr>
            <a:endParaRPr lang="en-US" sz="1200" dirty="0">
              <a:latin typeface="Lora" pitchFamily="2" charset="0"/>
            </a:endParaRPr>
          </a:p>
          <a:p>
            <a:pPr marL="285750" indent="-285750">
              <a:buFont typeface="Arial" panose="020B0604020202020204" pitchFamily="34" charset="0"/>
              <a:buChar char="•"/>
            </a:pPr>
            <a:endParaRPr lang="en-US" sz="1200" dirty="0">
              <a:latin typeface="Lora" pitchFamily="2" charset="0"/>
            </a:endParaRPr>
          </a:p>
          <a:p>
            <a:pPr marL="285750" indent="-285750">
              <a:buFont typeface="Arial" panose="020B0604020202020204" pitchFamily="34" charset="0"/>
              <a:buChar char="•"/>
            </a:pPr>
            <a:endParaRPr lang="en-US" sz="1200" dirty="0">
              <a:latin typeface="Lora" pitchFamily="2" charset="0"/>
            </a:endParaRPr>
          </a:p>
          <a:p>
            <a:pPr marL="285750" indent="-285750">
              <a:buFont typeface="Arial" panose="020B0604020202020204" pitchFamily="34" charset="0"/>
              <a:buChar char="•"/>
            </a:pPr>
            <a:r>
              <a:rPr lang="en-US" sz="1200" dirty="0">
                <a:latin typeface="Lora" pitchFamily="2" charset="0"/>
              </a:rPr>
              <a:t>We observe some strong correlations here between the </a:t>
            </a:r>
            <a:r>
              <a:rPr lang="en-US" sz="1200" dirty="0" err="1">
                <a:latin typeface="Lora" pitchFamily="2" charset="0"/>
              </a:rPr>
              <a:t>work_interfere,anomity</a:t>
            </a:r>
            <a:r>
              <a:rPr lang="en-US" sz="1200" dirty="0">
                <a:latin typeface="Lora" pitchFamily="2" charset="0"/>
              </a:rPr>
              <a:t> ,</a:t>
            </a:r>
            <a:r>
              <a:rPr lang="en-US" sz="1200" dirty="0" err="1">
                <a:latin typeface="Lora" pitchFamily="2" charset="0"/>
              </a:rPr>
              <a:t>benefits,leave,gender</a:t>
            </a:r>
            <a:r>
              <a:rPr lang="en-US" sz="1200" dirty="0">
                <a:latin typeface="Lora" pitchFamily="2" charset="0"/>
              </a:rPr>
              <a:t>,</a:t>
            </a:r>
          </a:p>
          <a:p>
            <a:r>
              <a:rPr lang="en-US" sz="1200" dirty="0">
                <a:latin typeface="Lora" pitchFamily="2" charset="0"/>
              </a:rPr>
              <a:t>        </a:t>
            </a:r>
            <a:r>
              <a:rPr lang="en-US" sz="1200" dirty="0" err="1">
                <a:latin typeface="Lora" pitchFamily="2" charset="0"/>
              </a:rPr>
              <a:t>family_history</a:t>
            </a:r>
            <a:r>
              <a:rPr lang="en-US" sz="1200" dirty="0">
                <a:latin typeface="Lora" pitchFamily="2" charset="0"/>
              </a:rPr>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7833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8A5A-45B7-A50C-D1A8-CC77F1B9A751}"/>
              </a:ext>
            </a:extLst>
          </p:cNvPr>
          <p:cNvSpPr>
            <a:spLocks noGrp="1"/>
          </p:cNvSpPr>
          <p:nvPr>
            <p:ph type="title"/>
          </p:nvPr>
        </p:nvSpPr>
        <p:spPr/>
        <p:txBody>
          <a:bodyPr/>
          <a:lstStyle/>
          <a:p>
            <a:r>
              <a:rPr lang="en"/>
              <a:t> </a:t>
            </a:r>
            <a:r>
              <a:rPr lang="en">
                <a:highlight>
                  <a:schemeClr val="accent1"/>
                </a:highlight>
              </a:rPr>
              <a:t>ML Models</a:t>
            </a:r>
            <a:endParaRPr lang="en-US"/>
          </a:p>
        </p:txBody>
      </p:sp>
      <p:sp>
        <p:nvSpPr>
          <p:cNvPr id="3" name="Text Placeholder 2">
            <a:extLst>
              <a:ext uri="{FF2B5EF4-FFF2-40B4-BE49-F238E27FC236}">
                <a16:creationId xmlns:a16="http://schemas.microsoft.com/office/drawing/2014/main" id="{D79326B7-210F-B69E-62B1-9E3A4D3EC256}"/>
              </a:ext>
            </a:extLst>
          </p:cNvPr>
          <p:cNvSpPr>
            <a:spLocks noGrp="1"/>
          </p:cNvSpPr>
          <p:nvPr>
            <p:ph type="body" idx="1"/>
          </p:nvPr>
        </p:nvSpPr>
        <p:spPr>
          <a:xfrm>
            <a:off x="985408" y="1834451"/>
            <a:ext cx="7348594" cy="3112200"/>
          </a:xfrm>
        </p:spPr>
        <p:txBody>
          <a:bodyPr/>
          <a:lstStyle/>
          <a:p>
            <a:r>
              <a:rPr lang="en-US" sz="1400" dirty="0">
                <a:latin typeface="Lora" pitchFamily="2" charset="0"/>
              </a:rPr>
              <a:t>The Machine learning models we applied on this dataset are: </a:t>
            </a:r>
          </a:p>
          <a:p>
            <a:pPr lvl="1"/>
            <a:endParaRPr lang="en-US" sz="1000" dirty="0">
              <a:latin typeface="Lora" pitchFamily="2" charset="0"/>
            </a:endParaRPr>
          </a:p>
          <a:p>
            <a:pPr lvl="1"/>
            <a:endParaRPr lang="en-US" sz="1000" dirty="0">
              <a:latin typeface="Lora" pitchFamily="2" charset="0"/>
            </a:endParaRPr>
          </a:p>
          <a:p>
            <a:pPr lvl="1"/>
            <a:endParaRPr lang="en-US" sz="1000" dirty="0">
              <a:latin typeface="Lora" pitchFamily="2" charset="0"/>
            </a:endParaRPr>
          </a:p>
          <a:p>
            <a:pPr lvl="1"/>
            <a:r>
              <a:rPr lang="en-US" sz="1200" dirty="0">
                <a:latin typeface="Lora" pitchFamily="2" charset="0"/>
              </a:rPr>
              <a:t>Logistic Regression</a:t>
            </a:r>
          </a:p>
          <a:p>
            <a:pPr lvl="1"/>
            <a:r>
              <a:rPr lang="en-US" sz="1200" dirty="0">
                <a:latin typeface="Lora" pitchFamily="2" charset="0"/>
              </a:rPr>
              <a:t>K- Nearest Neighbors</a:t>
            </a:r>
          </a:p>
          <a:p>
            <a:pPr lvl="1"/>
            <a:r>
              <a:rPr lang="en-US" sz="1200" dirty="0">
                <a:latin typeface="Lora" pitchFamily="2" charset="0"/>
              </a:rPr>
              <a:t>Decision Tree</a:t>
            </a:r>
          </a:p>
          <a:p>
            <a:pPr lvl="1"/>
            <a:r>
              <a:rPr lang="en-US" sz="1200" dirty="0">
                <a:latin typeface="Lora" pitchFamily="2" charset="0"/>
              </a:rPr>
              <a:t>Random Forests</a:t>
            </a:r>
          </a:p>
          <a:p>
            <a:pPr lvl="1"/>
            <a:endParaRPr lang="en-US" sz="1000" dirty="0"/>
          </a:p>
        </p:txBody>
      </p:sp>
      <p:sp>
        <p:nvSpPr>
          <p:cNvPr id="4" name="Slide Number Placeholder 3">
            <a:extLst>
              <a:ext uri="{FF2B5EF4-FFF2-40B4-BE49-F238E27FC236}">
                <a16:creationId xmlns:a16="http://schemas.microsoft.com/office/drawing/2014/main" id="{0D2493E8-27E4-BD9D-30A6-E6DBFF928A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5" name="Google Shape;250;p25">
            <a:extLst>
              <a:ext uri="{FF2B5EF4-FFF2-40B4-BE49-F238E27FC236}">
                <a16:creationId xmlns:a16="http://schemas.microsoft.com/office/drawing/2014/main" id="{D6C80C93-18B2-9118-1FB5-0B1855C5DABD}"/>
              </a:ext>
            </a:extLst>
          </p:cNvPr>
          <p:cNvGrpSpPr/>
          <p:nvPr/>
        </p:nvGrpSpPr>
        <p:grpSpPr>
          <a:xfrm>
            <a:off x="916458" y="1019750"/>
            <a:ext cx="214625" cy="214625"/>
            <a:chOff x="2594050" y="1631825"/>
            <a:chExt cx="439625" cy="439625"/>
          </a:xfrm>
        </p:grpSpPr>
        <p:sp>
          <p:nvSpPr>
            <p:cNvPr id="6" name="Google Shape;251;p25">
              <a:extLst>
                <a:ext uri="{FF2B5EF4-FFF2-40B4-BE49-F238E27FC236}">
                  <a16:creationId xmlns:a16="http://schemas.microsoft.com/office/drawing/2014/main" id="{0CD6FDB3-EA8D-A1B6-035D-00DE7E5BE889}"/>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p25">
              <a:extLst>
                <a:ext uri="{FF2B5EF4-FFF2-40B4-BE49-F238E27FC236}">
                  <a16:creationId xmlns:a16="http://schemas.microsoft.com/office/drawing/2014/main" id="{14172955-947A-E23C-3405-B402A487E3C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3;p25">
              <a:extLst>
                <a:ext uri="{FF2B5EF4-FFF2-40B4-BE49-F238E27FC236}">
                  <a16:creationId xmlns:a16="http://schemas.microsoft.com/office/drawing/2014/main" id="{8021A97E-41B4-366E-683D-82CD92D871C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p25">
              <a:extLst>
                <a:ext uri="{FF2B5EF4-FFF2-40B4-BE49-F238E27FC236}">
                  <a16:creationId xmlns:a16="http://schemas.microsoft.com/office/drawing/2014/main" id="{3AFC33EE-E8A7-5908-1474-B5BB0352B642}"/>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843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B397-D1C6-0D9F-936D-4178A6CD2C6D}"/>
              </a:ext>
            </a:extLst>
          </p:cNvPr>
          <p:cNvSpPr>
            <a:spLocks noGrp="1"/>
          </p:cNvSpPr>
          <p:nvPr>
            <p:ph type="title"/>
          </p:nvPr>
        </p:nvSpPr>
        <p:spPr/>
        <p:txBody>
          <a:bodyPr/>
          <a:lstStyle/>
          <a:p>
            <a:br>
              <a:rPr lang="en-US"/>
            </a:br>
            <a:r>
              <a:rPr lang="en-US"/>
              <a:t>Logistic Regression:</a:t>
            </a:r>
            <a:br>
              <a:rPr lang="en-US"/>
            </a:br>
            <a:endParaRPr lang="en-US"/>
          </a:p>
        </p:txBody>
      </p:sp>
      <p:pic>
        <p:nvPicPr>
          <p:cNvPr id="5" name="Picture 4">
            <a:extLst>
              <a:ext uri="{FF2B5EF4-FFF2-40B4-BE49-F238E27FC236}">
                <a16:creationId xmlns:a16="http://schemas.microsoft.com/office/drawing/2014/main" id="{D7BA56B9-17A8-AB70-DA19-FBDF819FF6CE}"/>
              </a:ext>
            </a:extLst>
          </p:cNvPr>
          <p:cNvPicPr>
            <a:picLocks noChangeAspect="1"/>
          </p:cNvPicPr>
          <p:nvPr/>
        </p:nvPicPr>
        <p:blipFill>
          <a:blip r:embed="rId3"/>
          <a:stretch>
            <a:fillRect/>
          </a:stretch>
        </p:blipFill>
        <p:spPr>
          <a:xfrm>
            <a:off x="1167150" y="2089451"/>
            <a:ext cx="3639048" cy="2660400"/>
          </a:xfrm>
          <a:prstGeom prst="rect">
            <a:avLst/>
          </a:prstGeom>
        </p:spPr>
      </p:pic>
      <p:sp>
        <p:nvSpPr>
          <p:cNvPr id="3" name="Text Placeholder 2">
            <a:extLst>
              <a:ext uri="{FF2B5EF4-FFF2-40B4-BE49-F238E27FC236}">
                <a16:creationId xmlns:a16="http://schemas.microsoft.com/office/drawing/2014/main" id="{13591551-F256-CC7B-1B22-18649B1D253A}"/>
              </a:ext>
            </a:extLst>
          </p:cNvPr>
          <p:cNvSpPr>
            <a:spLocks noGrp="1"/>
          </p:cNvSpPr>
          <p:nvPr>
            <p:ph type="body" idx="1"/>
          </p:nvPr>
        </p:nvSpPr>
        <p:spPr>
          <a:xfrm>
            <a:off x="701040" y="1493520"/>
            <a:ext cx="7275810" cy="3256331"/>
          </a:xfrm>
        </p:spPr>
        <p:txBody>
          <a:bodyPr/>
          <a:lstStyle/>
          <a:p>
            <a:r>
              <a:rPr lang="en-US" sz="1200" dirty="0">
                <a:latin typeface="Lora" pitchFamily="2" charset="0"/>
              </a:rPr>
              <a:t>By using this model the accuracy, we obtained is 80.158</a:t>
            </a:r>
          </a:p>
          <a:p>
            <a:pPr marL="76200" indent="0">
              <a:buNone/>
            </a:pPr>
            <a:endParaRPr lang="en-US" sz="1100" dirty="0"/>
          </a:p>
        </p:txBody>
      </p:sp>
      <p:sp>
        <p:nvSpPr>
          <p:cNvPr id="4" name="Slide Number Placeholder 3">
            <a:extLst>
              <a:ext uri="{FF2B5EF4-FFF2-40B4-BE49-F238E27FC236}">
                <a16:creationId xmlns:a16="http://schemas.microsoft.com/office/drawing/2014/main" id="{16D99901-1CB6-0062-F9DB-FF02923136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Box 5">
            <a:extLst>
              <a:ext uri="{FF2B5EF4-FFF2-40B4-BE49-F238E27FC236}">
                <a16:creationId xmlns:a16="http://schemas.microsoft.com/office/drawing/2014/main" id="{01CBD8C1-0CCA-A670-3288-35870327C73E}"/>
              </a:ext>
            </a:extLst>
          </p:cNvPr>
          <p:cNvSpPr txBox="1"/>
          <p:nvPr/>
        </p:nvSpPr>
        <p:spPr>
          <a:xfrm>
            <a:off x="5364480" y="2362200"/>
            <a:ext cx="3590220" cy="861774"/>
          </a:xfrm>
          <a:prstGeom prst="rect">
            <a:avLst/>
          </a:prstGeom>
          <a:noFill/>
        </p:spPr>
        <p:txBody>
          <a:bodyPr wrap="square" rtlCol="0">
            <a:spAutoFit/>
          </a:bodyPr>
          <a:lstStyle/>
          <a:p>
            <a:r>
              <a:rPr lang="en-US" sz="1200" dirty="0">
                <a:latin typeface="Lora" pitchFamily="2" charset="0"/>
              </a:rPr>
              <a:t>True positive rate(sensitivity)=0.86</a:t>
            </a:r>
          </a:p>
          <a:p>
            <a:r>
              <a:rPr lang="en-US" sz="1200" dirty="0">
                <a:latin typeface="Lora" pitchFamily="2" charset="0"/>
              </a:rPr>
              <a:t>False Positive rate=0.25</a:t>
            </a:r>
          </a:p>
          <a:p>
            <a:r>
              <a:rPr lang="en-US" sz="1200" dirty="0">
                <a:latin typeface="Lora" pitchFamily="2" charset="0"/>
              </a:rPr>
              <a:t>Precision=0.68</a:t>
            </a:r>
          </a:p>
          <a:p>
            <a:endParaRPr lang="en-US" dirty="0"/>
          </a:p>
        </p:txBody>
      </p:sp>
    </p:spTree>
    <p:extLst>
      <p:ext uri="{BB962C8B-B14F-4D97-AF65-F5344CB8AC3E}">
        <p14:creationId xmlns:p14="http://schemas.microsoft.com/office/powerpoint/2010/main" val="199573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E0DE-F81F-B698-3743-169FD418095E}"/>
              </a:ext>
            </a:extLst>
          </p:cNvPr>
          <p:cNvSpPr>
            <a:spLocks noGrp="1"/>
          </p:cNvSpPr>
          <p:nvPr>
            <p:ph type="title"/>
          </p:nvPr>
        </p:nvSpPr>
        <p:spPr/>
        <p:txBody>
          <a:bodyPr/>
          <a:lstStyle/>
          <a:p>
            <a:r>
              <a:rPr lang="en-US"/>
              <a:t>Decision Tree</a:t>
            </a:r>
          </a:p>
        </p:txBody>
      </p:sp>
      <p:sp>
        <p:nvSpPr>
          <p:cNvPr id="3" name="Text Placeholder 2">
            <a:extLst>
              <a:ext uri="{FF2B5EF4-FFF2-40B4-BE49-F238E27FC236}">
                <a16:creationId xmlns:a16="http://schemas.microsoft.com/office/drawing/2014/main" id="{1749F95E-C797-D15D-3E66-521BFA362CA3}"/>
              </a:ext>
            </a:extLst>
          </p:cNvPr>
          <p:cNvSpPr>
            <a:spLocks noGrp="1"/>
          </p:cNvSpPr>
          <p:nvPr>
            <p:ph type="body" idx="1"/>
          </p:nvPr>
        </p:nvSpPr>
        <p:spPr>
          <a:xfrm>
            <a:off x="655321" y="1427480"/>
            <a:ext cx="7535630" cy="3301189"/>
          </a:xfrm>
        </p:spPr>
        <p:txBody>
          <a:bodyPr/>
          <a:lstStyle/>
          <a:p>
            <a:r>
              <a:rPr lang="en-US" sz="1200" dirty="0">
                <a:latin typeface="Lora" pitchFamily="2" charset="0"/>
              </a:rPr>
              <a:t>By using this model the accuracy, we obtained is 80.687</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DF04062-E3EB-9EBB-3943-4327050CD0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8F5E55C7-5437-0B38-0E67-C4A48EAC3722}"/>
              </a:ext>
            </a:extLst>
          </p:cNvPr>
          <p:cNvPicPr>
            <a:picLocks noChangeAspect="1"/>
          </p:cNvPicPr>
          <p:nvPr/>
        </p:nvPicPr>
        <p:blipFill>
          <a:blip r:embed="rId2"/>
          <a:stretch>
            <a:fillRect/>
          </a:stretch>
        </p:blipFill>
        <p:spPr>
          <a:xfrm>
            <a:off x="1325586" y="2084651"/>
            <a:ext cx="4102563" cy="2862000"/>
          </a:xfrm>
          <a:prstGeom prst="rect">
            <a:avLst/>
          </a:prstGeom>
        </p:spPr>
      </p:pic>
      <p:sp>
        <p:nvSpPr>
          <p:cNvPr id="7" name="TextBox 6">
            <a:extLst>
              <a:ext uri="{FF2B5EF4-FFF2-40B4-BE49-F238E27FC236}">
                <a16:creationId xmlns:a16="http://schemas.microsoft.com/office/drawing/2014/main" id="{D66D735C-BBBB-9705-0031-B6EDC764F20C}"/>
              </a:ext>
            </a:extLst>
          </p:cNvPr>
          <p:cNvSpPr txBox="1"/>
          <p:nvPr/>
        </p:nvSpPr>
        <p:spPr>
          <a:xfrm>
            <a:off x="5679440" y="2419132"/>
            <a:ext cx="3241040" cy="646331"/>
          </a:xfrm>
          <a:prstGeom prst="rect">
            <a:avLst/>
          </a:prstGeom>
          <a:noFill/>
        </p:spPr>
        <p:txBody>
          <a:bodyPr wrap="square">
            <a:spAutoFit/>
          </a:bodyPr>
          <a:lstStyle/>
          <a:p>
            <a:r>
              <a:rPr lang="en-US" sz="1200" dirty="0">
                <a:latin typeface="Lora" pitchFamily="2" charset="0"/>
              </a:rPr>
              <a:t>True positive rate(sensitivity)=0.93</a:t>
            </a:r>
          </a:p>
          <a:p>
            <a:r>
              <a:rPr lang="en-US" sz="1200" dirty="0">
                <a:latin typeface="Lora" pitchFamily="2" charset="0"/>
              </a:rPr>
              <a:t>False Positive rate=0.31</a:t>
            </a:r>
          </a:p>
          <a:p>
            <a:r>
              <a:rPr lang="en-US" sz="1200" dirty="0">
                <a:latin typeface="Lora" pitchFamily="2" charset="0"/>
              </a:rPr>
              <a:t>Precision=0.72</a:t>
            </a:r>
          </a:p>
        </p:txBody>
      </p:sp>
    </p:spTree>
    <p:extLst>
      <p:ext uri="{BB962C8B-B14F-4D97-AF65-F5344CB8AC3E}">
        <p14:creationId xmlns:p14="http://schemas.microsoft.com/office/powerpoint/2010/main" val="42936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1367-2DD9-F830-7AD9-2EF833858B1D}"/>
              </a:ext>
            </a:extLst>
          </p:cNvPr>
          <p:cNvSpPr>
            <a:spLocks noGrp="1"/>
          </p:cNvSpPr>
          <p:nvPr>
            <p:ph type="title"/>
          </p:nvPr>
        </p:nvSpPr>
        <p:spPr/>
        <p:txBody>
          <a:bodyPr/>
          <a:lstStyle/>
          <a:p>
            <a:r>
              <a:rPr lang="en-US"/>
              <a:t>Random Forest</a:t>
            </a:r>
          </a:p>
        </p:txBody>
      </p:sp>
      <p:sp>
        <p:nvSpPr>
          <p:cNvPr id="3" name="Text Placeholder 2">
            <a:extLst>
              <a:ext uri="{FF2B5EF4-FFF2-40B4-BE49-F238E27FC236}">
                <a16:creationId xmlns:a16="http://schemas.microsoft.com/office/drawing/2014/main" id="{75BB0EA2-1655-5C61-E0B9-487899313FF2}"/>
              </a:ext>
            </a:extLst>
          </p:cNvPr>
          <p:cNvSpPr>
            <a:spLocks noGrp="1"/>
          </p:cNvSpPr>
          <p:nvPr>
            <p:ph type="body" idx="1"/>
          </p:nvPr>
        </p:nvSpPr>
        <p:spPr>
          <a:xfrm>
            <a:off x="767080" y="1457960"/>
            <a:ext cx="7423870" cy="3270710"/>
          </a:xfrm>
        </p:spPr>
        <p:txBody>
          <a:bodyPr/>
          <a:lstStyle/>
          <a:p>
            <a:r>
              <a:rPr lang="en-US" sz="1200" dirty="0">
                <a:latin typeface="Lora" pitchFamily="2" charset="0"/>
              </a:rPr>
              <a:t>By using this model the accuracy, we obtained is 81.216</a:t>
            </a:r>
          </a:p>
          <a:p>
            <a:pPr marL="76200" indent="0">
              <a:buNone/>
            </a:pPr>
            <a:endParaRPr lang="en-US" dirty="0"/>
          </a:p>
        </p:txBody>
      </p:sp>
      <p:sp>
        <p:nvSpPr>
          <p:cNvPr id="4" name="Slide Number Placeholder 3">
            <a:extLst>
              <a:ext uri="{FF2B5EF4-FFF2-40B4-BE49-F238E27FC236}">
                <a16:creationId xmlns:a16="http://schemas.microsoft.com/office/drawing/2014/main" id="{7F918D52-B693-8D95-F9C3-CB1565F3E1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B8541BA5-AE89-8DAE-1419-2A83786B043F}"/>
              </a:ext>
            </a:extLst>
          </p:cNvPr>
          <p:cNvPicPr>
            <a:picLocks noChangeAspect="1"/>
          </p:cNvPicPr>
          <p:nvPr/>
        </p:nvPicPr>
        <p:blipFill>
          <a:blip r:embed="rId2"/>
          <a:stretch>
            <a:fillRect/>
          </a:stretch>
        </p:blipFill>
        <p:spPr>
          <a:xfrm>
            <a:off x="1008912" y="2021642"/>
            <a:ext cx="4047538" cy="2833276"/>
          </a:xfrm>
          <a:prstGeom prst="rect">
            <a:avLst/>
          </a:prstGeom>
        </p:spPr>
      </p:pic>
      <p:sp>
        <p:nvSpPr>
          <p:cNvPr id="6" name="TextBox 5">
            <a:extLst>
              <a:ext uri="{FF2B5EF4-FFF2-40B4-BE49-F238E27FC236}">
                <a16:creationId xmlns:a16="http://schemas.microsoft.com/office/drawing/2014/main" id="{FD91F6E7-68A0-A354-35BC-7A9AB7B66500}"/>
              </a:ext>
            </a:extLst>
          </p:cNvPr>
          <p:cNvSpPr txBox="1"/>
          <p:nvPr/>
        </p:nvSpPr>
        <p:spPr>
          <a:xfrm>
            <a:off x="5532120" y="2225040"/>
            <a:ext cx="3358959" cy="861774"/>
          </a:xfrm>
          <a:prstGeom prst="rect">
            <a:avLst/>
          </a:prstGeom>
          <a:noFill/>
        </p:spPr>
        <p:txBody>
          <a:bodyPr wrap="square" rtlCol="0">
            <a:spAutoFit/>
          </a:bodyPr>
          <a:lstStyle/>
          <a:p>
            <a:r>
              <a:rPr lang="en-US" sz="1200" dirty="0">
                <a:latin typeface="Lora" pitchFamily="2" charset="0"/>
              </a:rPr>
              <a:t>True positive rate(sensitivity)=0.92</a:t>
            </a:r>
          </a:p>
          <a:p>
            <a:r>
              <a:rPr lang="en-US" sz="1200" dirty="0">
                <a:latin typeface="Lora" pitchFamily="2" charset="0"/>
              </a:rPr>
              <a:t>False Positive rate=0.29</a:t>
            </a:r>
          </a:p>
          <a:p>
            <a:r>
              <a:rPr lang="en-US" sz="1200" dirty="0">
                <a:latin typeface="Lora" pitchFamily="2" charset="0"/>
              </a:rPr>
              <a:t>Precision=0.73</a:t>
            </a:r>
          </a:p>
          <a:p>
            <a:r>
              <a:rPr lang="en-US" dirty="0"/>
              <a:t> </a:t>
            </a:r>
          </a:p>
        </p:txBody>
      </p:sp>
    </p:spTree>
    <p:extLst>
      <p:ext uri="{BB962C8B-B14F-4D97-AF65-F5344CB8AC3E}">
        <p14:creationId xmlns:p14="http://schemas.microsoft.com/office/powerpoint/2010/main" val="317682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7B4B-689B-5DA6-B079-3C1A0B128C2E}"/>
              </a:ext>
            </a:extLst>
          </p:cNvPr>
          <p:cNvSpPr>
            <a:spLocks noGrp="1"/>
          </p:cNvSpPr>
          <p:nvPr>
            <p:ph type="title"/>
          </p:nvPr>
        </p:nvSpPr>
        <p:spPr/>
        <p:txBody>
          <a:bodyPr/>
          <a:lstStyle/>
          <a:p>
            <a:r>
              <a:rPr lang="en-US"/>
              <a:t>K-Nearest Neighbors:</a:t>
            </a:r>
          </a:p>
        </p:txBody>
      </p:sp>
      <p:sp>
        <p:nvSpPr>
          <p:cNvPr id="3" name="Text Placeholder 2">
            <a:extLst>
              <a:ext uri="{FF2B5EF4-FFF2-40B4-BE49-F238E27FC236}">
                <a16:creationId xmlns:a16="http://schemas.microsoft.com/office/drawing/2014/main" id="{806A7B5F-D4B2-71A5-58A1-F5F2B89BB25A}"/>
              </a:ext>
            </a:extLst>
          </p:cNvPr>
          <p:cNvSpPr>
            <a:spLocks noGrp="1"/>
          </p:cNvSpPr>
          <p:nvPr>
            <p:ph type="body" idx="1"/>
          </p:nvPr>
        </p:nvSpPr>
        <p:spPr>
          <a:xfrm>
            <a:off x="731520" y="1493520"/>
            <a:ext cx="7459430" cy="3043764"/>
          </a:xfrm>
        </p:spPr>
        <p:txBody>
          <a:bodyPr/>
          <a:lstStyle/>
          <a:p>
            <a:r>
              <a:rPr lang="en-US" sz="1200" dirty="0">
                <a:latin typeface="Lora" pitchFamily="2" charset="0"/>
              </a:rPr>
              <a:t>By using this model the accuracy, we obtained is 83.597</a:t>
            </a:r>
          </a:p>
          <a:p>
            <a:pPr marL="76200" indent="0">
              <a:buNone/>
            </a:pPr>
            <a:endParaRPr lang="en-US" dirty="0"/>
          </a:p>
        </p:txBody>
      </p:sp>
      <p:sp>
        <p:nvSpPr>
          <p:cNvPr id="4" name="Slide Number Placeholder 3">
            <a:extLst>
              <a:ext uri="{FF2B5EF4-FFF2-40B4-BE49-F238E27FC236}">
                <a16:creationId xmlns:a16="http://schemas.microsoft.com/office/drawing/2014/main" id="{F544BB90-B36B-DCEB-F145-2DE64E8CB7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a:extLst>
              <a:ext uri="{FF2B5EF4-FFF2-40B4-BE49-F238E27FC236}">
                <a16:creationId xmlns:a16="http://schemas.microsoft.com/office/drawing/2014/main" id="{D95CEEF8-DABB-4467-C131-56FF18509B52}"/>
              </a:ext>
            </a:extLst>
          </p:cNvPr>
          <p:cNvPicPr>
            <a:picLocks noChangeAspect="1"/>
          </p:cNvPicPr>
          <p:nvPr/>
        </p:nvPicPr>
        <p:blipFill>
          <a:blip r:embed="rId2"/>
          <a:stretch>
            <a:fillRect/>
          </a:stretch>
        </p:blipFill>
        <p:spPr>
          <a:xfrm>
            <a:off x="953050" y="2096148"/>
            <a:ext cx="3878400" cy="2917280"/>
          </a:xfrm>
          <a:prstGeom prst="rect">
            <a:avLst/>
          </a:prstGeom>
        </p:spPr>
      </p:pic>
      <p:sp>
        <p:nvSpPr>
          <p:cNvPr id="7" name="TextBox 6">
            <a:extLst>
              <a:ext uri="{FF2B5EF4-FFF2-40B4-BE49-F238E27FC236}">
                <a16:creationId xmlns:a16="http://schemas.microsoft.com/office/drawing/2014/main" id="{0E44A15B-365A-1A36-7C9F-D29DB72A1EB1}"/>
              </a:ext>
            </a:extLst>
          </p:cNvPr>
          <p:cNvSpPr txBox="1"/>
          <p:nvPr/>
        </p:nvSpPr>
        <p:spPr>
          <a:xfrm>
            <a:off x="5689600" y="2095967"/>
            <a:ext cx="2956560" cy="646331"/>
          </a:xfrm>
          <a:prstGeom prst="rect">
            <a:avLst/>
          </a:prstGeom>
          <a:noFill/>
        </p:spPr>
        <p:txBody>
          <a:bodyPr wrap="square">
            <a:spAutoFit/>
          </a:bodyPr>
          <a:lstStyle/>
          <a:p>
            <a:r>
              <a:rPr lang="en-US" sz="1200" dirty="0">
                <a:latin typeface="Lora" pitchFamily="2" charset="0"/>
              </a:rPr>
              <a:t>True positive rate(sensitivity)=0.90</a:t>
            </a:r>
          </a:p>
          <a:p>
            <a:r>
              <a:rPr lang="en-US" sz="1200" dirty="0">
                <a:latin typeface="Lora" pitchFamily="2" charset="0"/>
              </a:rPr>
              <a:t>False Positive rate=0.23</a:t>
            </a:r>
          </a:p>
          <a:p>
            <a:r>
              <a:rPr lang="en-US" sz="1200" dirty="0">
                <a:latin typeface="Lora" pitchFamily="2" charset="0"/>
              </a:rPr>
              <a:t>Precision=0.71</a:t>
            </a:r>
          </a:p>
        </p:txBody>
      </p:sp>
    </p:spTree>
    <p:extLst>
      <p:ext uri="{BB962C8B-B14F-4D97-AF65-F5344CB8AC3E}">
        <p14:creationId xmlns:p14="http://schemas.microsoft.com/office/powerpoint/2010/main" val="408499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highlight>
                  <a:schemeClr val="accent1"/>
                </a:highlight>
              </a:rPr>
              <a:t>85,670,000</a:t>
            </a:r>
            <a:endParaRPr sz="9600" dirty="0">
              <a:highlight>
                <a:schemeClr val="accent1"/>
              </a:highlight>
            </a:endParaRPr>
          </a:p>
        </p:txBody>
      </p:sp>
      <p:sp>
        <p:nvSpPr>
          <p:cNvPr id="277" name="Google Shape;277;p27"/>
          <p:cNvSpPr txBox="1">
            <a:spLocks noGrp="1"/>
          </p:cNvSpPr>
          <p:nvPr>
            <p:ph type="subTitle" idx="4294967295"/>
          </p:nvPr>
        </p:nvSpPr>
        <p:spPr>
          <a:xfrm>
            <a:off x="342900" y="2836662"/>
            <a:ext cx="8115300" cy="788191"/>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That’s the number of americans suffering with Diagnosable Personality Disorder</a:t>
            </a:r>
            <a:endParaRPr sz="1800" dirty="0"/>
          </a:p>
        </p:txBody>
      </p:sp>
      <p:grpSp>
        <p:nvGrpSpPr>
          <p:cNvPr id="278" name="Google Shape;278;p27"/>
          <p:cNvGrpSpPr/>
          <p:nvPr/>
        </p:nvGrpSpPr>
        <p:grpSpPr>
          <a:xfrm>
            <a:off x="4433048" y="4413425"/>
            <a:ext cx="277859" cy="201655"/>
            <a:chOff x="3932350" y="3714775"/>
            <a:chExt cx="439650" cy="319075"/>
          </a:xfrm>
        </p:grpSpPr>
        <p:sp>
          <p:nvSpPr>
            <p:cNvPr id="279" name="Google Shape;279;p2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6996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8562-176D-A645-A89D-4DC86164D3D7}"/>
              </a:ext>
            </a:extLst>
          </p:cNvPr>
          <p:cNvSpPr>
            <a:spLocks noGrp="1"/>
          </p:cNvSpPr>
          <p:nvPr>
            <p:ph type="title"/>
          </p:nvPr>
        </p:nvSpPr>
        <p:spPr/>
        <p:txBody>
          <a:bodyPr/>
          <a:lstStyle/>
          <a:p>
            <a:r>
              <a:rPr lang="en-US"/>
              <a:t>Evaluation of Models:</a:t>
            </a:r>
          </a:p>
        </p:txBody>
      </p:sp>
      <p:pic>
        <p:nvPicPr>
          <p:cNvPr id="5" name="Picture 4">
            <a:extLst>
              <a:ext uri="{FF2B5EF4-FFF2-40B4-BE49-F238E27FC236}">
                <a16:creationId xmlns:a16="http://schemas.microsoft.com/office/drawing/2014/main" id="{F2DBB316-00B9-9055-216D-DE0166FB119C}"/>
              </a:ext>
            </a:extLst>
          </p:cNvPr>
          <p:cNvPicPr>
            <a:picLocks noChangeAspect="1"/>
          </p:cNvPicPr>
          <p:nvPr/>
        </p:nvPicPr>
        <p:blipFill>
          <a:blip r:embed="rId3"/>
          <a:stretch>
            <a:fillRect/>
          </a:stretch>
        </p:blipFill>
        <p:spPr>
          <a:xfrm>
            <a:off x="1299771" y="1374405"/>
            <a:ext cx="5804786" cy="3290611"/>
          </a:xfrm>
          <a:prstGeom prst="rect">
            <a:avLst/>
          </a:prstGeom>
        </p:spPr>
      </p:pic>
      <p:sp>
        <p:nvSpPr>
          <p:cNvPr id="3" name="Text Placeholder 2">
            <a:extLst>
              <a:ext uri="{FF2B5EF4-FFF2-40B4-BE49-F238E27FC236}">
                <a16:creationId xmlns:a16="http://schemas.microsoft.com/office/drawing/2014/main" id="{EE4AB65E-BD33-00A3-184D-7E585FB987CE}"/>
              </a:ext>
            </a:extLst>
          </p:cNvPr>
          <p:cNvSpPr>
            <a:spLocks noGrp="1"/>
          </p:cNvSpPr>
          <p:nvPr>
            <p:ph type="body" idx="1"/>
          </p:nvPr>
        </p:nvSpPr>
        <p:spPr>
          <a:xfrm>
            <a:off x="548641" y="1158241"/>
            <a:ext cx="6609080" cy="3290612"/>
          </a:xfrm>
        </p:spPr>
        <p:txBody>
          <a:bodyPr/>
          <a:lstStyle/>
          <a:p>
            <a:pPr marL="76200" indent="0">
              <a:buNone/>
            </a:pPr>
            <a:endParaRPr lang="en-US" dirty="0"/>
          </a:p>
        </p:txBody>
      </p:sp>
      <p:sp>
        <p:nvSpPr>
          <p:cNvPr id="4" name="Slide Number Placeholder 3">
            <a:extLst>
              <a:ext uri="{FF2B5EF4-FFF2-40B4-BE49-F238E27FC236}">
                <a16:creationId xmlns:a16="http://schemas.microsoft.com/office/drawing/2014/main" id="{5C9C19A7-6671-CD39-2E67-0923577B6D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29292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68CE-71CD-9695-5709-A535DEFDD6FD}"/>
              </a:ext>
            </a:extLst>
          </p:cNvPr>
          <p:cNvSpPr>
            <a:spLocks noGrp="1"/>
          </p:cNvSpPr>
          <p:nvPr>
            <p:ph type="title"/>
          </p:nvPr>
        </p:nvSpPr>
        <p:spPr/>
        <p:txBody>
          <a:bodyPr/>
          <a:lstStyle/>
          <a:p>
            <a:r>
              <a:rPr lang="en" dirty="0">
                <a:highlight>
                  <a:schemeClr val="accent1"/>
                </a:highlight>
              </a:rPr>
              <a:t>Evaluation</a:t>
            </a:r>
            <a:endParaRPr lang="en-US" dirty="0"/>
          </a:p>
        </p:txBody>
      </p:sp>
      <p:sp>
        <p:nvSpPr>
          <p:cNvPr id="3" name="Text Placeholder 2">
            <a:extLst>
              <a:ext uri="{FF2B5EF4-FFF2-40B4-BE49-F238E27FC236}">
                <a16:creationId xmlns:a16="http://schemas.microsoft.com/office/drawing/2014/main" id="{55972B09-90BC-E02C-8A0F-AF21058FEBAF}"/>
              </a:ext>
            </a:extLst>
          </p:cNvPr>
          <p:cNvSpPr>
            <a:spLocks noGrp="1"/>
          </p:cNvSpPr>
          <p:nvPr>
            <p:ph type="body" idx="1"/>
          </p:nvPr>
        </p:nvSpPr>
        <p:spPr>
          <a:xfrm>
            <a:off x="868170" y="1479310"/>
            <a:ext cx="6809700" cy="3112200"/>
          </a:xfrm>
        </p:spPr>
        <p:txBody>
          <a:bodyPr/>
          <a:lstStyle/>
          <a:p>
            <a:pPr>
              <a:buSzPct val="130000"/>
            </a:pPr>
            <a:r>
              <a:rPr lang="en-US" sz="1200" dirty="0">
                <a:latin typeface="Lora" pitchFamily="2" charset="77"/>
              </a:rPr>
              <a:t>We came to know that the most important factors to predict whether the person requires treatment for the mental health condition are age, </a:t>
            </a:r>
            <a:r>
              <a:rPr lang="en-US" sz="1200" dirty="0" err="1">
                <a:latin typeface="Lora" pitchFamily="2" charset="77"/>
              </a:rPr>
              <a:t>family_history</a:t>
            </a:r>
            <a:r>
              <a:rPr lang="en-US" sz="1200" dirty="0">
                <a:latin typeface="Lora" pitchFamily="2" charset="77"/>
              </a:rPr>
              <a:t>, anonymity ,leave and </a:t>
            </a:r>
            <a:r>
              <a:rPr lang="en-US" sz="1200" dirty="0" err="1">
                <a:latin typeface="Lora" pitchFamily="2" charset="77"/>
              </a:rPr>
              <a:t>work_interfere</a:t>
            </a:r>
            <a:r>
              <a:rPr lang="en-US" sz="1200" dirty="0">
                <a:latin typeface="Lora" pitchFamily="2" charset="77"/>
              </a:rPr>
              <a:t>.</a:t>
            </a:r>
          </a:p>
          <a:p>
            <a:pPr>
              <a:buSzPct val="130000"/>
            </a:pPr>
            <a:r>
              <a:rPr lang="en-US" sz="1200" dirty="0">
                <a:latin typeface="Lora" pitchFamily="2" charset="77"/>
              </a:rPr>
              <a:t>Also, we did observe a strong relationship with the Family History as the people with mental health history requires more attention towards the treatment than the other.</a:t>
            </a:r>
          </a:p>
          <a:p>
            <a:pPr>
              <a:buSzPct val="130000"/>
            </a:pPr>
            <a:r>
              <a:rPr lang="en-US" sz="1200" dirty="0">
                <a:latin typeface="Lora" pitchFamily="2" charset="77"/>
              </a:rPr>
              <a:t>Another insight we observed is as companies tend to provide more health benefits the people requiring treatment is less . So, the companies should concentrate more on the benefits to provide for the wellbeing of a person.</a:t>
            </a:r>
          </a:p>
          <a:p>
            <a:pPr>
              <a:buSzPct val="130000"/>
            </a:pPr>
            <a:endParaRPr lang="en-US" sz="1200" dirty="0"/>
          </a:p>
          <a:p>
            <a:pPr>
              <a:buSzPct val="130000"/>
            </a:pPr>
            <a:endParaRPr lang="en-US" sz="1200" dirty="0"/>
          </a:p>
          <a:p>
            <a:endParaRPr lang="en-US" sz="1200" dirty="0"/>
          </a:p>
          <a:p>
            <a:endParaRPr lang="en-US" sz="1200" dirty="0"/>
          </a:p>
          <a:p>
            <a:pPr marL="76200" indent="0">
              <a:buNone/>
            </a:pPr>
            <a:endParaRPr lang="en-US" sz="1200" dirty="0"/>
          </a:p>
        </p:txBody>
      </p:sp>
      <p:sp>
        <p:nvSpPr>
          <p:cNvPr id="4" name="Slide Number Placeholder 3">
            <a:extLst>
              <a:ext uri="{FF2B5EF4-FFF2-40B4-BE49-F238E27FC236}">
                <a16:creationId xmlns:a16="http://schemas.microsoft.com/office/drawing/2014/main" id="{906BDC9E-8DF9-CF3F-B8CC-B617DF17D9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pSp>
        <p:nvGrpSpPr>
          <p:cNvPr id="5" name="Google Shape;250;p25">
            <a:extLst>
              <a:ext uri="{FF2B5EF4-FFF2-40B4-BE49-F238E27FC236}">
                <a16:creationId xmlns:a16="http://schemas.microsoft.com/office/drawing/2014/main" id="{88CD8E8F-D19E-3B3E-FC51-80E1E48F5299}"/>
              </a:ext>
            </a:extLst>
          </p:cNvPr>
          <p:cNvGrpSpPr/>
          <p:nvPr/>
        </p:nvGrpSpPr>
        <p:grpSpPr>
          <a:xfrm>
            <a:off x="916458" y="1019750"/>
            <a:ext cx="214625" cy="214625"/>
            <a:chOff x="2594050" y="1631825"/>
            <a:chExt cx="439625" cy="439625"/>
          </a:xfrm>
        </p:grpSpPr>
        <p:sp>
          <p:nvSpPr>
            <p:cNvPr id="6" name="Google Shape;251;p25">
              <a:extLst>
                <a:ext uri="{FF2B5EF4-FFF2-40B4-BE49-F238E27FC236}">
                  <a16:creationId xmlns:a16="http://schemas.microsoft.com/office/drawing/2014/main" id="{DC317FC9-A1D9-E1F4-3911-8A69B756058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p25">
              <a:extLst>
                <a:ext uri="{FF2B5EF4-FFF2-40B4-BE49-F238E27FC236}">
                  <a16:creationId xmlns:a16="http://schemas.microsoft.com/office/drawing/2014/main" id="{870C68CC-1396-2CCF-51A1-7CC9635B61C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3;p25">
              <a:extLst>
                <a:ext uri="{FF2B5EF4-FFF2-40B4-BE49-F238E27FC236}">
                  <a16:creationId xmlns:a16="http://schemas.microsoft.com/office/drawing/2014/main" id="{FCF96CA3-0327-0F52-8E78-FF54A827217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p25">
              <a:extLst>
                <a:ext uri="{FF2B5EF4-FFF2-40B4-BE49-F238E27FC236}">
                  <a16:creationId xmlns:a16="http://schemas.microsoft.com/office/drawing/2014/main" id="{76A71486-62F8-7BD4-5F5D-52CAB1FCCC8E}"/>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8370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ECCA-3555-6136-A59E-4A27AAD28D0B}"/>
              </a:ext>
            </a:extLst>
          </p:cNvPr>
          <p:cNvSpPr>
            <a:spLocks noGrp="1"/>
          </p:cNvSpPr>
          <p:nvPr>
            <p:ph type="title"/>
          </p:nvPr>
        </p:nvSpPr>
        <p:spPr/>
        <p:txBody>
          <a:bodyPr/>
          <a:lstStyle/>
          <a:p>
            <a:r>
              <a:rPr lang="en" dirty="0"/>
              <a:t> </a:t>
            </a:r>
            <a:r>
              <a:rPr lang="en" dirty="0">
                <a:highlight>
                  <a:schemeClr val="accent1"/>
                </a:highlight>
              </a:rPr>
              <a:t>Recommendations: </a:t>
            </a:r>
            <a:endParaRPr lang="en-US" dirty="0"/>
          </a:p>
        </p:txBody>
      </p:sp>
      <p:sp>
        <p:nvSpPr>
          <p:cNvPr id="3" name="Text Placeholder 2">
            <a:extLst>
              <a:ext uri="{FF2B5EF4-FFF2-40B4-BE49-F238E27FC236}">
                <a16:creationId xmlns:a16="http://schemas.microsoft.com/office/drawing/2014/main" id="{A32C73EF-2FE9-3953-B08A-ED39ED7F0F89}"/>
              </a:ext>
            </a:extLst>
          </p:cNvPr>
          <p:cNvSpPr>
            <a:spLocks noGrp="1"/>
          </p:cNvSpPr>
          <p:nvPr>
            <p:ph type="body" idx="1"/>
          </p:nvPr>
        </p:nvSpPr>
        <p:spPr>
          <a:xfrm>
            <a:off x="711200" y="1554480"/>
            <a:ext cx="7479750" cy="3174190"/>
          </a:xfrm>
        </p:spPr>
        <p:txBody>
          <a:bodyPr/>
          <a:lstStyle/>
          <a:p>
            <a:pPr marL="76200" indent="0">
              <a:buNone/>
            </a:pPr>
            <a:endParaRPr lang="en-US" sz="1400" b="0" i="0" dirty="0">
              <a:solidFill>
                <a:srgbClr val="000000"/>
              </a:solidFill>
              <a:effectLst/>
              <a:latin typeface="Quattrocento Sans" panose="020B0502050000020003" pitchFamily="34" charset="0"/>
            </a:endParaRPr>
          </a:p>
          <a:p>
            <a:pPr>
              <a:buSzPct val="130000"/>
            </a:pPr>
            <a:r>
              <a:rPr lang="en-US" sz="1200" dirty="0">
                <a:solidFill>
                  <a:srgbClr val="000000"/>
                </a:solidFill>
                <a:latin typeface="Lora" pitchFamily="2" charset="77"/>
              </a:rPr>
              <a:t>With an usage of  the other valid features, there can be better predictions on the person’s well-being.</a:t>
            </a:r>
            <a:endParaRPr lang="en-US" sz="1200" b="0" i="0" dirty="0">
              <a:solidFill>
                <a:srgbClr val="000000"/>
              </a:solidFill>
              <a:effectLst/>
              <a:latin typeface="Lora" pitchFamily="2" charset="77"/>
            </a:endParaRPr>
          </a:p>
          <a:p>
            <a:pPr>
              <a:buSzPct val="130000"/>
            </a:pPr>
            <a:r>
              <a:rPr lang="en-US" sz="1200" dirty="0">
                <a:solidFill>
                  <a:srgbClr val="000000"/>
                </a:solidFill>
                <a:latin typeface="Lora" pitchFamily="2" charset="77"/>
              </a:rPr>
              <a:t>We can try some more predictive models on this data set to get more accuracy. </a:t>
            </a:r>
            <a:endParaRPr lang="en-US" sz="1200" b="0" i="0" dirty="0">
              <a:solidFill>
                <a:srgbClr val="000000"/>
              </a:solidFill>
              <a:effectLst/>
              <a:latin typeface="Lora" pitchFamily="2" charset="77"/>
            </a:endParaRPr>
          </a:p>
          <a:p>
            <a:pPr>
              <a:buSzPct val="130000"/>
            </a:pPr>
            <a:r>
              <a:rPr lang="en-US" sz="1200" b="0" i="0" dirty="0">
                <a:solidFill>
                  <a:srgbClr val="000000"/>
                </a:solidFill>
                <a:effectLst/>
                <a:latin typeface="Lora" pitchFamily="2" charset="77"/>
              </a:rPr>
              <a:t>Learnt all about analysis and predictions </a:t>
            </a:r>
            <a:r>
              <a:rPr lang="en-US" sz="1200" dirty="0">
                <a:solidFill>
                  <a:srgbClr val="000000"/>
                </a:solidFill>
                <a:latin typeface="Lora" pitchFamily="2" charset="77"/>
              </a:rPr>
              <a:t>and how to implement In-Class Concepts to Real time Scenarios in Corporate World.</a:t>
            </a:r>
            <a:endParaRPr lang="en-US" sz="1200" b="0" i="0" dirty="0">
              <a:solidFill>
                <a:srgbClr val="000000"/>
              </a:solidFill>
              <a:effectLst/>
              <a:latin typeface="Lora" pitchFamily="2" charset="77"/>
            </a:endParaRPr>
          </a:p>
          <a:p>
            <a:pPr marL="76200" indent="0">
              <a:buNone/>
            </a:pPr>
            <a:endParaRPr lang="en-US" sz="1400" b="0" i="0" dirty="0">
              <a:solidFill>
                <a:srgbClr val="000000"/>
              </a:solidFill>
              <a:effectLst/>
              <a:latin typeface="Lora" pitchFamily="2" charset="77"/>
            </a:endParaRPr>
          </a:p>
          <a:p>
            <a:endParaRPr lang="en-US" sz="1400" dirty="0">
              <a:solidFill>
                <a:srgbClr val="000000"/>
              </a:solidFill>
              <a:latin typeface="Quattrocento Sans" panose="020B0502050000020003" pitchFamily="34" charset="0"/>
            </a:endParaRPr>
          </a:p>
          <a:p>
            <a:endParaRPr lang="en-US" sz="1400" dirty="0">
              <a:latin typeface="Quattrocento Sans" panose="020B0502050000020003" pitchFamily="34" charset="0"/>
            </a:endParaRPr>
          </a:p>
        </p:txBody>
      </p:sp>
      <p:sp>
        <p:nvSpPr>
          <p:cNvPr id="6" name="Slide Number Placeholder 5">
            <a:extLst>
              <a:ext uri="{FF2B5EF4-FFF2-40B4-BE49-F238E27FC236}">
                <a16:creationId xmlns:a16="http://schemas.microsoft.com/office/drawing/2014/main" id="{72290AFF-DE43-E7C1-0F19-DB987DA722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pSp>
        <p:nvGrpSpPr>
          <p:cNvPr id="7" name="Google Shape;250;p25">
            <a:extLst>
              <a:ext uri="{FF2B5EF4-FFF2-40B4-BE49-F238E27FC236}">
                <a16:creationId xmlns:a16="http://schemas.microsoft.com/office/drawing/2014/main" id="{822F580A-792B-4524-A051-44D5849F306B}"/>
              </a:ext>
            </a:extLst>
          </p:cNvPr>
          <p:cNvGrpSpPr/>
          <p:nvPr/>
        </p:nvGrpSpPr>
        <p:grpSpPr>
          <a:xfrm>
            <a:off x="916458" y="1019750"/>
            <a:ext cx="214625" cy="214625"/>
            <a:chOff x="2594050" y="1631825"/>
            <a:chExt cx="439625" cy="439625"/>
          </a:xfrm>
        </p:grpSpPr>
        <p:sp>
          <p:nvSpPr>
            <p:cNvPr id="8" name="Google Shape;251;p25">
              <a:extLst>
                <a:ext uri="{FF2B5EF4-FFF2-40B4-BE49-F238E27FC236}">
                  <a16:creationId xmlns:a16="http://schemas.microsoft.com/office/drawing/2014/main" id="{F8F19A16-1E78-77C9-2D07-47535973F6E1}"/>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2;p25">
              <a:extLst>
                <a:ext uri="{FF2B5EF4-FFF2-40B4-BE49-F238E27FC236}">
                  <a16:creationId xmlns:a16="http://schemas.microsoft.com/office/drawing/2014/main" id="{B1CA706B-7A07-96C0-9510-8BF62FED55CE}"/>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3;p25">
              <a:extLst>
                <a:ext uri="{FF2B5EF4-FFF2-40B4-BE49-F238E27FC236}">
                  <a16:creationId xmlns:a16="http://schemas.microsoft.com/office/drawing/2014/main" id="{783C28CB-4CA0-7362-1906-2E34456B941F}"/>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p25">
              <a:extLst>
                <a:ext uri="{FF2B5EF4-FFF2-40B4-BE49-F238E27FC236}">
                  <a16:creationId xmlns:a16="http://schemas.microsoft.com/office/drawing/2014/main" id="{4F6A6E89-EE83-7AE4-E0CA-D3400DAFE071}"/>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019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226209" y="896112"/>
            <a:ext cx="485316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highlight>
                  <a:schemeClr val="accent1"/>
                </a:highlight>
              </a:rPr>
              <a:t>Future work:</a:t>
            </a:r>
            <a:endParaRPr sz="1800" dirty="0">
              <a:highlight>
                <a:schemeClr val="accent1"/>
              </a:highlight>
            </a:endParaRPr>
          </a:p>
        </p:txBody>
      </p:sp>
      <p:sp>
        <p:nvSpPr>
          <p:cNvPr id="2" name="Text Placeholder 1">
            <a:extLst>
              <a:ext uri="{FF2B5EF4-FFF2-40B4-BE49-F238E27FC236}">
                <a16:creationId xmlns:a16="http://schemas.microsoft.com/office/drawing/2014/main" id="{7772DBB4-5B7A-9A5E-2B37-16374B4ED618}"/>
              </a:ext>
            </a:extLst>
          </p:cNvPr>
          <p:cNvSpPr>
            <a:spLocks noGrp="1"/>
          </p:cNvSpPr>
          <p:nvPr>
            <p:ph type="body" idx="1"/>
          </p:nvPr>
        </p:nvSpPr>
        <p:spPr>
          <a:xfrm>
            <a:off x="787400" y="1584960"/>
            <a:ext cx="7403550" cy="3143710"/>
          </a:xfrm>
        </p:spPr>
        <p:txBody>
          <a:bodyPr/>
          <a:lstStyle/>
          <a:p>
            <a:pPr>
              <a:buSzPct val="130000"/>
            </a:pPr>
            <a:r>
              <a:rPr lang="en-IN" sz="1200" dirty="0">
                <a:latin typeface="Lora" pitchFamily="2" charset="77"/>
                <a:ea typeface="Times New Roman" panose="02020603050405020304" pitchFamily="18" charset="0"/>
                <a:cs typeface="Calibri" panose="020F0502020204030204" pitchFamily="34" charset="0"/>
              </a:rPr>
              <a:t>We would like to continue the further work in future as Health is “The Most Important Asset” in everyone’s life.</a:t>
            </a:r>
          </a:p>
          <a:p>
            <a:pPr>
              <a:buSzPct val="130000"/>
            </a:pPr>
            <a:r>
              <a:rPr lang="en-IN" sz="1200" dirty="0">
                <a:latin typeface="Lora" pitchFamily="2" charset="77"/>
                <a:ea typeface="Times New Roman" panose="02020603050405020304" pitchFamily="18" charset="0"/>
                <a:cs typeface="Calibri" panose="020F0502020204030204" pitchFamily="34" charset="0"/>
              </a:rPr>
              <a:t>We intend to predict and detect What is the exact treatment they require and  reasons for the abnormal behaviour by further introducing new features into our data set like </a:t>
            </a:r>
            <a:r>
              <a:rPr lang="en-IN" sz="1200" dirty="0" err="1">
                <a:latin typeface="Lora" pitchFamily="2" charset="77"/>
                <a:ea typeface="Times New Roman" panose="02020603050405020304" pitchFamily="18" charset="0"/>
                <a:cs typeface="Calibri" panose="020F0502020204030204" pitchFamily="34" charset="0"/>
              </a:rPr>
              <a:t>Treatment_Type</a:t>
            </a:r>
            <a:r>
              <a:rPr lang="en-IN" sz="1200" dirty="0">
                <a:latin typeface="Lora" pitchFamily="2" charset="77"/>
                <a:ea typeface="Times New Roman" panose="02020603050405020304" pitchFamily="18" charset="0"/>
                <a:cs typeface="Calibri" panose="020F0502020204030204" pitchFamily="34" charset="0"/>
              </a:rPr>
              <a:t>, </a:t>
            </a:r>
            <a:r>
              <a:rPr lang="en-IN" sz="1200" dirty="0" err="1">
                <a:latin typeface="Lora" pitchFamily="2" charset="77"/>
                <a:ea typeface="Times New Roman" panose="02020603050405020304" pitchFamily="18" charset="0"/>
                <a:cs typeface="Calibri" panose="020F0502020204030204" pitchFamily="34" charset="0"/>
              </a:rPr>
              <a:t>Work_Department</a:t>
            </a:r>
            <a:r>
              <a:rPr lang="en-IN" sz="1200" dirty="0">
                <a:latin typeface="Lora" pitchFamily="2" charset="77"/>
                <a:ea typeface="Times New Roman" panose="02020603050405020304" pitchFamily="18" charset="0"/>
                <a:cs typeface="Calibri" panose="020F0502020204030204" pitchFamily="34" charset="0"/>
              </a:rPr>
              <a:t> and many more.</a:t>
            </a:r>
          </a:p>
          <a:p>
            <a:pPr>
              <a:buSzPct val="130000"/>
            </a:pPr>
            <a:r>
              <a:rPr lang="en-IN" sz="1200" dirty="0">
                <a:effectLst/>
                <a:latin typeface="Lora" pitchFamily="2" charset="77"/>
                <a:ea typeface="Times New Roman" panose="02020603050405020304" pitchFamily="18" charset="0"/>
                <a:cs typeface="Calibri" panose="020F0502020204030204" pitchFamily="34" charset="0"/>
              </a:rPr>
              <a:t>This analysis will help people understand their </a:t>
            </a:r>
            <a:r>
              <a:rPr lang="en-IN" sz="1200" dirty="0">
                <a:latin typeface="Lora" pitchFamily="2" charset="77"/>
                <a:ea typeface="Times New Roman" panose="02020603050405020304" pitchFamily="18" charset="0"/>
                <a:cs typeface="Calibri" panose="020F0502020204030204" pitchFamily="34" charset="0"/>
              </a:rPr>
              <a:t>stability so that they can get treated and lead a better life.</a:t>
            </a:r>
            <a:endParaRPr lang="en-IN" sz="1200" dirty="0">
              <a:effectLst/>
              <a:latin typeface="Lora" pitchFamily="2" charset="77"/>
              <a:ea typeface="Times New Roman" panose="02020603050405020304" pitchFamily="18" charset="0"/>
              <a:cs typeface="Calibri" panose="020F0502020204030204" pitchFamily="34" charset="0"/>
            </a:endParaRPr>
          </a:p>
          <a:p>
            <a:pPr marL="76200" indent="0">
              <a:buNone/>
            </a:pPr>
            <a:endParaRPr lang="en-IN" sz="1200" dirty="0">
              <a:latin typeface="Lora" pitchFamily="2" charset="0"/>
              <a:ea typeface="Times New Roman" panose="02020603050405020304" pitchFamily="18" charset="0"/>
              <a:cs typeface="Calibri" panose="020F0502020204030204" pitchFamily="34" charset="0"/>
            </a:endParaRPr>
          </a:p>
        </p:txBody>
      </p:sp>
      <p:sp>
        <p:nvSpPr>
          <p:cNvPr id="255" name="Google Shape;255;p2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50" name="Google Shape;250;p25"/>
          <p:cNvGrpSpPr/>
          <p:nvPr/>
        </p:nvGrpSpPr>
        <p:grpSpPr>
          <a:xfrm>
            <a:off x="916458" y="1019750"/>
            <a:ext cx="214625" cy="214625"/>
            <a:chOff x="2594050" y="1631825"/>
            <a:chExt cx="439625" cy="439625"/>
          </a:xfrm>
        </p:grpSpPr>
        <p:sp>
          <p:nvSpPr>
            <p:cNvPr id="251" name="Google Shape;251;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a:solidFill>
                <a:schemeClr val="dk1"/>
              </a:solidFill>
            </a:endParaRPr>
          </a:p>
          <a:p>
            <a:pPr marL="0" lvl="0" indent="0" algn="l" rtl="0">
              <a:spcBef>
                <a:spcPts val="600"/>
              </a:spcBef>
              <a:spcAft>
                <a:spcPts val="0"/>
              </a:spcAft>
              <a:buNone/>
            </a:pPr>
            <a:endParaRPr b="1"/>
          </a:p>
        </p:txBody>
      </p:sp>
      <p:cxnSp>
        <p:nvCxnSpPr>
          <p:cNvPr id="323" name="Google Shape;323;p30"/>
          <p:cNvCxnSpPr/>
          <p:nvPr/>
        </p:nvCxnSpPr>
        <p:spPr>
          <a:xfrm>
            <a:off x="36099" y="2236817"/>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49"/>
            <a:ext cx="3879546" cy="26747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a:t>Thank you</a:t>
            </a:r>
            <a:endParaRPr sz="5400"/>
          </a:p>
        </p:txBody>
      </p:sp>
      <p:cxnSp>
        <p:nvCxnSpPr>
          <p:cNvPr id="325" name="Google Shape;325;p30"/>
          <p:cNvCxnSpPr/>
          <p:nvPr/>
        </p:nvCxnSpPr>
        <p:spPr>
          <a:xfrm>
            <a:off x="6199400" y="2236817"/>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52122" y="1667267"/>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05347" y="1976350"/>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7316-BF40-6652-B840-726F23F67D8E}"/>
              </a:ext>
            </a:extLst>
          </p:cNvPr>
          <p:cNvSpPr>
            <a:spLocks noGrp="1"/>
          </p:cNvSpPr>
          <p:nvPr>
            <p:ph type="title"/>
          </p:nvPr>
        </p:nvSpPr>
        <p:spPr>
          <a:xfrm>
            <a:off x="1536372" y="957631"/>
            <a:ext cx="4105150" cy="338263"/>
          </a:xfrm>
        </p:spPr>
        <p:txBody>
          <a:bodyPr/>
          <a:lstStyle/>
          <a:p>
            <a:r>
              <a:rPr lang="en">
                <a:highlight>
                  <a:schemeClr val="accent1"/>
                </a:highlight>
              </a:rPr>
              <a:t>Problem Statement:</a:t>
            </a:r>
            <a:endParaRPr lang="en-US"/>
          </a:p>
        </p:txBody>
      </p:sp>
      <p:sp>
        <p:nvSpPr>
          <p:cNvPr id="3" name="Text Placeholder 2">
            <a:extLst>
              <a:ext uri="{FF2B5EF4-FFF2-40B4-BE49-F238E27FC236}">
                <a16:creationId xmlns:a16="http://schemas.microsoft.com/office/drawing/2014/main" id="{3001640E-4AAB-F5DC-7BA4-7D7C210E37E1}"/>
              </a:ext>
            </a:extLst>
          </p:cNvPr>
          <p:cNvSpPr>
            <a:spLocks noGrp="1"/>
          </p:cNvSpPr>
          <p:nvPr>
            <p:ph type="body" idx="1"/>
          </p:nvPr>
        </p:nvSpPr>
        <p:spPr>
          <a:xfrm>
            <a:off x="756920" y="1762760"/>
            <a:ext cx="7434030" cy="2965910"/>
          </a:xfrm>
        </p:spPr>
        <p:txBody>
          <a:bodyPr/>
          <a:lstStyle/>
          <a:p>
            <a:pPr>
              <a:buSzPct val="130000"/>
            </a:pPr>
            <a:r>
              <a:rPr lang="en-US" sz="1200" dirty="0">
                <a:latin typeface="Lora" pitchFamily="2" charset="0"/>
              </a:rPr>
              <a:t>To predict the well being of a person and does he/she require treatment.</a:t>
            </a:r>
          </a:p>
          <a:p>
            <a:pPr>
              <a:buSzPct val="130000"/>
            </a:pPr>
            <a:endParaRPr lang="en-US" sz="1200" dirty="0">
              <a:latin typeface="Lora" pitchFamily="2" charset="0"/>
            </a:endParaRPr>
          </a:p>
          <a:p>
            <a:pPr>
              <a:buSzPct val="130000"/>
            </a:pPr>
            <a:r>
              <a:rPr lang="en-US" sz="1200" dirty="0">
                <a:latin typeface="Lora" pitchFamily="2" charset="0"/>
              </a:rPr>
              <a:t>This project aims to build machine learning models which can predict whether person requires treatment or not based on the specific features and identifying the importance of factors which can help HR to</a:t>
            </a:r>
            <a:r>
              <a:rPr lang="en-US" sz="1200" b="0" i="0" dirty="0">
                <a:effectLst/>
                <a:latin typeface="Lora" pitchFamily="2" charset="0"/>
              </a:rPr>
              <a:t> see what factors that  the company needs to support so the employee wants to get mental health treatment.</a:t>
            </a:r>
            <a:endParaRPr lang="en-US" sz="1200" dirty="0">
              <a:latin typeface="Lora" pitchFamily="2" charset="0"/>
            </a:endParaRPr>
          </a:p>
        </p:txBody>
      </p:sp>
      <p:sp>
        <p:nvSpPr>
          <p:cNvPr id="4" name="Slide Number Placeholder 3">
            <a:extLst>
              <a:ext uri="{FF2B5EF4-FFF2-40B4-BE49-F238E27FC236}">
                <a16:creationId xmlns:a16="http://schemas.microsoft.com/office/drawing/2014/main" id="{2CDE9320-4AC3-ACBE-0220-057640140F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6" name="Google Shape;87;p13">
            <a:extLst>
              <a:ext uri="{FF2B5EF4-FFF2-40B4-BE49-F238E27FC236}">
                <a16:creationId xmlns:a16="http://schemas.microsoft.com/office/drawing/2014/main" id="{1A720E54-A9D6-D9C8-E73A-1E2FC16B97BD}"/>
              </a:ext>
            </a:extLst>
          </p:cNvPr>
          <p:cNvGrpSpPr/>
          <p:nvPr/>
        </p:nvGrpSpPr>
        <p:grpSpPr>
          <a:xfrm>
            <a:off x="916458" y="1019750"/>
            <a:ext cx="214625" cy="214625"/>
            <a:chOff x="2594050" y="1631825"/>
            <a:chExt cx="439625" cy="439625"/>
          </a:xfrm>
        </p:grpSpPr>
        <p:sp>
          <p:nvSpPr>
            <p:cNvPr id="7" name="Google Shape;88;p13">
              <a:extLst>
                <a:ext uri="{FF2B5EF4-FFF2-40B4-BE49-F238E27FC236}">
                  <a16:creationId xmlns:a16="http://schemas.microsoft.com/office/drawing/2014/main" id="{BEBA7953-7913-C438-1E00-EA15CDA27DA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p13">
              <a:extLst>
                <a:ext uri="{FF2B5EF4-FFF2-40B4-BE49-F238E27FC236}">
                  <a16:creationId xmlns:a16="http://schemas.microsoft.com/office/drawing/2014/main" id="{C6331711-D38F-FA44-5FAD-7C912157D337}"/>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p13">
              <a:extLst>
                <a:ext uri="{FF2B5EF4-FFF2-40B4-BE49-F238E27FC236}">
                  <a16:creationId xmlns:a16="http://schemas.microsoft.com/office/drawing/2014/main" id="{A31AD712-7C49-C79E-35D6-1F9CBEC2EAF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p13">
              <a:extLst>
                <a:ext uri="{FF2B5EF4-FFF2-40B4-BE49-F238E27FC236}">
                  <a16:creationId xmlns:a16="http://schemas.microsoft.com/office/drawing/2014/main" id="{4AA0ECFA-FC5F-E2C5-59A7-1B9BA4B2A2CB}"/>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551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A560-A66A-5ED2-F8D7-33354749FD15}"/>
              </a:ext>
            </a:extLst>
          </p:cNvPr>
          <p:cNvSpPr>
            <a:spLocks noGrp="1"/>
          </p:cNvSpPr>
          <p:nvPr>
            <p:ph type="title"/>
          </p:nvPr>
        </p:nvSpPr>
        <p:spPr>
          <a:xfrm>
            <a:off x="1381250" y="892234"/>
            <a:ext cx="4001116" cy="494604"/>
          </a:xfrm>
        </p:spPr>
        <p:txBody>
          <a:bodyPr/>
          <a:lstStyle/>
          <a:p>
            <a:r>
              <a:rPr lang="en">
                <a:highlight>
                  <a:schemeClr val="accent1"/>
                </a:highlight>
              </a:rPr>
              <a:t>Data Source(Working Data set):</a:t>
            </a:r>
            <a:endParaRPr lang="en-IN"/>
          </a:p>
        </p:txBody>
      </p:sp>
      <p:sp>
        <p:nvSpPr>
          <p:cNvPr id="3" name="Text Placeholder 2">
            <a:extLst>
              <a:ext uri="{FF2B5EF4-FFF2-40B4-BE49-F238E27FC236}">
                <a16:creationId xmlns:a16="http://schemas.microsoft.com/office/drawing/2014/main" id="{0FA43B2D-B0F9-173C-62F7-596F89A35F04}"/>
              </a:ext>
            </a:extLst>
          </p:cNvPr>
          <p:cNvSpPr>
            <a:spLocks noGrp="1"/>
          </p:cNvSpPr>
          <p:nvPr>
            <p:ph type="body" idx="1"/>
          </p:nvPr>
        </p:nvSpPr>
        <p:spPr>
          <a:xfrm>
            <a:off x="647700" y="1386839"/>
            <a:ext cx="8275320" cy="3363011"/>
          </a:xfrm>
        </p:spPr>
        <p:txBody>
          <a:bodyPr/>
          <a:lstStyle/>
          <a:p>
            <a:pPr>
              <a:buSzPct val="130000"/>
            </a:pPr>
            <a:r>
              <a:rPr lang="en-US" sz="1200" dirty="0">
                <a:solidFill>
                  <a:srgbClr val="000000"/>
                </a:solidFill>
                <a:latin typeface="Lora" pitchFamily="2" charset="0"/>
              </a:rPr>
              <a:t>After thorough research of the literature, we were able to find a dataset that could help us this analysis and prediction.</a:t>
            </a:r>
          </a:p>
          <a:p>
            <a:pPr>
              <a:buSzPct val="130000"/>
            </a:pPr>
            <a:endParaRPr lang="en-US" sz="1200" dirty="0">
              <a:solidFill>
                <a:srgbClr val="000000"/>
              </a:solidFill>
              <a:latin typeface="Lora" pitchFamily="2" charset="0"/>
            </a:endParaRPr>
          </a:p>
          <a:p>
            <a:pPr>
              <a:buSzPct val="130000"/>
            </a:pPr>
            <a:r>
              <a:rPr lang="en-US" sz="1200" dirty="0">
                <a:solidFill>
                  <a:srgbClr val="000000"/>
                </a:solidFill>
                <a:latin typeface="Lora" pitchFamily="2" charset="0"/>
              </a:rPr>
              <a:t>This dataset was a survey that measures attitudes towards psychiatric behavior and frequency of health disorders in a tech workplace.</a:t>
            </a:r>
          </a:p>
          <a:p>
            <a:pPr>
              <a:buSzPct val="130000"/>
            </a:pPr>
            <a:endParaRPr lang="en-US" sz="1200" dirty="0">
              <a:solidFill>
                <a:srgbClr val="000000"/>
              </a:solidFill>
              <a:latin typeface="Lora" pitchFamily="2" charset="0"/>
            </a:endParaRPr>
          </a:p>
          <a:p>
            <a:pPr>
              <a:buSzPct val="130000"/>
            </a:pPr>
            <a:r>
              <a:rPr lang="en-US" sz="1200" dirty="0">
                <a:solidFill>
                  <a:srgbClr val="000000"/>
                </a:solidFill>
                <a:latin typeface="Lora" pitchFamily="2" charset="0"/>
              </a:rPr>
              <a:t>The dataset is called  Personality Disorder in Tech.</a:t>
            </a:r>
          </a:p>
          <a:p>
            <a:pPr>
              <a:buSzPct val="130000"/>
            </a:pPr>
            <a:endParaRPr lang="en-US" sz="1200" dirty="0">
              <a:solidFill>
                <a:srgbClr val="000000"/>
              </a:solidFill>
              <a:latin typeface="Lora" pitchFamily="2" charset="0"/>
            </a:endParaRPr>
          </a:p>
          <a:p>
            <a:pPr>
              <a:buSzPct val="130000"/>
            </a:pPr>
            <a:r>
              <a:rPr lang="en-US" sz="1200" dirty="0">
                <a:solidFill>
                  <a:srgbClr val="000000"/>
                </a:solidFill>
                <a:latin typeface="Lora" pitchFamily="2" charset="0"/>
              </a:rPr>
              <a:t>Link: </a:t>
            </a:r>
            <a:r>
              <a:rPr lang="en-US" sz="1200" dirty="0">
                <a:solidFill>
                  <a:srgbClr val="000000"/>
                </a:solidFill>
                <a:latin typeface="Lora" pitchFamily="2" charset="0"/>
                <a:hlinkClick r:id="rId2"/>
              </a:rPr>
              <a:t>https://osmhhelp.org/research</a:t>
            </a:r>
            <a:br>
              <a:rPr lang="en-US" sz="1400" dirty="0">
                <a:solidFill>
                  <a:srgbClr val="000000"/>
                </a:solidFill>
                <a:latin typeface="Quattrocento Sans" panose="020B0502050000020003" pitchFamily="34" charset="0"/>
              </a:rPr>
            </a:br>
            <a:br>
              <a:rPr lang="en-US" sz="1400" dirty="0">
                <a:solidFill>
                  <a:srgbClr val="000000"/>
                </a:solidFill>
                <a:latin typeface="Quattrocento Sans" panose="020B0502050000020003" pitchFamily="34" charset="0"/>
              </a:rPr>
            </a:br>
            <a:endParaRPr lang="en-US" sz="1400" dirty="0">
              <a:solidFill>
                <a:srgbClr val="000000"/>
              </a:solidFill>
              <a:latin typeface="Quattrocento Sans" panose="020B0502050000020003" pitchFamily="34" charset="0"/>
            </a:endParaRPr>
          </a:p>
          <a:p>
            <a:endParaRPr lang="en-US" sz="1400" dirty="0">
              <a:solidFill>
                <a:srgbClr val="000000"/>
              </a:solidFill>
              <a:latin typeface="Quattrocento Sans" panose="020B0502050000020003" pitchFamily="34" charset="0"/>
            </a:endParaRPr>
          </a:p>
          <a:p>
            <a:endParaRPr lang="en-US" sz="1400" dirty="0">
              <a:solidFill>
                <a:srgbClr val="000000"/>
              </a:solidFill>
              <a:latin typeface="Quattrocento Sans" panose="020B0502050000020003" pitchFamily="34" charset="0"/>
            </a:endParaRPr>
          </a:p>
          <a:p>
            <a:endParaRPr lang="en-US" sz="1400" dirty="0">
              <a:solidFill>
                <a:srgbClr val="000000"/>
              </a:solidFill>
              <a:latin typeface="Quattrocento Sans" panose="020B0502050000020003" pitchFamily="34" charset="0"/>
            </a:endParaRPr>
          </a:p>
          <a:p>
            <a:endParaRPr lang="en-US" sz="1400" dirty="0">
              <a:solidFill>
                <a:srgbClr val="000000"/>
              </a:solidFill>
              <a:latin typeface="Quattrocento Sans" panose="020B0502050000020003" pitchFamily="34" charset="0"/>
            </a:endParaRPr>
          </a:p>
          <a:p>
            <a:pPr marL="76200" indent="0">
              <a:buNone/>
            </a:pPr>
            <a:r>
              <a:rPr lang="en-US" sz="1400" dirty="0">
                <a:solidFill>
                  <a:srgbClr val="000000"/>
                </a:solidFill>
                <a:latin typeface="Quattrocento Sans" panose="020B0502050000020003" pitchFamily="34" charset="0"/>
              </a:rPr>
              <a:t> </a:t>
            </a:r>
          </a:p>
        </p:txBody>
      </p:sp>
      <p:sp>
        <p:nvSpPr>
          <p:cNvPr id="4" name="Slide Number Placeholder 3">
            <a:extLst>
              <a:ext uri="{FF2B5EF4-FFF2-40B4-BE49-F238E27FC236}">
                <a16:creationId xmlns:a16="http://schemas.microsoft.com/office/drawing/2014/main" id="{4EB89BE3-BC37-1A8A-5167-3222A0A06D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pSp>
        <p:nvGrpSpPr>
          <p:cNvPr id="6" name="Google Shape;87;p13">
            <a:extLst>
              <a:ext uri="{FF2B5EF4-FFF2-40B4-BE49-F238E27FC236}">
                <a16:creationId xmlns:a16="http://schemas.microsoft.com/office/drawing/2014/main" id="{36D1EBF5-7A40-DE8A-7F8C-3DC237F0D250}"/>
              </a:ext>
            </a:extLst>
          </p:cNvPr>
          <p:cNvGrpSpPr/>
          <p:nvPr/>
        </p:nvGrpSpPr>
        <p:grpSpPr>
          <a:xfrm>
            <a:off x="916458" y="1019750"/>
            <a:ext cx="214625" cy="214625"/>
            <a:chOff x="2594050" y="1631825"/>
            <a:chExt cx="439625" cy="439625"/>
          </a:xfrm>
        </p:grpSpPr>
        <p:sp>
          <p:nvSpPr>
            <p:cNvPr id="7" name="Google Shape;88;p13">
              <a:extLst>
                <a:ext uri="{FF2B5EF4-FFF2-40B4-BE49-F238E27FC236}">
                  <a16:creationId xmlns:a16="http://schemas.microsoft.com/office/drawing/2014/main" id="{8B85EA4F-EE5B-4573-34F6-421A6131505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p13">
              <a:extLst>
                <a:ext uri="{FF2B5EF4-FFF2-40B4-BE49-F238E27FC236}">
                  <a16:creationId xmlns:a16="http://schemas.microsoft.com/office/drawing/2014/main" id="{E0F7137A-881B-A541-C151-5F41B4DBC30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p13">
              <a:extLst>
                <a:ext uri="{FF2B5EF4-FFF2-40B4-BE49-F238E27FC236}">
                  <a16:creationId xmlns:a16="http://schemas.microsoft.com/office/drawing/2014/main" id="{16A3FE8C-96A8-AB3E-9822-53C7B79A273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p13">
              <a:extLst>
                <a:ext uri="{FF2B5EF4-FFF2-40B4-BE49-F238E27FC236}">
                  <a16:creationId xmlns:a16="http://schemas.microsoft.com/office/drawing/2014/main" id="{D0D1B181-D126-04E9-AD82-20BDC6BFD336}"/>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1797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a:highlight>
                  <a:schemeClr val="accent1"/>
                </a:highlight>
              </a:rPr>
              <a:t>Dataset :</a:t>
            </a:r>
            <a:endParaRPr dirty="0">
              <a:highlight>
                <a:schemeClr val="accent1"/>
              </a:highlight>
            </a:endParaRPr>
          </a:p>
        </p:txBody>
      </p:sp>
      <p:sp>
        <p:nvSpPr>
          <p:cNvPr id="125" name="Google Shape;125;p17"/>
          <p:cNvSpPr txBox="1">
            <a:spLocks noGrp="1"/>
          </p:cNvSpPr>
          <p:nvPr>
            <p:ph type="body" idx="1"/>
          </p:nvPr>
        </p:nvSpPr>
        <p:spPr>
          <a:xfrm>
            <a:off x="767080" y="1066800"/>
            <a:ext cx="7866380" cy="4170680"/>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endParaRPr lang="en-US" sz="1200" u="sng" dirty="0">
              <a:latin typeface="Lora" pitchFamily="2" charset="0"/>
            </a:endParaRPr>
          </a:p>
          <a:p>
            <a:pPr algn="just">
              <a:buClr>
                <a:schemeClr val="accent1"/>
              </a:buClr>
              <a:buSzPct val="130000"/>
            </a:pPr>
            <a:r>
              <a:rPr lang="en-US" altLang="en-US" sz="1200" dirty="0">
                <a:solidFill>
                  <a:srgbClr val="000000"/>
                </a:solidFill>
                <a:latin typeface="Lora" pitchFamily="2" charset="0"/>
                <a:ea typeface="Times New Roman" panose="02020603050405020304" pitchFamily="18" charset="0"/>
              </a:rPr>
              <a:t>The dataset we choose has 27 columns of different attributes that are considered for mental health.</a:t>
            </a:r>
          </a:p>
          <a:p>
            <a:pPr marL="76200" indent="0" algn="just">
              <a:buClr>
                <a:schemeClr val="accent1"/>
              </a:buClr>
              <a:buSzPct val="130000"/>
              <a:buNone/>
            </a:pPr>
            <a:endParaRPr lang="en-US" altLang="en-US" sz="1200" dirty="0">
              <a:solidFill>
                <a:srgbClr val="000000"/>
              </a:solidFill>
              <a:latin typeface="Lora" pitchFamily="2" charset="0"/>
              <a:ea typeface="Times New Roman" panose="02020603050405020304" pitchFamily="18" charset="0"/>
            </a:endParaRPr>
          </a:p>
          <a:p>
            <a:pPr algn="just">
              <a:buClr>
                <a:schemeClr val="accent1"/>
              </a:buClr>
              <a:buSzPct val="130000"/>
            </a:pPr>
            <a:r>
              <a:rPr kumimoji="0" lang="en-US" altLang="en-US" sz="1200" b="0" i="0" u="none" strike="noStrike" cap="none" normalizeH="0" baseline="0" dirty="0">
                <a:ln>
                  <a:noFill/>
                </a:ln>
                <a:solidFill>
                  <a:srgbClr val="000000"/>
                </a:solidFill>
                <a:effectLst/>
                <a:latin typeface="Lora" pitchFamily="2" charset="0"/>
                <a:ea typeface="Times New Roman" panose="02020603050405020304" pitchFamily="18" charset="0"/>
              </a:rPr>
              <a:t>Some of the columns in the </a:t>
            </a:r>
            <a:r>
              <a:rPr lang="en-US" altLang="en-US" sz="1200" dirty="0">
                <a:solidFill>
                  <a:srgbClr val="000000"/>
                </a:solidFill>
                <a:latin typeface="Lora" pitchFamily="2" charset="0"/>
                <a:ea typeface="Times New Roman" panose="02020603050405020304" pitchFamily="18" charset="0"/>
              </a:rPr>
              <a:t>dataset are:</a:t>
            </a:r>
            <a:endParaRPr kumimoji="0" lang="en-US" altLang="en-US" sz="1200" b="0" i="0" u="none" strike="noStrike" cap="none" normalizeH="0" baseline="0" dirty="0">
              <a:ln>
                <a:noFill/>
              </a:ln>
              <a:solidFill>
                <a:srgbClr val="000000"/>
              </a:solidFill>
              <a:effectLst/>
              <a:latin typeface="Lora" pitchFamily="2" charset="0"/>
              <a:ea typeface="Times New Roman" panose="02020603050405020304" pitchFamily="18" charset="0"/>
            </a:endParaRPr>
          </a:p>
          <a:p>
            <a:pPr lvl="1">
              <a:buFont typeface="Arial" panose="020B0604020202020204" pitchFamily="34" charset="0"/>
              <a:buChar char="•"/>
            </a:pPr>
            <a:r>
              <a:rPr lang="en-US" sz="1200" b="1" i="0" dirty="0">
                <a:solidFill>
                  <a:srgbClr val="1D1C1D"/>
                </a:solidFill>
                <a:effectLst/>
                <a:latin typeface="Lora" pitchFamily="2" charset="0"/>
              </a:rPr>
              <a:t>Timestamp ,Age ,Gender ,Country ,state.</a:t>
            </a:r>
            <a:endParaRPr lang="en-US" sz="1200" b="0" i="0" dirty="0">
              <a:solidFill>
                <a:srgbClr val="1D1C1D"/>
              </a:solidFill>
              <a:effectLst/>
              <a:latin typeface="Lora" pitchFamily="2" charset="0"/>
            </a:endParaRPr>
          </a:p>
          <a:p>
            <a:pPr lvl="1">
              <a:buFont typeface="Arial" panose="020B0604020202020204" pitchFamily="34" charset="0"/>
              <a:buChar char="•"/>
            </a:pPr>
            <a:r>
              <a:rPr lang="en-US" sz="1200" b="1" i="0" dirty="0" err="1">
                <a:solidFill>
                  <a:srgbClr val="1D1C1D"/>
                </a:solidFill>
                <a:effectLst/>
                <a:latin typeface="Lora" pitchFamily="2" charset="0"/>
              </a:rPr>
              <a:t>self_employed</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Are you self-employed?</a:t>
            </a:r>
          </a:p>
          <a:p>
            <a:pPr lvl="1">
              <a:buFont typeface="Arial" panose="020B0604020202020204" pitchFamily="34" charset="0"/>
              <a:buChar char="•"/>
            </a:pPr>
            <a:r>
              <a:rPr lang="en-US" sz="1200" b="1" i="0" dirty="0" err="1">
                <a:solidFill>
                  <a:srgbClr val="1D1C1D"/>
                </a:solidFill>
                <a:effectLst/>
                <a:latin typeface="Lora" pitchFamily="2" charset="0"/>
              </a:rPr>
              <a:t>family_history</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Do you have a family history of mental illness?</a:t>
            </a:r>
          </a:p>
          <a:p>
            <a:pPr lvl="1">
              <a:buFont typeface="Arial" panose="020B0604020202020204" pitchFamily="34" charset="0"/>
              <a:buChar char="•"/>
            </a:pPr>
            <a:r>
              <a:rPr lang="en-US" sz="1200" b="1" i="0" dirty="0">
                <a:solidFill>
                  <a:srgbClr val="1D1C1D"/>
                </a:solidFill>
                <a:effectLst/>
                <a:latin typeface="Lora" pitchFamily="2" charset="0"/>
              </a:rPr>
              <a:t>treatment:</a:t>
            </a:r>
            <a:r>
              <a:rPr lang="en-US" sz="1200" b="0" i="0" dirty="0">
                <a:solidFill>
                  <a:srgbClr val="1D1C1D"/>
                </a:solidFill>
                <a:effectLst/>
                <a:latin typeface="Lora" pitchFamily="2" charset="0"/>
              </a:rPr>
              <a:t> Have you sought treatment for a mental health condition?</a:t>
            </a:r>
          </a:p>
          <a:p>
            <a:pPr lvl="1">
              <a:buFont typeface="Arial" panose="020B0604020202020204" pitchFamily="34" charset="0"/>
              <a:buChar char="•"/>
            </a:pPr>
            <a:r>
              <a:rPr lang="en-US" sz="1200" b="1" i="0" dirty="0" err="1">
                <a:solidFill>
                  <a:srgbClr val="1D1C1D"/>
                </a:solidFill>
                <a:effectLst/>
                <a:latin typeface="Lora" pitchFamily="2" charset="0"/>
              </a:rPr>
              <a:t>work_interfere</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If you have a mental health condition, do you feel that it interferes with your work?</a:t>
            </a:r>
          </a:p>
          <a:p>
            <a:pPr lvl="1">
              <a:buFont typeface="Arial" panose="020B0604020202020204" pitchFamily="34" charset="0"/>
              <a:buChar char="•"/>
            </a:pPr>
            <a:r>
              <a:rPr lang="en-US" sz="1200" b="1" i="0" dirty="0" err="1">
                <a:solidFill>
                  <a:srgbClr val="1D1C1D"/>
                </a:solidFill>
                <a:effectLst/>
                <a:latin typeface="Lora" pitchFamily="2" charset="0"/>
              </a:rPr>
              <a:t>no_employees</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How many employees does your company or organization have?</a:t>
            </a:r>
          </a:p>
          <a:p>
            <a:pPr lvl="1">
              <a:buFont typeface="Arial" panose="020B0604020202020204" pitchFamily="34" charset="0"/>
              <a:buChar char="•"/>
            </a:pPr>
            <a:r>
              <a:rPr lang="en-US" sz="1200" b="1" i="0" dirty="0" err="1">
                <a:solidFill>
                  <a:srgbClr val="1D1C1D"/>
                </a:solidFill>
                <a:effectLst/>
                <a:latin typeface="Lora" pitchFamily="2" charset="0"/>
              </a:rPr>
              <a:t>remote_work</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Do you work remotely (outside of an office) at least 50% of the time?</a:t>
            </a:r>
          </a:p>
          <a:p>
            <a:pPr lvl="1">
              <a:buFont typeface="Arial" panose="020B0604020202020204" pitchFamily="34" charset="0"/>
              <a:buChar char="•"/>
            </a:pPr>
            <a:r>
              <a:rPr lang="en-US" sz="1200" b="1" i="0" dirty="0" err="1">
                <a:solidFill>
                  <a:srgbClr val="1D1C1D"/>
                </a:solidFill>
                <a:effectLst/>
                <a:latin typeface="Lora" pitchFamily="2" charset="0"/>
              </a:rPr>
              <a:t>tech_company</a:t>
            </a:r>
            <a:r>
              <a:rPr lang="en-US" sz="1200" b="1" i="0" dirty="0">
                <a:solidFill>
                  <a:srgbClr val="1D1C1D"/>
                </a:solidFill>
                <a:effectLst/>
                <a:latin typeface="Lora" pitchFamily="2" charset="0"/>
              </a:rPr>
              <a:t>:</a:t>
            </a:r>
            <a:r>
              <a:rPr lang="en-US" sz="1200" b="0" i="0" dirty="0">
                <a:solidFill>
                  <a:srgbClr val="1D1C1D"/>
                </a:solidFill>
                <a:effectLst/>
                <a:latin typeface="Lora" pitchFamily="2" charset="0"/>
              </a:rPr>
              <a:t> Is your employer primarily a tech company/organization?</a:t>
            </a:r>
          </a:p>
          <a:p>
            <a:pPr lvl="1">
              <a:buFont typeface="Arial" panose="020B0604020202020204" pitchFamily="34" charset="0"/>
              <a:buChar char="•"/>
            </a:pPr>
            <a:r>
              <a:rPr lang="en-US" sz="1200" b="1" i="0" dirty="0">
                <a:solidFill>
                  <a:srgbClr val="1D1C1D"/>
                </a:solidFill>
                <a:effectLst/>
                <a:latin typeface="Lora" pitchFamily="2" charset="0"/>
              </a:rPr>
              <a:t>benefits:</a:t>
            </a:r>
            <a:r>
              <a:rPr lang="en-US" sz="1200" b="0" i="0" dirty="0">
                <a:solidFill>
                  <a:srgbClr val="1D1C1D"/>
                </a:solidFill>
                <a:effectLst/>
                <a:latin typeface="Lora" pitchFamily="2" charset="0"/>
              </a:rPr>
              <a:t> Does your employer provide mental health benefits?</a:t>
            </a:r>
          </a:p>
          <a:p>
            <a:pPr lvl="1">
              <a:buFont typeface="Arial" panose="020B0604020202020204" pitchFamily="34" charset="0"/>
              <a:buChar char="•"/>
            </a:pPr>
            <a:r>
              <a:rPr lang="en-US" sz="1200" b="1" i="0" dirty="0">
                <a:solidFill>
                  <a:srgbClr val="1D1C1D"/>
                </a:solidFill>
                <a:effectLst/>
                <a:latin typeface="Lora" pitchFamily="2" charset="0"/>
              </a:rPr>
              <a:t>anonymity:</a:t>
            </a:r>
            <a:r>
              <a:rPr lang="en-US" sz="1200" b="0" i="0" dirty="0">
                <a:solidFill>
                  <a:srgbClr val="1D1C1D"/>
                </a:solidFill>
                <a:effectLst/>
                <a:latin typeface="Lora" pitchFamily="2" charset="0"/>
              </a:rPr>
              <a:t> Is your anonymity protected if you choose to take advantage of mental health or substance abuse treatment resources?</a:t>
            </a:r>
          </a:p>
          <a:p>
            <a:pPr lvl="1">
              <a:buFont typeface="Arial" panose="020B0604020202020204" pitchFamily="34" charset="0"/>
              <a:buChar char="•"/>
            </a:pPr>
            <a:r>
              <a:rPr lang="en-US" sz="1200" b="1" i="0" dirty="0">
                <a:solidFill>
                  <a:srgbClr val="1D1C1D"/>
                </a:solidFill>
                <a:effectLst/>
                <a:latin typeface="Lora" pitchFamily="2" charset="0"/>
              </a:rPr>
              <a:t>leave:</a:t>
            </a:r>
            <a:r>
              <a:rPr lang="en-US" sz="1200" b="0" i="0" dirty="0">
                <a:solidFill>
                  <a:srgbClr val="1D1C1D"/>
                </a:solidFill>
                <a:effectLst/>
                <a:latin typeface="Lora" pitchFamily="2" charset="0"/>
              </a:rPr>
              <a:t> How easy is it for you to take medical leave for a mental health condition?</a:t>
            </a:r>
          </a:p>
          <a:p>
            <a:pPr lvl="1">
              <a:buFont typeface="Arial" panose="020B0604020202020204" pitchFamily="34" charset="0"/>
              <a:buChar char="•"/>
            </a:pPr>
            <a:r>
              <a:rPr lang="en-US" sz="1200" b="1" i="0" dirty="0">
                <a:solidFill>
                  <a:srgbClr val="1D1C1D"/>
                </a:solidFill>
                <a:effectLst/>
                <a:latin typeface="Lora" pitchFamily="2" charset="0"/>
              </a:rPr>
              <a:t>comments:</a:t>
            </a:r>
            <a:r>
              <a:rPr lang="en-US" sz="1200" b="0" i="0" dirty="0">
                <a:solidFill>
                  <a:srgbClr val="1D1C1D"/>
                </a:solidFill>
                <a:effectLst/>
                <a:latin typeface="Lora" pitchFamily="2" charset="0"/>
              </a:rPr>
              <a:t> Any additional notes or comments</a:t>
            </a:r>
          </a:p>
          <a:p>
            <a:pPr marL="0" lvl="0" indent="0" rtl="0">
              <a:spcBef>
                <a:spcPts val="600"/>
              </a:spcBef>
              <a:spcAft>
                <a:spcPts val="0"/>
              </a:spcAft>
              <a:buNone/>
            </a:pPr>
            <a:endParaRPr lang="en-IN"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73AC58-F462-A6E4-0690-92D1F64EA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 name="Title 1">
            <a:extLst>
              <a:ext uri="{FF2B5EF4-FFF2-40B4-BE49-F238E27FC236}">
                <a16:creationId xmlns:a16="http://schemas.microsoft.com/office/drawing/2014/main" id="{F342A8E1-47AC-4883-199E-C49CCB5E2B25}"/>
              </a:ext>
            </a:extLst>
          </p:cNvPr>
          <p:cNvSpPr>
            <a:spLocks noGrp="1"/>
          </p:cNvSpPr>
          <p:nvPr>
            <p:ph type="title"/>
          </p:nvPr>
        </p:nvSpPr>
        <p:spPr>
          <a:xfrm>
            <a:off x="1381249" y="896112"/>
            <a:ext cx="4168945" cy="428962"/>
          </a:xfrm>
        </p:spPr>
        <p:txBody>
          <a:bodyPr/>
          <a:lstStyle/>
          <a:p>
            <a:r>
              <a:rPr lang="en">
                <a:highlight>
                  <a:schemeClr val="accent1"/>
                </a:highlight>
              </a:rPr>
              <a:t>Data Preprocessing :</a:t>
            </a:r>
            <a:endParaRPr lang="en-US"/>
          </a:p>
        </p:txBody>
      </p:sp>
      <p:sp>
        <p:nvSpPr>
          <p:cNvPr id="10" name="Google Shape;462;p39">
            <a:extLst>
              <a:ext uri="{FF2B5EF4-FFF2-40B4-BE49-F238E27FC236}">
                <a16:creationId xmlns:a16="http://schemas.microsoft.com/office/drawing/2014/main" id="{E51F2DEF-75F3-E89A-8632-5668FA6D81A2}"/>
              </a:ext>
            </a:extLst>
          </p:cNvPr>
          <p:cNvSpPr/>
          <p:nvPr/>
        </p:nvSpPr>
        <p:spPr>
          <a:xfrm>
            <a:off x="5813367" y="1598243"/>
            <a:ext cx="3057072" cy="741672"/>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rtl="0">
              <a:lnSpc>
                <a:spcPct val="100000"/>
              </a:lnSpc>
              <a:spcBef>
                <a:spcPts val="0"/>
              </a:spcBef>
              <a:spcAft>
                <a:spcPts val="0"/>
              </a:spcAft>
              <a:buNone/>
            </a:pPr>
            <a:r>
              <a:rPr lang="en-IN" sz="1200">
                <a:solidFill>
                  <a:schemeClr val="lt1"/>
                </a:solidFill>
                <a:latin typeface="Quattrocento Sans"/>
                <a:ea typeface="Quattrocento Sans"/>
                <a:cs typeface="Quattrocento Sans"/>
                <a:sym typeface="Quattrocento Sans"/>
              </a:rPr>
              <a:t>    </a:t>
            </a:r>
          </a:p>
        </p:txBody>
      </p:sp>
      <p:sp>
        <p:nvSpPr>
          <p:cNvPr id="9" name="Google Shape;467;p39">
            <a:extLst>
              <a:ext uri="{FF2B5EF4-FFF2-40B4-BE49-F238E27FC236}">
                <a16:creationId xmlns:a16="http://schemas.microsoft.com/office/drawing/2014/main" id="{AAAA9FD9-F21A-96C2-A3C5-5CBD7B53FE7E}"/>
              </a:ext>
            </a:extLst>
          </p:cNvPr>
          <p:cNvSpPr/>
          <p:nvPr/>
        </p:nvSpPr>
        <p:spPr>
          <a:xfrm>
            <a:off x="1801902" y="1594795"/>
            <a:ext cx="4396929" cy="751173"/>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200">
              <a:solidFill>
                <a:schemeClr val="lt1"/>
              </a:solidFill>
              <a:latin typeface="Quattrocento Sans" panose="020B0502050000020003" pitchFamily="34" charset="0"/>
              <a:ea typeface="Quattrocento Sans"/>
              <a:cs typeface="Calibri" panose="020F0502020204030204" pitchFamily="34" charset="0"/>
              <a:sym typeface="Quattrocento Sans"/>
            </a:endParaRPr>
          </a:p>
        </p:txBody>
      </p:sp>
      <p:sp>
        <p:nvSpPr>
          <p:cNvPr id="5" name="Google Shape;470;p39">
            <a:extLst>
              <a:ext uri="{FF2B5EF4-FFF2-40B4-BE49-F238E27FC236}">
                <a16:creationId xmlns:a16="http://schemas.microsoft.com/office/drawing/2014/main" id="{FC13099C-FF20-6CA9-B28A-BFC0C4FBB2CD}"/>
              </a:ext>
            </a:extLst>
          </p:cNvPr>
          <p:cNvSpPr>
            <a:spLocks noGrp="1"/>
          </p:cNvSpPr>
          <p:nvPr>
            <p:ph type="body" idx="1"/>
          </p:nvPr>
        </p:nvSpPr>
        <p:spPr>
          <a:xfrm>
            <a:off x="519260" y="1594795"/>
            <a:ext cx="2762265" cy="751173"/>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indent="0">
              <a:spcBef>
                <a:spcPts val="0"/>
              </a:spcBef>
              <a:buNone/>
            </a:pPr>
            <a:endParaRPr lang="en-IN" sz="1000">
              <a:solidFill>
                <a:schemeClr val="bg1"/>
              </a:solidFill>
              <a:latin typeface="Calibri" panose="020F0502020204030204" pitchFamily="34" charset="0"/>
              <a:cs typeface="Calibri" panose="020F0502020204030204" pitchFamily="34" charset="0"/>
            </a:endParaRPr>
          </a:p>
          <a:p>
            <a:pPr marL="0" indent="0">
              <a:spcBef>
                <a:spcPts val="0"/>
              </a:spcBef>
              <a:buNone/>
            </a:pPr>
            <a:r>
              <a:rPr lang="en-IN" sz="1200">
                <a:solidFill>
                  <a:schemeClr val="bg1"/>
                </a:solidFill>
                <a:effectLst/>
                <a:latin typeface="Lora" pitchFamily="2" charset="0"/>
                <a:cs typeface="Calibri" panose="020F0502020204030204" pitchFamily="34" charset="0"/>
              </a:rPr>
              <a:t>Checking for Missing  values.</a:t>
            </a:r>
            <a:endParaRPr lang="en-IN" sz="1000">
              <a:solidFill>
                <a:schemeClr val="lt1"/>
              </a:solidFill>
              <a:latin typeface="Lora" pitchFamily="2" charset="0"/>
              <a:sym typeface="Quattrocento Sans"/>
            </a:endParaRPr>
          </a:p>
        </p:txBody>
      </p:sp>
      <p:sp>
        <p:nvSpPr>
          <p:cNvPr id="13" name="TextBox 12">
            <a:extLst>
              <a:ext uri="{FF2B5EF4-FFF2-40B4-BE49-F238E27FC236}">
                <a16:creationId xmlns:a16="http://schemas.microsoft.com/office/drawing/2014/main" id="{5F69EC5A-A993-0BCE-FEF0-5866C646F83E}"/>
              </a:ext>
            </a:extLst>
          </p:cNvPr>
          <p:cNvSpPr txBox="1"/>
          <p:nvPr/>
        </p:nvSpPr>
        <p:spPr>
          <a:xfrm>
            <a:off x="3281525" y="1508918"/>
            <a:ext cx="2687013" cy="830997"/>
          </a:xfrm>
          <a:prstGeom prst="rect">
            <a:avLst/>
          </a:prstGeom>
          <a:noFill/>
        </p:spPr>
        <p:txBody>
          <a:bodyPr wrap="square" rtlCol="0">
            <a:spAutoFit/>
          </a:bodyPr>
          <a:lstStyle/>
          <a:p>
            <a:endParaRPr lang="en-US" sz="1200">
              <a:solidFill>
                <a:schemeClr val="bg1"/>
              </a:solidFill>
              <a:latin typeface="Lora" pitchFamily="2" charset="0"/>
            </a:endParaRPr>
          </a:p>
          <a:p>
            <a:r>
              <a:rPr lang="en-US" sz="1200">
                <a:solidFill>
                  <a:schemeClr val="bg1"/>
                </a:solidFill>
                <a:latin typeface="Lora" pitchFamily="2" charset="0"/>
              </a:rPr>
              <a:t>Drop the Missing values columns</a:t>
            </a:r>
          </a:p>
          <a:p>
            <a:r>
              <a:rPr lang="en-US" sz="1200">
                <a:solidFill>
                  <a:schemeClr val="bg1"/>
                </a:solidFill>
                <a:latin typeface="Lora" pitchFamily="2" charset="0"/>
              </a:rPr>
              <a:t>and few columns which are not related.</a:t>
            </a:r>
          </a:p>
        </p:txBody>
      </p:sp>
      <p:sp>
        <p:nvSpPr>
          <p:cNvPr id="17" name="Google Shape;90;p13">
            <a:extLst>
              <a:ext uri="{FF2B5EF4-FFF2-40B4-BE49-F238E27FC236}">
                <a16:creationId xmlns:a16="http://schemas.microsoft.com/office/drawing/2014/main" id="{0FA428D7-7BEC-92C7-2469-3662B4491EEE}"/>
              </a:ext>
            </a:extLst>
          </p:cNvPr>
          <p:cNvSpPr/>
          <p:nvPr/>
        </p:nvSpPr>
        <p:spPr>
          <a:xfrm>
            <a:off x="950046" y="1052740"/>
            <a:ext cx="148047" cy="148047"/>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87;p13">
            <a:extLst>
              <a:ext uri="{FF2B5EF4-FFF2-40B4-BE49-F238E27FC236}">
                <a16:creationId xmlns:a16="http://schemas.microsoft.com/office/drawing/2014/main" id="{04A80B92-CC10-B76A-CB5B-3B0AD9210465}"/>
              </a:ext>
            </a:extLst>
          </p:cNvPr>
          <p:cNvGrpSpPr/>
          <p:nvPr/>
        </p:nvGrpSpPr>
        <p:grpSpPr>
          <a:xfrm>
            <a:off x="916458" y="1019750"/>
            <a:ext cx="214625" cy="214625"/>
            <a:chOff x="2594050" y="1631825"/>
            <a:chExt cx="439625" cy="439625"/>
          </a:xfrm>
        </p:grpSpPr>
        <p:sp>
          <p:nvSpPr>
            <p:cNvPr id="19" name="Google Shape;88;p13">
              <a:extLst>
                <a:ext uri="{FF2B5EF4-FFF2-40B4-BE49-F238E27FC236}">
                  <a16:creationId xmlns:a16="http://schemas.microsoft.com/office/drawing/2014/main" id="{306A7588-F8BF-7E21-FACB-3A46220E6DC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p13">
              <a:extLst>
                <a:ext uri="{FF2B5EF4-FFF2-40B4-BE49-F238E27FC236}">
                  <a16:creationId xmlns:a16="http://schemas.microsoft.com/office/drawing/2014/main" id="{FBF85980-2A24-65EF-C366-34382F9A60E0}"/>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p13">
              <a:extLst>
                <a:ext uri="{FF2B5EF4-FFF2-40B4-BE49-F238E27FC236}">
                  <a16:creationId xmlns:a16="http://schemas.microsoft.com/office/drawing/2014/main" id="{F5C74A6E-E8DB-5B7E-7F64-7E29A47549B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p13">
              <a:extLst>
                <a:ext uri="{FF2B5EF4-FFF2-40B4-BE49-F238E27FC236}">
                  <a16:creationId xmlns:a16="http://schemas.microsoft.com/office/drawing/2014/main" id="{A7FC96D8-8C1F-15A2-68A7-08C563557184}"/>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77F38EC2-E311-FC48-1CEC-ED2554BE1528}"/>
              </a:ext>
            </a:extLst>
          </p:cNvPr>
          <p:cNvPicPr>
            <a:picLocks noChangeAspect="1"/>
          </p:cNvPicPr>
          <p:nvPr/>
        </p:nvPicPr>
        <p:blipFill>
          <a:blip r:embed="rId3"/>
          <a:stretch>
            <a:fillRect/>
          </a:stretch>
        </p:blipFill>
        <p:spPr>
          <a:xfrm>
            <a:off x="1381249" y="2539937"/>
            <a:ext cx="2787793" cy="2209914"/>
          </a:xfrm>
          <a:prstGeom prst="rect">
            <a:avLst/>
          </a:prstGeom>
          <a:effectLst>
            <a:softEdge rad="0"/>
          </a:effectLst>
        </p:spPr>
      </p:pic>
      <p:pic>
        <p:nvPicPr>
          <p:cNvPr id="23" name="Picture 22">
            <a:extLst>
              <a:ext uri="{FF2B5EF4-FFF2-40B4-BE49-F238E27FC236}">
                <a16:creationId xmlns:a16="http://schemas.microsoft.com/office/drawing/2014/main" id="{EBD5A5B9-7EF5-1ADA-CE97-1A97D490176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6000"/>
                    </a14:imgEffect>
                  </a14:imgLayer>
                </a14:imgProps>
              </a:ext>
            </a:extLst>
          </a:blip>
          <a:stretch>
            <a:fillRect/>
          </a:stretch>
        </p:blipFill>
        <p:spPr>
          <a:xfrm>
            <a:off x="5550194" y="2573236"/>
            <a:ext cx="2291414" cy="2176615"/>
          </a:xfrm>
          <a:prstGeom prst="rect">
            <a:avLst/>
          </a:prstGeom>
          <a:effectLst>
            <a:softEdge rad="0"/>
          </a:effectLst>
        </p:spPr>
      </p:pic>
      <p:sp>
        <p:nvSpPr>
          <p:cNvPr id="25" name="TextBox 24">
            <a:extLst>
              <a:ext uri="{FF2B5EF4-FFF2-40B4-BE49-F238E27FC236}">
                <a16:creationId xmlns:a16="http://schemas.microsoft.com/office/drawing/2014/main" id="{36C10913-397D-4916-B379-C327750B2CC9}"/>
              </a:ext>
            </a:extLst>
          </p:cNvPr>
          <p:cNvSpPr txBox="1"/>
          <p:nvPr/>
        </p:nvSpPr>
        <p:spPr>
          <a:xfrm>
            <a:off x="6094474" y="1764071"/>
            <a:ext cx="2589555" cy="523220"/>
          </a:xfrm>
          <a:prstGeom prst="rect">
            <a:avLst/>
          </a:prstGeom>
          <a:noFill/>
        </p:spPr>
        <p:txBody>
          <a:bodyPr wrap="square" rtlCol="0">
            <a:spAutoFit/>
          </a:bodyPr>
          <a:lstStyle/>
          <a:p>
            <a:r>
              <a:rPr lang="en-US">
                <a:solidFill>
                  <a:schemeClr val="bg1"/>
                </a:solidFill>
                <a:latin typeface="Lora" pitchFamily="2" charset="0"/>
              </a:rPr>
              <a:t> Assign Default values for each data type</a:t>
            </a:r>
          </a:p>
        </p:txBody>
      </p:sp>
    </p:spTree>
    <p:extLst>
      <p:ext uri="{BB962C8B-B14F-4D97-AF65-F5344CB8AC3E}">
        <p14:creationId xmlns:p14="http://schemas.microsoft.com/office/powerpoint/2010/main" val="152691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73AC58-F462-A6E4-0690-92D1F64EA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2" name="Title 1">
            <a:extLst>
              <a:ext uri="{FF2B5EF4-FFF2-40B4-BE49-F238E27FC236}">
                <a16:creationId xmlns:a16="http://schemas.microsoft.com/office/drawing/2014/main" id="{F342A8E1-47AC-4883-199E-C49CCB5E2B25}"/>
              </a:ext>
            </a:extLst>
          </p:cNvPr>
          <p:cNvSpPr>
            <a:spLocks noGrp="1"/>
          </p:cNvSpPr>
          <p:nvPr>
            <p:ph type="title"/>
          </p:nvPr>
        </p:nvSpPr>
        <p:spPr>
          <a:xfrm>
            <a:off x="1381249" y="896112"/>
            <a:ext cx="4168945" cy="428962"/>
          </a:xfrm>
        </p:spPr>
        <p:txBody>
          <a:bodyPr/>
          <a:lstStyle/>
          <a:p>
            <a:r>
              <a:rPr lang="en" dirty="0"/>
              <a:t>Data Preprocessing:</a:t>
            </a:r>
            <a:endParaRPr lang="en-US" dirty="0"/>
          </a:p>
        </p:txBody>
      </p:sp>
      <p:sp>
        <p:nvSpPr>
          <p:cNvPr id="10" name="Google Shape;462;p39">
            <a:extLst>
              <a:ext uri="{FF2B5EF4-FFF2-40B4-BE49-F238E27FC236}">
                <a16:creationId xmlns:a16="http://schemas.microsoft.com/office/drawing/2014/main" id="{E51F2DEF-75F3-E89A-8632-5668FA6D81A2}"/>
              </a:ext>
            </a:extLst>
          </p:cNvPr>
          <p:cNvSpPr/>
          <p:nvPr/>
        </p:nvSpPr>
        <p:spPr>
          <a:xfrm>
            <a:off x="4572001" y="1598243"/>
            <a:ext cx="4298438" cy="741672"/>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IN" sz="1200" dirty="0">
                <a:solidFill>
                  <a:schemeClr val="lt1"/>
                </a:solidFill>
                <a:latin typeface="Quattrocento Sans"/>
                <a:ea typeface="Quattrocento Sans"/>
                <a:cs typeface="Quattrocento Sans"/>
                <a:sym typeface="Quattrocento Sans"/>
              </a:rPr>
              <a:t>                                          </a:t>
            </a:r>
          </a:p>
        </p:txBody>
      </p:sp>
      <p:sp>
        <p:nvSpPr>
          <p:cNvPr id="9" name="Google Shape;467;p39">
            <a:extLst>
              <a:ext uri="{FF2B5EF4-FFF2-40B4-BE49-F238E27FC236}">
                <a16:creationId xmlns:a16="http://schemas.microsoft.com/office/drawing/2014/main" id="{AAAA9FD9-F21A-96C2-A3C5-5CBD7B53FE7E}"/>
              </a:ext>
            </a:extLst>
          </p:cNvPr>
          <p:cNvSpPr/>
          <p:nvPr/>
        </p:nvSpPr>
        <p:spPr>
          <a:xfrm>
            <a:off x="1801902" y="1594795"/>
            <a:ext cx="4396929" cy="751173"/>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200">
              <a:solidFill>
                <a:schemeClr val="lt1"/>
              </a:solidFill>
              <a:latin typeface="Quattrocento Sans" panose="020B0502050000020003" pitchFamily="34" charset="0"/>
              <a:ea typeface="Quattrocento Sans"/>
              <a:cs typeface="Calibri" panose="020F0502020204030204" pitchFamily="34" charset="0"/>
              <a:sym typeface="Quattrocento Sans"/>
            </a:endParaRPr>
          </a:p>
        </p:txBody>
      </p:sp>
      <p:sp>
        <p:nvSpPr>
          <p:cNvPr id="5" name="Google Shape;470;p39">
            <a:extLst>
              <a:ext uri="{FF2B5EF4-FFF2-40B4-BE49-F238E27FC236}">
                <a16:creationId xmlns:a16="http://schemas.microsoft.com/office/drawing/2014/main" id="{FC13099C-FF20-6CA9-B28A-BFC0C4FBB2CD}"/>
              </a:ext>
            </a:extLst>
          </p:cNvPr>
          <p:cNvSpPr>
            <a:spLocks noGrp="1"/>
          </p:cNvSpPr>
          <p:nvPr>
            <p:ph type="body" idx="1"/>
          </p:nvPr>
        </p:nvSpPr>
        <p:spPr>
          <a:xfrm>
            <a:off x="519260" y="1594795"/>
            <a:ext cx="2762265" cy="751173"/>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indent="0">
              <a:spcBef>
                <a:spcPts val="0"/>
              </a:spcBef>
              <a:buNone/>
            </a:pPr>
            <a:r>
              <a:rPr lang="en-IN" sz="1200" dirty="0">
                <a:solidFill>
                  <a:schemeClr val="lt1"/>
                </a:solidFill>
                <a:latin typeface="Lora" pitchFamily="2" charset="0"/>
                <a:cs typeface="Calibri" panose="020F0502020204030204" pitchFamily="34" charset="0"/>
              </a:rPr>
              <a:t>Cleaning Gender Column by categorizing </a:t>
            </a:r>
          </a:p>
          <a:p>
            <a:pPr marL="0" indent="0">
              <a:spcBef>
                <a:spcPts val="0"/>
              </a:spcBef>
              <a:buNone/>
            </a:pPr>
            <a:r>
              <a:rPr lang="en-IN" sz="1200" dirty="0">
                <a:solidFill>
                  <a:schemeClr val="lt1"/>
                </a:solidFill>
                <a:latin typeface="Lora" pitchFamily="2" charset="0"/>
                <a:cs typeface="Calibri" panose="020F0502020204030204" pitchFamily="34" charset="0"/>
              </a:rPr>
              <a:t> all the unique values </a:t>
            </a:r>
            <a:endParaRPr lang="en-IN" sz="1200" dirty="0">
              <a:solidFill>
                <a:schemeClr val="bg1"/>
              </a:solidFill>
              <a:latin typeface="Lora" pitchFamily="2" charset="0"/>
              <a:cs typeface="Calibri" panose="020F0502020204030204" pitchFamily="34" charset="0"/>
            </a:endParaRPr>
          </a:p>
        </p:txBody>
      </p:sp>
      <p:sp>
        <p:nvSpPr>
          <p:cNvPr id="6" name="TextBox 5">
            <a:extLst>
              <a:ext uri="{FF2B5EF4-FFF2-40B4-BE49-F238E27FC236}">
                <a16:creationId xmlns:a16="http://schemas.microsoft.com/office/drawing/2014/main" id="{2E56BD7E-96DF-6CD3-FA19-988C9414B163}"/>
              </a:ext>
            </a:extLst>
          </p:cNvPr>
          <p:cNvSpPr txBox="1"/>
          <p:nvPr/>
        </p:nvSpPr>
        <p:spPr>
          <a:xfrm>
            <a:off x="3281526" y="1685494"/>
            <a:ext cx="2580952" cy="646331"/>
          </a:xfrm>
          <a:prstGeom prst="rect">
            <a:avLst/>
          </a:prstGeom>
          <a:noFill/>
        </p:spPr>
        <p:txBody>
          <a:bodyPr wrap="square" rtlCol="0">
            <a:spAutoFit/>
          </a:bodyPr>
          <a:lstStyle/>
          <a:p>
            <a:r>
              <a:rPr lang="en-US" sz="1200" dirty="0">
                <a:solidFill>
                  <a:schemeClr val="bg1"/>
                </a:solidFill>
                <a:latin typeface="Lora" pitchFamily="2" charset="0"/>
              </a:rPr>
              <a:t>Replacing the missing values with the mean and the outliers with the medians</a:t>
            </a:r>
          </a:p>
        </p:txBody>
      </p:sp>
      <p:pic>
        <p:nvPicPr>
          <p:cNvPr id="3" name="Picture 7" descr="Graphical user interface, text, application&#10;&#10;Description automatically generated">
            <a:extLst>
              <a:ext uri="{FF2B5EF4-FFF2-40B4-BE49-F238E27FC236}">
                <a16:creationId xmlns:a16="http://schemas.microsoft.com/office/drawing/2014/main" id="{D6D11BC6-AA9C-03D6-168E-3C69F0CDE6E6}"/>
              </a:ext>
            </a:extLst>
          </p:cNvPr>
          <p:cNvPicPr>
            <a:picLocks noChangeAspect="1"/>
          </p:cNvPicPr>
          <p:nvPr/>
        </p:nvPicPr>
        <p:blipFill>
          <a:blip r:embed="rId2"/>
          <a:stretch>
            <a:fillRect/>
          </a:stretch>
        </p:blipFill>
        <p:spPr>
          <a:xfrm>
            <a:off x="385612" y="2494219"/>
            <a:ext cx="8331667" cy="2116305"/>
          </a:xfrm>
          <a:prstGeom prst="rect">
            <a:avLst/>
          </a:prstGeom>
        </p:spPr>
      </p:pic>
      <p:sp>
        <p:nvSpPr>
          <p:cNvPr id="7" name="TextBox 6">
            <a:extLst>
              <a:ext uri="{FF2B5EF4-FFF2-40B4-BE49-F238E27FC236}">
                <a16:creationId xmlns:a16="http://schemas.microsoft.com/office/drawing/2014/main" id="{A41FE97F-E3C0-C133-656B-C2406A2C9BDF}"/>
              </a:ext>
            </a:extLst>
          </p:cNvPr>
          <p:cNvSpPr txBox="1"/>
          <p:nvPr/>
        </p:nvSpPr>
        <p:spPr>
          <a:xfrm>
            <a:off x="6136329" y="1594795"/>
            <a:ext cx="2580951" cy="646331"/>
          </a:xfrm>
          <a:prstGeom prst="rect">
            <a:avLst/>
          </a:prstGeom>
          <a:noFill/>
        </p:spPr>
        <p:txBody>
          <a:bodyPr wrap="square" rtlCol="0">
            <a:spAutoFit/>
          </a:bodyPr>
          <a:lstStyle/>
          <a:p>
            <a:r>
              <a:rPr lang="en-US" sz="1200" dirty="0">
                <a:solidFill>
                  <a:schemeClr val="bg1"/>
                </a:solidFill>
                <a:latin typeface="Lora" pitchFamily="2" charset="0"/>
              </a:rPr>
              <a:t>Replacing the smaller number of default values with less valued variable in the respective column.</a:t>
            </a:r>
          </a:p>
        </p:txBody>
      </p:sp>
      <p:pic>
        <p:nvPicPr>
          <p:cNvPr id="11" name="Picture 11">
            <a:extLst>
              <a:ext uri="{FF2B5EF4-FFF2-40B4-BE49-F238E27FC236}">
                <a16:creationId xmlns:a16="http://schemas.microsoft.com/office/drawing/2014/main" id="{F8A198B2-834E-4A95-9D72-A16732625504}"/>
              </a:ext>
            </a:extLst>
          </p:cNvPr>
          <p:cNvPicPr>
            <a:picLocks noChangeAspect="1"/>
          </p:cNvPicPr>
          <p:nvPr/>
        </p:nvPicPr>
        <p:blipFill>
          <a:blip r:embed="rId3"/>
          <a:stretch>
            <a:fillRect/>
          </a:stretch>
        </p:blipFill>
        <p:spPr>
          <a:xfrm>
            <a:off x="3033683" y="3204130"/>
            <a:ext cx="5903258" cy="816623"/>
          </a:xfrm>
          <a:prstGeom prst="rect">
            <a:avLst/>
          </a:prstGeom>
        </p:spPr>
      </p:pic>
    </p:spTree>
    <p:extLst>
      <p:ext uri="{BB962C8B-B14F-4D97-AF65-F5344CB8AC3E}">
        <p14:creationId xmlns:p14="http://schemas.microsoft.com/office/powerpoint/2010/main" val="31559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58BB-06E1-4236-EDAB-87BB377C7306}"/>
              </a:ext>
            </a:extLst>
          </p:cNvPr>
          <p:cNvSpPr>
            <a:spLocks noGrp="1"/>
          </p:cNvSpPr>
          <p:nvPr>
            <p:ph type="title"/>
          </p:nvPr>
        </p:nvSpPr>
        <p:spPr/>
        <p:txBody>
          <a:bodyPr/>
          <a:lstStyle/>
          <a:p>
            <a:r>
              <a:rPr lang="en-US" dirty="0"/>
              <a:t>Encoding</a:t>
            </a:r>
          </a:p>
        </p:txBody>
      </p:sp>
      <p:sp>
        <p:nvSpPr>
          <p:cNvPr id="3" name="Text Placeholder 2">
            <a:extLst>
              <a:ext uri="{FF2B5EF4-FFF2-40B4-BE49-F238E27FC236}">
                <a16:creationId xmlns:a16="http://schemas.microsoft.com/office/drawing/2014/main" id="{484F0570-87BE-9624-3EA2-26F969CA11C7}"/>
              </a:ext>
            </a:extLst>
          </p:cNvPr>
          <p:cNvSpPr>
            <a:spLocks noGrp="1"/>
          </p:cNvSpPr>
          <p:nvPr>
            <p:ph type="body" idx="1"/>
          </p:nvPr>
        </p:nvSpPr>
        <p:spPr>
          <a:xfrm>
            <a:off x="751840" y="1412240"/>
            <a:ext cx="7439110" cy="3316430"/>
          </a:xfrm>
        </p:spPr>
        <p:txBody>
          <a:bodyPr/>
          <a:lstStyle/>
          <a:p>
            <a:pPr>
              <a:buSzPct val="130000"/>
            </a:pPr>
            <a:r>
              <a:rPr lang="en-US" sz="1200" dirty="0">
                <a:latin typeface="Lora" pitchFamily="2" charset="0"/>
              </a:rPr>
              <a:t>Encoding is a part of data preprocessing. It refers to converting the labels into numeric form, to convert them into machine readable form.</a:t>
            </a:r>
          </a:p>
          <a:p>
            <a:pPr>
              <a:buSzPct val="130000"/>
            </a:pPr>
            <a:r>
              <a:rPr lang="en-US" sz="1200" dirty="0">
                <a:solidFill>
                  <a:srgbClr val="222222"/>
                </a:solidFill>
                <a:latin typeface="Lora" pitchFamily="2" charset="0"/>
              </a:rPr>
              <a:t>M</a:t>
            </a:r>
            <a:r>
              <a:rPr lang="en-US" sz="1200" b="0" i="0" dirty="0">
                <a:solidFill>
                  <a:srgbClr val="222222"/>
                </a:solidFill>
                <a:effectLst/>
                <a:latin typeface="Lora" pitchFamily="2" charset="0"/>
              </a:rPr>
              <a:t>ost machine learning models only accept numerical variables, preprocessing the categorical variables becomes a necessary step.</a:t>
            </a:r>
            <a:endParaRPr lang="en-US" sz="1200" dirty="0">
              <a:solidFill>
                <a:srgbClr val="222222"/>
              </a:solidFill>
              <a:latin typeface="Lora" pitchFamily="2" charset="0"/>
            </a:endParaRPr>
          </a:p>
          <a:p>
            <a:pPr>
              <a:buSzPct val="130000"/>
            </a:pPr>
            <a:r>
              <a:rPr lang="en-US" sz="1200" dirty="0">
                <a:solidFill>
                  <a:srgbClr val="222222"/>
                </a:solidFill>
                <a:latin typeface="Lora" pitchFamily="2" charset="0"/>
              </a:rPr>
              <a:t>Here we did Label Encoding ,Each label is converted into an integer value.</a:t>
            </a:r>
          </a:p>
          <a:p>
            <a:pPr>
              <a:buSzPct val="130000"/>
            </a:pPr>
            <a:endParaRPr lang="en-US" sz="1200" dirty="0">
              <a:solidFill>
                <a:srgbClr val="222222"/>
              </a:solidFill>
              <a:latin typeface="Lora" pitchFamily="2" charset="0"/>
            </a:endParaRPr>
          </a:p>
          <a:p>
            <a:pPr>
              <a:buSzPct val="130000"/>
            </a:pPr>
            <a:endParaRPr lang="en-US" sz="1200" dirty="0">
              <a:latin typeface="Lora" pitchFamily="2" charset="0"/>
            </a:endParaRPr>
          </a:p>
          <a:p>
            <a:endParaRPr lang="en-US" dirty="0"/>
          </a:p>
        </p:txBody>
      </p:sp>
      <p:sp>
        <p:nvSpPr>
          <p:cNvPr id="4" name="Slide Number Placeholder 3">
            <a:extLst>
              <a:ext uri="{FF2B5EF4-FFF2-40B4-BE49-F238E27FC236}">
                <a16:creationId xmlns:a16="http://schemas.microsoft.com/office/drawing/2014/main" id="{503C393E-692F-D7C1-E150-344A371D09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8" name="Picture 7">
            <a:extLst>
              <a:ext uri="{FF2B5EF4-FFF2-40B4-BE49-F238E27FC236}">
                <a16:creationId xmlns:a16="http://schemas.microsoft.com/office/drawing/2014/main" id="{C32E041B-3680-D5A6-6759-5CBC0B7564B3}"/>
              </a:ext>
            </a:extLst>
          </p:cNvPr>
          <p:cNvPicPr>
            <a:picLocks noChangeAspect="1"/>
          </p:cNvPicPr>
          <p:nvPr/>
        </p:nvPicPr>
        <p:blipFill>
          <a:blip r:embed="rId2"/>
          <a:stretch>
            <a:fillRect/>
          </a:stretch>
        </p:blipFill>
        <p:spPr>
          <a:xfrm>
            <a:off x="1336040" y="2895932"/>
            <a:ext cx="5950135" cy="1511062"/>
          </a:xfrm>
          <a:prstGeom prst="rect">
            <a:avLst/>
          </a:prstGeom>
        </p:spPr>
      </p:pic>
    </p:spTree>
    <p:extLst>
      <p:ext uri="{BB962C8B-B14F-4D97-AF65-F5344CB8AC3E}">
        <p14:creationId xmlns:p14="http://schemas.microsoft.com/office/powerpoint/2010/main" val="48684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36F4-F0F9-74E2-F662-F12481B75E9F}"/>
              </a:ext>
            </a:extLst>
          </p:cNvPr>
          <p:cNvSpPr>
            <a:spLocks noGrp="1"/>
          </p:cNvSpPr>
          <p:nvPr>
            <p:ph type="title"/>
          </p:nvPr>
        </p:nvSpPr>
        <p:spPr/>
        <p:txBody>
          <a:bodyPr/>
          <a:lstStyle/>
          <a:p>
            <a:r>
              <a:rPr lang="en">
                <a:highlight>
                  <a:schemeClr val="accent1"/>
                </a:highlight>
              </a:rPr>
              <a:t>Exploratory Data Analysis:</a:t>
            </a:r>
            <a:endParaRPr lang="en-US"/>
          </a:p>
        </p:txBody>
      </p:sp>
      <p:pic>
        <p:nvPicPr>
          <p:cNvPr id="6" name="Picture 5">
            <a:extLst>
              <a:ext uri="{FF2B5EF4-FFF2-40B4-BE49-F238E27FC236}">
                <a16:creationId xmlns:a16="http://schemas.microsoft.com/office/drawing/2014/main" id="{6173ABB3-7D71-4BCF-A010-F7DC7D9CE701}"/>
              </a:ext>
            </a:extLst>
          </p:cNvPr>
          <p:cNvPicPr>
            <a:picLocks noChangeAspect="1"/>
          </p:cNvPicPr>
          <p:nvPr/>
        </p:nvPicPr>
        <p:blipFill>
          <a:blip r:embed="rId3"/>
          <a:stretch>
            <a:fillRect/>
          </a:stretch>
        </p:blipFill>
        <p:spPr>
          <a:xfrm>
            <a:off x="2790297" y="1987990"/>
            <a:ext cx="4667250" cy="3056499"/>
          </a:xfrm>
          <a:prstGeom prst="rect">
            <a:avLst/>
          </a:prstGeom>
        </p:spPr>
      </p:pic>
      <p:sp>
        <p:nvSpPr>
          <p:cNvPr id="3" name="Text Placeholder 2">
            <a:extLst>
              <a:ext uri="{FF2B5EF4-FFF2-40B4-BE49-F238E27FC236}">
                <a16:creationId xmlns:a16="http://schemas.microsoft.com/office/drawing/2014/main" id="{358B64F7-C6FF-DF39-F93E-E85EE3FF3614}"/>
              </a:ext>
            </a:extLst>
          </p:cNvPr>
          <p:cNvSpPr>
            <a:spLocks noGrp="1"/>
          </p:cNvSpPr>
          <p:nvPr>
            <p:ph type="body" idx="1"/>
          </p:nvPr>
        </p:nvSpPr>
        <p:spPr>
          <a:xfrm>
            <a:off x="833120" y="1421492"/>
            <a:ext cx="7357830" cy="3307178"/>
          </a:xfrm>
        </p:spPr>
        <p:txBody>
          <a:bodyPr/>
          <a:lstStyle/>
          <a:p>
            <a:pPr marL="76200" indent="0">
              <a:buNone/>
            </a:pPr>
            <a:r>
              <a:rPr lang="en-US" sz="1600">
                <a:latin typeface="Lora" pitchFamily="2" charset="77"/>
              </a:rPr>
              <a:t>Distribution and density by Age:</a:t>
            </a:r>
          </a:p>
        </p:txBody>
      </p:sp>
      <p:sp>
        <p:nvSpPr>
          <p:cNvPr id="4" name="Slide Number Placeholder 3">
            <a:extLst>
              <a:ext uri="{FF2B5EF4-FFF2-40B4-BE49-F238E27FC236}">
                <a16:creationId xmlns:a16="http://schemas.microsoft.com/office/drawing/2014/main" id="{D823284C-6467-C88E-BEEF-C73E47BFC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12" name="Google Shape;87;p13">
            <a:extLst>
              <a:ext uri="{FF2B5EF4-FFF2-40B4-BE49-F238E27FC236}">
                <a16:creationId xmlns:a16="http://schemas.microsoft.com/office/drawing/2014/main" id="{C7834825-D84E-779A-EF80-ED54944082AE}"/>
              </a:ext>
            </a:extLst>
          </p:cNvPr>
          <p:cNvGrpSpPr/>
          <p:nvPr/>
        </p:nvGrpSpPr>
        <p:grpSpPr>
          <a:xfrm>
            <a:off x="916458" y="1019750"/>
            <a:ext cx="214625" cy="214625"/>
            <a:chOff x="2594050" y="1631825"/>
            <a:chExt cx="439625" cy="439625"/>
          </a:xfrm>
        </p:grpSpPr>
        <p:sp>
          <p:nvSpPr>
            <p:cNvPr id="13" name="Google Shape;88;p13">
              <a:extLst>
                <a:ext uri="{FF2B5EF4-FFF2-40B4-BE49-F238E27FC236}">
                  <a16:creationId xmlns:a16="http://schemas.microsoft.com/office/drawing/2014/main" id="{122CED1A-6EC9-EEDA-7D9F-AE613E4518D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p13">
              <a:extLst>
                <a:ext uri="{FF2B5EF4-FFF2-40B4-BE49-F238E27FC236}">
                  <a16:creationId xmlns:a16="http://schemas.microsoft.com/office/drawing/2014/main" id="{A0756570-9501-9AEF-B40C-9DDEE67AEC9A}"/>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p13">
              <a:extLst>
                <a:ext uri="{FF2B5EF4-FFF2-40B4-BE49-F238E27FC236}">
                  <a16:creationId xmlns:a16="http://schemas.microsoft.com/office/drawing/2014/main" id="{3D965458-A9EC-940C-1353-6B35D1EA7E7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p13">
              <a:extLst>
                <a:ext uri="{FF2B5EF4-FFF2-40B4-BE49-F238E27FC236}">
                  <a16:creationId xmlns:a16="http://schemas.microsoft.com/office/drawing/2014/main" id="{903BBEB4-0764-FD83-73DF-1A89D89B03FE}"/>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3228550"/>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1217</Words>
  <Application>Microsoft Office PowerPoint</Application>
  <PresentationFormat>On-screen Show (16:9)</PresentationFormat>
  <Paragraphs>153</Paragraphs>
  <Slides>24</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Lora</vt:lpstr>
      <vt:lpstr>Calibri</vt:lpstr>
      <vt:lpstr>Arial</vt:lpstr>
      <vt:lpstr>Quattrocento Sans</vt:lpstr>
      <vt:lpstr>Viola template</vt:lpstr>
      <vt:lpstr>Well Being- Prediction Analysis</vt:lpstr>
      <vt:lpstr>85,670,000</vt:lpstr>
      <vt:lpstr>Problem Statement:</vt:lpstr>
      <vt:lpstr>Data Source(Working Data set):</vt:lpstr>
      <vt:lpstr> Dataset :</vt:lpstr>
      <vt:lpstr>Data Preprocessing :</vt:lpstr>
      <vt:lpstr>Data Preprocessing:</vt:lpstr>
      <vt:lpstr>Encoding</vt:lpstr>
      <vt:lpstr>Exploratory Data Analysis:</vt:lpstr>
      <vt:lpstr>Gender of Survey Respondents </vt:lpstr>
      <vt:lpstr>Family History of Survey Respondents</vt:lpstr>
      <vt:lpstr>Work interference of Survey Respondents</vt:lpstr>
      <vt:lpstr>Benefits of Survey Respondents</vt:lpstr>
      <vt:lpstr>PowerPoint Presentation</vt:lpstr>
      <vt:lpstr> ML Models</vt:lpstr>
      <vt:lpstr> Logistic Regression: </vt:lpstr>
      <vt:lpstr>Decision Tree</vt:lpstr>
      <vt:lpstr>Random Forest</vt:lpstr>
      <vt:lpstr>K-Nearest Neighbors:</vt:lpstr>
      <vt:lpstr>Evaluation of Models:</vt:lpstr>
      <vt:lpstr>Evaluation</vt:lpstr>
      <vt:lpstr> Recommendations: </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Well-Being Prediction Analysis</dc:title>
  <dc:creator>satish tirumalapudi;schanbashanandikotk1@student.gsu.edu</dc:creator>
  <cp:lastModifiedBy>satish tirumalapudi</cp:lastModifiedBy>
  <cp:revision>2</cp:revision>
  <dcterms:modified xsi:type="dcterms:W3CDTF">2023-01-20T23:55:50Z</dcterms:modified>
</cp:coreProperties>
</file>