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68" r:id="rId3"/>
    <p:sldId id="259" r:id="rId4"/>
    <p:sldId id="273" r:id="rId5"/>
    <p:sldId id="291" r:id="rId6"/>
    <p:sldId id="281" r:id="rId7"/>
    <p:sldId id="274" r:id="rId8"/>
    <p:sldId id="275" r:id="rId9"/>
    <p:sldId id="276" r:id="rId10"/>
    <p:sldId id="280" r:id="rId11"/>
    <p:sldId id="277" r:id="rId12"/>
    <p:sldId id="278" r:id="rId13"/>
    <p:sldId id="279" r:id="rId14"/>
    <p:sldId id="282" r:id="rId15"/>
    <p:sldId id="283" r:id="rId16"/>
    <p:sldId id="284" r:id="rId17"/>
    <p:sldId id="285" r:id="rId18"/>
    <p:sldId id="286" r:id="rId19"/>
    <p:sldId id="289" r:id="rId20"/>
    <p:sldId id="290" r:id="rId21"/>
    <p:sldId id="29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D04B0-98BE-49C3-96EC-A3A65A56D75A}">
          <p14:sldIdLst>
            <p14:sldId id="256"/>
          </p14:sldIdLst>
        </p14:section>
        <p14:section name="Contents" id="{E8716DB5-54ED-4FEF-80EB-82F6DAF7DE11}">
          <p14:sldIdLst>
            <p14:sldId id="268"/>
          </p14:sldIdLst>
        </p14:section>
        <p14:section name="Problem Statement" id="{FEF93256-45AB-43B6-95E4-CB34E3FCFAB7}">
          <p14:sldIdLst>
            <p14:sldId id="259"/>
          </p14:sldIdLst>
        </p14:section>
        <p14:section name="Objective" id="{E74064C6-0FD6-4732-AF37-4CBAA4D4C460}">
          <p14:sldIdLst>
            <p14:sldId id="273"/>
          </p14:sldIdLst>
        </p14:section>
        <p14:section name="Challenges" id="{558671D7-ECD3-4960-8D3A-46411311F084}">
          <p14:sldIdLst>
            <p14:sldId id="291"/>
          </p14:sldIdLst>
        </p14:section>
        <p14:section name="Data Description" id="{7E1712AA-5C3E-4D96-88D2-B87CC52CD842}">
          <p14:sldIdLst>
            <p14:sldId id="281"/>
          </p14:sldIdLst>
        </p14:section>
        <p14:section name="Approach" id="{78A42408-518C-4955-91C7-2CA0E2A3F9DB}">
          <p14:sldIdLst>
            <p14:sldId id="274"/>
            <p14:sldId id="275"/>
            <p14:sldId id="276"/>
            <p14:sldId id="280"/>
            <p14:sldId id="277"/>
            <p14:sldId id="278"/>
            <p14:sldId id="279"/>
            <p14:sldId id="282"/>
            <p14:sldId id="283"/>
            <p14:sldId id="284"/>
            <p14:sldId id="285"/>
            <p14:sldId id="286"/>
          </p14:sldIdLst>
        </p14:section>
        <p14:section name="GUI" id="{407E365F-8D96-428B-A2F2-EFF8086D1BF9}">
          <p14:sldIdLst>
            <p14:sldId id="289"/>
            <p14:sldId id="290"/>
          </p14:sldIdLst>
        </p14:section>
        <p14:section name="Future Work" id="{8496C579-7ACA-4BBB-894C-2AB6BD0A5891}">
          <p14:sldIdLst>
            <p14:sldId id="292"/>
          </p14:sldIdLst>
        </p14:section>
        <p14:section name="End" id="{8F83F675-47B2-4788-8F52-C46601503E55}">
          <p14:sldIdLst>
            <p14:sldId id="264"/>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showGuides="1">
      <p:cViewPr varScale="1">
        <p:scale>
          <a:sx n="73" d="100"/>
          <a:sy n="73" d="100"/>
        </p:scale>
        <p:origin x="618"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24-03-2019</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24-03-2019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smtClean="0"/>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smtClean="0"/>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smtClean="0"/>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smtClean="0"/>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GB"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smtClean="0"/>
              <a:t>Click icon to add picture</a:t>
            </a:r>
            <a:endParaRPr lang="en-IN"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apstone_news_rec_video_group8.mp4"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860702" cy="1118752"/>
            <a:chOff x="2955850" y="2902286"/>
            <a:chExt cx="1860702"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endParaRPr lang="en-IN"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60702" cy="307777"/>
            </a:xfrm>
            <a:prstGeom prst="rect">
              <a:avLst/>
            </a:prstGeom>
            <a:noFill/>
          </p:spPr>
          <p:txBody>
            <a:bodyPr wrap="none" rtlCol="0">
              <a:spAutoFit/>
            </a:bodyPr>
            <a:lstStyle/>
            <a:p>
              <a:r>
                <a:rPr lang="en-IN" sz="1400" dirty="0">
                  <a:solidFill>
                    <a:schemeClr val="bg1"/>
                  </a:solidFill>
                  <a:latin typeface="Calibri Light" panose="020F0302020204030204" pitchFamily="34" charset="0"/>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5866251" y="2378144"/>
            <a:ext cx="6267589" cy="923406"/>
          </a:xfrm>
        </p:spPr>
        <p:txBody>
          <a:bodyPr>
            <a:noAutofit/>
          </a:bodyPr>
          <a:lstStyle/>
          <a:p>
            <a:r>
              <a:rPr lang="en-US" sz="4400" dirty="0" smtClean="0"/>
              <a:t>Nearest Document Search</a:t>
            </a:r>
            <a:endParaRPr lang="en-IN" sz="4400"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7337661" y="4431772"/>
            <a:ext cx="4854339" cy="2327659"/>
          </a:xfrm>
        </p:spPr>
        <p:txBody>
          <a:bodyPr/>
          <a:lstStyle/>
          <a:p>
            <a:pPr algn="r"/>
            <a:r>
              <a:rPr lang="en-IN" sz="2000" dirty="0"/>
              <a:t>Presented By:</a:t>
            </a:r>
          </a:p>
          <a:p>
            <a:pPr algn="r"/>
            <a:r>
              <a:rPr lang="en-US" altLang="en-US" sz="2000" dirty="0" err="1"/>
              <a:t>Abhisikta</a:t>
            </a:r>
            <a:r>
              <a:rPr lang="en-US" altLang="en-US" sz="2000" dirty="0"/>
              <a:t> Biswas (D18001)</a:t>
            </a:r>
            <a:endParaRPr lang="en-GB" altLang="en-US" sz="2000" dirty="0"/>
          </a:p>
          <a:p>
            <a:pPr algn="r"/>
            <a:r>
              <a:rPr lang="en-IN" altLang="en-US" sz="2000" dirty="0"/>
              <a:t>Madan P (D18015)</a:t>
            </a:r>
            <a:endParaRPr lang="en-GB" altLang="en-US" sz="2000" dirty="0"/>
          </a:p>
          <a:p>
            <a:pPr algn="r"/>
            <a:r>
              <a:rPr lang="en-IN" altLang="en-US" sz="2000" dirty="0" err="1"/>
              <a:t>Ruhi</a:t>
            </a:r>
            <a:r>
              <a:rPr lang="en-IN" altLang="en-US" sz="2000" dirty="0"/>
              <a:t> Ghosh (D18034)</a:t>
            </a:r>
            <a:endParaRPr lang="en-GB" altLang="en-US" sz="2000" dirty="0"/>
          </a:p>
          <a:p>
            <a:pPr algn="r"/>
            <a:r>
              <a:rPr lang="en-IN" altLang="en-US" sz="2000" dirty="0"/>
              <a:t>Satish </a:t>
            </a:r>
            <a:r>
              <a:rPr lang="en-IN" altLang="en-US" sz="2000" dirty="0" err="1"/>
              <a:t>Vavilapalli</a:t>
            </a:r>
            <a:r>
              <a:rPr lang="en-IN" altLang="en-US" sz="2000" dirty="0"/>
              <a:t> (D18036)</a:t>
            </a:r>
            <a:endParaRPr lang="en-GB" altLang="en-US" sz="2000" dirty="0"/>
          </a:p>
          <a:p>
            <a:pPr algn="r"/>
            <a:r>
              <a:rPr lang="en-IN" altLang="en-US" sz="2000" dirty="0" err="1"/>
              <a:t>Vinisha</a:t>
            </a:r>
            <a:r>
              <a:rPr lang="en-IN" altLang="en-US" sz="2000" dirty="0"/>
              <a:t> </a:t>
            </a:r>
            <a:r>
              <a:rPr lang="en-IN" altLang="en-US" sz="2000" dirty="0" err="1"/>
              <a:t>Maurya</a:t>
            </a:r>
            <a:r>
              <a:rPr lang="en-IN" altLang="en-US" sz="2000" dirty="0"/>
              <a:t> (D18042)</a:t>
            </a:r>
            <a:endParaRPr lang="en-GB" altLang="en-US" sz="2000" dirty="0"/>
          </a:p>
          <a:p>
            <a:pPr algn="r"/>
            <a:endParaRPr lang="en-IN"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313" r="21313"/>
          <a:stretch>
            <a:fillRect/>
          </a:stretch>
        </p:blipFill>
        <p:spPr>
          <a:xfrm>
            <a:off x="590843" y="654053"/>
            <a:ext cx="4992830" cy="5936566"/>
          </a:xfrm>
        </p:spPr>
      </p:pic>
      <p:sp>
        <p:nvSpPr>
          <p:cNvPr id="12" name="Rectangle 11"/>
          <p:cNvSpPr/>
          <p:nvPr/>
        </p:nvSpPr>
        <p:spPr>
          <a:xfrm>
            <a:off x="0" y="0"/>
            <a:ext cx="5866251" cy="6858000"/>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083079" y="2683273"/>
            <a:ext cx="2112750" cy="1974194"/>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6457094" y="3622336"/>
            <a:ext cx="5289452" cy="400110"/>
          </a:xfrm>
          <a:prstGeom prst="rect">
            <a:avLst/>
          </a:prstGeom>
          <a:noFill/>
        </p:spPr>
        <p:txBody>
          <a:bodyPr wrap="square" rtlCol="0">
            <a:spAutoFit/>
          </a:bodyPr>
          <a:lstStyle/>
          <a:p>
            <a:pPr algn="ctr"/>
            <a:r>
              <a:rPr lang="en-IN" sz="2000" b="1" dirty="0" smtClean="0"/>
              <a:t>PRAXIS BUSINESS SCHOOL</a:t>
            </a:r>
            <a:endParaRPr lang="en-IN" sz="2000" b="1" dirty="0"/>
          </a:p>
        </p:txBody>
      </p:sp>
      <p:pic>
        <p:nvPicPr>
          <p:cNvPr id="15" name="image22.gif" descr="Image result for praxis business school"/>
          <p:cNvPicPr/>
          <p:nvPr/>
        </p:nvPicPr>
        <p:blipFill>
          <a:blip r:embed="rId3"/>
          <a:srcRect/>
          <a:stretch>
            <a:fillRect/>
          </a:stretch>
        </p:blipFill>
        <p:spPr>
          <a:xfrm>
            <a:off x="2411109" y="3285666"/>
            <a:ext cx="1456690" cy="781050"/>
          </a:xfrm>
          <a:prstGeom prst="rect">
            <a:avLst/>
          </a:prstGeom>
          <a:noFill/>
          <a:ln/>
          <a:effectLst>
            <a:glow rad="127000">
              <a:schemeClr val="bg1"/>
            </a:glow>
          </a:effectLst>
        </p:spPr>
      </p:pic>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9" y="829121"/>
            <a:ext cx="7342622" cy="1215566"/>
          </a:xfrm>
        </p:spPr>
        <p:txBody>
          <a:bodyPr>
            <a:normAutofit fontScale="90000"/>
          </a:bodyPr>
          <a:lstStyle/>
          <a:p>
            <a:r>
              <a:rPr lang="en-IN" dirty="0" smtClean="0"/>
              <a:t>Natural Language</a:t>
            </a:r>
            <a:r>
              <a:rPr lang="en-IN" dirty="0"/>
              <a:t/>
            </a:r>
            <a:br>
              <a:rPr lang="en-IN" dirty="0"/>
            </a:br>
            <a:r>
              <a:rPr lang="en-IN" dirty="0"/>
              <a:t>Processing</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0" y="2044687"/>
                <a:ext cx="8412480" cy="4813313"/>
              </a:xfrm>
            </p:spPr>
            <p:txBody>
              <a:bodyPr>
                <a:normAutofit/>
              </a:bodyPr>
              <a:lstStyle/>
              <a:p>
                <a:pPr marL="0" indent="0">
                  <a:buNone/>
                </a:pPr>
                <a:r>
                  <a:rPr lang="en-GB" altLang="en-US" sz="2800" b="1" dirty="0" smtClean="0"/>
                  <a:t>Pre-Processing of the text </a:t>
                </a:r>
              </a:p>
              <a:p>
                <a:r>
                  <a:rPr lang="en-GB" altLang="en-US" i="1" dirty="0" smtClean="0"/>
                  <a:t>Lemmatization</a:t>
                </a:r>
                <a:endParaRPr lang="en-GB" altLang="en-US" i="1" dirty="0"/>
              </a:p>
              <a:p>
                <a:pPr marL="0" indent="0">
                  <a:buNone/>
                </a:pPr>
                <a:r>
                  <a:rPr lang="en-IN" sz="2000" dirty="0"/>
                  <a:t>Lemmatization helps to reduce the words to its base form and group them together different form of the same word. </a:t>
                </a:r>
              </a:p>
              <a:p>
                <a:pPr marL="0" indent="0">
                  <a:buNone/>
                </a:pPr>
                <a:r>
                  <a:rPr lang="en-IN" sz="2000" dirty="0"/>
                  <a:t>Example: running”, “runs” and “ran” gives “run” as its </a:t>
                </a:r>
                <a:r>
                  <a:rPr lang="en-IN" sz="2000" dirty="0" smtClean="0"/>
                  <a:t>lemma</a:t>
                </a:r>
              </a:p>
              <a:p>
                <a:r>
                  <a:rPr lang="en-GB" altLang="en-US" i="1" dirty="0" smtClean="0"/>
                  <a:t>TF-IDF</a:t>
                </a:r>
              </a:p>
              <a:p>
                <a:pPr marL="0" indent="0">
                  <a:buNone/>
                </a:pPr>
                <a:r>
                  <a:rPr lang="en-IN" sz="2000" dirty="0"/>
                  <a:t>TF-IDF weight is a statistical measure used to evaluate how important a word is to a document in a collection or </a:t>
                </a:r>
                <a:r>
                  <a:rPr lang="en-IN" sz="2000" dirty="0" smtClean="0"/>
                  <a:t>corpus</a:t>
                </a:r>
              </a:p>
              <a:p>
                <a:pPr marL="0" indent="0">
                  <a:buNone/>
                </a:pPr>
                <a:r>
                  <a:rPr lang="en-GB" altLang="en-US" sz="2000" i="1" dirty="0" smtClean="0"/>
                  <a:t>TF = </a:t>
                </a:r>
                <a14:m>
                  <m:oMath xmlns:m="http://schemas.openxmlformats.org/officeDocument/2006/math">
                    <m:f>
                      <m:fPr>
                        <m:ctrlPr>
                          <a:rPr lang="en-GB" altLang="en-US" sz="2000" i="1" smtClean="0">
                            <a:latin typeface="Cambria Math" panose="02040503050406030204" pitchFamily="18" charset="0"/>
                          </a:rPr>
                        </m:ctrlPr>
                      </m:fPr>
                      <m:num>
                        <m:r>
                          <a:rPr lang="en-IN" altLang="en-US" sz="2000" b="0" i="1" smtClean="0">
                            <a:latin typeface="Cambria Math" panose="02040503050406030204" pitchFamily="18" charset="0"/>
                          </a:rPr>
                          <m:t>𝑁𝑢𝑚𝑏𝑒𝑟</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𝑜𝑓</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𝑡𝑖𝑚𝑒𝑠</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𝑡𝑒𝑟𝑚</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𝑡</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𝑎𝑝𝑝𝑒𝑎𝑟𝑠</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𝑖𝑛</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𝑑𝑜𝑐𝑢𝑚𝑛𝑒𝑡</m:t>
                        </m:r>
                      </m:num>
                      <m:den>
                        <m:r>
                          <a:rPr lang="en-IN" altLang="en-US" sz="2000" b="0" i="1" smtClean="0">
                            <a:latin typeface="Cambria Math" panose="02040503050406030204" pitchFamily="18" charset="0"/>
                          </a:rPr>
                          <m:t>𝑇𝑜𝑡𝑎𝑙</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𝑛𝑢𝑚𝑏𝑒𝑟</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𝑜𝑓</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𝑖𝑡𝑒𝑚𝑠</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𝑖𝑛</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𝑑𝑜𝑐𝑢𝑚𝑛𝑒𝑡</m:t>
                        </m:r>
                      </m:den>
                    </m:f>
                  </m:oMath>
                </a14:m>
                <a:endParaRPr lang="en-GB" altLang="en-US" sz="2000" i="1" dirty="0"/>
              </a:p>
              <a:p>
                <a:pPr marL="0" indent="0">
                  <a:buNone/>
                </a:pPr>
                <a:r>
                  <a:rPr lang="en-GB" altLang="en-US" sz="2000" i="1" dirty="0" smtClean="0"/>
                  <a:t>IDF = </a:t>
                </a:r>
                <a14:m>
                  <m:oMath xmlns:m="http://schemas.openxmlformats.org/officeDocument/2006/math">
                    <m:func>
                      <m:funcPr>
                        <m:ctrlPr>
                          <a:rPr lang="en-GB" altLang="en-US" sz="2000" i="1" smtClean="0">
                            <a:latin typeface="Cambria Math" panose="02040503050406030204" pitchFamily="18" charset="0"/>
                          </a:rPr>
                        </m:ctrlPr>
                      </m:funcPr>
                      <m:fName>
                        <m:sSub>
                          <m:sSubPr>
                            <m:ctrlPr>
                              <a:rPr lang="en-GB" altLang="en-US" sz="2000" i="1" smtClean="0">
                                <a:latin typeface="Cambria Math" panose="02040503050406030204" pitchFamily="18" charset="0"/>
                              </a:rPr>
                            </m:ctrlPr>
                          </m:sSubPr>
                          <m:e>
                            <m:r>
                              <m:rPr>
                                <m:sty m:val="p"/>
                              </m:rPr>
                              <a:rPr lang="en-GB" altLang="en-US" sz="2000" i="0" smtClean="0">
                                <a:latin typeface="Cambria Math" panose="02040503050406030204" pitchFamily="18" charset="0"/>
                              </a:rPr>
                              <m:t>log</m:t>
                            </m:r>
                          </m:e>
                          <m:sub>
                            <m:r>
                              <a:rPr lang="en-IN" altLang="en-US" sz="2000" b="0" i="1" smtClean="0">
                                <a:latin typeface="Cambria Math" panose="02040503050406030204" pitchFamily="18" charset="0"/>
                              </a:rPr>
                              <m:t>𝑒</m:t>
                            </m:r>
                          </m:sub>
                        </m:sSub>
                      </m:fName>
                      <m:e>
                        <m:f>
                          <m:fPr>
                            <m:ctrlPr>
                              <a:rPr lang="en-GB" altLang="en-US" sz="2000" i="1" smtClean="0">
                                <a:latin typeface="Cambria Math" panose="02040503050406030204" pitchFamily="18" charset="0"/>
                              </a:rPr>
                            </m:ctrlPr>
                          </m:fPr>
                          <m:num>
                            <m:r>
                              <a:rPr lang="en-IN" altLang="en-US" sz="2000" b="0" i="1" smtClean="0">
                                <a:latin typeface="Cambria Math" panose="02040503050406030204" pitchFamily="18" charset="0"/>
                              </a:rPr>
                              <m:t>𝑇𝑜𝑡𝑎𝑙</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𝑛𝑢𝑚𝑏𝑒𝑟</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𝑜𝑓</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𝑑𝑜𝑐𝑢𝑚𝑒𝑛𝑡𝑠</m:t>
                            </m:r>
                          </m:num>
                          <m:den>
                            <m:r>
                              <a:rPr lang="en-IN" altLang="en-US" sz="2000" b="0" i="1" smtClean="0">
                                <a:latin typeface="Cambria Math" panose="02040503050406030204" pitchFamily="18" charset="0"/>
                              </a:rPr>
                              <m:t>𝑁𝑢𝑚𝑏𝑒𝑟</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𝑜𝑓</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𝑑𝑜𝑐𝑢𝑚𝑒𝑛𝑡𝑠</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𝑤𝑖𝑡h</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𝑡𝑒𝑟𝑚</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𝑡</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𝑖𝑛</m:t>
                            </m:r>
                            <m:r>
                              <a:rPr lang="en-IN" altLang="en-US" sz="2000" b="0" i="1" smtClean="0">
                                <a:latin typeface="Cambria Math" panose="02040503050406030204" pitchFamily="18" charset="0"/>
                              </a:rPr>
                              <m:t> </m:t>
                            </m:r>
                            <m:r>
                              <a:rPr lang="en-IN" altLang="en-US" sz="2000" b="0" i="1" smtClean="0">
                                <a:latin typeface="Cambria Math" panose="02040503050406030204" pitchFamily="18" charset="0"/>
                              </a:rPr>
                              <m:t>𝑖𝑡</m:t>
                            </m:r>
                          </m:den>
                        </m:f>
                      </m:e>
                    </m:func>
                  </m:oMath>
                </a14:m>
                <a:endParaRPr lang="en-GB" altLang="en-US" sz="2000" dirty="0"/>
              </a:p>
              <a:p>
                <a:pPr marL="0" indent="0">
                  <a:buNone/>
                </a:pPr>
                <a:r>
                  <a:rPr lang="en-GB" altLang="en-US" sz="2000" i="1" dirty="0" smtClean="0"/>
                  <a:t>TF-IDF Score = TF*IDF</a:t>
                </a:r>
              </a:p>
              <a:p>
                <a:pPr marL="0" indent="0">
                  <a:buNone/>
                </a:pPr>
                <a:endParaRPr lang="en-GB" altLang="en-US" i="1" dirty="0" smtClean="0"/>
              </a:p>
            </p:txBody>
          </p:sp>
        </mc:Choice>
        <mc:Fallback xmlns="">
          <p:sp>
            <p:nvSpPr>
              <p:cNvPr id="7" name="Content Placeholder 6">
                <a:extLst>
                  <a:ext uri="{FF2B5EF4-FFF2-40B4-BE49-F238E27FC236}">
                    <a16:creationId xmlns:a16="http://schemas.microsoft.com/office/drawing/2014/main" id="{2482DBEC-EE72-4155-ACC5-87E80C5606A9}"/>
                  </a:ext>
                </a:extLst>
              </p:cNvPr>
              <p:cNvSpPr>
                <a:spLocks noGrp="1" noRot="1" noChangeAspect="1" noMove="1" noResize="1" noEditPoints="1" noAdjustHandles="1" noChangeArrowheads="1" noChangeShapeType="1" noTextEdit="1"/>
              </p:cNvSpPr>
              <p:nvPr>
                <p:ph idx="1"/>
              </p:nvPr>
            </p:nvSpPr>
            <p:spPr>
              <a:xfrm>
                <a:off x="0" y="2044687"/>
                <a:ext cx="8412480" cy="4813313"/>
              </a:xfrm>
              <a:blipFill>
                <a:blip r:embed="rId2"/>
                <a:stretch>
                  <a:fillRect l="-1449" t="-2025" r="-362"/>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10</a:t>
            </a:fld>
            <a:endParaRPr lang="en-IN" dirty="0"/>
          </a:p>
        </p:txBody>
      </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3934277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79686" y="1012001"/>
            <a:ext cx="7342622" cy="1215566"/>
          </a:xfrm>
        </p:spPr>
        <p:txBody>
          <a:bodyPr>
            <a:normAutofit fontScale="90000"/>
          </a:bodyPr>
          <a:lstStyle/>
          <a:p>
            <a:r>
              <a:rPr lang="en-IN" dirty="0" smtClean="0"/>
              <a:t>Nearest Neighbour</a:t>
            </a:r>
            <a:br>
              <a:rPr lang="en-IN" dirty="0" smtClean="0"/>
            </a:br>
            <a:r>
              <a:rPr lang="en-IN" dirty="0" smtClean="0"/>
              <a:t>Search</a:t>
            </a:r>
            <a:endParaRPr lang="en-IN"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510561"/>
            <a:ext cx="6783822" cy="4210913"/>
          </a:xfrm>
        </p:spPr>
        <p:txBody>
          <a:bodyPr>
            <a:normAutofit/>
          </a:bodyPr>
          <a:lstStyle/>
          <a:p>
            <a:pPr marL="0" indent="0">
              <a:buNone/>
            </a:pPr>
            <a:r>
              <a:rPr lang="en-GB" altLang="en-US" dirty="0"/>
              <a:t>W</a:t>
            </a:r>
            <a:r>
              <a:rPr lang="en-GB" altLang="en-US" dirty="0" smtClean="0"/>
              <a:t>e have used KNN model to fetch the 3 nearest neighbouring news article based on one particular news.</a:t>
            </a:r>
          </a:p>
          <a:p>
            <a:pPr marL="0" indent="0">
              <a:buNone/>
            </a:pPr>
            <a:r>
              <a:rPr lang="en-GB" altLang="en-US" dirty="0" smtClean="0"/>
              <a:t>Distance metric used: Cosine Similarity</a:t>
            </a:r>
          </a:p>
          <a:p>
            <a:pPr marL="0" indent="0">
              <a:buNone/>
            </a:pPr>
            <a:endParaRPr lang="en-GB" altLang="en-US" dirty="0" smtClean="0"/>
          </a:p>
          <a:p>
            <a:pPr marL="0" indent="0">
              <a:buNone/>
            </a:pPr>
            <a:r>
              <a:rPr lang="en-GB" altLang="en-US" dirty="0" smtClean="0"/>
              <a:t>                                                       Formula:</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11</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pic>
        <p:nvPicPr>
          <p:cNvPr id="6" name="Picture 5"/>
          <p:cNvPicPr/>
          <p:nvPr/>
        </p:nvPicPr>
        <p:blipFill>
          <a:blip r:embed="rId3"/>
          <a:stretch>
            <a:fillRect/>
          </a:stretch>
        </p:blipFill>
        <p:spPr>
          <a:xfrm>
            <a:off x="0" y="4586481"/>
            <a:ext cx="3627755" cy="2095500"/>
          </a:xfrm>
          <a:prstGeom prst="rect">
            <a:avLst/>
          </a:prstGeom>
        </p:spPr>
      </p:pic>
      <p:pic>
        <p:nvPicPr>
          <p:cNvPr id="2" name="Picture 1"/>
          <p:cNvPicPr>
            <a:picLocks noChangeAspect="1"/>
          </p:cNvPicPr>
          <p:nvPr/>
        </p:nvPicPr>
        <p:blipFill>
          <a:blip r:embed="rId4"/>
          <a:stretch>
            <a:fillRect/>
          </a:stretch>
        </p:blipFill>
        <p:spPr>
          <a:xfrm>
            <a:off x="4020283" y="4970097"/>
            <a:ext cx="2943225" cy="1066800"/>
          </a:xfrm>
          <a:prstGeom prst="rect">
            <a:avLst/>
          </a:prstGeom>
        </p:spPr>
      </p:pic>
    </p:spTree>
    <p:extLst>
      <p:ext uri="{BB962C8B-B14F-4D97-AF65-F5344CB8AC3E}">
        <p14:creationId xmlns:p14="http://schemas.microsoft.com/office/powerpoint/2010/main" val="1175986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9" y="215167"/>
            <a:ext cx="7342622" cy="1215566"/>
          </a:xfrm>
        </p:spPr>
        <p:txBody>
          <a:bodyPr>
            <a:normAutofit/>
          </a:bodyPr>
          <a:lstStyle/>
          <a:p>
            <a:r>
              <a:rPr lang="en-IN" dirty="0" smtClean="0"/>
              <a:t>KNN Algorithm</a:t>
            </a:r>
            <a:endParaRPr lang="en-IN" dirty="0"/>
          </a:p>
        </p:txBody>
      </p:sp>
      <p:pic>
        <p:nvPicPr>
          <p:cNvPr id="3" name="Content Placeholder 2"/>
          <p:cNvPicPr>
            <a:picLocks noGrp="1" noChangeAspect="1"/>
          </p:cNvPicPr>
          <p:nvPr>
            <p:ph idx="1"/>
          </p:nvPr>
        </p:nvPicPr>
        <p:blipFill>
          <a:blip r:embed="rId2"/>
          <a:stretch>
            <a:fillRect/>
          </a:stretch>
        </p:blipFill>
        <p:spPr>
          <a:xfrm>
            <a:off x="0" y="1554930"/>
            <a:ext cx="5254169" cy="5193121"/>
          </a:xfrm>
          <a:prstGeom prst="rect">
            <a:avLst/>
          </a:prstGeo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12</a:t>
            </a:fld>
            <a:endParaRPr lang="en-IN" dirty="0"/>
          </a:p>
        </p:txBody>
      </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215303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9" y="215167"/>
            <a:ext cx="7342622" cy="1215566"/>
          </a:xfrm>
        </p:spPr>
        <p:txBody>
          <a:bodyPr>
            <a:normAutofit/>
          </a:bodyPr>
          <a:lstStyle/>
          <a:p>
            <a:r>
              <a:rPr lang="en-IN" dirty="0" smtClean="0"/>
              <a:t>KNN</a:t>
            </a:r>
            <a:endParaRPr lang="en-IN"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13</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101310" y="1645900"/>
            <a:ext cx="7109387" cy="4925617"/>
          </a:xfrm>
        </p:spPr>
        <p:txBody>
          <a:bodyPr>
            <a:normAutofit lnSpcReduction="10000"/>
          </a:bodyPr>
          <a:lstStyle/>
          <a:p>
            <a:pPr marL="0" indent="0">
              <a:buNone/>
            </a:pPr>
            <a:r>
              <a:rPr lang="en-IN" i="1" dirty="0"/>
              <a:t>Advantage:</a:t>
            </a:r>
          </a:p>
          <a:p>
            <a:pPr lvl="0"/>
            <a:r>
              <a:rPr lang="en-IN" dirty="0"/>
              <a:t>Robust in </a:t>
            </a:r>
            <a:r>
              <a:rPr lang="en-IN" dirty="0" smtClean="0"/>
              <a:t>nature</a:t>
            </a:r>
          </a:p>
          <a:p>
            <a:pPr lvl="0"/>
            <a:r>
              <a:rPr lang="en-US" dirty="0"/>
              <a:t>Ease to interpret </a:t>
            </a:r>
            <a:r>
              <a:rPr lang="en-US" dirty="0" smtClean="0"/>
              <a:t>output</a:t>
            </a:r>
            <a:endParaRPr lang="en-IN" dirty="0"/>
          </a:p>
          <a:p>
            <a:pPr lvl="0"/>
            <a:r>
              <a:rPr lang="en-IN" dirty="0" smtClean="0"/>
              <a:t>Can </a:t>
            </a:r>
            <a:r>
              <a:rPr lang="en-IN" dirty="0"/>
              <a:t>be applied to data of any distribution</a:t>
            </a:r>
          </a:p>
          <a:p>
            <a:pPr lvl="0"/>
            <a:r>
              <a:rPr lang="en-IN" dirty="0"/>
              <a:t>Simple and intuitive</a:t>
            </a:r>
          </a:p>
          <a:p>
            <a:pPr marL="0" indent="0">
              <a:buNone/>
            </a:pPr>
            <a:r>
              <a:rPr lang="en-IN" i="1" dirty="0" smtClean="0"/>
              <a:t>Disadvantage</a:t>
            </a:r>
            <a:r>
              <a:rPr lang="en-IN" i="1" dirty="0"/>
              <a:t>:</a:t>
            </a:r>
          </a:p>
          <a:p>
            <a:pPr lvl="0"/>
            <a:r>
              <a:rPr lang="en-IN" dirty="0"/>
              <a:t>Need to determine the value of k is tricky</a:t>
            </a:r>
          </a:p>
          <a:p>
            <a:pPr lvl="0"/>
            <a:r>
              <a:rPr lang="en-IN" dirty="0"/>
              <a:t>Choosing the correct distance metric is sometimes a challenge</a:t>
            </a:r>
          </a:p>
          <a:p>
            <a:pPr lvl="0"/>
            <a:r>
              <a:rPr lang="en-IN" dirty="0"/>
              <a:t>Computational cost is high</a:t>
            </a:r>
          </a:p>
          <a:p>
            <a:pPr lvl="0"/>
            <a:r>
              <a:rPr lang="en-IN" dirty="0"/>
              <a:t>Performance of the algorithm depends on the number of dimensions </a:t>
            </a:r>
            <a:r>
              <a:rPr lang="en-IN" dirty="0" smtClean="0"/>
              <a:t>used.</a:t>
            </a:r>
            <a:endParaRPr lang="en-IN" dirty="0"/>
          </a:p>
          <a:p>
            <a:endParaRPr lang="en-IN" dirty="0"/>
          </a:p>
        </p:txBody>
      </p:sp>
    </p:spTree>
    <p:extLst>
      <p:ext uri="{BB962C8B-B14F-4D97-AF65-F5344CB8AC3E}">
        <p14:creationId xmlns:p14="http://schemas.microsoft.com/office/powerpoint/2010/main" val="3563545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9" y="215167"/>
            <a:ext cx="7342622" cy="1215566"/>
          </a:xfrm>
        </p:spPr>
        <p:txBody>
          <a:bodyPr>
            <a:normAutofit/>
          </a:bodyPr>
          <a:lstStyle/>
          <a:p>
            <a:r>
              <a:rPr lang="en-IN" dirty="0" smtClean="0"/>
              <a:t>Word Cloud</a:t>
            </a:r>
            <a:endParaRPr lang="en-IN"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14</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204915" y="1629931"/>
            <a:ext cx="5123832" cy="4925617"/>
          </a:xfrm>
        </p:spPr>
        <p:txBody>
          <a:bodyPr>
            <a:normAutofit/>
          </a:bodyPr>
          <a:lstStyle/>
          <a:p>
            <a:pPr marL="0" indent="0">
              <a:buNone/>
            </a:pPr>
            <a:r>
              <a:rPr lang="en-IN" dirty="0"/>
              <a:t>Word  Cloud are a way of displaying how important words are in a corpus or text. It identifies the word which frequently arrives in the text by giving that particular word a greater space to occupy in the image. </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endParaRPr lang="en-IN" dirty="0"/>
          </a:p>
        </p:txBody>
      </p:sp>
      <p:pic>
        <p:nvPicPr>
          <p:cNvPr id="6" name="Picture 5"/>
          <p:cNvPicPr/>
          <p:nvPr/>
        </p:nvPicPr>
        <p:blipFill>
          <a:blip r:embed="rId3"/>
          <a:stretch>
            <a:fillRect/>
          </a:stretch>
        </p:blipFill>
        <p:spPr>
          <a:xfrm>
            <a:off x="331335" y="4043499"/>
            <a:ext cx="4253728" cy="1732559"/>
          </a:xfrm>
          <a:prstGeom prst="rect">
            <a:avLst/>
          </a:prstGeom>
        </p:spPr>
      </p:pic>
      <p:sp>
        <p:nvSpPr>
          <p:cNvPr id="7"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a:xfrm>
            <a:off x="217715" y="5991225"/>
            <a:ext cx="4114800" cy="730250"/>
          </a:xfrm>
        </p:spPr>
        <p:txBody>
          <a:bodyPr/>
          <a:lstStyle/>
          <a:p>
            <a:pPr algn="l"/>
            <a:r>
              <a:rPr lang="en-IN" sz="1400" b="1" dirty="0" err="1">
                <a:solidFill>
                  <a:schemeClr val="tx1"/>
                </a:solidFill>
              </a:rPr>
              <a:t>Wordcloud</a:t>
            </a:r>
            <a:r>
              <a:rPr lang="en-IN" sz="1400" b="1" dirty="0">
                <a:solidFill>
                  <a:schemeClr val="tx1"/>
                </a:solidFill>
              </a:rPr>
              <a:t> has been generated importing </a:t>
            </a:r>
            <a:r>
              <a:rPr lang="en-IN" sz="1400" b="1" dirty="0" err="1">
                <a:solidFill>
                  <a:schemeClr val="tx1"/>
                </a:solidFill>
              </a:rPr>
              <a:t>WordCloud</a:t>
            </a:r>
            <a:r>
              <a:rPr lang="en-IN" sz="1400" b="1" dirty="0">
                <a:solidFill>
                  <a:schemeClr val="tx1"/>
                </a:solidFill>
              </a:rPr>
              <a:t> Package in python</a:t>
            </a:r>
          </a:p>
        </p:txBody>
      </p:sp>
    </p:spTree>
    <p:extLst>
      <p:ext uri="{BB962C8B-B14F-4D97-AF65-F5344CB8AC3E}">
        <p14:creationId xmlns:p14="http://schemas.microsoft.com/office/powerpoint/2010/main" val="640350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9" y="476424"/>
            <a:ext cx="7342622" cy="1215566"/>
          </a:xfrm>
        </p:spPr>
        <p:txBody>
          <a:bodyPr>
            <a:normAutofit fontScale="90000"/>
          </a:bodyPr>
          <a:lstStyle/>
          <a:p>
            <a:r>
              <a:rPr lang="en-IN" dirty="0" smtClean="0"/>
              <a:t>Text </a:t>
            </a:r>
            <a:br>
              <a:rPr lang="en-IN" dirty="0" smtClean="0"/>
            </a:br>
            <a:r>
              <a:rPr lang="en-IN" dirty="0" smtClean="0"/>
              <a:t>Summarization</a:t>
            </a:r>
            <a:endParaRPr lang="en-IN"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15</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101309" y="2030989"/>
            <a:ext cx="5999046" cy="4690486"/>
          </a:xfrm>
        </p:spPr>
        <p:txBody>
          <a:bodyPr>
            <a:normAutofit lnSpcReduction="10000"/>
          </a:bodyPr>
          <a:lstStyle/>
          <a:p>
            <a:pPr marL="0" indent="0">
              <a:buNone/>
            </a:pPr>
            <a:r>
              <a:rPr lang="en-IN" dirty="0" smtClean="0"/>
              <a:t>It is a process of extracting </a:t>
            </a:r>
            <a:r>
              <a:rPr lang="en-IN" dirty="0"/>
              <a:t>words and word phrases from the original text to create a summary</a:t>
            </a:r>
            <a:r>
              <a:rPr lang="en-IN" dirty="0" smtClean="0"/>
              <a:t>. </a:t>
            </a:r>
          </a:p>
          <a:p>
            <a:pPr marL="0" indent="0">
              <a:buNone/>
            </a:pPr>
            <a:r>
              <a:rPr lang="en-IN" dirty="0" smtClean="0"/>
              <a:t>We have used </a:t>
            </a:r>
            <a:r>
              <a:rPr lang="en-IN" b="1" dirty="0"/>
              <a:t>Extractive </a:t>
            </a:r>
            <a:r>
              <a:rPr lang="en-IN" dirty="0" smtClean="0"/>
              <a:t>approach with </a:t>
            </a:r>
            <a:r>
              <a:rPr lang="en-IN" b="1" dirty="0" err="1" smtClean="0"/>
              <a:t>LexRank</a:t>
            </a:r>
            <a:r>
              <a:rPr lang="en-IN" dirty="0" smtClean="0"/>
              <a:t> algorithm for text summarization.</a:t>
            </a:r>
          </a:p>
          <a:p>
            <a:r>
              <a:rPr lang="en-IN" dirty="0" smtClean="0"/>
              <a:t>Extractive </a:t>
            </a:r>
            <a:r>
              <a:rPr lang="en-IN" dirty="0"/>
              <a:t>summarization picks up sentences directly from the original document depending on their </a:t>
            </a:r>
            <a:r>
              <a:rPr lang="en-IN" dirty="0" smtClean="0"/>
              <a:t>importance</a:t>
            </a:r>
          </a:p>
          <a:p>
            <a:r>
              <a:rPr lang="en-IN" dirty="0" err="1" smtClean="0"/>
              <a:t>LexRank</a:t>
            </a:r>
            <a:r>
              <a:rPr lang="en-IN" dirty="0"/>
              <a:t> is an unsupervised graph based </a:t>
            </a:r>
            <a:r>
              <a:rPr lang="en-IN" dirty="0" smtClean="0"/>
              <a:t>approach. </a:t>
            </a:r>
            <a:r>
              <a:rPr lang="en-IN" dirty="0" err="1"/>
              <a:t>LexRank</a:t>
            </a:r>
            <a:r>
              <a:rPr lang="en-IN" dirty="0"/>
              <a:t> uses IDF-modified Cosine as the similarity measure between two sentences. This similarity is used as weight of the graph edge between two sentences. </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4264757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8" y="358858"/>
            <a:ext cx="7342622" cy="1215566"/>
          </a:xfrm>
        </p:spPr>
        <p:txBody>
          <a:bodyPr>
            <a:normAutofit fontScale="90000"/>
          </a:bodyPr>
          <a:lstStyle/>
          <a:p>
            <a:r>
              <a:rPr lang="en-IN" dirty="0" smtClean="0"/>
              <a:t>Sentiment </a:t>
            </a:r>
            <a:br>
              <a:rPr lang="en-IN" dirty="0" smtClean="0"/>
            </a:br>
            <a:r>
              <a:rPr lang="en-IN" dirty="0" smtClean="0"/>
              <a:t>Analysis</a:t>
            </a:r>
            <a:endParaRPr lang="en-IN"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16</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101308" y="1802674"/>
            <a:ext cx="6197889" cy="4918801"/>
          </a:xfrm>
        </p:spPr>
        <p:txBody>
          <a:bodyPr>
            <a:normAutofit fontScale="92500"/>
          </a:bodyPr>
          <a:lstStyle/>
          <a:p>
            <a:r>
              <a:rPr lang="en-US" altLang="en-US" dirty="0" smtClean="0"/>
              <a:t>Sentiment </a:t>
            </a:r>
            <a:r>
              <a:rPr lang="en-US" altLang="en-US" dirty="0"/>
              <a:t>analysis is also known as opinion mining.</a:t>
            </a:r>
          </a:p>
          <a:p>
            <a:r>
              <a:rPr lang="en-US" altLang="en-US" dirty="0"/>
              <a:t>Sentiment analysis is a type of data mining that measures the inclination of people’s opinions through natural language processing (NLP), computational linguistics and text analysis, which are used to extract and analyze subjective information from the Web - mostly social media and similar sources. </a:t>
            </a:r>
          </a:p>
          <a:p>
            <a:r>
              <a:rPr lang="en-US" altLang="en-US" dirty="0"/>
              <a:t>Sentiment analysis is used to track the following</a:t>
            </a:r>
            <a:r>
              <a:rPr lang="en-US" altLang="en-US" dirty="0" smtClean="0"/>
              <a:t>:</a:t>
            </a:r>
            <a:endParaRPr lang="en-US" altLang="en-US" dirty="0"/>
          </a:p>
          <a:p>
            <a:pPr lvl="1"/>
            <a:r>
              <a:rPr lang="en-US" altLang="en-US" sz="2400" dirty="0"/>
              <a:t>Brand reception and popularity</a:t>
            </a:r>
          </a:p>
          <a:p>
            <a:pPr lvl="1"/>
            <a:r>
              <a:rPr lang="en-US" altLang="en-US" sz="2400" dirty="0"/>
              <a:t>New product perception and anticipation</a:t>
            </a:r>
          </a:p>
          <a:p>
            <a:pPr lvl="1"/>
            <a:r>
              <a:rPr lang="en-US" altLang="en-US" sz="2400" dirty="0"/>
              <a:t>Company reputation</a:t>
            </a:r>
          </a:p>
          <a:p>
            <a:pPr lvl="1"/>
            <a:r>
              <a:rPr lang="en-US" altLang="en-US" sz="2400" dirty="0"/>
              <a:t>Flame/rant detection</a:t>
            </a:r>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4025563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8" y="822239"/>
            <a:ext cx="7342622" cy="1215566"/>
          </a:xfrm>
        </p:spPr>
        <p:txBody>
          <a:bodyPr>
            <a:normAutofit fontScale="90000"/>
          </a:bodyPr>
          <a:lstStyle/>
          <a:p>
            <a:r>
              <a:rPr lang="en-IN" dirty="0" smtClean="0"/>
              <a:t>VADER </a:t>
            </a:r>
            <a:br>
              <a:rPr lang="en-IN" dirty="0" smtClean="0"/>
            </a:br>
            <a:r>
              <a:rPr lang="en-IN" dirty="0" smtClean="0"/>
              <a:t>Sentiment </a:t>
            </a:r>
            <a:br>
              <a:rPr lang="en-IN" dirty="0" smtClean="0"/>
            </a:br>
            <a:r>
              <a:rPr lang="en-IN" dirty="0" smtClean="0"/>
              <a:t>Analysis</a:t>
            </a:r>
            <a:endParaRPr lang="en-IN"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17</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101308" y="2207623"/>
            <a:ext cx="6197889" cy="4513852"/>
          </a:xfrm>
        </p:spPr>
        <p:txBody>
          <a:bodyPr>
            <a:normAutofit/>
          </a:bodyPr>
          <a:lstStyle/>
          <a:p>
            <a:r>
              <a:rPr lang="en-US" altLang="en-US" dirty="0" smtClean="0"/>
              <a:t>VADER </a:t>
            </a:r>
            <a:r>
              <a:rPr lang="en-US" altLang="en-US" dirty="0"/>
              <a:t>(Valence Aware Dictionary for sentiment Reasoning) is a model used for text sentiment analysis that is sensitive to both polarity (positive/negative) and intensity (strength) of emotion. </a:t>
            </a:r>
          </a:p>
          <a:p>
            <a:r>
              <a:rPr lang="en-US" altLang="en-US" dirty="0"/>
              <a:t>VADER text sentiment analysis uses a human-centric approach, combining qualitative analysis and empirical validation by using human raters and the wisdom of the crowd.</a:t>
            </a:r>
            <a:endParaRPr lang="en-US" altLang="en-US" b="1"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2920659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01308" y="508731"/>
            <a:ext cx="7342622" cy="1215566"/>
          </a:xfrm>
        </p:spPr>
        <p:txBody>
          <a:bodyPr>
            <a:normAutofit fontScale="90000"/>
          </a:bodyPr>
          <a:lstStyle/>
          <a:p>
            <a:r>
              <a:rPr lang="en-US" altLang="en-US" dirty="0"/>
              <a:t>How </a:t>
            </a:r>
            <a:r>
              <a:rPr lang="en-US" altLang="en-US" dirty="0" smtClean="0"/>
              <a:t>Does </a:t>
            </a:r>
            <a:br>
              <a:rPr lang="en-US" altLang="en-US" dirty="0" smtClean="0"/>
            </a:br>
            <a:r>
              <a:rPr lang="en-US" altLang="en-US" dirty="0" smtClean="0"/>
              <a:t>VADER </a:t>
            </a:r>
            <a:r>
              <a:rPr lang="en-US" altLang="en-US" dirty="0"/>
              <a:t>works?</a:t>
            </a:r>
            <a:endParaRPr lang="en-IN" b="0"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18</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0" y="1908265"/>
            <a:ext cx="5868418" cy="2130334"/>
          </a:xfrm>
        </p:spPr>
        <p:txBody>
          <a:bodyPr>
            <a:normAutofit/>
          </a:bodyPr>
          <a:lstStyle/>
          <a:p>
            <a:r>
              <a:rPr lang="en-US" altLang="en-US" dirty="0" smtClean="0"/>
              <a:t>It </a:t>
            </a:r>
            <a:r>
              <a:rPr lang="en-US" altLang="en-US" dirty="0"/>
              <a:t>returns a sentiment score in the range -1 to 1, from most negative to most positive.</a:t>
            </a:r>
          </a:p>
          <a:p>
            <a:r>
              <a:rPr lang="en-US" altLang="en-US" dirty="0"/>
              <a:t>For our interest we have generated a doughnut plot using output the VADER text sentiment analysis.</a:t>
            </a:r>
          </a:p>
          <a:p>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endParaRPr lang="en-IN"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08" y="3854631"/>
            <a:ext cx="4754880" cy="300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01940" y="4038599"/>
            <a:ext cx="2930867" cy="2031325"/>
          </a:xfrm>
          <a:prstGeom prst="rect">
            <a:avLst/>
          </a:prstGeom>
          <a:noFill/>
        </p:spPr>
        <p:txBody>
          <a:bodyPr wrap="none" rtlCol="0">
            <a:spAutoFit/>
          </a:bodyPr>
          <a:lstStyle/>
          <a:p>
            <a:r>
              <a:rPr lang="en-IN" dirty="0" smtClean="0"/>
              <a:t>This doughnut plot explains</a:t>
            </a:r>
          </a:p>
          <a:p>
            <a:r>
              <a:rPr lang="en-IN" dirty="0" smtClean="0"/>
              <a:t>That a particular news is </a:t>
            </a:r>
          </a:p>
          <a:p>
            <a:r>
              <a:rPr lang="en-IN" dirty="0" smtClean="0"/>
              <a:t>82 % neutral, 3 % depressing </a:t>
            </a:r>
          </a:p>
          <a:p>
            <a:r>
              <a:rPr lang="en-IN" dirty="0" smtClean="0"/>
              <a:t>And 14% pleasant. </a:t>
            </a:r>
          </a:p>
          <a:p>
            <a:r>
              <a:rPr lang="en-IN" dirty="0" smtClean="0"/>
              <a:t>This can be obtained even</a:t>
            </a:r>
          </a:p>
          <a:p>
            <a:r>
              <a:rPr lang="en-IN" dirty="0" smtClean="0"/>
              <a:t>before reading the </a:t>
            </a:r>
          </a:p>
          <a:p>
            <a:r>
              <a:rPr lang="en-IN" dirty="0" smtClean="0"/>
              <a:t>News article!</a:t>
            </a:r>
            <a:endParaRPr lang="en-IN" dirty="0"/>
          </a:p>
        </p:txBody>
      </p:sp>
    </p:spTree>
    <p:extLst>
      <p:ext uri="{BB962C8B-B14F-4D97-AF65-F5344CB8AC3E}">
        <p14:creationId xmlns:p14="http://schemas.microsoft.com/office/powerpoint/2010/main" val="1657760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Graphical User</a:t>
            </a:r>
            <a:br>
              <a:rPr lang="en-US" altLang="en-US" dirty="0"/>
            </a:br>
            <a:r>
              <a:rPr lang="en-US" altLang="en-US" dirty="0"/>
              <a:t>Interface</a:t>
            </a:r>
            <a:endParaRPr lang="en-IN" dirty="0"/>
          </a:p>
        </p:txBody>
      </p:sp>
      <p:pic>
        <p:nvPicPr>
          <p:cNvPr id="3" name="Picture 2"/>
          <p:cNvPicPr>
            <a:picLocks noChangeAspect="1"/>
          </p:cNvPicPr>
          <p:nvPr/>
        </p:nvPicPr>
        <p:blipFill>
          <a:blip r:embed="rId2"/>
          <a:stretch>
            <a:fillRect/>
          </a:stretch>
        </p:blipFill>
        <p:spPr>
          <a:xfrm>
            <a:off x="200282" y="1501158"/>
            <a:ext cx="4000500" cy="2019300"/>
          </a:xfrm>
          <a:prstGeom prst="rect">
            <a:avLst/>
          </a:prstGeom>
        </p:spPr>
      </p:pic>
      <p:pic>
        <p:nvPicPr>
          <p:cNvPr id="4" name="Picture 3"/>
          <p:cNvPicPr>
            <a:picLocks noChangeAspect="1"/>
          </p:cNvPicPr>
          <p:nvPr/>
        </p:nvPicPr>
        <p:blipFill>
          <a:blip r:embed="rId3"/>
          <a:stretch>
            <a:fillRect/>
          </a:stretch>
        </p:blipFill>
        <p:spPr>
          <a:xfrm>
            <a:off x="72731" y="4033951"/>
            <a:ext cx="8378937" cy="2790825"/>
          </a:xfrm>
          <a:prstGeom prst="rect">
            <a:avLst/>
          </a:prstGeom>
        </p:spPr>
      </p:pic>
      <p:pic>
        <p:nvPicPr>
          <p:cNvPr id="5" name="Picture 4"/>
          <p:cNvPicPr>
            <a:picLocks noChangeAspect="1"/>
          </p:cNvPicPr>
          <p:nvPr/>
        </p:nvPicPr>
        <p:blipFill>
          <a:blip r:embed="rId4"/>
          <a:stretch>
            <a:fillRect/>
          </a:stretch>
        </p:blipFill>
        <p:spPr>
          <a:xfrm>
            <a:off x="6735807" y="548658"/>
            <a:ext cx="2085975" cy="2971800"/>
          </a:xfrm>
          <a:prstGeom prst="rect">
            <a:avLst/>
          </a:prstGeom>
        </p:spPr>
      </p:pic>
      <p:sp>
        <p:nvSpPr>
          <p:cNvPr id="6" name="TextBox 5"/>
          <p:cNvSpPr txBox="1"/>
          <p:nvPr/>
        </p:nvSpPr>
        <p:spPr>
          <a:xfrm flipH="1">
            <a:off x="4200782" y="2372307"/>
            <a:ext cx="2785388" cy="369332"/>
          </a:xfrm>
          <a:prstGeom prst="rect">
            <a:avLst/>
          </a:prstGeom>
          <a:noFill/>
        </p:spPr>
        <p:txBody>
          <a:bodyPr wrap="square" rtlCol="0">
            <a:spAutoFit/>
          </a:bodyPr>
          <a:lstStyle/>
          <a:p>
            <a:r>
              <a:rPr lang="en-IN" dirty="0" smtClean="0"/>
              <a:t>Page 1: News Categories</a:t>
            </a:r>
            <a:endParaRPr lang="en-IN" dirty="0"/>
          </a:p>
        </p:txBody>
      </p:sp>
      <p:sp>
        <p:nvSpPr>
          <p:cNvPr id="7" name="TextBox 6"/>
          <p:cNvSpPr txBox="1"/>
          <p:nvPr/>
        </p:nvSpPr>
        <p:spPr>
          <a:xfrm flipH="1">
            <a:off x="8451668" y="4879622"/>
            <a:ext cx="3370218" cy="646331"/>
          </a:xfrm>
          <a:prstGeom prst="rect">
            <a:avLst/>
          </a:prstGeom>
          <a:noFill/>
        </p:spPr>
        <p:txBody>
          <a:bodyPr wrap="square" rtlCol="0">
            <a:spAutoFit/>
          </a:bodyPr>
          <a:lstStyle/>
          <a:p>
            <a:r>
              <a:rPr lang="en-IN" dirty="0" smtClean="0"/>
              <a:t>Page 2: Different News in a particular categories</a:t>
            </a:r>
            <a:endParaRPr lang="en-IN" dirty="0"/>
          </a:p>
        </p:txBody>
      </p:sp>
      <p:sp>
        <p:nvSpPr>
          <p:cNvPr id="8" name="TextBox 7"/>
          <p:cNvSpPr txBox="1"/>
          <p:nvPr/>
        </p:nvSpPr>
        <p:spPr>
          <a:xfrm flipH="1">
            <a:off x="8821782" y="2049141"/>
            <a:ext cx="3370218" cy="646331"/>
          </a:xfrm>
          <a:prstGeom prst="rect">
            <a:avLst/>
          </a:prstGeom>
          <a:noFill/>
        </p:spPr>
        <p:txBody>
          <a:bodyPr wrap="square" rtlCol="0">
            <a:spAutoFit/>
          </a:bodyPr>
          <a:lstStyle/>
          <a:p>
            <a:r>
              <a:rPr lang="en-IN" dirty="0" smtClean="0"/>
              <a:t>Page 4: Summary of any particular News</a:t>
            </a:r>
            <a:endParaRPr lang="en-IN" dirty="0"/>
          </a:p>
        </p:txBody>
      </p:sp>
      <p:sp>
        <p:nvSpPr>
          <p:cNvPr id="9" name="TextBox 8"/>
          <p:cNvSpPr txBox="1"/>
          <p:nvPr/>
        </p:nvSpPr>
        <p:spPr>
          <a:xfrm>
            <a:off x="9385663" y="6079236"/>
            <a:ext cx="2847703" cy="584775"/>
          </a:xfrm>
          <a:prstGeom prst="rect">
            <a:avLst/>
          </a:prstGeom>
          <a:noFill/>
        </p:spPr>
        <p:txBody>
          <a:bodyPr wrap="square" rtlCol="0">
            <a:spAutoFit/>
          </a:bodyPr>
          <a:lstStyle/>
          <a:p>
            <a:r>
              <a:rPr lang="en-IN" sz="1600" dirty="0"/>
              <a:t>We have used </a:t>
            </a:r>
            <a:r>
              <a:rPr lang="en-IN" sz="1600" dirty="0" err="1"/>
              <a:t>tkinter</a:t>
            </a:r>
            <a:r>
              <a:rPr lang="en-IN" sz="1600" dirty="0"/>
              <a:t> </a:t>
            </a:r>
            <a:r>
              <a:rPr lang="en-IN" sz="1600" dirty="0" smtClean="0"/>
              <a:t>python to build the UI</a:t>
            </a:r>
            <a:endParaRPr lang="en-IN" sz="1600" dirty="0"/>
          </a:p>
        </p:txBody>
      </p:sp>
    </p:spTree>
    <p:extLst>
      <p:ext uri="{BB962C8B-B14F-4D97-AF65-F5344CB8AC3E}">
        <p14:creationId xmlns:p14="http://schemas.microsoft.com/office/powerpoint/2010/main" val="1124523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60702" cy="1118752"/>
            <a:chOff x="2955850" y="2902286"/>
            <a:chExt cx="1860702"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endParaRPr lang="en-IN" sz="6000" b="1" dirty="0">
                <a:latin typeface="Arial Black" panose="020B0A04020102020204" pitchFamily="34" charset="0"/>
              </a:endParaRP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60702" cy="307777"/>
            </a:xfrm>
            <a:prstGeom prst="rect">
              <a:avLst/>
            </a:prstGeom>
            <a:noFill/>
          </p:spPr>
          <p:txBody>
            <a:bodyPr wrap="none" rtlCol="0">
              <a:spAutoFit/>
            </a:bodyPr>
            <a:lstStyle/>
            <a:p>
              <a:r>
                <a:rPr lang="en-IN" sz="1400" dirty="0">
                  <a:latin typeface="Calibri Light" panose="020F0302020204030204" pitchFamily="34" charset="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7035841" y="1412586"/>
            <a:ext cx="4911633" cy="1047849"/>
          </a:xfrm>
          <a:noFill/>
          <a:ln>
            <a:noFill/>
          </a:ln>
        </p:spPr>
        <p:txBody>
          <a:bodyPr/>
          <a:lstStyle/>
          <a:p>
            <a:r>
              <a:rPr lang="en-IN" dirty="0" smtClean="0"/>
              <a:t>Contents</a:t>
            </a:r>
            <a:endParaRPr lang="en-IN" b="0"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882101" y="2695664"/>
            <a:ext cx="4911633" cy="3879669"/>
          </a:xfrm>
        </p:spPr>
        <p:txBody>
          <a:bodyPr>
            <a:normAutofit/>
          </a:bodyPr>
          <a:lstStyle/>
          <a:p>
            <a:pPr marL="342900" indent="-342900">
              <a:buFont typeface="Wingdings" panose="05000000000000000000" pitchFamily="2" charset="2"/>
              <a:buChar char="Ø"/>
            </a:pPr>
            <a:r>
              <a:rPr lang="en-US" sz="2400" dirty="0" smtClean="0"/>
              <a:t>Problem Statement</a:t>
            </a:r>
          </a:p>
          <a:p>
            <a:pPr marL="342900" indent="-342900">
              <a:buFont typeface="Wingdings" panose="05000000000000000000" pitchFamily="2" charset="2"/>
              <a:buChar char="Ø"/>
            </a:pPr>
            <a:r>
              <a:rPr lang="en-US" sz="2400" dirty="0" smtClean="0"/>
              <a:t>Objective</a:t>
            </a:r>
          </a:p>
          <a:p>
            <a:pPr marL="342900" indent="-342900">
              <a:buFont typeface="Wingdings" panose="05000000000000000000" pitchFamily="2" charset="2"/>
              <a:buChar char="Ø"/>
            </a:pPr>
            <a:r>
              <a:rPr lang="en-US" sz="2400" dirty="0" smtClean="0"/>
              <a:t>Challenges</a:t>
            </a:r>
          </a:p>
          <a:p>
            <a:pPr marL="342900" indent="-342900">
              <a:buFont typeface="Wingdings" panose="05000000000000000000" pitchFamily="2" charset="2"/>
              <a:buChar char="Ø"/>
            </a:pPr>
            <a:r>
              <a:rPr lang="en-US" sz="2400" dirty="0" smtClean="0"/>
              <a:t>Data Description</a:t>
            </a:r>
          </a:p>
          <a:p>
            <a:pPr marL="342900" indent="-342900">
              <a:buFont typeface="Wingdings" panose="05000000000000000000" pitchFamily="2" charset="2"/>
              <a:buChar char="Ø"/>
            </a:pPr>
            <a:r>
              <a:rPr lang="en-US" sz="2400" dirty="0" smtClean="0"/>
              <a:t>Approach</a:t>
            </a:r>
          </a:p>
          <a:p>
            <a:pPr marL="342900" indent="-342900">
              <a:buFont typeface="Wingdings" panose="05000000000000000000" pitchFamily="2" charset="2"/>
              <a:buChar char="Ø"/>
            </a:pPr>
            <a:r>
              <a:rPr lang="en-US" sz="2400" dirty="0" smtClean="0"/>
              <a:t>Graphical User Interface</a:t>
            </a:r>
          </a:p>
          <a:p>
            <a:pPr marL="342900" indent="-342900">
              <a:buFont typeface="Wingdings" panose="05000000000000000000" pitchFamily="2" charset="2"/>
              <a:buChar char="Ø"/>
            </a:pPr>
            <a:r>
              <a:rPr lang="en-US" sz="2400" dirty="0" smtClean="0"/>
              <a:t>Future Scope</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pic>
        <p:nvPicPr>
          <p:cNvPr id="15" name="Picture Placeholder 1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313" r="21313"/>
          <a:stretch>
            <a:fillRect/>
          </a:stretch>
        </p:blipFill>
        <p:spPr>
          <a:xfrm>
            <a:off x="395810" y="425546"/>
            <a:ext cx="5120079" cy="6091311"/>
          </a:xfrm>
        </p:spPr>
      </p:pic>
      <p:sp>
        <p:nvSpPr>
          <p:cNvPr id="16" name="Rectangle 15"/>
          <p:cNvSpPr/>
          <p:nvPr/>
        </p:nvSpPr>
        <p:spPr>
          <a:xfrm>
            <a:off x="0" y="49431"/>
            <a:ext cx="5739618" cy="6808569"/>
          </a:xfrm>
          <a:prstGeom prst="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1937854" y="2438345"/>
            <a:ext cx="2035990"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20" y="91463"/>
            <a:ext cx="10835122" cy="666183"/>
          </a:xfrm>
        </p:spPr>
        <p:txBody>
          <a:bodyPr>
            <a:normAutofit/>
          </a:bodyPr>
          <a:lstStyle/>
          <a:p>
            <a:r>
              <a:rPr lang="en-IN" b="0" dirty="0" smtClean="0"/>
              <a:t>UI Page:</a:t>
            </a:r>
            <a:endParaRPr lang="en-IN" b="0" dirty="0"/>
          </a:p>
        </p:txBody>
      </p:sp>
      <p:pic>
        <p:nvPicPr>
          <p:cNvPr id="9" name="Picture 8"/>
          <p:cNvPicPr>
            <a:picLocks noChangeAspect="1"/>
          </p:cNvPicPr>
          <p:nvPr/>
        </p:nvPicPr>
        <p:blipFill>
          <a:blip r:embed="rId2"/>
          <a:stretch>
            <a:fillRect/>
          </a:stretch>
        </p:blipFill>
        <p:spPr>
          <a:xfrm>
            <a:off x="0" y="757646"/>
            <a:ext cx="12192001" cy="6100354"/>
          </a:xfrm>
          <a:prstGeom prst="rect">
            <a:avLst/>
          </a:prstGeom>
        </p:spPr>
      </p:pic>
    </p:spTree>
    <p:extLst>
      <p:ext uri="{BB962C8B-B14F-4D97-AF65-F5344CB8AC3E}">
        <p14:creationId xmlns:p14="http://schemas.microsoft.com/office/powerpoint/2010/main" val="1866894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310312" y="443417"/>
            <a:ext cx="7342622" cy="1215566"/>
          </a:xfrm>
        </p:spPr>
        <p:txBody>
          <a:bodyPr>
            <a:normAutofit/>
          </a:bodyPr>
          <a:lstStyle/>
          <a:p>
            <a:r>
              <a:rPr lang="en-US" altLang="en-US" dirty="0" smtClean="0"/>
              <a:t>Future Work</a:t>
            </a:r>
            <a:endParaRPr lang="en-IN" b="0"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21</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
        <p:nvSpPr>
          <p:cNvPr id="2" name="Content Placeholder 1"/>
          <p:cNvSpPr>
            <a:spLocks noGrp="1"/>
          </p:cNvSpPr>
          <p:nvPr>
            <p:ph idx="1"/>
          </p:nvPr>
        </p:nvSpPr>
        <p:spPr>
          <a:xfrm>
            <a:off x="101308" y="2102400"/>
            <a:ext cx="5868418" cy="4436512"/>
          </a:xfrm>
        </p:spPr>
        <p:txBody>
          <a:bodyPr>
            <a:normAutofit/>
          </a:bodyPr>
          <a:lstStyle/>
          <a:p>
            <a:r>
              <a:rPr lang="en-US" dirty="0" smtClean="0"/>
              <a:t>We have created the basic skeleton of out application, this can further be modified by including images, color themes etc.</a:t>
            </a:r>
          </a:p>
          <a:p>
            <a:r>
              <a:rPr lang="en-US" dirty="0" smtClean="0"/>
              <a:t>To make it more real time, everyday scrapping of news data needs to be done. </a:t>
            </a:r>
          </a:p>
          <a:p>
            <a:r>
              <a:rPr lang="en-US" dirty="0" smtClean="0"/>
              <a:t>When the data is enormously large, other similarity search models like LDA, </a:t>
            </a:r>
            <a:r>
              <a:rPr lang="en-US" dirty="0" err="1" smtClean="0"/>
              <a:t>KDTree</a:t>
            </a:r>
            <a:r>
              <a:rPr lang="en-US" dirty="0" smtClean="0"/>
              <a:t>, LSH, K means clustering etc. could be used.</a:t>
            </a:r>
          </a:p>
          <a:p>
            <a:r>
              <a:rPr lang="en-US" dirty="0" smtClean="0"/>
              <a:t>This application can be hosted on cloud as well, which will ensure efficient flow of data.</a:t>
            </a:r>
          </a:p>
          <a:p>
            <a:endParaRPr lang="en-US" dirty="0" smtClean="0"/>
          </a:p>
          <a:p>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1956373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855631"/>
            <a:ext cx="184731" cy="1015663"/>
          </a:xfrm>
          <a:prstGeom prst="rect">
            <a:avLst/>
          </a:prstGeom>
          <a:noFill/>
        </p:spPr>
        <p:txBody>
          <a:bodyPr wrap="none" rtlCol="0">
            <a:spAutoFit/>
          </a:bodyPr>
          <a:lstStyle/>
          <a:p>
            <a:endParaRPr lang="en-IN" sz="6000" b="1" dirty="0">
              <a:solidFill>
                <a:schemeClr val="bg1"/>
              </a:solidFill>
              <a:latin typeface="Arial Black" panose="020B0A04020102020204" pitchFamily="34" charset="0"/>
            </a:endParaRPr>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7599413" y="2555336"/>
            <a:ext cx="3936095" cy="1616252"/>
          </a:xfrm>
        </p:spPr>
        <p:txBody>
          <a:bodyPr>
            <a:normAutofit/>
          </a:bodyPr>
          <a:lstStyle/>
          <a:p>
            <a:r>
              <a:rPr lang="en-IN" sz="4800" dirty="0"/>
              <a:t>Thank You.</a:t>
            </a:r>
          </a:p>
        </p:txBody>
      </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494" b="6494"/>
          <a:stretch>
            <a:fillRect/>
          </a:stretch>
        </p:blipFill>
        <p:spPr>
          <a:xfrm>
            <a:off x="636562" y="0"/>
            <a:ext cx="6447023" cy="6858000"/>
          </a:xfrm>
        </p:spPr>
      </p:pic>
      <p:sp>
        <p:nvSpPr>
          <p:cNvPr id="25" name="Hexagon 24"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220689" y="1619791"/>
            <a:ext cx="3344092" cy="3918863"/>
          </a:xfrm>
          <a:prstGeom prst="hexagon">
            <a:avLst/>
          </a:prstGeom>
          <a:solidFill>
            <a:srgbClr val="00194C">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383" y="2642271"/>
            <a:ext cx="2573383" cy="2001520"/>
          </a:xfrm>
          <a:prstGeom prst="rect">
            <a:avLst/>
          </a:prstGeom>
          <a:ln>
            <a:noFill/>
          </a:ln>
          <a:effectLst>
            <a:softEdge rad="112500"/>
          </a:effectLst>
        </p:spPr>
      </p:pic>
    </p:spTree>
    <p:extLst>
      <p:ext uri="{BB962C8B-B14F-4D97-AF65-F5344CB8AC3E}">
        <p14:creationId xmlns:p14="http://schemas.microsoft.com/office/powerpoint/2010/main" val="226095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42587" y="450299"/>
            <a:ext cx="7342622" cy="1215566"/>
          </a:xfrm>
        </p:spPr>
        <p:txBody>
          <a:bodyPr>
            <a:normAutofit fontScale="90000"/>
          </a:bodyPr>
          <a:lstStyle/>
          <a:p>
            <a:r>
              <a:rPr lang="en-IN" dirty="0" smtClean="0"/>
              <a:t>Problem </a:t>
            </a:r>
            <a:br>
              <a:rPr lang="en-IN" dirty="0" smtClean="0"/>
            </a:br>
            <a:r>
              <a:rPr lang="en-IN" dirty="0" smtClean="0"/>
              <a:t>Statement</a:t>
            </a:r>
            <a:endParaRPr lang="en-IN"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42587" y="2116164"/>
            <a:ext cx="6265470" cy="2958275"/>
          </a:xfrm>
        </p:spPr>
        <p:txBody>
          <a:bodyPr>
            <a:normAutofit/>
          </a:bodyPr>
          <a:lstStyle/>
          <a:p>
            <a:pPr marL="0" lvl="0" indent="0">
              <a:buNone/>
            </a:pPr>
            <a:r>
              <a:rPr lang="en-US" dirty="0" smtClean="0"/>
              <a:t>Time is money! Reading the newspaper consumes a lot of time. Thus, </a:t>
            </a:r>
            <a:r>
              <a:rPr lang="en-US" dirty="0"/>
              <a:t>h</a:t>
            </a:r>
            <a:r>
              <a:rPr lang="en-US" dirty="0" smtClean="0"/>
              <a:t>ow to manage time effectively so that we get updated on day to day news </a:t>
            </a:r>
            <a:r>
              <a:rPr lang="en-US" dirty="0" smtClean="0"/>
              <a:t>?</a:t>
            </a:r>
          </a:p>
          <a:p>
            <a:pPr marL="0" lvl="0" indent="0">
              <a:buNone/>
            </a:pPr>
            <a:endParaRPr lang="en-US" dirty="0" smtClean="0"/>
          </a:p>
          <a:p>
            <a:pPr marL="0" lvl="0" indent="0">
              <a:buNone/>
            </a:pPr>
            <a:r>
              <a:rPr lang="en-US" dirty="0" smtClean="0"/>
              <a:t>Project overview </a:t>
            </a:r>
            <a:r>
              <a:rPr lang="en-US" dirty="0" smtClean="0">
                <a:hlinkClick r:id="rId2" action="ppaction://hlinkfile"/>
              </a:rPr>
              <a:t>visual</a:t>
            </a:r>
            <a:r>
              <a:rPr lang="en-US" dirty="0" smtClean="0"/>
              <a:t>!</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3</a:t>
            </a:fld>
            <a:endParaRPr lang="en-IN" dirty="0"/>
          </a:p>
        </p:txBody>
      </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79686" y="1012001"/>
            <a:ext cx="7342622" cy="1215566"/>
          </a:xfrm>
        </p:spPr>
        <p:txBody>
          <a:bodyPr/>
          <a:lstStyle/>
          <a:p>
            <a:r>
              <a:rPr lang="en-IN" dirty="0" smtClean="0"/>
              <a:t>Objective</a:t>
            </a:r>
            <a:endParaRPr lang="en-IN"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510562"/>
            <a:ext cx="6024166" cy="2958275"/>
          </a:xfrm>
        </p:spPr>
        <p:txBody>
          <a:bodyPr>
            <a:normAutofit/>
          </a:bodyPr>
          <a:lstStyle/>
          <a:p>
            <a:pPr marL="0" indent="0">
              <a:buFont typeface="Corbel" panose="020B0503020204020204" pitchFamily="34" charset="0"/>
              <a:buNone/>
            </a:pPr>
            <a:r>
              <a:rPr lang="en-IN" altLang="en-US" dirty="0"/>
              <a:t>The main purpose of this project is to come up with the news recommendation engine. This application helps us to find the most similar </a:t>
            </a:r>
            <a:r>
              <a:rPr lang="en-IN" altLang="en-US" dirty="0" smtClean="0"/>
              <a:t>news based on any particular news. Also it helps to read a summary of the entire news, and generates the sentiment analysis with its frequently occurring word of a news.</a:t>
            </a:r>
          </a:p>
          <a:p>
            <a:pPr marL="0" indent="0">
              <a:buFont typeface="Corbel" panose="020B0503020204020204" pitchFamily="34" charset="0"/>
              <a:buNone/>
            </a:pPr>
            <a:r>
              <a:rPr lang="en-IN" altLang="en-US" dirty="0" smtClean="0"/>
              <a:t>Hence, saving a lot of human time!</a:t>
            </a:r>
            <a:endParaRPr lang="en-GB" alt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4</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3234020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14818" y="567864"/>
            <a:ext cx="7342622" cy="1215566"/>
          </a:xfrm>
        </p:spPr>
        <p:txBody>
          <a:bodyPr/>
          <a:lstStyle/>
          <a:p>
            <a:r>
              <a:rPr lang="en-IN" dirty="0" smtClean="0"/>
              <a:t>Challenges</a:t>
            </a:r>
            <a:endParaRPr lang="en-IN"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142309"/>
            <a:ext cx="6024166" cy="4579165"/>
          </a:xfrm>
        </p:spPr>
        <p:txBody>
          <a:bodyPr>
            <a:normAutofit lnSpcReduction="10000"/>
          </a:bodyPr>
          <a:lstStyle/>
          <a:p>
            <a:r>
              <a:rPr lang="en-IN" dirty="0" smtClean="0"/>
              <a:t>Most </a:t>
            </a:r>
            <a:r>
              <a:rPr lang="en-IN" dirty="0"/>
              <a:t>of the news websites </a:t>
            </a:r>
            <a:r>
              <a:rPr lang="en-IN" dirty="0" smtClean="0"/>
              <a:t>do </a:t>
            </a:r>
            <a:r>
              <a:rPr lang="en-IN" dirty="0"/>
              <a:t>not </a:t>
            </a:r>
            <a:r>
              <a:rPr lang="en-IN" dirty="0" smtClean="0"/>
              <a:t>allow </a:t>
            </a:r>
            <a:r>
              <a:rPr lang="en-IN" dirty="0"/>
              <a:t>us to scrape or copy documents</a:t>
            </a:r>
            <a:r>
              <a:rPr lang="en-IN" dirty="0" smtClean="0"/>
              <a:t>. Main </a:t>
            </a:r>
            <a:r>
              <a:rPr lang="en-IN" dirty="0"/>
              <a:t>drawbacks were availability of </a:t>
            </a:r>
            <a:r>
              <a:rPr lang="en-IN" dirty="0" smtClean="0"/>
              <a:t>data.</a:t>
            </a:r>
          </a:p>
          <a:p>
            <a:r>
              <a:rPr lang="en-IN" dirty="0" smtClean="0"/>
              <a:t>Segregating news into their original categories is another problem. </a:t>
            </a:r>
          </a:p>
          <a:p>
            <a:r>
              <a:rPr lang="en-IN" dirty="0" smtClean="0"/>
              <a:t>Since our data is small so KNN model worked. </a:t>
            </a:r>
            <a:r>
              <a:rPr lang="en-IN" dirty="0"/>
              <a:t>But in real time, when the dataset is large enough, KNN seems to fail, and we may not get optimum </a:t>
            </a:r>
            <a:r>
              <a:rPr lang="en-IN" dirty="0" smtClean="0"/>
              <a:t>results. </a:t>
            </a:r>
          </a:p>
          <a:p>
            <a:r>
              <a:rPr lang="en-IN" dirty="0"/>
              <a:t>I</a:t>
            </a:r>
            <a:r>
              <a:rPr lang="en-IN" dirty="0" smtClean="0"/>
              <a:t>n real time, when the dataset is large enough, we can face challenges while using Vader sentiment analysis as it works well when document size is small.</a:t>
            </a:r>
          </a:p>
          <a:p>
            <a:endParaRPr lang="en-IN" dirty="0"/>
          </a:p>
          <a:p>
            <a:pPr marL="0" indent="0">
              <a:buFont typeface="Corbel" panose="020B0503020204020204" pitchFamily="34" charset="0"/>
              <a:buNone/>
            </a:pPr>
            <a:endParaRPr lang="en-GB" alt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5</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3947660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77758" y="669017"/>
            <a:ext cx="7342622" cy="1215566"/>
          </a:xfrm>
        </p:spPr>
        <p:txBody>
          <a:bodyPr/>
          <a:lstStyle/>
          <a:p>
            <a:r>
              <a:rPr lang="en-IN" dirty="0" smtClean="0"/>
              <a:t>Data Description</a:t>
            </a:r>
            <a:endParaRPr lang="en-IN"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067896"/>
            <a:ext cx="6024166" cy="4489658"/>
          </a:xfrm>
        </p:spPr>
        <p:txBody>
          <a:bodyPr>
            <a:normAutofit/>
          </a:bodyPr>
          <a:lstStyle/>
          <a:p>
            <a:pPr>
              <a:buFont typeface="Wingdings" panose="05000000000000000000" pitchFamily="2" charset="2"/>
              <a:buChar char="Ø"/>
            </a:pPr>
            <a:r>
              <a:rPr lang="en-GB" altLang="en-US" dirty="0" smtClean="0"/>
              <a:t> We have 6 different category of news data.</a:t>
            </a:r>
          </a:p>
          <a:p>
            <a:pPr marL="0" indent="0">
              <a:buNone/>
            </a:pPr>
            <a:endParaRPr lang="en-GB" altLang="en-US" dirty="0" smtClean="0"/>
          </a:p>
          <a:p>
            <a:pPr marL="0" indent="0">
              <a:buNone/>
            </a:pPr>
            <a:endParaRPr lang="en-GB" altLang="en-US" dirty="0"/>
          </a:p>
          <a:p>
            <a:pPr marL="0" indent="0">
              <a:buNone/>
            </a:pPr>
            <a:endParaRPr lang="en-GB" altLang="en-US" dirty="0" smtClean="0"/>
          </a:p>
          <a:p>
            <a:pPr marL="0" indent="0">
              <a:buNone/>
            </a:pPr>
            <a:endParaRPr lang="en-GB" altLang="en-US" dirty="0" smtClean="0"/>
          </a:p>
          <a:p>
            <a:pPr marL="0" indent="0">
              <a:buNone/>
            </a:pPr>
            <a:r>
              <a:rPr lang="en-GB" altLang="en-US" dirty="0" smtClean="0"/>
              <a:t>Each category has news data in text format:</a:t>
            </a:r>
            <a:endParaRPr lang="en-GB" alt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6</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pic>
        <p:nvPicPr>
          <p:cNvPr id="3" name="Picture 2"/>
          <p:cNvPicPr>
            <a:picLocks noChangeAspect="1"/>
          </p:cNvPicPr>
          <p:nvPr/>
        </p:nvPicPr>
        <p:blipFill>
          <a:blip r:embed="rId3"/>
          <a:stretch>
            <a:fillRect/>
          </a:stretch>
        </p:blipFill>
        <p:spPr>
          <a:xfrm>
            <a:off x="258144" y="4804352"/>
            <a:ext cx="7181850" cy="1917123"/>
          </a:xfrm>
          <a:prstGeom prst="rect">
            <a:avLst/>
          </a:prstGeom>
        </p:spPr>
      </p:pic>
      <p:pic>
        <p:nvPicPr>
          <p:cNvPr id="5" name="Picture 4"/>
          <p:cNvPicPr>
            <a:picLocks noChangeAspect="1"/>
          </p:cNvPicPr>
          <p:nvPr/>
        </p:nvPicPr>
        <p:blipFill>
          <a:blip r:embed="rId4"/>
          <a:stretch>
            <a:fillRect/>
          </a:stretch>
        </p:blipFill>
        <p:spPr>
          <a:xfrm>
            <a:off x="468572" y="2434522"/>
            <a:ext cx="2723197" cy="2003204"/>
          </a:xfrm>
          <a:prstGeom prst="rect">
            <a:avLst/>
          </a:prstGeom>
        </p:spPr>
      </p:pic>
    </p:spTree>
    <p:extLst>
      <p:ext uri="{BB962C8B-B14F-4D97-AF65-F5344CB8AC3E}">
        <p14:creationId xmlns:p14="http://schemas.microsoft.com/office/powerpoint/2010/main" val="3346558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338530" y="851240"/>
            <a:ext cx="7342622" cy="1215566"/>
          </a:xfrm>
        </p:spPr>
        <p:txBody>
          <a:bodyPr/>
          <a:lstStyle/>
          <a:p>
            <a:r>
              <a:rPr lang="en-IN" dirty="0" smtClean="0"/>
              <a:t>Approach</a:t>
            </a:r>
            <a:endParaRPr lang="en-IN"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510562"/>
            <a:ext cx="6024166" cy="2958275"/>
          </a:xfrm>
        </p:spPr>
        <p:txBody>
          <a:bodyPr>
            <a:normAutofit/>
          </a:bodyPr>
          <a:lstStyle/>
          <a:p>
            <a:pPr>
              <a:buFont typeface="Wingdings" panose="05000000000000000000" pitchFamily="2" charset="2"/>
              <a:buChar char="Ø"/>
            </a:pPr>
            <a:r>
              <a:rPr lang="en-GB" altLang="en-US" dirty="0" smtClean="0"/>
              <a:t> Natural Language </a:t>
            </a:r>
            <a:r>
              <a:rPr lang="en-IN" dirty="0"/>
              <a:t>Processing</a:t>
            </a:r>
            <a:endParaRPr lang="en-GB" altLang="en-US" dirty="0" smtClean="0"/>
          </a:p>
          <a:p>
            <a:pPr>
              <a:buFont typeface="Wingdings" panose="05000000000000000000" pitchFamily="2" charset="2"/>
              <a:buChar char="Ø"/>
            </a:pPr>
            <a:r>
              <a:rPr lang="en-GB" altLang="en-US" dirty="0" smtClean="0"/>
              <a:t> Nearest Neighbour Search</a:t>
            </a:r>
          </a:p>
          <a:p>
            <a:pPr>
              <a:buFont typeface="Wingdings" panose="05000000000000000000" pitchFamily="2" charset="2"/>
              <a:buChar char="Ø"/>
            </a:pPr>
            <a:r>
              <a:rPr lang="en-GB" altLang="en-US" dirty="0"/>
              <a:t> </a:t>
            </a:r>
            <a:r>
              <a:rPr lang="en-GB" altLang="en-US" dirty="0" smtClean="0"/>
              <a:t>Word Cloud</a:t>
            </a:r>
          </a:p>
          <a:p>
            <a:pPr>
              <a:buFont typeface="Wingdings" panose="05000000000000000000" pitchFamily="2" charset="2"/>
              <a:buChar char="Ø"/>
            </a:pPr>
            <a:r>
              <a:rPr lang="en-GB" altLang="en-US" dirty="0"/>
              <a:t> </a:t>
            </a:r>
            <a:r>
              <a:rPr lang="en-GB" altLang="en-US" dirty="0" smtClean="0"/>
              <a:t>Text Summarization</a:t>
            </a:r>
          </a:p>
          <a:p>
            <a:pPr>
              <a:buFont typeface="Wingdings" panose="05000000000000000000" pitchFamily="2" charset="2"/>
              <a:buChar char="Ø"/>
            </a:pPr>
            <a:r>
              <a:rPr lang="en-GB" altLang="en-US" dirty="0"/>
              <a:t> </a:t>
            </a:r>
            <a:r>
              <a:rPr lang="en-GB" altLang="en-US" dirty="0" smtClean="0"/>
              <a:t>Sentiment Analysis</a:t>
            </a:r>
            <a:endParaRPr lang="en-GB" alt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7</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174203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79686" y="881372"/>
            <a:ext cx="7342622" cy="1215566"/>
          </a:xfrm>
        </p:spPr>
        <p:txBody>
          <a:bodyPr>
            <a:normAutofit fontScale="90000"/>
          </a:bodyPr>
          <a:lstStyle/>
          <a:p>
            <a:r>
              <a:rPr lang="en-IN" dirty="0" smtClean="0"/>
              <a:t>Natural Language</a:t>
            </a:r>
            <a:br>
              <a:rPr lang="en-IN" dirty="0" smtClean="0"/>
            </a:br>
            <a:r>
              <a:rPr lang="en-IN" dirty="0" smtClean="0"/>
              <a:t>Processing</a:t>
            </a:r>
            <a:endParaRPr lang="en-IN"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510562"/>
            <a:ext cx="6783822" cy="3845788"/>
          </a:xfrm>
        </p:spPr>
        <p:txBody>
          <a:bodyPr>
            <a:normAutofit/>
          </a:bodyPr>
          <a:lstStyle/>
          <a:p>
            <a:pPr marL="0" indent="0">
              <a:buNone/>
            </a:pPr>
            <a:r>
              <a:rPr lang="en-GB" altLang="en-US" sz="2800" b="1" dirty="0" smtClean="0"/>
              <a:t>Pre-Processing of the text </a:t>
            </a:r>
          </a:p>
          <a:p>
            <a:r>
              <a:rPr lang="en-GB" altLang="en-US" i="1" dirty="0" smtClean="0"/>
              <a:t>Stop Words Removal </a:t>
            </a:r>
          </a:p>
          <a:p>
            <a:pPr marL="0" indent="0">
              <a:buNone/>
            </a:pPr>
            <a:r>
              <a:rPr lang="en-GB" altLang="en-US" dirty="0" smtClean="0"/>
              <a:t>Words like the, a, is, etc. gives no much importance to a text while processing. Thus removing of these stop words helps in building the relevant sparse matrix.</a:t>
            </a:r>
          </a:p>
          <a:p>
            <a:r>
              <a:rPr lang="en-GB" altLang="en-US" i="1" dirty="0" smtClean="0"/>
              <a:t>Removing of punctuations</a:t>
            </a:r>
          </a:p>
          <a:p>
            <a:pPr marL="0" indent="0">
              <a:buNone/>
            </a:pPr>
            <a:r>
              <a:rPr lang="en-GB" altLang="en-US" dirty="0" smtClean="0"/>
              <a:t>Punctuations adds no value to the text. Thus it is advisable to remove the punctuation </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8</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3839910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79686" y="1012001"/>
            <a:ext cx="7342622" cy="1215566"/>
          </a:xfrm>
        </p:spPr>
        <p:txBody>
          <a:bodyPr>
            <a:normAutofit fontScale="90000"/>
          </a:bodyPr>
          <a:lstStyle/>
          <a:p>
            <a:r>
              <a:rPr lang="en-IN" dirty="0" smtClean="0"/>
              <a:t>Natural Language</a:t>
            </a:r>
            <a:r>
              <a:rPr lang="en-IN" dirty="0"/>
              <a:t/>
            </a:r>
            <a:br>
              <a:rPr lang="en-IN" dirty="0"/>
            </a:br>
            <a:r>
              <a:rPr lang="en-IN" dirty="0"/>
              <a:t>Processing</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79686" y="2510561"/>
            <a:ext cx="7044074" cy="4210913"/>
          </a:xfrm>
        </p:spPr>
        <p:txBody>
          <a:bodyPr>
            <a:normAutofit lnSpcReduction="10000"/>
          </a:bodyPr>
          <a:lstStyle/>
          <a:p>
            <a:pPr marL="0" indent="0">
              <a:buNone/>
            </a:pPr>
            <a:r>
              <a:rPr lang="en-GB" altLang="en-US" sz="2800" b="1" dirty="0" smtClean="0"/>
              <a:t>Pre-Processing of the text </a:t>
            </a:r>
          </a:p>
          <a:p>
            <a:r>
              <a:rPr lang="en-GB" altLang="en-US" i="1" dirty="0" smtClean="0"/>
              <a:t>Removal of Digits</a:t>
            </a:r>
          </a:p>
          <a:p>
            <a:pPr marL="0" indent="0">
              <a:buNone/>
            </a:pPr>
            <a:r>
              <a:rPr lang="en-GB" altLang="en-US" dirty="0" smtClean="0"/>
              <a:t>To build a model with text data it is always advisable to remove the digits from the corpus. </a:t>
            </a:r>
          </a:p>
          <a:p>
            <a:r>
              <a:rPr lang="en-GB" altLang="en-US" i="1" dirty="0" smtClean="0"/>
              <a:t>Tokenization</a:t>
            </a:r>
          </a:p>
          <a:p>
            <a:pPr marL="0" indent="0">
              <a:buNone/>
            </a:pPr>
            <a:r>
              <a:rPr lang="en-IN" dirty="0" smtClean="0"/>
              <a:t>It </a:t>
            </a:r>
            <a:r>
              <a:rPr lang="en-IN" dirty="0"/>
              <a:t>is a process of breaking a stream of text up into words, phrases, symbols, or other meaningful elements called tokens. </a:t>
            </a:r>
          </a:p>
          <a:p>
            <a:pPr marL="0" indent="0">
              <a:buNone/>
            </a:pPr>
            <a:r>
              <a:rPr lang="en-IN" dirty="0"/>
              <a:t>Example: “NLP is awesome” </a:t>
            </a:r>
          </a:p>
          <a:p>
            <a:pPr marL="0" indent="0">
              <a:buNone/>
            </a:pPr>
            <a:r>
              <a:rPr lang="en-IN" dirty="0"/>
              <a:t>The tokens of this sentence will be “NLP”, “is”, “awesome”.</a:t>
            </a:r>
          </a:p>
          <a:p>
            <a:pPr marL="0" indent="0">
              <a:buNone/>
            </a:pPr>
            <a:endParaRPr lang="en-IN" dirty="0"/>
          </a:p>
          <a:p>
            <a:pPr marL="0" indent="0">
              <a:buNone/>
            </a:pPr>
            <a:endParaRPr lang="en-GB" altLang="en-US" i="1" dirty="0" smtClean="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9</a:t>
            </a:fld>
            <a:endParaRPr lang="en-IN"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45" r="22945"/>
          <a:stretch>
            <a:fillRect/>
          </a:stretch>
        </p:blipFill>
        <p:spPr/>
      </p:pic>
    </p:spTree>
    <p:extLst>
      <p:ext uri="{BB962C8B-B14F-4D97-AF65-F5344CB8AC3E}">
        <p14:creationId xmlns:p14="http://schemas.microsoft.com/office/powerpoint/2010/main" val="324592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3 Presentation Layout_CA -v6.potx" id="{9FD5D463-2B33-42F3-81B0-0B3C3C07F674}" vid="{A96E6666-7943-4E22-B401-67432B4C0C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Hexagon presentation dark</Template>
  <TotalTime>0</TotalTime>
  <Words>970</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Black</vt:lpstr>
      <vt:lpstr>Calibri</vt:lpstr>
      <vt:lpstr>Calibri Light</vt:lpstr>
      <vt:lpstr>Cambria Math</vt:lpstr>
      <vt:lpstr>CiscoSans ExtraLight</vt:lpstr>
      <vt:lpstr>Corbel</vt:lpstr>
      <vt:lpstr>Gill Sans SemiBold</vt:lpstr>
      <vt:lpstr>Times New Roman</vt:lpstr>
      <vt:lpstr>Wingdings</vt:lpstr>
      <vt:lpstr>Office Theme</vt:lpstr>
      <vt:lpstr>Nearest Document Search</vt:lpstr>
      <vt:lpstr>Contents</vt:lpstr>
      <vt:lpstr>Problem  Statement</vt:lpstr>
      <vt:lpstr>Objective</vt:lpstr>
      <vt:lpstr>Challenges</vt:lpstr>
      <vt:lpstr>Data Description</vt:lpstr>
      <vt:lpstr>Approach</vt:lpstr>
      <vt:lpstr>Natural Language Processing</vt:lpstr>
      <vt:lpstr>Natural Language Processing</vt:lpstr>
      <vt:lpstr>Natural Language Processing</vt:lpstr>
      <vt:lpstr>Nearest Neighbour Search</vt:lpstr>
      <vt:lpstr>KNN Algorithm</vt:lpstr>
      <vt:lpstr>KNN</vt:lpstr>
      <vt:lpstr>Word Cloud</vt:lpstr>
      <vt:lpstr>Text  Summarization</vt:lpstr>
      <vt:lpstr>Sentiment  Analysis</vt:lpstr>
      <vt:lpstr>VADER  Sentiment  Analysis</vt:lpstr>
      <vt:lpstr>How Does  VADER works?</vt:lpstr>
      <vt:lpstr>Graphical User Interface</vt:lpstr>
      <vt:lpstr>UI Page:</vt:lpstr>
      <vt:lpstr>Future Work</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2019-03-23T11:04:49Z</dcterms:created>
  <dcterms:modified xsi:type="dcterms:W3CDTF">2019-03-24T08:20:25Z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