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420" r:id="rId3"/>
    <p:sldId id="433" r:id="rId4"/>
    <p:sldId id="443" r:id="rId5"/>
    <p:sldId id="421" r:id="rId6"/>
    <p:sldId id="435" r:id="rId7"/>
    <p:sldId id="444" r:id="rId8"/>
    <p:sldId id="422" r:id="rId9"/>
    <p:sldId id="432" r:id="rId10"/>
    <p:sldId id="439" r:id="rId11"/>
    <p:sldId id="442" r:id="rId12"/>
    <p:sldId id="440" r:id="rId13"/>
    <p:sldId id="438" r:id="rId14"/>
    <p:sldId id="437" r:id="rId15"/>
    <p:sldId id="441" r:id="rId16"/>
    <p:sldId id="427" r:id="rId17"/>
    <p:sldId id="436" r:id="rId18"/>
    <p:sldId id="428" r:id="rId19"/>
    <p:sldId id="41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87" d="100"/>
          <a:sy n="87" d="100"/>
        </p:scale>
        <p:origin x="1349" y="6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8257E-C565-433D-950E-A26CAB2A8673}"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0C6898C6-530F-450C-AC5F-EA5864D2E1C4}">
      <dgm:prSet phldrT="[Text]"/>
      <dgm:spPr/>
      <dgm:t>
        <a:bodyPr/>
        <a:lstStyle/>
        <a:p>
          <a:r>
            <a:rPr lang="en-US" dirty="0" err="1"/>
            <a:t>WebLogs</a:t>
          </a:r>
          <a:r>
            <a:rPr lang="en-US" dirty="0"/>
            <a:t> + Products + User Profile</a:t>
          </a:r>
        </a:p>
      </dgm:t>
    </dgm:pt>
    <dgm:pt modelId="{D71B7EDD-666F-4A9A-B026-A912995B06F0}" type="parTrans" cxnId="{B74A337C-6274-445C-9457-7847C04213AF}">
      <dgm:prSet/>
      <dgm:spPr/>
      <dgm:t>
        <a:bodyPr/>
        <a:lstStyle/>
        <a:p>
          <a:endParaRPr lang="en-US"/>
        </a:p>
      </dgm:t>
    </dgm:pt>
    <dgm:pt modelId="{4869C66A-6E17-4911-A8B7-5E3B9E35DBB7}" type="sibTrans" cxnId="{B74A337C-6274-445C-9457-7847C04213AF}">
      <dgm:prSet/>
      <dgm:spPr/>
      <dgm:t>
        <a:bodyPr/>
        <a:lstStyle/>
        <a:p>
          <a:endParaRPr lang="en-US"/>
        </a:p>
      </dgm:t>
    </dgm:pt>
    <dgm:pt modelId="{6DEBDAAB-2D28-4950-A911-2C45EE752AB0}">
      <dgm:prSet phldrT="[Text]"/>
      <dgm:spPr/>
      <dgm:t>
        <a:bodyPr/>
        <a:lstStyle/>
        <a:p>
          <a:r>
            <a:rPr lang="en-US" dirty="0"/>
            <a:t>Preprocess Data</a:t>
          </a:r>
        </a:p>
      </dgm:t>
    </dgm:pt>
    <dgm:pt modelId="{267369EE-CCDB-4065-A0FD-869D0FF14790}" type="parTrans" cxnId="{7596A9B9-3BF3-4CDD-B7E6-B4AAEA7B0C3A}">
      <dgm:prSet/>
      <dgm:spPr/>
      <dgm:t>
        <a:bodyPr/>
        <a:lstStyle/>
        <a:p>
          <a:endParaRPr lang="en-US"/>
        </a:p>
      </dgm:t>
    </dgm:pt>
    <dgm:pt modelId="{804F4ED3-94D5-48F6-B4EC-2C928603BE46}" type="sibTrans" cxnId="{7596A9B9-3BF3-4CDD-B7E6-B4AAEA7B0C3A}">
      <dgm:prSet/>
      <dgm:spPr/>
      <dgm:t>
        <a:bodyPr/>
        <a:lstStyle/>
        <a:p>
          <a:endParaRPr lang="en-US"/>
        </a:p>
      </dgm:t>
    </dgm:pt>
    <dgm:pt modelId="{CF34D4D3-A640-452F-B879-0A76E7D0BC63}">
      <dgm:prSet phldrT="[Text]"/>
      <dgm:spPr/>
      <dgm:t>
        <a:bodyPr/>
        <a:lstStyle/>
        <a:p>
          <a:r>
            <a:rPr lang="en-US" dirty="0"/>
            <a:t>Process in Hadoop Clusters</a:t>
          </a:r>
        </a:p>
      </dgm:t>
    </dgm:pt>
    <dgm:pt modelId="{C40D163E-3DAD-4606-9C0D-8C977EA332D5}" type="parTrans" cxnId="{B39D1D03-A60C-4B2B-BA72-6B3A54508A9A}">
      <dgm:prSet/>
      <dgm:spPr/>
      <dgm:t>
        <a:bodyPr/>
        <a:lstStyle/>
        <a:p>
          <a:endParaRPr lang="en-US"/>
        </a:p>
      </dgm:t>
    </dgm:pt>
    <dgm:pt modelId="{0A7864CF-32DC-4B86-83FB-64CE2647F8C1}" type="sibTrans" cxnId="{B39D1D03-A60C-4B2B-BA72-6B3A54508A9A}">
      <dgm:prSet/>
      <dgm:spPr/>
      <dgm:t>
        <a:bodyPr/>
        <a:lstStyle/>
        <a:p>
          <a:endParaRPr lang="en-US"/>
        </a:p>
      </dgm:t>
    </dgm:pt>
    <dgm:pt modelId="{05F5643A-3996-429C-ACD8-194AD250ED41}">
      <dgm:prSet/>
      <dgm:spPr/>
      <dgm:t>
        <a:bodyPr/>
        <a:lstStyle/>
        <a:p>
          <a:r>
            <a:rPr lang="en-US" dirty="0"/>
            <a:t>Final load into Hive tables</a:t>
          </a:r>
        </a:p>
      </dgm:t>
    </dgm:pt>
    <dgm:pt modelId="{E5016B8C-8320-4B25-B966-02EB574A29A7}" type="parTrans" cxnId="{21036BD6-0EA1-4335-908E-093FEC67B9CF}">
      <dgm:prSet/>
      <dgm:spPr/>
      <dgm:t>
        <a:bodyPr/>
        <a:lstStyle/>
        <a:p>
          <a:endParaRPr lang="en-US"/>
        </a:p>
      </dgm:t>
    </dgm:pt>
    <dgm:pt modelId="{FABAB7C8-BCD2-4EC3-AD16-A4EA99C4B610}" type="sibTrans" cxnId="{21036BD6-0EA1-4335-908E-093FEC67B9CF}">
      <dgm:prSet/>
      <dgm:spPr/>
      <dgm:t>
        <a:bodyPr/>
        <a:lstStyle/>
        <a:p>
          <a:endParaRPr lang="en-US"/>
        </a:p>
      </dgm:t>
    </dgm:pt>
    <dgm:pt modelId="{5E017BA3-08FF-4094-8D8C-BED1F00E366B}">
      <dgm:prSet/>
      <dgm:spPr/>
      <dgm:t>
        <a:bodyPr/>
        <a:lstStyle/>
        <a:p>
          <a:r>
            <a:rPr lang="en-US" dirty="0"/>
            <a:t>Visualize in Zeppelin and </a:t>
          </a:r>
          <a:r>
            <a:rPr lang="en-US" dirty="0" err="1"/>
            <a:t>PowerBI</a:t>
          </a:r>
          <a:endParaRPr lang="en-US" dirty="0"/>
        </a:p>
      </dgm:t>
    </dgm:pt>
    <dgm:pt modelId="{02E89EC6-007D-4E85-9680-C939B5D66F6F}" type="parTrans" cxnId="{B073C4E7-167E-40B0-B9DC-601C3A9C1E2E}">
      <dgm:prSet/>
      <dgm:spPr/>
      <dgm:t>
        <a:bodyPr/>
        <a:lstStyle/>
        <a:p>
          <a:endParaRPr lang="en-US"/>
        </a:p>
      </dgm:t>
    </dgm:pt>
    <dgm:pt modelId="{EAE59C68-3098-45B9-BC3F-A08512B303BB}" type="sibTrans" cxnId="{B073C4E7-167E-40B0-B9DC-601C3A9C1E2E}">
      <dgm:prSet/>
      <dgm:spPr/>
      <dgm:t>
        <a:bodyPr/>
        <a:lstStyle/>
        <a:p>
          <a:endParaRPr lang="en-US"/>
        </a:p>
      </dgm:t>
    </dgm:pt>
    <dgm:pt modelId="{6E5C33B6-2D83-4922-BDE6-24E0A6E2ACDC}" type="pres">
      <dgm:prSet presAssocID="{4FB8257E-C565-433D-950E-A26CAB2A8673}" presName="rootnode" presStyleCnt="0">
        <dgm:presLayoutVars>
          <dgm:chMax/>
          <dgm:chPref/>
          <dgm:dir/>
          <dgm:animLvl val="lvl"/>
        </dgm:presLayoutVars>
      </dgm:prSet>
      <dgm:spPr/>
    </dgm:pt>
    <dgm:pt modelId="{7702D93D-0159-4F37-BF4A-324EF4781E82}" type="pres">
      <dgm:prSet presAssocID="{0C6898C6-530F-450C-AC5F-EA5864D2E1C4}" presName="composite" presStyleCnt="0"/>
      <dgm:spPr/>
    </dgm:pt>
    <dgm:pt modelId="{77E51F84-0983-485F-8D48-D000A49294BA}" type="pres">
      <dgm:prSet presAssocID="{0C6898C6-530F-450C-AC5F-EA5864D2E1C4}" presName="bentUpArrow1" presStyleLbl="alignImgPlace1" presStyleIdx="0" presStyleCnt="4"/>
      <dgm:spPr/>
    </dgm:pt>
    <dgm:pt modelId="{E93D9999-6A8D-4D8C-8180-66B08A68AEDF}" type="pres">
      <dgm:prSet presAssocID="{0C6898C6-530F-450C-AC5F-EA5864D2E1C4}" presName="ParentText" presStyleLbl="node1" presStyleIdx="0" presStyleCnt="5">
        <dgm:presLayoutVars>
          <dgm:chMax val="1"/>
          <dgm:chPref val="1"/>
          <dgm:bulletEnabled val="1"/>
        </dgm:presLayoutVars>
      </dgm:prSet>
      <dgm:spPr/>
    </dgm:pt>
    <dgm:pt modelId="{D40B0280-A84B-4798-9F41-A22DBED28A34}" type="pres">
      <dgm:prSet presAssocID="{0C6898C6-530F-450C-AC5F-EA5864D2E1C4}" presName="ChildText" presStyleLbl="revTx" presStyleIdx="0" presStyleCnt="4" custScaleX="259537" custLinFactNeighborX="81182" custLinFactNeighborY="1831">
        <dgm:presLayoutVars>
          <dgm:chMax val="0"/>
          <dgm:chPref val="0"/>
          <dgm:bulletEnabled val="1"/>
        </dgm:presLayoutVars>
      </dgm:prSet>
      <dgm:spPr/>
    </dgm:pt>
    <dgm:pt modelId="{DA4276E4-B291-42A9-B57F-99C1894F2C0C}" type="pres">
      <dgm:prSet presAssocID="{4869C66A-6E17-4911-A8B7-5E3B9E35DBB7}" presName="sibTrans" presStyleCnt="0"/>
      <dgm:spPr/>
    </dgm:pt>
    <dgm:pt modelId="{059C9923-0922-4815-9250-95A2EAC4C155}" type="pres">
      <dgm:prSet presAssocID="{6DEBDAAB-2D28-4950-A911-2C45EE752AB0}" presName="composite" presStyleCnt="0"/>
      <dgm:spPr/>
    </dgm:pt>
    <dgm:pt modelId="{0BBA0786-0267-408B-9859-B102FCE4639B}" type="pres">
      <dgm:prSet presAssocID="{6DEBDAAB-2D28-4950-A911-2C45EE752AB0}" presName="bentUpArrow1" presStyleLbl="alignImgPlace1" presStyleIdx="1" presStyleCnt="4"/>
      <dgm:spPr/>
    </dgm:pt>
    <dgm:pt modelId="{48BE70D0-1D46-4395-8C86-724558814663}" type="pres">
      <dgm:prSet presAssocID="{6DEBDAAB-2D28-4950-A911-2C45EE752AB0}" presName="ParentText" presStyleLbl="node1" presStyleIdx="1" presStyleCnt="5">
        <dgm:presLayoutVars>
          <dgm:chMax val="1"/>
          <dgm:chPref val="1"/>
          <dgm:bulletEnabled val="1"/>
        </dgm:presLayoutVars>
      </dgm:prSet>
      <dgm:spPr/>
    </dgm:pt>
    <dgm:pt modelId="{DB6696B5-28B8-4921-B71C-E37EBACB5FEF}" type="pres">
      <dgm:prSet presAssocID="{6DEBDAAB-2D28-4950-A911-2C45EE752AB0}" presName="ChildText" presStyleLbl="revTx" presStyleIdx="1" presStyleCnt="4">
        <dgm:presLayoutVars>
          <dgm:chMax val="0"/>
          <dgm:chPref val="0"/>
          <dgm:bulletEnabled val="1"/>
        </dgm:presLayoutVars>
      </dgm:prSet>
      <dgm:spPr/>
    </dgm:pt>
    <dgm:pt modelId="{14005085-7F5A-4FE7-9AE6-9FF15BAAC18E}" type="pres">
      <dgm:prSet presAssocID="{804F4ED3-94D5-48F6-B4EC-2C928603BE46}" presName="sibTrans" presStyleCnt="0"/>
      <dgm:spPr/>
    </dgm:pt>
    <dgm:pt modelId="{08C5012A-97FB-481A-B887-EB0389137B5B}" type="pres">
      <dgm:prSet presAssocID="{CF34D4D3-A640-452F-B879-0A76E7D0BC63}" presName="composite" presStyleCnt="0"/>
      <dgm:spPr/>
    </dgm:pt>
    <dgm:pt modelId="{33D2246E-0B9B-4EDA-9619-0F9A6EC90E47}" type="pres">
      <dgm:prSet presAssocID="{CF34D4D3-A640-452F-B879-0A76E7D0BC63}" presName="bentUpArrow1" presStyleLbl="alignImgPlace1" presStyleIdx="2" presStyleCnt="4"/>
      <dgm:spPr/>
    </dgm:pt>
    <dgm:pt modelId="{9769655B-7F44-4BFD-B719-AF2830B797CF}" type="pres">
      <dgm:prSet presAssocID="{CF34D4D3-A640-452F-B879-0A76E7D0BC63}" presName="ParentText" presStyleLbl="node1" presStyleIdx="2" presStyleCnt="5">
        <dgm:presLayoutVars>
          <dgm:chMax val="1"/>
          <dgm:chPref val="1"/>
          <dgm:bulletEnabled val="1"/>
        </dgm:presLayoutVars>
      </dgm:prSet>
      <dgm:spPr/>
    </dgm:pt>
    <dgm:pt modelId="{7C2B7DEE-3A6B-4F48-9377-0FC21B390B3E}" type="pres">
      <dgm:prSet presAssocID="{CF34D4D3-A640-452F-B879-0A76E7D0BC63}" presName="ChildText" presStyleLbl="revTx" presStyleIdx="2" presStyleCnt="4">
        <dgm:presLayoutVars>
          <dgm:chMax val="0"/>
          <dgm:chPref val="0"/>
          <dgm:bulletEnabled val="1"/>
        </dgm:presLayoutVars>
      </dgm:prSet>
      <dgm:spPr/>
    </dgm:pt>
    <dgm:pt modelId="{1745CE87-350E-466C-B67D-4485D85B20D0}" type="pres">
      <dgm:prSet presAssocID="{0A7864CF-32DC-4B86-83FB-64CE2647F8C1}" presName="sibTrans" presStyleCnt="0"/>
      <dgm:spPr/>
    </dgm:pt>
    <dgm:pt modelId="{43399876-1F1C-4FDD-A6CC-D12E83F81E2C}" type="pres">
      <dgm:prSet presAssocID="{05F5643A-3996-429C-ACD8-194AD250ED41}" presName="composite" presStyleCnt="0"/>
      <dgm:spPr/>
    </dgm:pt>
    <dgm:pt modelId="{3D70906D-B85E-4A9B-A25B-E5070A945041}" type="pres">
      <dgm:prSet presAssocID="{05F5643A-3996-429C-ACD8-194AD250ED41}" presName="bentUpArrow1" presStyleLbl="alignImgPlace1" presStyleIdx="3" presStyleCnt="4"/>
      <dgm:spPr/>
    </dgm:pt>
    <dgm:pt modelId="{1392F2DD-65DE-4888-B983-A87E46A77096}" type="pres">
      <dgm:prSet presAssocID="{05F5643A-3996-429C-ACD8-194AD250ED41}" presName="ParentText" presStyleLbl="node1" presStyleIdx="3" presStyleCnt="5">
        <dgm:presLayoutVars>
          <dgm:chMax val="1"/>
          <dgm:chPref val="1"/>
          <dgm:bulletEnabled val="1"/>
        </dgm:presLayoutVars>
      </dgm:prSet>
      <dgm:spPr/>
    </dgm:pt>
    <dgm:pt modelId="{E9EDF249-05C8-4ADD-A468-1ABBAFA7EE9B}" type="pres">
      <dgm:prSet presAssocID="{05F5643A-3996-429C-ACD8-194AD250ED41}" presName="ChildText" presStyleLbl="revTx" presStyleIdx="3" presStyleCnt="4">
        <dgm:presLayoutVars>
          <dgm:chMax val="0"/>
          <dgm:chPref val="0"/>
          <dgm:bulletEnabled val="1"/>
        </dgm:presLayoutVars>
      </dgm:prSet>
      <dgm:spPr/>
    </dgm:pt>
    <dgm:pt modelId="{2D3CF22A-886E-413B-8E05-E4C4975083A5}" type="pres">
      <dgm:prSet presAssocID="{FABAB7C8-BCD2-4EC3-AD16-A4EA99C4B610}" presName="sibTrans" presStyleCnt="0"/>
      <dgm:spPr/>
    </dgm:pt>
    <dgm:pt modelId="{507CE210-F0AF-4B0C-A957-E36183ECB7EE}" type="pres">
      <dgm:prSet presAssocID="{5E017BA3-08FF-4094-8D8C-BED1F00E366B}" presName="composite" presStyleCnt="0"/>
      <dgm:spPr/>
    </dgm:pt>
    <dgm:pt modelId="{7A48AF54-C60B-4068-82BB-88A36EC9B6E9}" type="pres">
      <dgm:prSet presAssocID="{5E017BA3-08FF-4094-8D8C-BED1F00E366B}" presName="ParentText" presStyleLbl="node1" presStyleIdx="4" presStyleCnt="5">
        <dgm:presLayoutVars>
          <dgm:chMax val="1"/>
          <dgm:chPref val="1"/>
          <dgm:bulletEnabled val="1"/>
        </dgm:presLayoutVars>
      </dgm:prSet>
      <dgm:spPr/>
    </dgm:pt>
  </dgm:ptLst>
  <dgm:cxnLst>
    <dgm:cxn modelId="{B39D1D03-A60C-4B2B-BA72-6B3A54508A9A}" srcId="{4FB8257E-C565-433D-950E-A26CAB2A8673}" destId="{CF34D4D3-A640-452F-B879-0A76E7D0BC63}" srcOrd="2" destOrd="0" parTransId="{C40D163E-3DAD-4606-9C0D-8C977EA332D5}" sibTransId="{0A7864CF-32DC-4B86-83FB-64CE2647F8C1}"/>
    <dgm:cxn modelId="{3B076008-E307-4841-80CD-43834F6093EF}" type="presOf" srcId="{5E017BA3-08FF-4094-8D8C-BED1F00E366B}" destId="{7A48AF54-C60B-4068-82BB-88A36EC9B6E9}" srcOrd="0" destOrd="0" presId="urn:microsoft.com/office/officeart/2005/8/layout/StepDownProcess"/>
    <dgm:cxn modelId="{2552EE11-C37F-4A9E-8809-0FB54F52EEE6}" type="presOf" srcId="{0C6898C6-530F-450C-AC5F-EA5864D2E1C4}" destId="{E93D9999-6A8D-4D8C-8180-66B08A68AEDF}" srcOrd="0" destOrd="0" presId="urn:microsoft.com/office/officeart/2005/8/layout/StepDownProcess"/>
    <dgm:cxn modelId="{2BFB314A-4F03-436A-93CF-3BC4AE80104C}" type="presOf" srcId="{4FB8257E-C565-433D-950E-A26CAB2A8673}" destId="{6E5C33B6-2D83-4922-BDE6-24E0A6E2ACDC}" srcOrd="0" destOrd="0" presId="urn:microsoft.com/office/officeart/2005/8/layout/StepDownProcess"/>
    <dgm:cxn modelId="{221D9D6F-DBA0-4860-9EA4-0B677713B73E}" type="presOf" srcId="{05F5643A-3996-429C-ACD8-194AD250ED41}" destId="{1392F2DD-65DE-4888-B983-A87E46A77096}" srcOrd="0" destOrd="0" presId="urn:microsoft.com/office/officeart/2005/8/layout/StepDownProcess"/>
    <dgm:cxn modelId="{B74A337C-6274-445C-9457-7847C04213AF}" srcId="{4FB8257E-C565-433D-950E-A26CAB2A8673}" destId="{0C6898C6-530F-450C-AC5F-EA5864D2E1C4}" srcOrd="0" destOrd="0" parTransId="{D71B7EDD-666F-4A9A-B026-A912995B06F0}" sibTransId="{4869C66A-6E17-4911-A8B7-5E3B9E35DBB7}"/>
    <dgm:cxn modelId="{F468B883-9C51-42C0-959B-137A70B87AB8}" type="presOf" srcId="{6DEBDAAB-2D28-4950-A911-2C45EE752AB0}" destId="{48BE70D0-1D46-4395-8C86-724558814663}" srcOrd="0" destOrd="0" presId="urn:microsoft.com/office/officeart/2005/8/layout/StepDownProcess"/>
    <dgm:cxn modelId="{04C46E9A-7BFA-4006-B105-6620DF9AC21D}" type="presOf" srcId="{CF34D4D3-A640-452F-B879-0A76E7D0BC63}" destId="{9769655B-7F44-4BFD-B719-AF2830B797CF}" srcOrd="0" destOrd="0" presId="urn:microsoft.com/office/officeart/2005/8/layout/StepDownProcess"/>
    <dgm:cxn modelId="{7596A9B9-3BF3-4CDD-B7E6-B4AAEA7B0C3A}" srcId="{4FB8257E-C565-433D-950E-A26CAB2A8673}" destId="{6DEBDAAB-2D28-4950-A911-2C45EE752AB0}" srcOrd="1" destOrd="0" parTransId="{267369EE-CCDB-4065-A0FD-869D0FF14790}" sibTransId="{804F4ED3-94D5-48F6-B4EC-2C928603BE46}"/>
    <dgm:cxn modelId="{21036BD6-0EA1-4335-908E-093FEC67B9CF}" srcId="{4FB8257E-C565-433D-950E-A26CAB2A8673}" destId="{05F5643A-3996-429C-ACD8-194AD250ED41}" srcOrd="3" destOrd="0" parTransId="{E5016B8C-8320-4B25-B966-02EB574A29A7}" sibTransId="{FABAB7C8-BCD2-4EC3-AD16-A4EA99C4B610}"/>
    <dgm:cxn modelId="{B073C4E7-167E-40B0-B9DC-601C3A9C1E2E}" srcId="{4FB8257E-C565-433D-950E-A26CAB2A8673}" destId="{5E017BA3-08FF-4094-8D8C-BED1F00E366B}" srcOrd="4" destOrd="0" parTransId="{02E89EC6-007D-4E85-9680-C939B5D66F6F}" sibTransId="{EAE59C68-3098-45B9-BC3F-A08512B303BB}"/>
    <dgm:cxn modelId="{ECE59CDB-57E7-4C79-B5BE-9EE75CFBF405}" type="presParOf" srcId="{6E5C33B6-2D83-4922-BDE6-24E0A6E2ACDC}" destId="{7702D93D-0159-4F37-BF4A-324EF4781E82}" srcOrd="0" destOrd="0" presId="urn:microsoft.com/office/officeart/2005/8/layout/StepDownProcess"/>
    <dgm:cxn modelId="{4DE1D97F-5103-4B3C-8EB9-515D27F7D9CA}" type="presParOf" srcId="{7702D93D-0159-4F37-BF4A-324EF4781E82}" destId="{77E51F84-0983-485F-8D48-D000A49294BA}" srcOrd="0" destOrd="0" presId="urn:microsoft.com/office/officeart/2005/8/layout/StepDownProcess"/>
    <dgm:cxn modelId="{C1F02D41-AA68-4308-8C49-2980A1A08952}" type="presParOf" srcId="{7702D93D-0159-4F37-BF4A-324EF4781E82}" destId="{E93D9999-6A8D-4D8C-8180-66B08A68AEDF}" srcOrd="1" destOrd="0" presId="urn:microsoft.com/office/officeart/2005/8/layout/StepDownProcess"/>
    <dgm:cxn modelId="{429AA661-21C2-4029-A04D-D3C1ED973735}" type="presParOf" srcId="{7702D93D-0159-4F37-BF4A-324EF4781E82}" destId="{D40B0280-A84B-4798-9F41-A22DBED28A34}" srcOrd="2" destOrd="0" presId="urn:microsoft.com/office/officeart/2005/8/layout/StepDownProcess"/>
    <dgm:cxn modelId="{B133F267-31CB-411C-8F5B-39B6AF5DCBF6}" type="presParOf" srcId="{6E5C33B6-2D83-4922-BDE6-24E0A6E2ACDC}" destId="{DA4276E4-B291-42A9-B57F-99C1894F2C0C}" srcOrd="1" destOrd="0" presId="urn:microsoft.com/office/officeart/2005/8/layout/StepDownProcess"/>
    <dgm:cxn modelId="{570C09C7-501A-4A2A-8DC9-955C30D909DD}" type="presParOf" srcId="{6E5C33B6-2D83-4922-BDE6-24E0A6E2ACDC}" destId="{059C9923-0922-4815-9250-95A2EAC4C155}" srcOrd="2" destOrd="0" presId="urn:microsoft.com/office/officeart/2005/8/layout/StepDownProcess"/>
    <dgm:cxn modelId="{8B104C69-FC9D-49B3-8205-BD44686E4AF7}" type="presParOf" srcId="{059C9923-0922-4815-9250-95A2EAC4C155}" destId="{0BBA0786-0267-408B-9859-B102FCE4639B}" srcOrd="0" destOrd="0" presId="urn:microsoft.com/office/officeart/2005/8/layout/StepDownProcess"/>
    <dgm:cxn modelId="{1553824D-3BF2-4B8E-8877-687679D7396D}" type="presParOf" srcId="{059C9923-0922-4815-9250-95A2EAC4C155}" destId="{48BE70D0-1D46-4395-8C86-724558814663}" srcOrd="1" destOrd="0" presId="urn:microsoft.com/office/officeart/2005/8/layout/StepDownProcess"/>
    <dgm:cxn modelId="{E0F86350-85B1-44C3-8C31-617BCC369F4E}" type="presParOf" srcId="{059C9923-0922-4815-9250-95A2EAC4C155}" destId="{DB6696B5-28B8-4921-B71C-E37EBACB5FEF}" srcOrd="2" destOrd="0" presId="urn:microsoft.com/office/officeart/2005/8/layout/StepDownProcess"/>
    <dgm:cxn modelId="{E909D8A3-9725-42F3-9FB9-9B4447AF0BD1}" type="presParOf" srcId="{6E5C33B6-2D83-4922-BDE6-24E0A6E2ACDC}" destId="{14005085-7F5A-4FE7-9AE6-9FF15BAAC18E}" srcOrd="3" destOrd="0" presId="urn:microsoft.com/office/officeart/2005/8/layout/StepDownProcess"/>
    <dgm:cxn modelId="{3A8BF9D2-8365-48B3-9C82-2C924D73EE4B}" type="presParOf" srcId="{6E5C33B6-2D83-4922-BDE6-24E0A6E2ACDC}" destId="{08C5012A-97FB-481A-B887-EB0389137B5B}" srcOrd="4" destOrd="0" presId="urn:microsoft.com/office/officeart/2005/8/layout/StepDownProcess"/>
    <dgm:cxn modelId="{369FDE24-0A29-477D-B261-D996494773F6}" type="presParOf" srcId="{08C5012A-97FB-481A-B887-EB0389137B5B}" destId="{33D2246E-0B9B-4EDA-9619-0F9A6EC90E47}" srcOrd="0" destOrd="0" presId="urn:microsoft.com/office/officeart/2005/8/layout/StepDownProcess"/>
    <dgm:cxn modelId="{7B1618E0-B29E-4B59-BF90-01607F24D17E}" type="presParOf" srcId="{08C5012A-97FB-481A-B887-EB0389137B5B}" destId="{9769655B-7F44-4BFD-B719-AF2830B797CF}" srcOrd="1" destOrd="0" presId="urn:microsoft.com/office/officeart/2005/8/layout/StepDownProcess"/>
    <dgm:cxn modelId="{01F92E32-44B6-401A-AE2B-4D47E1C78FBD}" type="presParOf" srcId="{08C5012A-97FB-481A-B887-EB0389137B5B}" destId="{7C2B7DEE-3A6B-4F48-9377-0FC21B390B3E}" srcOrd="2" destOrd="0" presId="urn:microsoft.com/office/officeart/2005/8/layout/StepDownProcess"/>
    <dgm:cxn modelId="{6FD9C404-E300-4542-994F-628875067C51}" type="presParOf" srcId="{6E5C33B6-2D83-4922-BDE6-24E0A6E2ACDC}" destId="{1745CE87-350E-466C-B67D-4485D85B20D0}" srcOrd="5" destOrd="0" presId="urn:microsoft.com/office/officeart/2005/8/layout/StepDownProcess"/>
    <dgm:cxn modelId="{503FBE81-A0D3-4886-8D18-9ABBC4C7415E}" type="presParOf" srcId="{6E5C33B6-2D83-4922-BDE6-24E0A6E2ACDC}" destId="{43399876-1F1C-4FDD-A6CC-D12E83F81E2C}" srcOrd="6" destOrd="0" presId="urn:microsoft.com/office/officeart/2005/8/layout/StepDownProcess"/>
    <dgm:cxn modelId="{93F2AC6B-2163-4ACE-9765-5B3AB4C3A0EA}" type="presParOf" srcId="{43399876-1F1C-4FDD-A6CC-D12E83F81E2C}" destId="{3D70906D-B85E-4A9B-A25B-E5070A945041}" srcOrd="0" destOrd="0" presId="urn:microsoft.com/office/officeart/2005/8/layout/StepDownProcess"/>
    <dgm:cxn modelId="{92712E65-CD9A-47FF-9AC9-34553BB202DD}" type="presParOf" srcId="{43399876-1F1C-4FDD-A6CC-D12E83F81E2C}" destId="{1392F2DD-65DE-4888-B983-A87E46A77096}" srcOrd="1" destOrd="0" presId="urn:microsoft.com/office/officeart/2005/8/layout/StepDownProcess"/>
    <dgm:cxn modelId="{6CCFC16F-0428-41A6-B644-9688DECE74A5}" type="presParOf" srcId="{43399876-1F1C-4FDD-A6CC-D12E83F81E2C}" destId="{E9EDF249-05C8-4ADD-A468-1ABBAFA7EE9B}" srcOrd="2" destOrd="0" presId="urn:microsoft.com/office/officeart/2005/8/layout/StepDownProcess"/>
    <dgm:cxn modelId="{AF6CCE4F-4CB5-4C73-BE62-721DE687BBB4}" type="presParOf" srcId="{6E5C33B6-2D83-4922-BDE6-24E0A6E2ACDC}" destId="{2D3CF22A-886E-413B-8E05-E4C4975083A5}" srcOrd="7" destOrd="0" presId="urn:microsoft.com/office/officeart/2005/8/layout/StepDownProcess"/>
    <dgm:cxn modelId="{F86F685D-12C3-4C8B-9747-04412DE0FE0F}" type="presParOf" srcId="{6E5C33B6-2D83-4922-BDE6-24E0A6E2ACDC}" destId="{507CE210-F0AF-4B0C-A957-E36183ECB7EE}" srcOrd="8" destOrd="0" presId="urn:microsoft.com/office/officeart/2005/8/layout/StepDownProcess"/>
    <dgm:cxn modelId="{4184A3E1-7B32-4269-BC10-94ABE8BF9CD2}" type="presParOf" srcId="{507CE210-F0AF-4B0C-A957-E36183ECB7EE}" destId="{7A48AF54-C60B-4068-82BB-88A36EC9B6E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51F84-0983-485F-8D48-D000A49294BA}">
      <dsp:nvSpPr>
        <dsp:cNvPr id="0" name=""/>
        <dsp:cNvSpPr/>
      </dsp:nvSpPr>
      <dsp:spPr>
        <a:xfrm rot="5400000">
          <a:off x="610515" y="935155"/>
          <a:ext cx="813851" cy="92654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3D9999-6A8D-4D8C-8180-66B08A68AEDF}">
      <dsp:nvSpPr>
        <dsp:cNvPr id="0" name=""/>
        <dsp:cNvSpPr/>
      </dsp:nvSpPr>
      <dsp:spPr>
        <a:xfrm>
          <a:off x="394894" y="32984"/>
          <a:ext cx="1370047" cy="958988"/>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WebLogs</a:t>
          </a:r>
          <a:r>
            <a:rPr lang="en-US" sz="1700" kern="1200" dirty="0"/>
            <a:t> + Products + User Profile</a:t>
          </a:r>
        </a:p>
      </dsp:txBody>
      <dsp:txXfrm>
        <a:off x="441716" y="79806"/>
        <a:ext cx="1276403" cy="865344"/>
      </dsp:txXfrm>
    </dsp:sp>
    <dsp:sp modelId="{D40B0280-A84B-4798-9F41-A22DBED28A34}">
      <dsp:nvSpPr>
        <dsp:cNvPr id="0" name=""/>
        <dsp:cNvSpPr/>
      </dsp:nvSpPr>
      <dsp:spPr>
        <a:xfrm>
          <a:off x="1779026" y="138637"/>
          <a:ext cx="2586135" cy="775096"/>
        </a:xfrm>
        <a:prstGeom prst="rect">
          <a:avLst/>
        </a:prstGeom>
        <a:noFill/>
        <a:ln>
          <a:noFill/>
        </a:ln>
        <a:effectLst/>
      </dsp:spPr>
      <dsp:style>
        <a:lnRef idx="0">
          <a:scrgbClr r="0" g="0" b="0"/>
        </a:lnRef>
        <a:fillRef idx="0">
          <a:scrgbClr r="0" g="0" b="0"/>
        </a:fillRef>
        <a:effectRef idx="0">
          <a:scrgbClr r="0" g="0" b="0"/>
        </a:effectRef>
        <a:fontRef idx="minor"/>
      </dsp:style>
    </dsp:sp>
    <dsp:sp modelId="{0BBA0786-0267-408B-9859-B102FCE4639B}">
      <dsp:nvSpPr>
        <dsp:cNvPr id="0" name=""/>
        <dsp:cNvSpPr/>
      </dsp:nvSpPr>
      <dsp:spPr>
        <a:xfrm rot="5400000">
          <a:off x="2127956" y="2012416"/>
          <a:ext cx="813851" cy="926541"/>
        </a:xfrm>
        <a:prstGeom prst="bentUpArrow">
          <a:avLst>
            <a:gd name="adj1" fmla="val 32840"/>
            <a:gd name="adj2" fmla="val 25000"/>
            <a:gd name="adj3" fmla="val 35780"/>
          </a:avLst>
        </a:prstGeom>
        <a:solidFill>
          <a:schemeClr val="accent1">
            <a:tint val="50000"/>
            <a:hueOff val="-4363171"/>
            <a:satOff val="-234"/>
            <a:lumOff val="37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E70D0-1D46-4395-8C86-724558814663}">
      <dsp:nvSpPr>
        <dsp:cNvPr id="0" name=""/>
        <dsp:cNvSpPr/>
      </dsp:nvSpPr>
      <dsp:spPr>
        <a:xfrm>
          <a:off x="1912335" y="1110245"/>
          <a:ext cx="1370047" cy="958988"/>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Preprocess Data</a:t>
          </a:r>
        </a:p>
      </dsp:txBody>
      <dsp:txXfrm>
        <a:off x="1959157" y="1157067"/>
        <a:ext cx="1276403" cy="865344"/>
      </dsp:txXfrm>
    </dsp:sp>
    <dsp:sp modelId="{DB6696B5-28B8-4921-B71C-E37EBACB5FEF}">
      <dsp:nvSpPr>
        <dsp:cNvPr id="0" name=""/>
        <dsp:cNvSpPr/>
      </dsp:nvSpPr>
      <dsp:spPr>
        <a:xfrm>
          <a:off x="3282382" y="1201706"/>
          <a:ext cx="996441" cy="775096"/>
        </a:xfrm>
        <a:prstGeom prst="rect">
          <a:avLst/>
        </a:prstGeom>
        <a:noFill/>
        <a:ln>
          <a:noFill/>
        </a:ln>
        <a:effectLst/>
      </dsp:spPr>
      <dsp:style>
        <a:lnRef idx="0">
          <a:scrgbClr r="0" g="0" b="0"/>
        </a:lnRef>
        <a:fillRef idx="0">
          <a:scrgbClr r="0" g="0" b="0"/>
        </a:fillRef>
        <a:effectRef idx="0">
          <a:scrgbClr r="0" g="0" b="0"/>
        </a:effectRef>
        <a:fontRef idx="minor"/>
      </dsp:style>
    </dsp:sp>
    <dsp:sp modelId="{33D2246E-0B9B-4EDA-9619-0F9A6EC90E47}">
      <dsp:nvSpPr>
        <dsp:cNvPr id="0" name=""/>
        <dsp:cNvSpPr/>
      </dsp:nvSpPr>
      <dsp:spPr>
        <a:xfrm rot="5400000">
          <a:off x="3645397" y="3089676"/>
          <a:ext cx="813851" cy="926541"/>
        </a:xfrm>
        <a:prstGeom prst="bentUpArrow">
          <a:avLst>
            <a:gd name="adj1" fmla="val 32840"/>
            <a:gd name="adj2" fmla="val 25000"/>
            <a:gd name="adj3" fmla="val 35780"/>
          </a:avLst>
        </a:prstGeom>
        <a:solidFill>
          <a:schemeClr val="accent1">
            <a:tint val="50000"/>
            <a:hueOff val="-8726342"/>
            <a:satOff val="-469"/>
            <a:lumOff val="75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69655B-7F44-4BFD-B719-AF2830B797CF}">
      <dsp:nvSpPr>
        <dsp:cNvPr id="0" name=""/>
        <dsp:cNvSpPr/>
      </dsp:nvSpPr>
      <dsp:spPr>
        <a:xfrm>
          <a:off x="3429776" y="2187505"/>
          <a:ext cx="1370047" cy="958988"/>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Process in Hadoop Clusters</a:t>
          </a:r>
        </a:p>
      </dsp:txBody>
      <dsp:txXfrm>
        <a:off x="3476598" y="2234327"/>
        <a:ext cx="1276403" cy="865344"/>
      </dsp:txXfrm>
    </dsp:sp>
    <dsp:sp modelId="{7C2B7DEE-3A6B-4F48-9377-0FC21B390B3E}">
      <dsp:nvSpPr>
        <dsp:cNvPr id="0" name=""/>
        <dsp:cNvSpPr/>
      </dsp:nvSpPr>
      <dsp:spPr>
        <a:xfrm>
          <a:off x="4799823" y="2278967"/>
          <a:ext cx="996441" cy="775096"/>
        </a:xfrm>
        <a:prstGeom prst="rect">
          <a:avLst/>
        </a:prstGeom>
        <a:noFill/>
        <a:ln>
          <a:noFill/>
        </a:ln>
        <a:effectLst/>
      </dsp:spPr>
      <dsp:style>
        <a:lnRef idx="0">
          <a:scrgbClr r="0" g="0" b="0"/>
        </a:lnRef>
        <a:fillRef idx="0">
          <a:scrgbClr r="0" g="0" b="0"/>
        </a:fillRef>
        <a:effectRef idx="0">
          <a:scrgbClr r="0" g="0" b="0"/>
        </a:effectRef>
        <a:fontRef idx="minor"/>
      </dsp:style>
    </dsp:sp>
    <dsp:sp modelId="{3D70906D-B85E-4A9B-A25B-E5070A945041}">
      <dsp:nvSpPr>
        <dsp:cNvPr id="0" name=""/>
        <dsp:cNvSpPr/>
      </dsp:nvSpPr>
      <dsp:spPr>
        <a:xfrm rot="5400000">
          <a:off x="5162838" y="4166937"/>
          <a:ext cx="813851" cy="926541"/>
        </a:xfrm>
        <a:prstGeom prst="bentUpArrow">
          <a:avLst>
            <a:gd name="adj1" fmla="val 32840"/>
            <a:gd name="adj2" fmla="val 25000"/>
            <a:gd name="adj3" fmla="val 35780"/>
          </a:avLst>
        </a:prstGeom>
        <a:solidFill>
          <a:schemeClr val="accent1">
            <a:tint val="50000"/>
            <a:hueOff val="-13089511"/>
            <a:satOff val="-703"/>
            <a:lumOff val="113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92F2DD-65DE-4888-B983-A87E46A77096}">
      <dsp:nvSpPr>
        <dsp:cNvPr id="0" name=""/>
        <dsp:cNvSpPr/>
      </dsp:nvSpPr>
      <dsp:spPr>
        <a:xfrm>
          <a:off x="4947217" y="3264766"/>
          <a:ext cx="1370047" cy="958988"/>
        </a:xfrm>
        <a:prstGeom prst="roundRect">
          <a:avLst>
            <a:gd name="adj" fmla="val 166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Final load into Hive tables</a:t>
          </a:r>
        </a:p>
      </dsp:txBody>
      <dsp:txXfrm>
        <a:off x="4994039" y="3311588"/>
        <a:ext cx="1276403" cy="865344"/>
      </dsp:txXfrm>
    </dsp:sp>
    <dsp:sp modelId="{E9EDF249-05C8-4ADD-A468-1ABBAFA7EE9B}">
      <dsp:nvSpPr>
        <dsp:cNvPr id="0" name=""/>
        <dsp:cNvSpPr/>
      </dsp:nvSpPr>
      <dsp:spPr>
        <a:xfrm>
          <a:off x="6317264" y="3356227"/>
          <a:ext cx="996441" cy="775096"/>
        </a:xfrm>
        <a:prstGeom prst="rect">
          <a:avLst/>
        </a:prstGeom>
        <a:noFill/>
        <a:ln>
          <a:noFill/>
        </a:ln>
        <a:effectLst/>
      </dsp:spPr>
      <dsp:style>
        <a:lnRef idx="0">
          <a:scrgbClr r="0" g="0" b="0"/>
        </a:lnRef>
        <a:fillRef idx="0">
          <a:scrgbClr r="0" g="0" b="0"/>
        </a:fillRef>
        <a:effectRef idx="0">
          <a:scrgbClr r="0" g="0" b="0"/>
        </a:effectRef>
        <a:fontRef idx="minor"/>
      </dsp:style>
    </dsp:sp>
    <dsp:sp modelId="{7A48AF54-C60B-4068-82BB-88A36EC9B6E9}">
      <dsp:nvSpPr>
        <dsp:cNvPr id="0" name=""/>
        <dsp:cNvSpPr/>
      </dsp:nvSpPr>
      <dsp:spPr>
        <a:xfrm>
          <a:off x="6464658" y="4342026"/>
          <a:ext cx="1370047" cy="958988"/>
        </a:xfrm>
        <a:prstGeom prst="roundRect">
          <a:avLst>
            <a:gd name="adj" fmla="val 166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Visualize in Zeppelin and </a:t>
          </a:r>
          <a:r>
            <a:rPr lang="en-US" sz="1700" kern="1200" dirty="0" err="1"/>
            <a:t>PowerBI</a:t>
          </a:r>
          <a:endParaRPr lang="en-US" sz="1700" kern="1200" dirty="0"/>
        </a:p>
      </dsp:txBody>
      <dsp:txXfrm>
        <a:off x="6511480" y="4388848"/>
        <a:ext cx="1276403" cy="86534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11C7093-D351-4111-ADFB-FEF5D8127AD0}"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EC4029-DE46-4294-8C10-4A38A7B04ECB}"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A1482B-12A5-400C-8331-9992A7228C16}"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DC22A24-2C1B-4009-85D8-0CC5B4B9F923}" type="datetime1">
              <a:rPr lang="en-US" smtClean="0"/>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D17E589-F464-40D1-823D-160096C4AAC4}"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CBD580-F3D2-43D2-A1B6-28B284137AD5}" type="datetime1">
              <a:rPr lang="en-US" smtClean="0"/>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3398A9-ED8E-4C89-99B5-3EACAB3C5745}"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C62B865-3349-4651-BD9D-7C13B158A495}" type="datetime1">
              <a:rPr lang="en-US" smtClean="0"/>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CBC71E4-A556-46DD-AB8A-CBBE25EF1FAE}" type="datetime1">
              <a:rPr lang="en-US" smtClean="0"/>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A227AD2-6F85-4F06-8F30-CA06D3B4743A}" type="datetime1">
              <a:rPr lang="en-US" smtClean="0"/>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01E278-A853-4C85-ABC6-455BD07EE38F}"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6E565B-5B83-4B36-9C95-D102AB62AEF6}" type="datetime1">
              <a:rPr lang="en-US" smtClean="0"/>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Management and Masking on Azure@dilipreddy</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9ADDDBA-430C-45E4-8C01-57A9BDD4DD19}" type="datetime1">
              <a:rPr lang="en-US" smtClean="0"/>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Data Management and Masking on Azure@dilipreddy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mmunity.hortonworks.com/content/repo/56765/zeppelin-notebook-for-analysing-web-server-logs.html" TargetMode="External"/><Relationship Id="rId2" Type="http://schemas.openxmlformats.org/officeDocument/2006/relationships/hyperlink" Target="https://hortonworks.com/tutorial/getting-started-with-apache-zeppel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s3.amazonaws.com/hw-sandbox/tutorial8/RefineDemoData.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000" dirty="0"/>
              <a:t>Final Project</a:t>
            </a:r>
            <a:br>
              <a:rPr lang="en-US" altLang="en-US" sz="3200" dirty="0"/>
            </a:br>
            <a:r>
              <a:rPr lang="en-US" altLang="en-US" dirty="0"/>
              <a:t> </a:t>
            </a:r>
            <a:r>
              <a:rPr lang="en-US" altLang="en-US" b="1" dirty="0" err="1"/>
              <a:t>Clickpath</a:t>
            </a:r>
            <a:r>
              <a:rPr lang="en-US" altLang="en-US" b="1" dirty="0"/>
              <a:t> Analytics</a:t>
            </a:r>
          </a:p>
        </p:txBody>
      </p:sp>
      <p:sp>
        <p:nvSpPr>
          <p:cNvPr id="3076" name="Subtitle 2"/>
          <p:cNvSpPr>
            <a:spLocks noGrp="1"/>
          </p:cNvSpPr>
          <p:nvPr>
            <p:ph type="subTitle" idx="1"/>
          </p:nvPr>
        </p:nvSpPr>
        <p:spPr>
          <a:xfrm>
            <a:off x="1524000" y="3581400"/>
            <a:ext cx="6400800" cy="609600"/>
          </a:xfrm>
        </p:spPr>
        <p:txBody>
          <a:bodyPr/>
          <a:lstStyle/>
          <a:p>
            <a:pPr eaLnBrk="1" hangingPunct="1">
              <a:defRPr/>
            </a:pPr>
            <a:r>
              <a:rPr lang="en-US" sz="2400" dirty="0">
                <a:solidFill>
                  <a:schemeClr val="tx2">
                    <a:lumMod val="75000"/>
                  </a:schemeClr>
                </a:solidFill>
              </a:rPr>
              <a:t>Satish Vittalam</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Satish Vittalam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Input Files uploaded</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8" name="Content Placeholder 7">
            <a:extLst>
              <a:ext uri="{FF2B5EF4-FFF2-40B4-BE49-F238E27FC236}">
                <a16:creationId xmlns:a16="http://schemas.microsoft.com/office/drawing/2014/main" id="{F7EFAE80-D27C-4CB2-8EF0-ECEA88756D2F}"/>
              </a:ext>
            </a:extLst>
          </p:cNvPr>
          <p:cNvPicPr>
            <a:picLocks noGrp="1"/>
          </p:cNvPicPr>
          <p:nvPr>
            <p:ph idx="1"/>
          </p:nvPr>
        </p:nvPicPr>
        <p:blipFill>
          <a:blip r:embed="rId2"/>
          <a:stretch>
            <a:fillRect/>
          </a:stretch>
        </p:blipFill>
        <p:spPr>
          <a:xfrm>
            <a:off x="381000" y="836613"/>
            <a:ext cx="8229600" cy="3278187"/>
          </a:xfrm>
          <a:prstGeom prst="rect">
            <a:avLst/>
          </a:prstGeom>
        </p:spPr>
      </p:pic>
      <p:pic>
        <p:nvPicPr>
          <p:cNvPr id="11" name="Picture 10">
            <a:extLst>
              <a:ext uri="{FF2B5EF4-FFF2-40B4-BE49-F238E27FC236}">
                <a16:creationId xmlns:a16="http://schemas.microsoft.com/office/drawing/2014/main" id="{8E7924A6-BE5F-4478-98D0-08878D95F132}"/>
              </a:ext>
            </a:extLst>
          </p:cNvPr>
          <p:cNvPicPr/>
          <p:nvPr/>
        </p:nvPicPr>
        <p:blipFill>
          <a:blip r:embed="rId3"/>
          <a:stretch>
            <a:fillRect/>
          </a:stretch>
        </p:blipFill>
        <p:spPr>
          <a:xfrm>
            <a:off x="628650" y="4343400"/>
            <a:ext cx="8134350" cy="2012950"/>
          </a:xfrm>
          <a:prstGeom prst="rect">
            <a:avLst/>
          </a:prstGeom>
        </p:spPr>
      </p:pic>
    </p:spTree>
    <p:extLst>
      <p:ext uri="{BB962C8B-B14F-4D97-AF65-F5344CB8AC3E}">
        <p14:creationId xmlns:p14="http://schemas.microsoft.com/office/powerpoint/2010/main" val="197414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Using Scoop to import into Hive from RDBMS</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
        <p:nvSpPr>
          <p:cNvPr id="6" name="Content Placeholder 5">
            <a:extLst>
              <a:ext uri="{FF2B5EF4-FFF2-40B4-BE49-F238E27FC236}">
                <a16:creationId xmlns:a16="http://schemas.microsoft.com/office/drawing/2014/main" id="{A28B804B-1BED-4A3A-BC03-F0803E058D9F}"/>
              </a:ext>
            </a:extLst>
          </p:cNvPr>
          <p:cNvSpPr>
            <a:spLocks noGrp="1"/>
          </p:cNvSpPr>
          <p:nvPr>
            <p:ph idx="1"/>
          </p:nvPr>
        </p:nvSpPr>
        <p:spPr>
          <a:xfrm>
            <a:off x="457200" y="914400"/>
            <a:ext cx="8534400" cy="5334000"/>
          </a:xfrm>
        </p:spPr>
        <p:txBody>
          <a:bodyPr/>
          <a:lstStyle/>
          <a:p>
            <a:pPr marL="0" indent="0">
              <a:buNone/>
            </a:pPr>
            <a:r>
              <a:rPr lang="en-US" dirty="0" err="1"/>
              <a:t>sqoop</a:t>
            </a:r>
            <a:r>
              <a:rPr lang="en-US" dirty="0"/>
              <a:t> import --connect "</a:t>
            </a:r>
            <a:r>
              <a:rPr lang="en-US" dirty="0" err="1"/>
              <a:t>jdbc:sqlserver</a:t>
            </a:r>
            <a:r>
              <a:rPr lang="en-US" dirty="0"/>
              <a:t>://svsqlserver.database.windows.net:1433;databaseName=</a:t>
            </a:r>
            <a:r>
              <a:rPr lang="en-US" dirty="0" err="1"/>
              <a:t>svsqldemodb</a:t>
            </a:r>
            <a:r>
              <a:rPr lang="en-US" dirty="0"/>
              <a:t>" \</a:t>
            </a:r>
          </a:p>
          <a:p>
            <a:pPr marL="0" indent="0">
              <a:buNone/>
            </a:pPr>
            <a:r>
              <a:rPr lang="en-US" dirty="0"/>
              <a:t> --username </a:t>
            </a:r>
            <a:r>
              <a:rPr lang="en-US" dirty="0" err="1"/>
              <a:t>svittalam</a:t>
            </a:r>
            <a:r>
              <a:rPr lang="en-US" dirty="0"/>
              <a:t> -P --table product \</a:t>
            </a:r>
          </a:p>
          <a:p>
            <a:pPr marL="0" indent="0">
              <a:buNone/>
            </a:pPr>
            <a:r>
              <a:rPr lang="en-US" dirty="0"/>
              <a:t> --target-</a:t>
            </a:r>
            <a:r>
              <a:rPr lang="en-US" dirty="0" err="1"/>
              <a:t>dir</a:t>
            </a:r>
            <a:r>
              <a:rPr lang="en-US" dirty="0"/>
              <a:t> /</a:t>
            </a:r>
            <a:r>
              <a:rPr lang="en-US" dirty="0" err="1"/>
              <a:t>tmp</a:t>
            </a:r>
            <a:r>
              <a:rPr lang="en-US" dirty="0"/>
              <a:t>/</a:t>
            </a:r>
            <a:r>
              <a:rPr lang="en-US" dirty="0" err="1"/>
              <a:t>urlmap</a:t>
            </a:r>
            <a:r>
              <a:rPr lang="en-US" dirty="0"/>
              <a:t> --fields-terminated-by "," \</a:t>
            </a:r>
          </a:p>
          <a:p>
            <a:pPr marL="0" indent="0">
              <a:buNone/>
            </a:pPr>
            <a:r>
              <a:rPr lang="en-US" dirty="0"/>
              <a:t> --hive-import --create-hive-table --hive-table </a:t>
            </a:r>
            <a:r>
              <a:rPr lang="en-US" dirty="0" err="1"/>
              <a:t>default.urlmap</a:t>
            </a:r>
            <a:r>
              <a:rPr lang="en-US" dirty="0"/>
              <a:t> \</a:t>
            </a:r>
          </a:p>
          <a:p>
            <a:pPr marL="0" indent="0">
              <a:buNone/>
            </a:pPr>
            <a:r>
              <a:rPr lang="en-US" dirty="0"/>
              <a:t> -m 1</a:t>
            </a:r>
          </a:p>
          <a:p>
            <a:pPr marL="0" indent="0">
              <a:buNone/>
            </a:pPr>
            <a:endParaRPr lang="en-US" dirty="0"/>
          </a:p>
          <a:p>
            <a:pPr marL="0" indent="0">
              <a:buNone/>
            </a:pPr>
            <a:r>
              <a:rPr lang="en-US" dirty="0" err="1"/>
              <a:t>sqoop</a:t>
            </a:r>
            <a:r>
              <a:rPr lang="en-US" dirty="0"/>
              <a:t> import --connect "</a:t>
            </a:r>
            <a:r>
              <a:rPr lang="en-US" dirty="0" err="1"/>
              <a:t>jdbc:sqlserver</a:t>
            </a:r>
            <a:r>
              <a:rPr lang="en-US" dirty="0"/>
              <a:t>://svsqlserver.database.windows.net:1433;databaseName=</a:t>
            </a:r>
            <a:r>
              <a:rPr lang="en-US" dirty="0" err="1"/>
              <a:t>svsqldemodb</a:t>
            </a:r>
            <a:r>
              <a:rPr lang="en-US" dirty="0"/>
              <a:t>" \</a:t>
            </a:r>
          </a:p>
          <a:p>
            <a:pPr marL="0" indent="0">
              <a:buNone/>
            </a:pPr>
            <a:r>
              <a:rPr lang="en-US" dirty="0"/>
              <a:t> --username </a:t>
            </a:r>
            <a:r>
              <a:rPr lang="en-US" dirty="0" err="1"/>
              <a:t>svittalam</a:t>
            </a:r>
            <a:r>
              <a:rPr lang="en-US" dirty="0"/>
              <a:t> -P --table user \</a:t>
            </a:r>
          </a:p>
          <a:p>
            <a:pPr marL="0" indent="0">
              <a:buNone/>
            </a:pPr>
            <a:r>
              <a:rPr lang="en-US" dirty="0"/>
              <a:t> --target-</a:t>
            </a:r>
            <a:r>
              <a:rPr lang="en-US" dirty="0" err="1"/>
              <a:t>dir</a:t>
            </a:r>
            <a:r>
              <a:rPr lang="en-US" dirty="0"/>
              <a:t> /</a:t>
            </a:r>
            <a:r>
              <a:rPr lang="en-US" dirty="0" err="1"/>
              <a:t>tmp</a:t>
            </a:r>
            <a:r>
              <a:rPr lang="en-US" dirty="0"/>
              <a:t>/user --fields-terminated-by "," \</a:t>
            </a:r>
          </a:p>
          <a:p>
            <a:pPr marL="0" indent="0">
              <a:buNone/>
            </a:pPr>
            <a:r>
              <a:rPr lang="en-US" dirty="0"/>
              <a:t> --hive-import --create-hive-table --hive-table </a:t>
            </a:r>
            <a:r>
              <a:rPr lang="en-US" dirty="0" err="1"/>
              <a:t>default.user</a:t>
            </a:r>
            <a:r>
              <a:rPr lang="en-US" dirty="0"/>
              <a:t> \</a:t>
            </a:r>
          </a:p>
          <a:p>
            <a:pPr marL="0" indent="0">
              <a:buNone/>
            </a:pPr>
            <a:r>
              <a:rPr lang="en-US" dirty="0"/>
              <a:t> -m 1</a:t>
            </a:r>
          </a:p>
          <a:p>
            <a:pPr marL="0" indent="0">
              <a:buNone/>
            </a:pPr>
            <a:endParaRPr lang="en-US" dirty="0"/>
          </a:p>
        </p:txBody>
      </p:sp>
    </p:spTree>
    <p:extLst>
      <p:ext uri="{BB962C8B-B14F-4D97-AF65-F5344CB8AC3E}">
        <p14:creationId xmlns:p14="http://schemas.microsoft.com/office/powerpoint/2010/main" val="336703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Using Pig Latin to merge datasets</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8" name="Content Placeholder 7">
            <a:extLst>
              <a:ext uri="{FF2B5EF4-FFF2-40B4-BE49-F238E27FC236}">
                <a16:creationId xmlns:a16="http://schemas.microsoft.com/office/drawing/2014/main" id="{F9E2CD55-AE0C-45EC-92B5-4043BD69EB45}"/>
              </a:ext>
            </a:extLst>
          </p:cNvPr>
          <p:cNvPicPr>
            <a:picLocks noGrp="1"/>
          </p:cNvPicPr>
          <p:nvPr>
            <p:ph idx="1"/>
          </p:nvPr>
        </p:nvPicPr>
        <p:blipFill>
          <a:blip r:embed="rId2"/>
          <a:stretch>
            <a:fillRect/>
          </a:stretch>
        </p:blipFill>
        <p:spPr>
          <a:xfrm>
            <a:off x="381000" y="990600"/>
            <a:ext cx="8229600" cy="1351782"/>
          </a:xfrm>
          <a:prstGeom prst="rect">
            <a:avLst/>
          </a:prstGeom>
        </p:spPr>
      </p:pic>
      <p:pic>
        <p:nvPicPr>
          <p:cNvPr id="9" name="Picture 8">
            <a:extLst>
              <a:ext uri="{FF2B5EF4-FFF2-40B4-BE49-F238E27FC236}">
                <a16:creationId xmlns:a16="http://schemas.microsoft.com/office/drawing/2014/main" id="{C8F801E9-5D69-4E73-98B2-A20E00DA4BB3}"/>
              </a:ext>
            </a:extLst>
          </p:cNvPr>
          <p:cNvPicPr/>
          <p:nvPr/>
        </p:nvPicPr>
        <p:blipFill>
          <a:blip r:embed="rId3"/>
          <a:stretch>
            <a:fillRect/>
          </a:stretch>
        </p:blipFill>
        <p:spPr>
          <a:xfrm>
            <a:off x="457200" y="2819400"/>
            <a:ext cx="8153400" cy="3536950"/>
          </a:xfrm>
          <a:prstGeom prst="rect">
            <a:avLst/>
          </a:prstGeom>
        </p:spPr>
      </p:pic>
    </p:spTree>
    <p:extLst>
      <p:ext uri="{BB962C8B-B14F-4D97-AF65-F5344CB8AC3E}">
        <p14:creationId xmlns:p14="http://schemas.microsoft.com/office/powerpoint/2010/main" val="370007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normAutofit/>
          </a:bodyPr>
          <a:lstStyle/>
          <a:p>
            <a:r>
              <a:rPr lang="en-US" dirty="0"/>
              <a:t>Creating tables in Hive and loading data</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10" name="Content Placeholder 9">
            <a:extLst>
              <a:ext uri="{FF2B5EF4-FFF2-40B4-BE49-F238E27FC236}">
                <a16:creationId xmlns:a16="http://schemas.microsoft.com/office/drawing/2014/main" id="{BB18F325-998C-463F-BA58-D9B814C2D011}"/>
              </a:ext>
            </a:extLst>
          </p:cNvPr>
          <p:cNvPicPr>
            <a:picLocks noGrp="1"/>
          </p:cNvPicPr>
          <p:nvPr>
            <p:ph idx="1"/>
          </p:nvPr>
        </p:nvPicPr>
        <p:blipFill>
          <a:blip r:embed="rId2"/>
          <a:stretch>
            <a:fillRect/>
          </a:stretch>
        </p:blipFill>
        <p:spPr>
          <a:xfrm>
            <a:off x="457200" y="838201"/>
            <a:ext cx="8229600" cy="2633661"/>
          </a:xfrm>
          <a:prstGeom prst="rect">
            <a:avLst/>
          </a:prstGeom>
        </p:spPr>
      </p:pic>
      <p:pic>
        <p:nvPicPr>
          <p:cNvPr id="9" name="Picture 8">
            <a:extLst>
              <a:ext uri="{FF2B5EF4-FFF2-40B4-BE49-F238E27FC236}">
                <a16:creationId xmlns:a16="http://schemas.microsoft.com/office/drawing/2014/main" id="{5DB5AC36-FD4C-4D94-9B95-DF0FEB9EB91F}"/>
              </a:ext>
            </a:extLst>
          </p:cNvPr>
          <p:cNvPicPr>
            <a:picLocks noChangeAspect="1"/>
          </p:cNvPicPr>
          <p:nvPr/>
        </p:nvPicPr>
        <p:blipFill>
          <a:blip r:embed="rId3"/>
          <a:stretch>
            <a:fillRect/>
          </a:stretch>
        </p:blipFill>
        <p:spPr>
          <a:xfrm>
            <a:off x="457200" y="3657601"/>
            <a:ext cx="8229600" cy="2819400"/>
          </a:xfrm>
          <a:prstGeom prst="rect">
            <a:avLst/>
          </a:prstGeom>
        </p:spPr>
      </p:pic>
    </p:spTree>
    <p:extLst>
      <p:ext uri="{BB962C8B-B14F-4D97-AF65-F5344CB8AC3E}">
        <p14:creationId xmlns:p14="http://schemas.microsoft.com/office/powerpoint/2010/main" val="394581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Creating dataset for analysis </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12" name="Content Placeholder 11">
            <a:extLst>
              <a:ext uri="{FF2B5EF4-FFF2-40B4-BE49-F238E27FC236}">
                <a16:creationId xmlns:a16="http://schemas.microsoft.com/office/drawing/2014/main" id="{8F5AD34C-4C10-4816-AA82-5FE1BAF82478}"/>
              </a:ext>
            </a:extLst>
          </p:cNvPr>
          <p:cNvPicPr>
            <a:picLocks noGrp="1"/>
          </p:cNvPicPr>
          <p:nvPr>
            <p:ph idx="1"/>
          </p:nvPr>
        </p:nvPicPr>
        <p:blipFill>
          <a:blip r:embed="rId2"/>
          <a:stretch>
            <a:fillRect/>
          </a:stretch>
        </p:blipFill>
        <p:spPr>
          <a:xfrm>
            <a:off x="531286" y="914400"/>
            <a:ext cx="8081428" cy="5334000"/>
          </a:xfrm>
          <a:prstGeom prst="rect">
            <a:avLst/>
          </a:prstGeom>
        </p:spPr>
      </p:pic>
    </p:spTree>
    <p:extLst>
      <p:ext uri="{BB962C8B-B14F-4D97-AF65-F5344CB8AC3E}">
        <p14:creationId xmlns:p14="http://schemas.microsoft.com/office/powerpoint/2010/main" val="37458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72D2-E67D-4B4E-AB5B-69BBA6B4E5C3}"/>
              </a:ext>
            </a:extLst>
          </p:cNvPr>
          <p:cNvSpPr>
            <a:spLocks noGrp="1"/>
          </p:cNvSpPr>
          <p:nvPr>
            <p:ph type="title"/>
          </p:nvPr>
        </p:nvSpPr>
        <p:spPr/>
        <p:txBody>
          <a:bodyPr/>
          <a:lstStyle/>
          <a:p>
            <a:r>
              <a:rPr lang="en-US" dirty="0"/>
              <a:t>Final dataset for analysis </a:t>
            </a:r>
          </a:p>
        </p:txBody>
      </p:sp>
      <p:sp>
        <p:nvSpPr>
          <p:cNvPr id="4" name="Footer Placeholder 3">
            <a:extLst>
              <a:ext uri="{FF2B5EF4-FFF2-40B4-BE49-F238E27FC236}">
                <a16:creationId xmlns:a16="http://schemas.microsoft.com/office/drawing/2014/main" id="{E1D09313-770B-4CD8-8290-CA2F366A5AE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DBDCA2E3-07F4-41A0-83EC-03D4C047C556}"/>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graphicFrame>
        <p:nvGraphicFramePr>
          <p:cNvPr id="8" name="Content Placeholder 7">
            <a:extLst>
              <a:ext uri="{FF2B5EF4-FFF2-40B4-BE49-F238E27FC236}">
                <a16:creationId xmlns:a16="http://schemas.microsoft.com/office/drawing/2014/main" id="{50ABFDAF-7FD6-4376-A47E-C8191DEDEB31}"/>
              </a:ext>
            </a:extLst>
          </p:cNvPr>
          <p:cNvGraphicFramePr>
            <a:graphicFrameLocks noGrp="1"/>
          </p:cNvGraphicFramePr>
          <p:nvPr>
            <p:ph idx="1"/>
            <p:extLst>
              <p:ext uri="{D42A27DB-BD31-4B8C-83A1-F6EECF244321}">
                <p14:modId xmlns:p14="http://schemas.microsoft.com/office/powerpoint/2010/main" val="1295823353"/>
              </p:ext>
            </p:extLst>
          </p:nvPr>
        </p:nvGraphicFramePr>
        <p:xfrm>
          <a:off x="457200" y="1752600"/>
          <a:ext cx="8140700" cy="3474720"/>
        </p:xfrm>
        <a:graphic>
          <a:graphicData uri="http://schemas.openxmlformats.org/drawingml/2006/table">
            <a:tbl>
              <a:tblPr/>
              <a:tblGrid>
                <a:gridCol w="749300">
                  <a:extLst>
                    <a:ext uri="{9D8B030D-6E8A-4147-A177-3AD203B41FA5}">
                      <a16:colId xmlns:a16="http://schemas.microsoft.com/office/drawing/2014/main" val="3442309716"/>
                    </a:ext>
                  </a:extLst>
                </a:gridCol>
                <a:gridCol w="2933700">
                  <a:extLst>
                    <a:ext uri="{9D8B030D-6E8A-4147-A177-3AD203B41FA5}">
                      <a16:colId xmlns:a16="http://schemas.microsoft.com/office/drawing/2014/main" val="518182150"/>
                    </a:ext>
                  </a:extLst>
                </a:gridCol>
                <a:gridCol w="1016000">
                  <a:extLst>
                    <a:ext uri="{9D8B030D-6E8A-4147-A177-3AD203B41FA5}">
                      <a16:colId xmlns:a16="http://schemas.microsoft.com/office/drawing/2014/main" val="2454080366"/>
                    </a:ext>
                  </a:extLst>
                </a:gridCol>
                <a:gridCol w="1016000">
                  <a:extLst>
                    <a:ext uri="{9D8B030D-6E8A-4147-A177-3AD203B41FA5}">
                      <a16:colId xmlns:a16="http://schemas.microsoft.com/office/drawing/2014/main" val="3157678063"/>
                    </a:ext>
                  </a:extLst>
                </a:gridCol>
                <a:gridCol w="355600">
                  <a:extLst>
                    <a:ext uri="{9D8B030D-6E8A-4147-A177-3AD203B41FA5}">
                      <a16:colId xmlns:a16="http://schemas.microsoft.com/office/drawing/2014/main" val="451773553"/>
                    </a:ext>
                  </a:extLst>
                </a:gridCol>
                <a:gridCol w="495300">
                  <a:extLst>
                    <a:ext uri="{9D8B030D-6E8A-4147-A177-3AD203B41FA5}">
                      <a16:colId xmlns:a16="http://schemas.microsoft.com/office/drawing/2014/main" val="2995495711"/>
                    </a:ext>
                  </a:extLst>
                </a:gridCol>
                <a:gridCol w="863600">
                  <a:extLst>
                    <a:ext uri="{9D8B030D-6E8A-4147-A177-3AD203B41FA5}">
                      <a16:colId xmlns:a16="http://schemas.microsoft.com/office/drawing/2014/main" val="1056486693"/>
                    </a:ext>
                  </a:extLst>
                </a:gridCol>
                <a:gridCol w="266700">
                  <a:extLst>
                    <a:ext uri="{9D8B030D-6E8A-4147-A177-3AD203B41FA5}">
                      <a16:colId xmlns:a16="http://schemas.microsoft.com/office/drawing/2014/main" val="1203907116"/>
                    </a:ext>
                  </a:extLst>
                </a:gridCol>
                <a:gridCol w="444500">
                  <a:extLst>
                    <a:ext uri="{9D8B030D-6E8A-4147-A177-3AD203B41FA5}">
                      <a16:colId xmlns:a16="http://schemas.microsoft.com/office/drawing/2014/main" val="4037778695"/>
                    </a:ext>
                  </a:extLst>
                </a:gridCol>
              </a:tblGrid>
              <a:tr h="182880">
                <a:tc>
                  <a:txBody>
                    <a:bodyPr/>
                    <a:lstStyle/>
                    <a:p>
                      <a:pPr algn="l" fontAlgn="b"/>
                      <a:r>
                        <a:rPr lang="en-US" sz="1100" b="1" i="0" u="none" strike="noStrike">
                          <a:solidFill>
                            <a:srgbClr val="000000"/>
                          </a:solidFill>
                          <a:effectLst/>
                          <a:latin typeface="Calibri" panose="020F0502020204030204" pitchFamily="34" charset="0"/>
                        </a:rPr>
                        <a:t>logdate</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url</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ip</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city</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state</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country</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category</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age</a:t>
                      </a:r>
                    </a:p>
                  </a:txBody>
                  <a:tcPr marL="7620" marR="7620" marT="7620" marB="0" anchor="b">
                    <a:lnL>
                      <a:noFill/>
                    </a:lnL>
                    <a:lnR>
                      <a:noFill/>
                    </a:lnR>
                    <a:lnT>
                      <a:noFill/>
                    </a:lnT>
                    <a:lnB>
                      <a:noFill/>
                    </a:lnB>
                  </a:tcPr>
                </a:tc>
                <a:tc>
                  <a:txBody>
                    <a:bodyPr/>
                    <a:lstStyle/>
                    <a:p>
                      <a:pPr algn="l" fontAlgn="b"/>
                      <a:r>
                        <a:rPr lang="en-US" sz="1100" b="1" i="0" u="none" strike="noStrike">
                          <a:solidFill>
                            <a:srgbClr val="000000"/>
                          </a:solidFill>
                          <a:effectLst/>
                          <a:latin typeface="Calibri" panose="020F0502020204030204" pitchFamily="34" charset="0"/>
                        </a:rPr>
                        <a:t>gender</a:t>
                      </a:r>
                    </a:p>
                  </a:txBody>
                  <a:tcPr marL="7620" marR="7620" marT="7620" marB="0" anchor="b">
                    <a:lnL>
                      <a:noFill/>
                    </a:lnL>
                    <a:lnR>
                      <a:noFill/>
                    </a:lnR>
                    <a:lnT>
                      <a:noFill/>
                    </a:lnT>
                    <a:lnB>
                      <a:noFill/>
                    </a:lnB>
                  </a:tcPr>
                </a:tc>
                <a:extLst>
                  <a:ext uri="{0D108BD9-81ED-4DB2-BD59-A6C34878D82A}">
                    <a16:rowId xmlns:a16="http://schemas.microsoft.com/office/drawing/2014/main" val="1729562432"/>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http://www.acme.com/SH55126545/VD55170364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99.122.210.248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homestead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FL</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home&amp;garden</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3598637"/>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http://www.acme.com/SH55126545/VD55170364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99.122.210.248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homestead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FL</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home&amp;garden</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79304565"/>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http://www.acme.com/SH55126545/VD55177927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69.76.12.213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coeur d alene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clothing</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2090242654"/>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http://www.acme.com/SH55126545/VD55177927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69.76.12.213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coeur d alene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ID</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clothing</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4135038396"/>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http://www.acme.com/SH55126545/VD55166807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67.240.15.94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queensbury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computers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467956279"/>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http://www.acme.com/SH55126545/VD55166807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67.240.15.94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queensbury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computers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3625125631"/>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http://www.acme.com/SH55126545/VD55149415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67.240.15.94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queensbury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movies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1251296325"/>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http://www.acme.com/SH55126545/VD55149415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67.240.15.94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queensbury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NY</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movies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3738859177"/>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98.234.107.75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sunnyvale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6359512"/>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98.234.107.75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sunnyvale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a:t>
                      </a:r>
                    </a:p>
                  </a:txBody>
                  <a:tcPr marL="7620" marR="7620" marT="7620" marB="0" anchor="b">
                    <a:lnL>
                      <a:noFill/>
                    </a:lnL>
                    <a:lnR>
                      <a:noFill/>
                    </a:lnR>
                    <a:lnT>
                      <a:noFill/>
                    </a:lnT>
                    <a:lnB>
                      <a:noFill/>
                    </a:lnB>
                  </a:tcPr>
                </a:tc>
                <a:extLst>
                  <a:ext uri="{0D108BD9-81ED-4DB2-BD59-A6C34878D82A}">
                    <a16:rowId xmlns:a16="http://schemas.microsoft.com/office/drawing/2014/main" val="759349527"/>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75.85.165.38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diego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2738737918"/>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75.85.165.38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san diego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2698553064"/>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http://www.acme.com/SH55126545/VD55166807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71.53.206.175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charlottesville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VA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computers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3921207071"/>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http://www.acme.com/SH55126545/VD55166807</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71.53.206.175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charlottesville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VA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computers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2703141088"/>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97.96.62.161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parrish</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FL</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1615645710"/>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http://www.acme.com/SH55126545/VD55179433</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97.96.62.161</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parrish</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FL</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shoes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895595876"/>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http://www.acme.com/SH55126545/VD55170364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129.119.158.240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dallas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TX</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home&amp;garden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3270221778"/>
                  </a:ext>
                </a:extLst>
              </a:tr>
              <a:tr h="182880">
                <a:tc>
                  <a:txBody>
                    <a:bodyPr/>
                    <a:lstStyle/>
                    <a:p>
                      <a:pPr algn="r" fontAlgn="b"/>
                      <a:r>
                        <a:rPr lang="en-US" sz="1100" b="0" i="0" u="none" strike="noStrike">
                          <a:solidFill>
                            <a:srgbClr val="000000"/>
                          </a:solidFill>
                          <a:effectLst/>
                          <a:latin typeface="Calibri" panose="020F0502020204030204" pitchFamily="34" charset="0"/>
                        </a:rPr>
                        <a:t>3/15/2012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http://www.acme.com/SH55126545/VD55170364</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129.119.158.240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dallas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TX</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usa</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home&amp;garden</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F</a:t>
                      </a:r>
                    </a:p>
                  </a:txBody>
                  <a:tcPr marL="7620" marR="7620" marT="7620" marB="0" anchor="b">
                    <a:lnL>
                      <a:noFill/>
                    </a:lnL>
                    <a:lnR>
                      <a:noFill/>
                    </a:lnR>
                    <a:lnT>
                      <a:noFill/>
                    </a:lnT>
                    <a:lnB>
                      <a:noFill/>
                    </a:lnB>
                  </a:tcPr>
                </a:tc>
                <a:extLst>
                  <a:ext uri="{0D108BD9-81ED-4DB2-BD59-A6C34878D82A}">
                    <a16:rowId xmlns:a16="http://schemas.microsoft.com/office/drawing/2014/main" val="4287142734"/>
                  </a:ext>
                </a:extLst>
              </a:tr>
            </a:tbl>
          </a:graphicData>
        </a:graphic>
      </p:graphicFrame>
    </p:spTree>
    <p:extLst>
      <p:ext uri="{BB962C8B-B14F-4D97-AF65-F5344CB8AC3E}">
        <p14:creationId xmlns:p14="http://schemas.microsoft.com/office/powerpoint/2010/main" val="249525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F6E2-F4F6-4BFC-A5DD-DD5160C1789F}"/>
              </a:ext>
            </a:extLst>
          </p:cNvPr>
          <p:cNvSpPr>
            <a:spLocks noGrp="1"/>
          </p:cNvSpPr>
          <p:nvPr>
            <p:ph type="title"/>
          </p:nvPr>
        </p:nvSpPr>
        <p:spPr>
          <a:xfrm>
            <a:off x="457200" y="120651"/>
            <a:ext cx="8229600" cy="685799"/>
          </a:xfrm>
        </p:spPr>
        <p:txBody>
          <a:bodyPr/>
          <a:lstStyle/>
          <a:p>
            <a:r>
              <a:rPr lang="en-US" dirty="0"/>
              <a:t>Visualization in </a:t>
            </a:r>
            <a:r>
              <a:rPr lang="en-US" dirty="0" err="1"/>
              <a:t>Zepplin</a:t>
            </a:r>
            <a:endParaRPr lang="en-US" dirty="0"/>
          </a:p>
        </p:txBody>
      </p:sp>
      <p:sp>
        <p:nvSpPr>
          <p:cNvPr id="4" name="Footer Placeholder 3">
            <a:extLst>
              <a:ext uri="{FF2B5EF4-FFF2-40B4-BE49-F238E27FC236}">
                <a16:creationId xmlns:a16="http://schemas.microsoft.com/office/drawing/2014/main" id="{CA4A429A-4434-4EBA-936F-8582E91EF32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3B318DFC-DF40-43C0-8A0C-8234F0FAA935}"/>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9" name="Content Placeholder 8">
            <a:extLst>
              <a:ext uri="{FF2B5EF4-FFF2-40B4-BE49-F238E27FC236}">
                <a16:creationId xmlns:a16="http://schemas.microsoft.com/office/drawing/2014/main" id="{5042253A-3950-4693-A398-F79BCE037BD1}"/>
              </a:ext>
            </a:extLst>
          </p:cNvPr>
          <p:cNvPicPr>
            <a:picLocks noGrp="1" noChangeAspect="1"/>
          </p:cNvPicPr>
          <p:nvPr>
            <p:ph idx="1"/>
          </p:nvPr>
        </p:nvPicPr>
        <p:blipFill>
          <a:blip r:embed="rId2"/>
          <a:stretch>
            <a:fillRect/>
          </a:stretch>
        </p:blipFill>
        <p:spPr>
          <a:xfrm>
            <a:off x="457200" y="1143000"/>
            <a:ext cx="8229600" cy="1315294"/>
          </a:xfrm>
          <a:prstGeom prst="rect">
            <a:avLst/>
          </a:prstGeom>
        </p:spPr>
      </p:pic>
      <p:pic>
        <p:nvPicPr>
          <p:cNvPr id="10" name="Picture 9">
            <a:extLst>
              <a:ext uri="{FF2B5EF4-FFF2-40B4-BE49-F238E27FC236}">
                <a16:creationId xmlns:a16="http://schemas.microsoft.com/office/drawing/2014/main" id="{C8C5A561-EF2D-4D01-A5E0-B70355C20894}"/>
              </a:ext>
            </a:extLst>
          </p:cNvPr>
          <p:cNvPicPr>
            <a:picLocks noChangeAspect="1"/>
          </p:cNvPicPr>
          <p:nvPr/>
        </p:nvPicPr>
        <p:blipFill>
          <a:blip r:embed="rId3"/>
          <a:stretch>
            <a:fillRect/>
          </a:stretch>
        </p:blipFill>
        <p:spPr>
          <a:xfrm>
            <a:off x="533400" y="2704361"/>
            <a:ext cx="8305800" cy="1449277"/>
          </a:xfrm>
          <a:prstGeom prst="rect">
            <a:avLst/>
          </a:prstGeom>
        </p:spPr>
      </p:pic>
      <p:pic>
        <p:nvPicPr>
          <p:cNvPr id="11" name="Picture 10">
            <a:extLst>
              <a:ext uri="{FF2B5EF4-FFF2-40B4-BE49-F238E27FC236}">
                <a16:creationId xmlns:a16="http://schemas.microsoft.com/office/drawing/2014/main" id="{008E4614-C8D0-40AC-AFEA-F22E1F048C0D}"/>
              </a:ext>
            </a:extLst>
          </p:cNvPr>
          <p:cNvPicPr>
            <a:picLocks noChangeAspect="1"/>
          </p:cNvPicPr>
          <p:nvPr/>
        </p:nvPicPr>
        <p:blipFill>
          <a:blip r:embed="rId4"/>
          <a:stretch>
            <a:fillRect/>
          </a:stretch>
        </p:blipFill>
        <p:spPr>
          <a:xfrm>
            <a:off x="228600" y="4739336"/>
            <a:ext cx="8839200" cy="1432864"/>
          </a:xfrm>
          <a:prstGeom prst="rect">
            <a:avLst/>
          </a:prstGeom>
        </p:spPr>
      </p:pic>
    </p:spTree>
    <p:extLst>
      <p:ext uri="{BB962C8B-B14F-4D97-AF65-F5344CB8AC3E}">
        <p14:creationId xmlns:p14="http://schemas.microsoft.com/office/powerpoint/2010/main" val="346382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F6E2-F4F6-4BFC-A5DD-DD5160C1789F}"/>
              </a:ext>
            </a:extLst>
          </p:cNvPr>
          <p:cNvSpPr>
            <a:spLocks noGrp="1"/>
          </p:cNvSpPr>
          <p:nvPr>
            <p:ph type="title"/>
          </p:nvPr>
        </p:nvSpPr>
        <p:spPr/>
        <p:txBody>
          <a:bodyPr/>
          <a:lstStyle/>
          <a:p>
            <a:r>
              <a:rPr lang="en-US" dirty="0"/>
              <a:t>Visualization in </a:t>
            </a:r>
            <a:r>
              <a:rPr lang="en-US" dirty="0" err="1"/>
              <a:t>PowerBI</a:t>
            </a:r>
            <a:endParaRPr lang="en-US" dirty="0"/>
          </a:p>
        </p:txBody>
      </p:sp>
      <p:pic>
        <p:nvPicPr>
          <p:cNvPr id="7" name="Content Placeholder 6">
            <a:extLst>
              <a:ext uri="{FF2B5EF4-FFF2-40B4-BE49-F238E27FC236}">
                <a16:creationId xmlns:a16="http://schemas.microsoft.com/office/drawing/2014/main" id="{BDEFAC24-07BE-4F97-95C5-EF43FEEE85CD}"/>
              </a:ext>
            </a:extLst>
          </p:cNvPr>
          <p:cNvPicPr>
            <a:picLocks noGrp="1" noChangeAspect="1"/>
          </p:cNvPicPr>
          <p:nvPr>
            <p:ph idx="1"/>
          </p:nvPr>
        </p:nvPicPr>
        <p:blipFill>
          <a:blip r:embed="rId2"/>
          <a:stretch>
            <a:fillRect/>
          </a:stretch>
        </p:blipFill>
        <p:spPr>
          <a:xfrm>
            <a:off x="457200" y="1572262"/>
            <a:ext cx="8229600" cy="4018275"/>
          </a:xfrm>
          <a:prstGeom prst="rect">
            <a:avLst/>
          </a:prstGeom>
        </p:spPr>
      </p:pic>
      <p:sp>
        <p:nvSpPr>
          <p:cNvPr id="4" name="Footer Placeholder 3">
            <a:extLst>
              <a:ext uri="{FF2B5EF4-FFF2-40B4-BE49-F238E27FC236}">
                <a16:creationId xmlns:a16="http://schemas.microsoft.com/office/drawing/2014/main" id="{CA4A429A-4434-4EBA-936F-8582E91EF328}"/>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3B318DFC-DF40-43C0-8A0C-8234F0FAA935}"/>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254101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EEAF-4055-4125-BEE0-2634412B5FEE}"/>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D524655A-62B8-461A-8145-2B3ACD36F94A}"/>
              </a:ext>
            </a:extLst>
          </p:cNvPr>
          <p:cNvSpPr>
            <a:spLocks noGrp="1"/>
          </p:cNvSpPr>
          <p:nvPr>
            <p:ph idx="1"/>
          </p:nvPr>
        </p:nvSpPr>
        <p:spPr/>
        <p:txBody>
          <a:bodyPr/>
          <a:lstStyle/>
          <a:p>
            <a:r>
              <a:rPr lang="en-US" dirty="0"/>
              <a:t>When I used the HDInsight cluster and logged into the </a:t>
            </a:r>
            <a:r>
              <a:rPr lang="en-US" dirty="0" err="1"/>
              <a:t>Ambari</a:t>
            </a:r>
            <a:r>
              <a:rPr lang="en-US" dirty="0"/>
              <a:t> UI, I could not see all the utilities. For </a:t>
            </a:r>
            <a:r>
              <a:rPr lang="en-US" dirty="0" err="1"/>
              <a:t>eg</a:t>
            </a:r>
            <a:r>
              <a:rPr lang="en-US" dirty="0"/>
              <a:t>., I could not find the link for </a:t>
            </a:r>
            <a:r>
              <a:rPr lang="en-US" dirty="0" err="1"/>
              <a:t>Zepplin</a:t>
            </a:r>
            <a:r>
              <a:rPr lang="en-US" dirty="0"/>
              <a:t>.</a:t>
            </a:r>
          </a:p>
          <a:p>
            <a:endParaRPr lang="en-US" dirty="0"/>
          </a:p>
        </p:txBody>
      </p:sp>
      <p:sp>
        <p:nvSpPr>
          <p:cNvPr id="4" name="Footer Placeholder 3">
            <a:extLst>
              <a:ext uri="{FF2B5EF4-FFF2-40B4-BE49-F238E27FC236}">
                <a16:creationId xmlns:a16="http://schemas.microsoft.com/office/drawing/2014/main" id="{327D3677-D759-4049-9788-1420503FD6CB}"/>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3DCA08DA-71FA-478F-97CD-7523FA755347}"/>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spTree>
    <p:extLst>
      <p:ext uri="{BB962C8B-B14F-4D97-AF65-F5344CB8AC3E}">
        <p14:creationId xmlns:p14="http://schemas.microsoft.com/office/powerpoint/2010/main" val="77122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a:t>
            </a:r>
          </a:p>
          <a:p>
            <a:r>
              <a:rPr lang="en-US" dirty="0"/>
              <a:t>15 minutes (long):</a:t>
            </a:r>
          </a:p>
          <a:p>
            <a:r>
              <a:rPr lang="en-US" dirty="0"/>
              <a:t>GitHub Repository with all artifacts: </a:t>
            </a:r>
          </a:p>
          <a:p>
            <a:endParaRPr lang="en-US" dirty="0"/>
          </a:p>
          <a:p>
            <a:r>
              <a:rPr lang="en-US" dirty="0">
                <a:hlinkClick r:id="rId2"/>
              </a:rPr>
              <a:t>https://hortonworks.com/tutorial/getting-started-with-apache-zeppelin/</a:t>
            </a:r>
            <a:endParaRPr lang="en-US" dirty="0"/>
          </a:p>
          <a:p>
            <a:r>
              <a:rPr lang="en-US" dirty="0">
                <a:hlinkClick r:id="rId3"/>
              </a:rPr>
              <a:t>https://community.hortonworks.com/content/repo/56765/zeppelin-notebook-for-analysing-web-server-logs.html</a:t>
            </a:r>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Satish Vittalam</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Problem Statement</a:t>
            </a:r>
            <a:endParaRPr lang="en-US" dirty="0"/>
          </a:p>
        </p:txBody>
      </p:sp>
      <p:sp>
        <p:nvSpPr>
          <p:cNvPr id="7" name="Content Placeholder 6"/>
          <p:cNvSpPr>
            <a:spLocks noGrp="1"/>
          </p:cNvSpPr>
          <p:nvPr>
            <p:ph idx="1"/>
          </p:nvPr>
        </p:nvSpPr>
        <p:spPr/>
        <p:txBody>
          <a:bodyPr/>
          <a:lstStyle/>
          <a:p>
            <a:pPr algn="just"/>
            <a:r>
              <a:rPr lang="en-US" dirty="0"/>
              <a:t>Ecommerce retailers and other companies who have an online presence are trying gather more details about the customers browsing or online shopping patterns, the products they buy, the products they may be interested in the future and also provide a better shopping experience. They perform Basket Analysis, Path optimization and even try to analyze the next product to buy. To achieve this, companies have to process massive amounts of data sets in terms of web server logs which is also referred to as </a:t>
            </a:r>
            <a:r>
              <a:rPr lang="en-US" dirty="0" err="1"/>
              <a:t>Clickpath</a:t>
            </a:r>
            <a:r>
              <a:rPr lang="en-US" dirty="0"/>
              <a:t> or Clickstream data. This information is captured by Webserver as customer navigates around the website. </a:t>
            </a:r>
          </a:p>
          <a:p>
            <a:pPr marL="0" indent="0">
              <a:buNone/>
            </a:pPr>
            <a:endParaRPr lang="en-US" dirty="0"/>
          </a:p>
        </p:txBody>
      </p:sp>
      <p:sp>
        <p:nvSpPr>
          <p:cNvPr id="4100"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Satish Vittalam</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Technology Overview</a:t>
            </a:r>
            <a:endParaRPr lang="en-US" dirty="0"/>
          </a:p>
        </p:txBody>
      </p:sp>
      <p:sp>
        <p:nvSpPr>
          <p:cNvPr id="7" name="Content Placeholder 6"/>
          <p:cNvSpPr>
            <a:spLocks noGrp="1"/>
          </p:cNvSpPr>
          <p:nvPr>
            <p:ph idx="1"/>
          </p:nvPr>
        </p:nvSpPr>
        <p:spPr/>
        <p:txBody>
          <a:bodyPr/>
          <a:lstStyle/>
          <a:p>
            <a:pPr marL="0" indent="0" algn="just">
              <a:buNone/>
            </a:pPr>
            <a:r>
              <a:rPr lang="en-US" dirty="0"/>
              <a:t>Azure HDInsight offers a cost-effective way to process massive amounts of data. Hadoops framework and its ecosystem helps to analyze this information easier, get better insights about the customer and help improve the effectiveness of the shopping. We use the tools and technologies provided to process large datasets of log files, get the required information from the logs and combine them with user profile and products data (these could be available from the OLTP application) to perform the required analytics. Hadoop offers multiple analytics tools for these big datasets. We will load, refine and visualize the log data.</a:t>
            </a:r>
          </a:p>
          <a:p>
            <a:pPr marL="0" indent="0">
              <a:buNone/>
            </a:pPr>
            <a:endParaRPr lang="en-US" dirty="0"/>
          </a:p>
        </p:txBody>
      </p:sp>
      <p:sp>
        <p:nvSpPr>
          <p:cNvPr id="4100"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Satish Vittalam</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a:t>
            </a:fld>
            <a:endParaRPr lang="en-US" dirty="0"/>
          </a:p>
        </p:txBody>
      </p:sp>
    </p:spTree>
    <p:extLst>
      <p:ext uri="{BB962C8B-B14F-4D97-AF65-F5344CB8AC3E}">
        <p14:creationId xmlns:p14="http://schemas.microsoft.com/office/powerpoint/2010/main" val="372604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Approach</a:t>
            </a:r>
            <a:endParaRPr lang="en-US" dirty="0"/>
          </a:p>
        </p:txBody>
      </p:sp>
      <p:sp>
        <p:nvSpPr>
          <p:cNvPr id="4100"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Satish Vittalam</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graphicFrame>
        <p:nvGraphicFramePr>
          <p:cNvPr id="8" name="Content Placeholder 7">
            <a:extLst>
              <a:ext uri="{FF2B5EF4-FFF2-40B4-BE49-F238E27FC236}">
                <a16:creationId xmlns:a16="http://schemas.microsoft.com/office/drawing/2014/main" id="{5F61BB46-B3FC-4EC9-90B4-069C0095CC38}"/>
              </a:ext>
            </a:extLst>
          </p:cNvPr>
          <p:cNvGraphicFramePr>
            <a:graphicFrameLocks noGrp="1"/>
          </p:cNvGraphicFramePr>
          <p:nvPr>
            <p:ph idx="1"/>
            <p:extLst>
              <p:ext uri="{D42A27DB-BD31-4B8C-83A1-F6EECF244321}">
                <p14:modId xmlns:p14="http://schemas.microsoft.com/office/powerpoint/2010/main" val="1045957746"/>
              </p:ext>
            </p:extLst>
          </p:nvPr>
        </p:nvGraphicFramePr>
        <p:xfrm>
          <a:off x="457200" y="9144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82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4BAC-A04F-4DB5-A1B6-DE3B282847BC}"/>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38410C82-5961-4E39-A91F-20507DAC4B64}"/>
              </a:ext>
            </a:extLst>
          </p:cNvPr>
          <p:cNvSpPr>
            <a:spLocks noGrp="1"/>
          </p:cNvSpPr>
          <p:nvPr>
            <p:ph idx="1"/>
          </p:nvPr>
        </p:nvSpPr>
        <p:spPr/>
        <p:txBody>
          <a:bodyPr/>
          <a:lstStyle/>
          <a:p>
            <a:r>
              <a:rPr lang="en-US" b="1" dirty="0"/>
              <a:t>Data set obtained at</a:t>
            </a:r>
            <a:r>
              <a:rPr lang="en-US" dirty="0"/>
              <a:t> : </a:t>
            </a:r>
            <a:r>
              <a:rPr lang="en-US" u="sng" dirty="0">
                <a:hlinkClick r:id="rId2"/>
              </a:rPr>
              <a:t>https://s3.amazonaws.com/hw-sandbox/tutorial8/RefineDemoData.zip</a:t>
            </a:r>
            <a:endParaRPr lang="en-US" u="sng" dirty="0"/>
          </a:p>
          <a:p>
            <a:pPr marL="0" indent="0">
              <a:buNone/>
            </a:pPr>
            <a:endParaRPr lang="en-US" u="sng" dirty="0"/>
          </a:p>
          <a:p>
            <a:r>
              <a:rPr lang="en-US" dirty="0"/>
              <a:t>The following datasets are primarily used for this project:</a:t>
            </a:r>
          </a:p>
          <a:p>
            <a:pPr lvl="1"/>
            <a:r>
              <a:rPr lang="en-US" dirty="0"/>
              <a:t>Webserver log data</a:t>
            </a:r>
          </a:p>
          <a:p>
            <a:pPr lvl="1"/>
            <a:r>
              <a:rPr lang="en-US" dirty="0"/>
              <a:t>Product information data</a:t>
            </a:r>
          </a:p>
          <a:p>
            <a:pPr lvl="1"/>
            <a:r>
              <a:rPr lang="en-US" dirty="0"/>
              <a:t>User Profile data</a:t>
            </a:r>
          </a:p>
          <a:p>
            <a:pPr marL="0" indent="0">
              <a:buNone/>
            </a:pP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FDC239E9-B7EA-4444-80E3-C72F320ADBFC}"/>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9789BBFE-A2D8-48B7-8D1B-2B8CEB709782}"/>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161952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4BAC-A04F-4DB5-A1B6-DE3B282847BC}"/>
              </a:ext>
            </a:extLst>
          </p:cNvPr>
          <p:cNvSpPr>
            <a:spLocks noGrp="1"/>
          </p:cNvSpPr>
          <p:nvPr>
            <p:ph type="title"/>
          </p:nvPr>
        </p:nvSpPr>
        <p:spPr/>
        <p:txBody>
          <a:bodyPr/>
          <a:lstStyle/>
          <a:p>
            <a:r>
              <a:rPr lang="en-US" dirty="0"/>
              <a:t>Sample Data Set –Raw log file</a:t>
            </a:r>
          </a:p>
        </p:txBody>
      </p:sp>
      <p:sp>
        <p:nvSpPr>
          <p:cNvPr id="3" name="Content Placeholder 2">
            <a:extLst>
              <a:ext uri="{FF2B5EF4-FFF2-40B4-BE49-F238E27FC236}">
                <a16:creationId xmlns:a16="http://schemas.microsoft.com/office/drawing/2014/main" id="{38410C82-5961-4E39-A91F-20507DAC4B64}"/>
              </a:ext>
            </a:extLst>
          </p:cNvPr>
          <p:cNvSpPr>
            <a:spLocks noGrp="1"/>
          </p:cNvSpPr>
          <p:nvPr>
            <p:ph idx="1"/>
          </p:nvPr>
        </p:nvSpPr>
        <p:spPr>
          <a:xfrm>
            <a:off x="457200" y="914400"/>
            <a:ext cx="8229600" cy="4876800"/>
          </a:xfrm>
        </p:spPr>
        <p:txBody>
          <a:bodyPr/>
          <a:lstStyle/>
          <a:p>
            <a:pPr marL="0" indent="0">
              <a:buNone/>
            </a:pPr>
            <a:endParaRPr lang="en-US" sz="1200" dirty="0"/>
          </a:p>
          <a:p>
            <a:pPr marL="0" indent="0">
              <a:buNone/>
            </a:pPr>
            <a:r>
              <a:rPr lang="en-US" sz="1200" dirty="0"/>
              <a:t>1331799426	</a:t>
            </a:r>
            <a:r>
              <a:rPr lang="en-US" sz="1200" dirty="0">
                <a:highlight>
                  <a:srgbClr val="FFFF00"/>
                </a:highlight>
              </a:rPr>
              <a:t>2012-03-15 01:17:06</a:t>
            </a:r>
            <a:r>
              <a:rPr lang="en-US" sz="1200" dirty="0"/>
              <a:t>	2860005755985467733	4611687631188657821	FAS-2.8-AS3	N	0	</a:t>
            </a:r>
            <a:r>
              <a:rPr lang="en-US" sz="1200" dirty="0">
                <a:highlight>
                  <a:srgbClr val="FFFF00"/>
                </a:highlight>
              </a:rPr>
              <a:t>99.122.210.248</a:t>
            </a:r>
            <a:r>
              <a:rPr lang="en-US" sz="1200" dirty="0"/>
              <a:t>	1	0		10	</a:t>
            </a:r>
            <a:r>
              <a:rPr lang="en-US" sz="1200" dirty="0">
                <a:highlight>
                  <a:srgbClr val="FFFF00"/>
                </a:highlight>
              </a:rPr>
              <a:t>http://www.acme.com/SH55126545/VD55170364</a:t>
            </a:r>
            <a:r>
              <a:rPr lang="en-US" sz="1200" dirty="0"/>
              <a:t>	</a:t>
            </a:r>
            <a:r>
              <a:rPr lang="en-US" sz="1200" dirty="0">
                <a:highlight>
                  <a:srgbClr val="FFFF00"/>
                </a:highlight>
              </a:rPr>
              <a:t>{7AAB8415-E803-3C5D-7100-E362D7F67CA7}</a:t>
            </a:r>
            <a:r>
              <a:rPr lang="en-US" sz="1200" dirty="0"/>
              <a:t>													U	</a:t>
            </a:r>
            <a:r>
              <a:rPr lang="en-US" sz="1200" dirty="0" err="1"/>
              <a:t>en-us,en;q</a:t>
            </a:r>
            <a:r>
              <a:rPr lang="en-US" sz="1200" dirty="0"/>
              <a:t>=0.5		516	575	1366	Y	N	Y	2	0	304	sbcglobal.net	15/2/2012 4:16:0 4 240	45	41	10002,00011,10020,00007	Mozilla/5.0 (Windows; U; Windows NT 6.1; </a:t>
            </a:r>
            <a:r>
              <a:rPr lang="en-US" sz="1200" dirty="0" err="1"/>
              <a:t>en</a:t>
            </a:r>
            <a:r>
              <a:rPr lang="en-US" sz="1200" dirty="0"/>
              <a:t>-US; rv:1.9.2) Gecko/20100115 Firefox/3.6	48	0	2	3	0	</a:t>
            </a:r>
            <a:r>
              <a:rPr lang="en-US" sz="1200" dirty="0">
                <a:highlight>
                  <a:srgbClr val="FFFF00"/>
                </a:highlight>
              </a:rPr>
              <a:t>homestead	</a:t>
            </a:r>
            <a:r>
              <a:rPr lang="en-US" sz="1200" dirty="0" err="1">
                <a:highlight>
                  <a:srgbClr val="FFFF00"/>
                </a:highlight>
              </a:rPr>
              <a:t>usa</a:t>
            </a:r>
            <a:r>
              <a:rPr lang="en-US" sz="1200" dirty="0">
                <a:highlight>
                  <a:srgbClr val="FFFF00"/>
                </a:highlight>
              </a:rPr>
              <a:t>	528	</a:t>
            </a:r>
            <a:r>
              <a:rPr lang="en-US" sz="1200" dirty="0" err="1">
                <a:highlight>
                  <a:srgbClr val="FFFF00"/>
                </a:highlight>
              </a:rPr>
              <a:t>fl</a:t>
            </a:r>
            <a:r>
              <a:rPr lang="en-US" sz="1200" dirty="0"/>
              <a:t>	0	0	0	0								0																	WPLG					0											120																								WPLG																																																			0					</a:t>
            </a:r>
          </a:p>
          <a:p>
            <a:endParaRPr lang="en-US" sz="1200" dirty="0"/>
          </a:p>
          <a:p>
            <a:endParaRPr lang="en-US" sz="1200" dirty="0"/>
          </a:p>
        </p:txBody>
      </p:sp>
      <p:sp>
        <p:nvSpPr>
          <p:cNvPr id="4" name="Footer Placeholder 3">
            <a:extLst>
              <a:ext uri="{FF2B5EF4-FFF2-40B4-BE49-F238E27FC236}">
                <a16:creationId xmlns:a16="http://schemas.microsoft.com/office/drawing/2014/main" id="{FDC239E9-B7EA-4444-80E3-C72F320ADBFC}"/>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9789BBFE-A2D8-48B7-8D1B-2B8CEB709782}"/>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grpSp>
        <p:nvGrpSpPr>
          <p:cNvPr id="29" name="Group 28">
            <a:extLst>
              <a:ext uri="{FF2B5EF4-FFF2-40B4-BE49-F238E27FC236}">
                <a16:creationId xmlns:a16="http://schemas.microsoft.com/office/drawing/2014/main" id="{C736D859-907C-4BA6-B781-57DE58692463}"/>
              </a:ext>
            </a:extLst>
          </p:cNvPr>
          <p:cNvGrpSpPr/>
          <p:nvPr/>
        </p:nvGrpSpPr>
        <p:grpSpPr>
          <a:xfrm>
            <a:off x="76200" y="210750"/>
            <a:ext cx="9166860" cy="3446850"/>
            <a:chOff x="76200" y="210750"/>
            <a:chExt cx="9166860" cy="3446850"/>
          </a:xfrm>
        </p:grpSpPr>
        <p:sp>
          <p:nvSpPr>
            <p:cNvPr id="6" name="TextBox 5">
              <a:extLst>
                <a:ext uri="{FF2B5EF4-FFF2-40B4-BE49-F238E27FC236}">
                  <a16:creationId xmlns:a16="http://schemas.microsoft.com/office/drawing/2014/main" id="{53C0BF78-0358-438D-9FA9-861D099894A0}"/>
                </a:ext>
              </a:extLst>
            </p:cNvPr>
            <p:cNvSpPr txBox="1"/>
            <p:nvPr/>
          </p:nvSpPr>
          <p:spPr>
            <a:xfrm>
              <a:off x="76200" y="210750"/>
              <a:ext cx="1828800" cy="276999"/>
            </a:xfrm>
            <a:prstGeom prst="rect">
              <a:avLst/>
            </a:prstGeom>
            <a:noFill/>
          </p:spPr>
          <p:txBody>
            <a:bodyPr wrap="square" rtlCol="0">
              <a:spAutoFit/>
            </a:bodyPr>
            <a:lstStyle/>
            <a:p>
              <a:r>
                <a:rPr lang="en-US" sz="1200" b="1" dirty="0">
                  <a:solidFill>
                    <a:srgbClr val="FF0000"/>
                  </a:solidFill>
                </a:rPr>
                <a:t>Visit Timestamp</a:t>
              </a:r>
            </a:p>
          </p:txBody>
        </p:sp>
        <p:cxnSp>
          <p:nvCxnSpPr>
            <p:cNvPr id="8" name="Straight Arrow Connector 7">
              <a:extLst>
                <a:ext uri="{FF2B5EF4-FFF2-40B4-BE49-F238E27FC236}">
                  <a16:creationId xmlns:a16="http://schemas.microsoft.com/office/drawing/2014/main" id="{A4482ECA-C4C9-43F6-BC2A-53A8BC564F7A}"/>
                </a:ext>
              </a:extLst>
            </p:cNvPr>
            <p:cNvCxnSpPr>
              <a:cxnSpLocks/>
              <a:stCxn id="6" idx="2"/>
            </p:cNvCxnSpPr>
            <p:nvPr/>
          </p:nvCxnSpPr>
          <p:spPr>
            <a:xfrm>
              <a:off x="990600" y="487749"/>
              <a:ext cx="609600" cy="65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EBBD41-9002-4FFF-85BC-D5D26C5DA3AB}"/>
                </a:ext>
              </a:extLst>
            </p:cNvPr>
            <p:cNvSpPr txBox="1"/>
            <p:nvPr/>
          </p:nvSpPr>
          <p:spPr>
            <a:xfrm>
              <a:off x="2773680" y="629781"/>
              <a:ext cx="1828800" cy="276999"/>
            </a:xfrm>
            <a:prstGeom prst="rect">
              <a:avLst/>
            </a:prstGeom>
            <a:noFill/>
          </p:spPr>
          <p:txBody>
            <a:bodyPr wrap="square" rtlCol="0">
              <a:spAutoFit/>
            </a:bodyPr>
            <a:lstStyle/>
            <a:p>
              <a:r>
                <a:rPr lang="en-US" sz="1200" b="1" dirty="0">
                  <a:solidFill>
                    <a:srgbClr val="FF0000"/>
                  </a:solidFill>
                </a:rPr>
                <a:t>IP Address</a:t>
              </a:r>
            </a:p>
          </p:txBody>
        </p:sp>
        <p:cxnSp>
          <p:nvCxnSpPr>
            <p:cNvPr id="11" name="Straight Arrow Connector 10">
              <a:extLst>
                <a:ext uri="{FF2B5EF4-FFF2-40B4-BE49-F238E27FC236}">
                  <a16:creationId xmlns:a16="http://schemas.microsoft.com/office/drawing/2014/main" id="{025CA0BC-9992-4636-B6A6-97B64D715150}"/>
                </a:ext>
              </a:extLst>
            </p:cNvPr>
            <p:cNvCxnSpPr>
              <a:cxnSpLocks/>
            </p:cNvCxnSpPr>
            <p:nvPr/>
          </p:nvCxnSpPr>
          <p:spPr>
            <a:xfrm flipH="1">
              <a:off x="3048000" y="899706"/>
              <a:ext cx="274320" cy="44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5935B7-6C71-4867-9215-B1ACCF5F1A83}"/>
                </a:ext>
              </a:extLst>
            </p:cNvPr>
            <p:cNvSpPr txBox="1"/>
            <p:nvPr/>
          </p:nvSpPr>
          <p:spPr>
            <a:xfrm>
              <a:off x="114300" y="1932801"/>
              <a:ext cx="1828800" cy="276999"/>
            </a:xfrm>
            <a:prstGeom prst="rect">
              <a:avLst/>
            </a:prstGeom>
            <a:noFill/>
          </p:spPr>
          <p:txBody>
            <a:bodyPr wrap="square" rtlCol="0">
              <a:spAutoFit/>
            </a:bodyPr>
            <a:lstStyle/>
            <a:p>
              <a:r>
                <a:rPr lang="en-US" sz="1200" b="1" dirty="0">
                  <a:solidFill>
                    <a:srgbClr val="FF0000"/>
                  </a:solidFill>
                </a:rPr>
                <a:t>URL</a:t>
              </a:r>
            </a:p>
          </p:txBody>
        </p:sp>
        <p:cxnSp>
          <p:nvCxnSpPr>
            <p:cNvPr id="18" name="Straight Arrow Connector 17">
              <a:extLst>
                <a:ext uri="{FF2B5EF4-FFF2-40B4-BE49-F238E27FC236}">
                  <a16:creationId xmlns:a16="http://schemas.microsoft.com/office/drawing/2014/main" id="{6143945A-91CB-4B12-8FEE-490DA448F533}"/>
                </a:ext>
              </a:extLst>
            </p:cNvPr>
            <p:cNvCxnSpPr>
              <a:cxnSpLocks/>
              <a:stCxn id="17" idx="0"/>
            </p:cNvCxnSpPr>
            <p:nvPr/>
          </p:nvCxnSpPr>
          <p:spPr>
            <a:xfrm flipV="1">
              <a:off x="1028700" y="1752601"/>
              <a:ext cx="1181100" cy="18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C66275-166A-4DB4-AD70-74FBE1211E12}"/>
                </a:ext>
              </a:extLst>
            </p:cNvPr>
            <p:cNvSpPr txBox="1"/>
            <p:nvPr/>
          </p:nvSpPr>
          <p:spPr>
            <a:xfrm>
              <a:off x="7162800" y="3380601"/>
              <a:ext cx="1828800" cy="276999"/>
            </a:xfrm>
            <a:prstGeom prst="rect">
              <a:avLst/>
            </a:prstGeom>
            <a:noFill/>
          </p:spPr>
          <p:txBody>
            <a:bodyPr wrap="square" rtlCol="0">
              <a:spAutoFit/>
            </a:bodyPr>
            <a:lstStyle/>
            <a:p>
              <a:r>
                <a:rPr lang="en-US" sz="1200" b="1" dirty="0">
                  <a:solidFill>
                    <a:srgbClr val="FF0000"/>
                  </a:solidFill>
                </a:rPr>
                <a:t>Location Details</a:t>
              </a:r>
            </a:p>
          </p:txBody>
        </p:sp>
        <p:cxnSp>
          <p:nvCxnSpPr>
            <p:cNvPr id="22" name="Straight Arrow Connector 21">
              <a:extLst>
                <a:ext uri="{FF2B5EF4-FFF2-40B4-BE49-F238E27FC236}">
                  <a16:creationId xmlns:a16="http://schemas.microsoft.com/office/drawing/2014/main" id="{F8EE6D2D-24F3-4DB0-AA39-D786EF6654F6}"/>
                </a:ext>
              </a:extLst>
            </p:cNvPr>
            <p:cNvCxnSpPr>
              <a:cxnSpLocks/>
              <a:stCxn id="21" idx="0"/>
            </p:cNvCxnSpPr>
            <p:nvPr/>
          </p:nvCxnSpPr>
          <p:spPr>
            <a:xfrm flipH="1" flipV="1">
              <a:off x="7162800" y="2819401"/>
              <a:ext cx="914400" cy="56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E7E8B8F-D43E-4A39-9282-1979C2C721EF}"/>
                </a:ext>
              </a:extLst>
            </p:cNvPr>
            <p:cNvSpPr txBox="1"/>
            <p:nvPr/>
          </p:nvSpPr>
          <p:spPr>
            <a:xfrm>
              <a:off x="7414260" y="1870501"/>
              <a:ext cx="1828800" cy="276999"/>
            </a:xfrm>
            <a:prstGeom prst="rect">
              <a:avLst/>
            </a:prstGeom>
            <a:noFill/>
          </p:spPr>
          <p:txBody>
            <a:bodyPr wrap="square" rtlCol="0">
              <a:spAutoFit/>
            </a:bodyPr>
            <a:lstStyle/>
            <a:p>
              <a:r>
                <a:rPr lang="en-US" sz="1200" b="1" dirty="0">
                  <a:solidFill>
                    <a:srgbClr val="FF0000"/>
                  </a:solidFill>
                </a:rPr>
                <a:t>User Profile ID</a:t>
              </a:r>
            </a:p>
          </p:txBody>
        </p:sp>
        <p:cxnSp>
          <p:nvCxnSpPr>
            <p:cNvPr id="26" name="Straight Arrow Connector 25">
              <a:extLst>
                <a:ext uri="{FF2B5EF4-FFF2-40B4-BE49-F238E27FC236}">
                  <a16:creationId xmlns:a16="http://schemas.microsoft.com/office/drawing/2014/main" id="{1701CCD9-742F-4FE6-9C51-64BA22F4471A}"/>
                </a:ext>
              </a:extLst>
            </p:cNvPr>
            <p:cNvCxnSpPr>
              <a:cxnSpLocks/>
            </p:cNvCxnSpPr>
            <p:nvPr/>
          </p:nvCxnSpPr>
          <p:spPr>
            <a:xfrm flipH="1" flipV="1">
              <a:off x="7010400" y="1743095"/>
              <a:ext cx="990600" cy="189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6279EE22-A2DF-47EA-B23C-9C039D213C4E}"/>
              </a:ext>
            </a:extLst>
          </p:cNvPr>
          <p:cNvSpPr/>
          <p:nvPr/>
        </p:nvSpPr>
        <p:spPr>
          <a:xfrm>
            <a:off x="589085" y="5895201"/>
            <a:ext cx="8021515" cy="276999"/>
          </a:xfrm>
          <a:prstGeom prst="rect">
            <a:avLst/>
          </a:prstGeom>
        </p:spPr>
        <p:txBody>
          <a:bodyPr wrap="square">
            <a:spAutoFit/>
          </a:bodyPr>
          <a:lstStyle/>
          <a:p>
            <a:r>
              <a:rPr lang="en-US" sz="1200" u="sng" dirty="0"/>
              <a:t>Ref:</a:t>
            </a:r>
            <a:r>
              <a:rPr lang="en-US" sz="1200" dirty="0"/>
              <a:t> https://hortonworks.com/blog/how-to-capitalize-on-clickstream-data-with-hadoop/</a:t>
            </a:r>
          </a:p>
        </p:txBody>
      </p:sp>
    </p:spTree>
    <p:extLst>
      <p:ext uri="{BB962C8B-B14F-4D97-AF65-F5344CB8AC3E}">
        <p14:creationId xmlns:p14="http://schemas.microsoft.com/office/powerpoint/2010/main" val="23687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C1DB74-8745-4A92-B14B-934EB6526747}"/>
              </a:ext>
            </a:extLst>
          </p:cNvPr>
          <p:cNvSpPr>
            <a:spLocks noGrp="1"/>
          </p:cNvSpPr>
          <p:nvPr>
            <p:ph type="sldNum" sz="quarter" idx="12"/>
          </p:nvPr>
        </p:nvSpPr>
        <p:spPr/>
        <p:txBody>
          <a:bodyPr/>
          <a:lstStyle/>
          <a:p>
            <a:pPr>
              <a:defRPr/>
            </a:pPr>
            <a:fld id="{B6F5520D-11A7-44C7-A268-AAA329E6ED9D}" type="slidenum">
              <a:rPr lang="en-US" smtClean="0"/>
              <a:pPr>
                <a:defRPr/>
              </a:pPr>
              <a:t>7</a:t>
            </a:fld>
            <a:endParaRPr lang="en-US"/>
          </a:p>
        </p:txBody>
      </p:sp>
      <p:sp>
        <p:nvSpPr>
          <p:cNvPr id="4" name="Rectangle 3">
            <a:extLst>
              <a:ext uri="{FF2B5EF4-FFF2-40B4-BE49-F238E27FC236}">
                <a16:creationId xmlns:a16="http://schemas.microsoft.com/office/drawing/2014/main" id="{B1EE96B0-965F-4713-8AD4-1B1938C7A419}"/>
              </a:ext>
            </a:extLst>
          </p:cNvPr>
          <p:cNvSpPr/>
          <p:nvPr/>
        </p:nvSpPr>
        <p:spPr>
          <a:xfrm>
            <a:off x="533400" y="1385969"/>
            <a:ext cx="7848600" cy="4252831"/>
          </a:xfrm>
          <a:prstGeom prst="rect">
            <a:avLst/>
          </a:prstGeom>
        </p:spPr>
        <p:txBody>
          <a:bodyPr wrap="square">
            <a:spAutoFit/>
          </a:bodyPr>
          <a:lstStyle/>
          <a:p>
            <a:pPr marL="0" marR="0">
              <a:lnSpc>
                <a:spcPct val="107000"/>
              </a:lnSpc>
              <a:spcBef>
                <a:spcPts val="0"/>
              </a:spcBef>
              <a:spcAft>
                <a:spcPts val="800"/>
              </a:spcAft>
            </a:pPr>
            <a:r>
              <a:rPr lang="en-US" u="sng" dirty="0">
                <a:latin typeface="Calibri" panose="020F0502020204030204" pitchFamily="34" charset="0"/>
                <a:ea typeface="Calibri" panose="020F0502020204030204" pitchFamily="34" charset="0"/>
                <a:cs typeface="Times New Roman" panose="02020603050405020304" pitchFamily="18" charset="0"/>
              </a:rPr>
              <a:t>Sample Data for Products: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Times New Roman" panose="02020603050405020304" pitchFamily="18" charset="0"/>
              </a:rPr>
              <a:t>url</a:t>
            </a:r>
            <a:r>
              <a:rPr lang="en-US" dirty="0">
                <a:latin typeface="Calibri" panose="020F0502020204030204" pitchFamily="34" charset="0"/>
                <a:ea typeface="Calibri" panose="020F0502020204030204" pitchFamily="34" charset="0"/>
                <a:cs typeface="Times New Roman" panose="02020603050405020304" pitchFamily="18" charset="0"/>
              </a:rPr>
              <a:t>	category</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http://www.acme.com/	books</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http://www.acme.com/SH55126545/VD55149415	movies</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http://www.acme.com/SH55126545/VD55163347	games</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http://www.acme.com/SH55126545/VD55165149	electronics</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u="sng" dirty="0">
                <a:latin typeface="Calibri" panose="020F0502020204030204" pitchFamily="34" charset="0"/>
                <a:ea typeface="Calibri" panose="020F0502020204030204" pitchFamily="34" charset="0"/>
                <a:cs typeface="Times New Roman" panose="02020603050405020304" pitchFamily="18" charset="0"/>
              </a:rPr>
              <a:t>Sample data for Users: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SWID	BIRTH_DT	GENDER_CD</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0001BDD9-EABF-4D0D-81BD-D9EABFCD0D7D	8-Apr-84	F</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00071AA7-86D2-4EB9-871A-A786D27EB9BA	7-Feb-88	F</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00071B7D-31AF-4D85-871B-7D31AFFD852E	22-Oct-64	F</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0007967E-F188-4598-9C7C-E64390482CFB	1-Jun-66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F33B89FE-9DCA-4CAA-AE47-137AFD9E2984}"/>
              </a:ext>
            </a:extLst>
          </p:cNvPr>
          <p:cNvSpPr txBox="1">
            <a:spLocks/>
          </p:cNvSpPr>
          <p:nvPr/>
        </p:nvSpPr>
        <p:spPr>
          <a:xfrm>
            <a:off x="457200" y="120651"/>
            <a:ext cx="8229600" cy="715962"/>
          </a:xfrm>
          <a:prstGeom prst="rect">
            <a:avLst/>
          </a:prstGeom>
        </p:spPr>
        <p:txBody>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3200" dirty="0">
                <a:solidFill>
                  <a:schemeClr val="tx2"/>
                </a:solidFill>
              </a:rPr>
              <a:t>Sample Data Set –Raw log file</a:t>
            </a:r>
          </a:p>
        </p:txBody>
      </p:sp>
      <p:sp>
        <p:nvSpPr>
          <p:cNvPr id="6" name="Footer Placeholder 3">
            <a:extLst>
              <a:ext uri="{FF2B5EF4-FFF2-40B4-BE49-F238E27FC236}">
                <a16:creationId xmlns:a16="http://schemas.microsoft.com/office/drawing/2014/main" id="{B2E86B65-1066-4BC2-8D68-6B669F00B91A}"/>
              </a:ext>
            </a:extLst>
          </p:cNvPr>
          <p:cNvSpPr>
            <a:spLocks noGrp="1"/>
          </p:cNvSpPr>
          <p:nvPr>
            <p:ph type="ftr" sz="quarter" idx="11"/>
          </p:nvPr>
        </p:nvSpPr>
        <p:spPr>
          <a:xfrm>
            <a:off x="3124200" y="6356350"/>
            <a:ext cx="2895600" cy="365125"/>
          </a:xfrm>
        </p:spPr>
        <p:txBody>
          <a:bodyPr/>
          <a:lstStyle/>
          <a:p>
            <a:pPr>
              <a:defRPr/>
            </a:pPr>
            <a:r>
              <a:rPr lang="en-US" dirty="0"/>
              <a:t>Satish Vittalam</a:t>
            </a:r>
          </a:p>
        </p:txBody>
      </p:sp>
    </p:spTree>
    <p:extLst>
      <p:ext uri="{BB962C8B-B14F-4D97-AF65-F5344CB8AC3E}">
        <p14:creationId xmlns:p14="http://schemas.microsoft.com/office/powerpoint/2010/main" val="406260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EFC4-97F8-4504-AE4C-77342CDCFFCF}"/>
              </a:ext>
            </a:extLst>
          </p:cNvPr>
          <p:cNvSpPr>
            <a:spLocks noGrp="1"/>
          </p:cNvSpPr>
          <p:nvPr>
            <p:ph type="title"/>
          </p:nvPr>
        </p:nvSpPr>
        <p:spPr/>
        <p:txBody>
          <a:bodyPr/>
          <a:lstStyle/>
          <a:p>
            <a:r>
              <a:rPr lang="en-US" dirty="0"/>
              <a:t>Process Overview</a:t>
            </a:r>
          </a:p>
        </p:txBody>
      </p:sp>
      <p:sp>
        <p:nvSpPr>
          <p:cNvPr id="3" name="Content Placeholder 2">
            <a:extLst>
              <a:ext uri="{FF2B5EF4-FFF2-40B4-BE49-F238E27FC236}">
                <a16:creationId xmlns:a16="http://schemas.microsoft.com/office/drawing/2014/main" id="{B7F53897-E579-4533-A8F6-DA491D5DAC43}"/>
              </a:ext>
            </a:extLst>
          </p:cNvPr>
          <p:cNvSpPr>
            <a:spLocks noGrp="1"/>
          </p:cNvSpPr>
          <p:nvPr>
            <p:ph idx="1"/>
          </p:nvPr>
        </p:nvSpPr>
        <p:spPr/>
        <p:txBody>
          <a:bodyPr/>
          <a:lstStyle/>
          <a:p>
            <a:pPr lvl="0"/>
            <a:r>
              <a:rPr lang="en-US" dirty="0"/>
              <a:t>Created a </a:t>
            </a:r>
            <a:r>
              <a:rPr lang="en-US" dirty="0" err="1"/>
              <a:t>HortonWorks</a:t>
            </a:r>
            <a:r>
              <a:rPr lang="en-US" dirty="0"/>
              <a:t> Cluster available on Azure and configure it for SSH</a:t>
            </a:r>
          </a:p>
          <a:p>
            <a:pPr lvl="0"/>
            <a:r>
              <a:rPr lang="en-US" dirty="0"/>
              <a:t>Pre-process the Web logs sample data that is obtained</a:t>
            </a:r>
          </a:p>
          <a:p>
            <a:pPr lvl="0"/>
            <a:r>
              <a:rPr lang="en-US" dirty="0"/>
              <a:t>Create a SQL database in Azure</a:t>
            </a:r>
          </a:p>
          <a:p>
            <a:pPr lvl="0"/>
            <a:r>
              <a:rPr lang="en-US" dirty="0"/>
              <a:t>Move the sample data into Hadoop File system</a:t>
            </a:r>
          </a:p>
          <a:p>
            <a:pPr lvl="0"/>
            <a:r>
              <a:rPr lang="en-US" dirty="0"/>
              <a:t>Use Pig </a:t>
            </a:r>
            <a:r>
              <a:rPr lang="en-US" dirty="0" err="1"/>
              <a:t>latin</a:t>
            </a:r>
            <a:r>
              <a:rPr lang="en-US" dirty="0"/>
              <a:t> script to combine the web server logs into one.</a:t>
            </a:r>
          </a:p>
          <a:p>
            <a:pPr lvl="0"/>
            <a:r>
              <a:rPr lang="en-US" dirty="0"/>
              <a:t>Use </a:t>
            </a:r>
            <a:r>
              <a:rPr lang="en-US" dirty="0" err="1"/>
              <a:t>Sqoop</a:t>
            </a:r>
            <a:r>
              <a:rPr lang="en-US" dirty="0"/>
              <a:t> to move the data from traditional RDBMS (OLTP system) to Hive </a:t>
            </a:r>
          </a:p>
          <a:p>
            <a:pPr lvl="0"/>
            <a:r>
              <a:rPr lang="en-US" dirty="0"/>
              <a:t>Create custom Hive tables that will store the final data that is created for visualization. </a:t>
            </a:r>
          </a:p>
          <a:p>
            <a:pPr lvl="0"/>
            <a:r>
              <a:rPr lang="en-US" dirty="0"/>
              <a:t>Use </a:t>
            </a:r>
            <a:r>
              <a:rPr lang="en-US" dirty="0" err="1"/>
              <a:t>Zepplin</a:t>
            </a:r>
            <a:r>
              <a:rPr lang="en-US" dirty="0"/>
              <a:t> and Power BI for Analytics and visualization</a:t>
            </a:r>
          </a:p>
          <a:p>
            <a:pPr marL="0" indent="0">
              <a:buNone/>
            </a:pPr>
            <a:endParaRPr lang="en-US" dirty="0"/>
          </a:p>
        </p:txBody>
      </p:sp>
      <p:sp>
        <p:nvSpPr>
          <p:cNvPr id="4" name="Footer Placeholder 3">
            <a:extLst>
              <a:ext uri="{FF2B5EF4-FFF2-40B4-BE49-F238E27FC236}">
                <a16:creationId xmlns:a16="http://schemas.microsoft.com/office/drawing/2014/main" id="{DAC3BF6C-DCAA-45B1-BF84-E924A91DB834}"/>
              </a:ext>
            </a:extLst>
          </p:cNvPr>
          <p:cNvSpPr>
            <a:spLocks noGrp="1"/>
          </p:cNvSpPr>
          <p:nvPr>
            <p:ph type="ftr" sz="quarter" idx="11"/>
          </p:nvPr>
        </p:nvSpPr>
        <p:spPr>
          <a:xfrm>
            <a:off x="3124200" y="6356350"/>
            <a:ext cx="2895600" cy="365125"/>
          </a:xfrm>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49270223-D521-4F42-BDFF-552098DA8C16}"/>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9859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D6B4-417C-4747-880F-FD0288B34BA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034F11D3-09A4-4648-96BA-CE4400DA6F1B}"/>
              </a:ext>
            </a:extLst>
          </p:cNvPr>
          <p:cNvSpPr>
            <a:spLocks noGrp="1"/>
          </p:cNvSpPr>
          <p:nvPr>
            <p:ph idx="1"/>
          </p:nvPr>
        </p:nvSpPr>
        <p:spPr/>
        <p:txBody>
          <a:bodyPr/>
          <a:lstStyle/>
          <a:p>
            <a:r>
              <a:rPr lang="en-US" dirty="0"/>
              <a:t>These are the potential benefits of </a:t>
            </a:r>
            <a:r>
              <a:rPr lang="en-US" dirty="0" err="1"/>
              <a:t>Clickpath</a:t>
            </a:r>
            <a:r>
              <a:rPr lang="en-US" dirty="0"/>
              <a:t> Analysis:</a:t>
            </a:r>
          </a:p>
          <a:p>
            <a:pPr lvl="1"/>
            <a:r>
              <a:rPr lang="en-US" dirty="0"/>
              <a:t>What is the most efficient path for a site visitor to research a product, and then buy it?</a:t>
            </a:r>
          </a:p>
          <a:p>
            <a:pPr lvl="1"/>
            <a:r>
              <a:rPr lang="en-US" dirty="0"/>
              <a:t>What products do visitors tend to buy together, and what are they most likely to buy in the future?</a:t>
            </a:r>
          </a:p>
          <a:p>
            <a:pPr lvl="1"/>
            <a:r>
              <a:rPr lang="en-US" dirty="0"/>
              <a:t>Where should I spend resources on fixing or enhancing the user experience on my website?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3FE957E5-6664-4CBB-ABD7-9802575969AE}"/>
              </a:ext>
            </a:extLst>
          </p:cNvPr>
          <p:cNvSpPr>
            <a:spLocks noGrp="1"/>
          </p:cNvSpPr>
          <p:nvPr>
            <p:ph type="ftr" sz="quarter" idx="11"/>
          </p:nvPr>
        </p:nvSpPr>
        <p:spPr/>
        <p:txBody>
          <a:bodyPr/>
          <a:lstStyle/>
          <a:p>
            <a:pPr>
              <a:defRPr/>
            </a:pPr>
            <a:r>
              <a:rPr lang="en-US" dirty="0"/>
              <a:t>Satish Vittalam</a:t>
            </a:r>
          </a:p>
        </p:txBody>
      </p:sp>
      <p:sp>
        <p:nvSpPr>
          <p:cNvPr id="5" name="Slide Number Placeholder 4">
            <a:extLst>
              <a:ext uri="{FF2B5EF4-FFF2-40B4-BE49-F238E27FC236}">
                <a16:creationId xmlns:a16="http://schemas.microsoft.com/office/drawing/2014/main" id="{717731A0-F131-46B7-8417-D24556171D9E}"/>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Tree>
    <p:extLst>
      <p:ext uri="{BB962C8B-B14F-4D97-AF65-F5344CB8AC3E}">
        <p14:creationId xmlns:p14="http://schemas.microsoft.com/office/powerpoint/2010/main" val="3631705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9988</TotalTime>
  <Words>1116</Words>
  <Application>Microsoft Office PowerPoint</Application>
  <PresentationFormat>On-screen Show (4:3)</PresentationFormat>
  <Paragraphs>294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 Final Project  Clickpath Analytics</vt:lpstr>
      <vt:lpstr>Problem Statement</vt:lpstr>
      <vt:lpstr>Technology Overview</vt:lpstr>
      <vt:lpstr>Approach</vt:lpstr>
      <vt:lpstr>Data Set</vt:lpstr>
      <vt:lpstr>Sample Data Set –Raw log file</vt:lpstr>
      <vt:lpstr>PowerPoint Presentation</vt:lpstr>
      <vt:lpstr>Process Overview</vt:lpstr>
      <vt:lpstr>Benefits</vt:lpstr>
      <vt:lpstr>Input Files uploaded</vt:lpstr>
      <vt:lpstr>Using Scoop to import into Hive from RDBMS</vt:lpstr>
      <vt:lpstr>Using Pig Latin to merge datasets</vt:lpstr>
      <vt:lpstr>Creating tables in Hive and loading data</vt:lpstr>
      <vt:lpstr>Creating dataset for analysis </vt:lpstr>
      <vt:lpstr>Final dataset for analysis </vt:lpstr>
      <vt:lpstr>Visualization in Zepplin</vt:lpstr>
      <vt:lpstr>Visualization in PowerBI</vt:lpstr>
      <vt:lpstr>Lessons Learned</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Vittalam, Satish</cp:lastModifiedBy>
  <cp:revision>935</cp:revision>
  <cp:lastPrinted>2012-11-30T20:59:45Z</cp:lastPrinted>
  <dcterms:created xsi:type="dcterms:W3CDTF">2006-08-16T00:00:00Z</dcterms:created>
  <dcterms:modified xsi:type="dcterms:W3CDTF">2018-02-11T03:44:57Z</dcterms:modified>
</cp:coreProperties>
</file>