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  <p:sldMasterId id="2147483662" r:id="rId2"/>
  </p:sldMasterIdLst>
  <p:notesMasterIdLst>
    <p:notesMasterId r:id="rId8"/>
  </p:notesMasterIdLst>
  <p:sldIdLst>
    <p:sldId id="256" r:id="rId3"/>
    <p:sldId id="258" r:id="rId4"/>
    <p:sldId id="269" r:id="rId5"/>
    <p:sldId id="259" r:id="rId6"/>
    <p:sldId id="267" r:id="rId7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92">
          <p15:clr>
            <a:srgbClr val="9AA0A6"/>
          </p15:clr>
        </p15:guide>
        <p15:guide id="2" pos="420">
          <p15:clr>
            <a:srgbClr val="9AA0A6"/>
          </p15:clr>
        </p15:guide>
        <p15:guide id="3" orient="horz" pos="35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D95F03-CBE0-40AF-919E-08D163F77A72}">
  <a:tblStyle styleId="{F3D95F03-CBE0-40AF-919E-08D163F77A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4"/>
    <p:restoredTop sz="94681"/>
  </p:normalViewPr>
  <p:slideViewPr>
    <p:cSldViewPr snapToGrid="0">
      <p:cViewPr varScale="1">
        <p:scale>
          <a:sx n="62" d="100"/>
          <a:sy n="62" d="100"/>
        </p:scale>
        <p:origin x="564" y="36"/>
      </p:cViewPr>
      <p:guideLst>
        <p:guide orient="horz" pos="892"/>
        <p:guide pos="420"/>
        <p:guide orient="horz" pos="3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288" y="685800"/>
            <a:ext cx="6094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2f2a7ed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2f2a7ed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01a8b08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01a8b08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C2DD8D9C-1177-8AF7-F7DE-F1158768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01a8b089_0_80:notes">
            <a:extLst>
              <a:ext uri="{FF2B5EF4-FFF2-40B4-BE49-F238E27FC236}">
                <a16:creationId xmlns:a16="http://schemas.microsoft.com/office/drawing/2014/main" id="{BEF0E7F7-CBE9-21D3-380F-CE005616EE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01a8b089_0_80:notes">
            <a:extLst>
              <a:ext uri="{FF2B5EF4-FFF2-40B4-BE49-F238E27FC236}">
                <a16:creationId xmlns:a16="http://schemas.microsoft.com/office/drawing/2014/main" id="{0E87C654-88FE-9C31-6144-55D3686E3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85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AF5511F1-17B4-8497-9E71-2E9C8775E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01a8b089_0_80:notes">
            <a:extLst>
              <a:ext uri="{FF2B5EF4-FFF2-40B4-BE49-F238E27FC236}">
                <a16:creationId xmlns:a16="http://schemas.microsoft.com/office/drawing/2014/main" id="{61D25D67-6A44-E9F4-1A53-57AD1074FC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01a8b089_0_80:notes">
            <a:extLst>
              <a:ext uri="{FF2B5EF4-FFF2-40B4-BE49-F238E27FC236}">
                <a16:creationId xmlns:a16="http://schemas.microsoft.com/office/drawing/2014/main" id="{40CAF5F6-E690-A2C2-C08E-581D74D0F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98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406035" y="1040900"/>
            <a:ext cx="113571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AND_BODY_1_3">
    <p:bg>
      <p:bgPr>
        <a:gradFill>
          <a:gsLst>
            <a:gs pos="0">
              <a:srgbClr val="FF9900"/>
            </a:gs>
            <a:gs pos="25000">
              <a:srgbClr val="FF9900">
                <a:alpha val="53333"/>
              </a:srgbClr>
            </a:gs>
            <a:gs pos="45000">
              <a:srgbClr val="FF9900">
                <a:alpha val="22745"/>
              </a:srgbClr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557118" y="186975"/>
            <a:ext cx="11215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542000" y="1040900"/>
            <a:ext cx="112155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s">
  <p:cSld name="TITLE_AND_BODY_1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4588125" y="1040900"/>
            <a:ext cx="71748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" name="Google Shape;43;p11" title="AWS_logo_RGB_WH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38" y="1887050"/>
            <a:ext cx="2932175" cy="29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Contents">
  <p:cSld name="TITLE_AND_BODY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4597800" y="950475"/>
            <a:ext cx="7174800" cy="53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Google Shape;50;p12" title="AWS_logo_RGB_WH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7" y="1316300"/>
            <a:ext cx="3236850" cy="32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72944" y="3598867"/>
            <a:ext cx="113571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Roboto"/>
              <a:buNone/>
              <a:defRPr sz="2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172944" y="2492800"/>
            <a:ext cx="11357100" cy="10569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5" title="AWS_logo_RGB_1c_Gray85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9075" y="531925"/>
            <a:ext cx="2151974" cy="128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/>
        </p:nvSpPr>
        <p:spPr>
          <a:xfrm>
            <a:off x="1400779" y="214127"/>
            <a:ext cx="93339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7"/>
          <p:cNvSpPr txBox="1"/>
          <p:nvPr/>
        </p:nvSpPr>
        <p:spPr>
          <a:xfrm>
            <a:off x="774449" y="1137684"/>
            <a:ext cx="10690200" cy="50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304800" lvl="0" indent="-15240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" name="Google Shape;24;p7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7"/>
          <p:cNvSpPr txBox="1"/>
          <p:nvPr/>
        </p:nvSpPr>
        <p:spPr>
          <a:xfrm>
            <a:off x="11209924" y="6383225"/>
            <a:ext cx="942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475" tIns="162475" rIns="162475" bIns="1624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WB</a:t>
            </a: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fld id="{00000000-1234-1234-1234-123412341234}" type="slidenum"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" name="Google Shape;26;p7" title="AWS_logo_RGB_1c_Gray85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312" y="6454325"/>
            <a:ext cx="403584" cy="260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  <p:sldLayoutId id="214748365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hyperlink" Target="https://github.com/satissssss/AWSFinalProject" TargetMode="External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30.png"/><Relationship Id="rId3" Type="http://schemas.openxmlformats.org/officeDocument/2006/relationships/image" Target="../media/image5.png"/><Relationship Id="rId21" Type="http://schemas.openxmlformats.org/officeDocument/2006/relationships/image" Target="../media/image27.png"/><Relationship Id="rId7" Type="http://schemas.openxmlformats.org/officeDocument/2006/relationships/image" Target="../media/image9.png"/><Relationship Id="rId12" Type="http://schemas.openxmlformats.org/officeDocument/2006/relationships/image" Target="../media/image24.svg"/><Relationship Id="rId17" Type="http://schemas.openxmlformats.org/officeDocument/2006/relationships/image" Target="../media/image15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23.png"/><Relationship Id="rId24" Type="http://schemas.openxmlformats.org/officeDocument/2006/relationships/image" Target="../media/image18.sv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image" Target="../media/image22.svg"/><Relationship Id="rId19" Type="http://schemas.openxmlformats.org/officeDocument/2006/relationships/image" Target="../media/image25.png"/><Relationship Id="rId4" Type="http://schemas.openxmlformats.org/officeDocument/2006/relationships/image" Target="../media/image6.svg"/><Relationship Id="rId9" Type="http://schemas.openxmlformats.org/officeDocument/2006/relationships/image" Target="../media/image21.png"/><Relationship Id="rId14" Type="http://schemas.openxmlformats.org/officeDocument/2006/relationships/image" Target="../media/image12.svg"/><Relationship Id="rId22" Type="http://schemas.openxmlformats.org/officeDocument/2006/relationships/image" Target="../media/image28.svg"/><Relationship Id="rId27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567082" y="2191816"/>
            <a:ext cx="11357100" cy="3383794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lang="en" sz="40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AWS Final Project</a:t>
            </a: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r>
              <a:rPr lang="en-CA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 –</a:t>
            </a:r>
          </a:p>
          <a:p>
            <a:pPr>
              <a:buClr>
                <a:schemeClr val="dk1"/>
              </a:buClr>
              <a:buSzPts val="1500"/>
            </a:pPr>
            <a:r>
              <a:rPr lang="en-CA" sz="1200" i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Jaybrata</a:t>
            </a:r>
            <a:r>
              <a:rPr lang="en-CA" sz="12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Karmakar</a:t>
            </a:r>
            <a:endParaRPr lang="en" sz="1200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200" i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Mauricio Gutierrez Lopez</a:t>
            </a:r>
          </a:p>
          <a:p>
            <a:pPr>
              <a:buClr>
                <a:schemeClr val="dk1"/>
              </a:buClr>
              <a:buSzPts val="1500"/>
            </a:pPr>
            <a:r>
              <a:rPr lang="en-CA" sz="12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Sathish Kumar </a:t>
            </a:r>
            <a:r>
              <a:rPr lang="en-CA" sz="1200" i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Saminathan</a:t>
            </a:r>
            <a:endParaRPr lang="en" sz="1200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329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7A50D-5DDD-648D-BEC1-3E47EF20064E}"/>
              </a:ext>
            </a:extLst>
          </p:cNvPr>
          <p:cNvSpPr txBox="1"/>
          <p:nvPr/>
        </p:nvSpPr>
        <p:spPr>
          <a:xfrm>
            <a:off x="661011" y="1081659"/>
            <a:ext cx="111115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a part of this final project the main objective is to</a:t>
            </a:r>
            <a:r>
              <a:rPr lang="en-CA" sz="1600" dirty="0"/>
              <a:t> explore and implement highly scalable fault tolerant and Highly Available Infra setup with Continuous Integration and Continuous Deployment (CI/CD) pipeline using AWS native services.</a:t>
            </a:r>
          </a:p>
          <a:p>
            <a:endParaRPr lang="en-CA" sz="1800" dirty="0"/>
          </a:p>
          <a:p>
            <a:r>
              <a:rPr lang="en-CA" sz="1600" dirty="0">
                <a:solidFill>
                  <a:schemeClr val="tx1"/>
                </a:solidFill>
              </a:rPr>
              <a:t>It will focuses on the technical architecture, our implementation journey, and the lessons learned.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72D6A-1960-F061-12D0-5ADEFB84EBF8}"/>
              </a:ext>
            </a:extLst>
          </p:cNvPr>
          <p:cNvSpPr txBox="1"/>
          <p:nvPr/>
        </p:nvSpPr>
        <p:spPr>
          <a:xfrm>
            <a:off x="661011" y="2993688"/>
            <a:ext cx="48670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What We Will Cover today:</a:t>
            </a:r>
          </a:p>
          <a:p>
            <a:endParaRPr lang="en-CA" dirty="0"/>
          </a:p>
          <a:p>
            <a:r>
              <a:rPr lang="en-CA" b="1" dirty="0"/>
              <a:t>Architecture Deep Dive:</a:t>
            </a:r>
            <a:r>
              <a:rPr lang="en-CA" dirty="0"/>
              <a:t> A walkthrough of our CI/CD pipeline, detailing the integration of services like </a:t>
            </a:r>
            <a:r>
              <a:rPr lang="en-CA" dirty="0" err="1"/>
              <a:t>CodePipeline</a:t>
            </a:r>
            <a:r>
              <a:rPr lang="en-CA" dirty="0"/>
              <a:t>, </a:t>
            </a:r>
            <a:r>
              <a:rPr lang="en-CA" dirty="0" err="1"/>
              <a:t>CodeBuild</a:t>
            </a:r>
            <a:r>
              <a:rPr lang="en-CA" dirty="0"/>
              <a:t>, EKS, and ECS for our "Events API" and "Events Website" applications.</a:t>
            </a:r>
          </a:p>
          <a:p>
            <a:endParaRPr lang="en-CA" b="1" dirty="0"/>
          </a:p>
          <a:p>
            <a:r>
              <a:rPr lang="en-CA" b="1" dirty="0"/>
              <a:t>Live Demonstration:</a:t>
            </a:r>
            <a:r>
              <a:rPr lang="en-CA" dirty="0"/>
              <a:t> A showcase of the pipeline in action, from a code commit to automated deployment with features like Blue//Green Deployment</a:t>
            </a:r>
          </a:p>
          <a:p>
            <a:endParaRPr lang="en-CA" b="1" dirty="0"/>
          </a:p>
          <a:p>
            <a:r>
              <a:rPr lang="en-CA" b="1" dirty="0"/>
              <a:t>Challenges &amp; Learnings:</a:t>
            </a:r>
            <a:r>
              <a:rPr lang="en-CA" dirty="0"/>
              <a:t> An honest look at the technical hurdles encountered, limitations within the tooling, and key takeaways from this pilot project.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8FA29-A9E1-8375-652D-39772ACDB1E9}"/>
              </a:ext>
            </a:extLst>
          </p:cNvPr>
          <p:cNvSpPr txBox="1"/>
          <p:nvPr/>
        </p:nvSpPr>
        <p:spPr>
          <a:xfrm>
            <a:off x="6660738" y="2993688"/>
            <a:ext cx="5111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Setting Expectations:</a:t>
            </a:r>
          </a:p>
          <a:p>
            <a:endParaRPr lang="en-CA" dirty="0"/>
          </a:p>
          <a:p>
            <a:r>
              <a:rPr lang="en-CA" dirty="0"/>
              <a:t>This is a </a:t>
            </a:r>
            <a:r>
              <a:rPr lang="en-CA" b="1" dirty="0"/>
              <a:t>technical demonstration</a:t>
            </a:r>
            <a:r>
              <a:rPr lang="en-CA" dirty="0"/>
              <a:t>, not a business use case analysis. Our primary focus was on the feasibility and mechanics of the AWS CI/CD stack and high availability.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We will discuss the rationale behind our technology choices (e.g., why AWS Code-Pipeline over Jenkins).</a:t>
            </a:r>
          </a:p>
          <a:p>
            <a:endParaRPr lang="en-CA" dirty="0"/>
          </a:p>
          <a:p>
            <a:r>
              <a:rPr lang="en-CA" dirty="0"/>
              <a:t>The project serves as a pilot to gather feedback and understand the capabilities and constraints of the selected tools.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B7597-5514-05E6-4865-C65990AA9302}"/>
              </a:ext>
            </a:extLst>
          </p:cNvPr>
          <p:cNvCxnSpPr/>
          <p:nvPr/>
        </p:nvCxnSpPr>
        <p:spPr>
          <a:xfrm>
            <a:off x="6094015" y="2993688"/>
            <a:ext cx="0" cy="3495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3A7ECD85-68B4-2755-ABC4-40B98B8D7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>
            <a:extLst>
              <a:ext uri="{FF2B5EF4-FFF2-40B4-BE49-F238E27FC236}">
                <a16:creationId xmlns:a16="http://schemas.microsoft.com/office/drawing/2014/main" id="{A299FD7F-7499-42AB-5BB9-DE17BF15BE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329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Architecture - Continuous Integration</a:t>
            </a:r>
            <a:endParaRPr sz="2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EF68B58-A73F-EF19-4223-065E5296A44C}"/>
              </a:ext>
            </a:extLst>
          </p:cNvPr>
          <p:cNvGrpSpPr/>
          <p:nvPr/>
        </p:nvGrpSpPr>
        <p:grpSpPr>
          <a:xfrm>
            <a:off x="401146" y="1215948"/>
            <a:ext cx="6264059" cy="5162818"/>
            <a:chOff x="401146" y="1215948"/>
            <a:chExt cx="6883344" cy="5302684"/>
          </a:xfrm>
        </p:grpSpPr>
        <p:sp>
          <p:nvSpPr>
            <p:cNvPr id="3" name="Rectangle 2" descr="Region group">
              <a:extLst>
                <a:ext uri="{FF2B5EF4-FFF2-40B4-BE49-F238E27FC236}">
                  <a16:creationId xmlns:a16="http://schemas.microsoft.com/office/drawing/2014/main" id="{956DEC6F-C46B-9B13-01B5-8F17814FC073}"/>
                </a:ext>
              </a:extLst>
            </p:cNvPr>
            <p:cNvSpPr/>
            <p:nvPr/>
          </p:nvSpPr>
          <p:spPr>
            <a:xfrm>
              <a:off x="411774" y="2417370"/>
              <a:ext cx="6713855" cy="410126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Us-East-1</a:t>
              </a:r>
            </a:p>
          </p:txBody>
        </p:sp>
        <p:pic>
          <p:nvPicPr>
            <p:cNvPr id="4" name="Graphic 3" descr="Region group icon.">
              <a:extLst>
                <a:ext uri="{FF2B5EF4-FFF2-40B4-BE49-F238E27FC236}">
                  <a16:creationId xmlns:a16="http://schemas.microsoft.com/office/drawing/2014/main" id="{19A79209-1123-FA4A-2BDE-7E8E21363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01146" y="2417371"/>
              <a:ext cx="381000" cy="16328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25BEC5-99C6-DFCF-08F0-47F738864024}"/>
                </a:ext>
              </a:extLst>
            </p:cNvPr>
            <p:cNvSpPr/>
            <p:nvPr/>
          </p:nvSpPr>
          <p:spPr>
            <a:xfrm>
              <a:off x="406036" y="1986457"/>
              <a:ext cx="6719594" cy="45321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43D931A-F495-C169-3330-7E0BC0D87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11774" y="1986457"/>
              <a:ext cx="434319" cy="40047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4BFF0A-AEE9-48F6-2EC5-2E78899EE785}"/>
                </a:ext>
              </a:extLst>
            </p:cNvPr>
            <p:cNvSpPr/>
            <p:nvPr/>
          </p:nvSpPr>
          <p:spPr>
            <a:xfrm>
              <a:off x="415464" y="2708170"/>
              <a:ext cx="6710165" cy="381046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13" name="Graphic 12" descr="VPC group icon. ">
              <a:extLst>
                <a:ext uri="{FF2B5EF4-FFF2-40B4-BE49-F238E27FC236}">
                  <a16:creationId xmlns:a16="http://schemas.microsoft.com/office/drawing/2014/main" id="{34563B42-0A31-0774-8FE2-7F0DDD019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06035" y="2708170"/>
              <a:ext cx="381000" cy="381000"/>
            </a:xfrm>
            <a:prstGeom prst="rect">
              <a:avLst/>
            </a:prstGeom>
          </p:spPr>
        </p:pic>
        <p:pic>
          <p:nvPicPr>
            <p:cNvPr id="8" name="Graphic 6" descr="General resource icon.">
              <a:extLst>
                <a:ext uri="{FF2B5EF4-FFF2-40B4-BE49-F238E27FC236}">
                  <a16:creationId xmlns:a16="http://schemas.microsoft.com/office/drawing/2014/main" id="{D39DCEF9-5BDE-DBB4-0799-E624D1CEC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 flipH="1">
              <a:off x="417725" y="1215948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abel">
              <a:extLst>
                <a:ext uri="{FF2B5EF4-FFF2-40B4-BE49-F238E27FC236}">
                  <a16:creationId xmlns:a16="http://schemas.microsoft.com/office/drawing/2014/main" id="{1EE3DFBC-02DD-5746-C9B8-A379CA450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069" y="1242936"/>
              <a:ext cx="15065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Git push</a:t>
              </a:r>
            </a:p>
          </p:txBody>
        </p:sp>
        <p:cxnSp>
          <p:nvCxnSpPr>
            <p:cNvPr id="14" name="Straight Arrow Connector 13" descr="Arrow pointing from Git users to Third party Git repository.">
              <a:extLst>
                <a:ext uri="{FF2B5EF4-FFF2-40B4-BE49-F238E27FC236}">
                  <a16:creationId xmlns:a16="http://schemas.microsoft.com/office/drawing/2014/main" id="{EA7A0985-B459-BDC7-854E-1606B478FBF7}"/>
                </a:ext>
              </a:extLst>
            </p:cNvPr>
            <p:cNvCxnSpPr>
              <a:cxnSpLocks/>
            </p:cNvCxnSpPr>
            <p:nvPr/>
          </p:nvCxnSpPr>
          <p:spPr>
            <a:xfrm>
              <a:off x="1021769" y="1514398"/>
              <a:ext cx="104616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4">
              <a:extLst>
                <a:ext uri="{FF2B5EF4-FFF2-40B4-BE49-F238E27FC236}">
                  <a16:creationId xmlns:a16="http://schemas.microsoft.com/office/drawing/2014/main" id="{38217371-F4A5-A9DE-C169-CC5E03D7E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269" y="1301673"/>
              <a:ext cx="138747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Third-party Git repository</a:t>
              </a:r>
            </a:p>
          </p:txBody>
        </p:sp>
        <p:sp>
          <p:nvSpPr>
            <p:cNvPr id="24" name="label1">
              <a:extLst>
                <a:ext uri="{FF2B5EF4-FFF2-40B4-BE49-F238E27FC236}">
                  <a16:creationId xmlns:a16="http://schemas.microsoft.com/office/drawing/2014/main" id="{EA04F5D0-B26F-F420-2AFE-272045DEE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106" y="1242936"/>
              <a:ext cx="3532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Git webhook/AWS </a:t>
              </a:r>
              <a:r>
                <a:rPr lang="en-US" altLang="en-US" sz="12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Codestarconnections</a:t>
              </a:r>
              <a:endPara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Graphic 31" descr="Bucket with objects resource icon for the S3 service.">
              <a:extLst>
                <a:ext uri="{FF2B5EF4-FFF2-40B4-BE49-F238E27FC236}">
                  <a16:creationId xmlns:a16="http://schemas.microsoft.com/office/drawing/2014/main" id="{D46317BC-FE56-6537-198E-E3CEECEA3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842909" y="4482129"/>
              <a:ext cx="680899" cy="680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Graphic 20" descr="Amazon Elastic Container Registry (Amazon ECR) Service icon.">
              <a:extLst>
                <a:ext uri="{FF2B5EF4-FFF2-40B4-BE49-F238E27FC236}">
                  <a16:creationId xmlns:a16="http://schemas.microsoft.com/office/drawing/2014/main" id="{9FC7ECBF-9B60-E608-CCF4-B2D2A9849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5771602" y="380335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9A408DF6-156C-5103-B61C-6C6D2D21A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252" y="4568526"/>
              <a:ext cx="22812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 Container Registry (Amazon ECR)</a:t>
              </a:r>
            </a:p>
          </p:txBody>
        </p:sp>
        <p:pic>
          <p:nvPicPr>
            <p:cNvPr id="42" name="Graphic 6" descr="AWS CodePipeline service icon.">
              <a:extLst>
                <a:ext uri="{FF2B5EF4-FFF2-40B4-BE49-F238E27FC236}">
                  <a16:creationId xmlns:a16="http://schemas.microsoft.com/office/drawing/2014/main" id="{E6F0BF3A-708A-2E29-3F6E-D33967E27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2869131" y="37793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9">
              <a:extLst>
                <a:ext uri="{FF2B5EF4-FFF2-40B4-BE49-F238E27FC236}">
                  <a16:creationId xmlns:a16="http://schemas.microsoft.com/office/drawing/2014/main" id="{501B1E77-E596-C673-B61F-9C945FBBB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8562" y="466209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CodePipeline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E636C7DF-AE74-ED39-11CC-DBC25F124856}"/>
                </a:ext>
              </a:extLst>
            </p:cNvPr>
            <p:cNvCxnSpPr>
              <a:cxnSpLocks/>
              <a:stCxn id="23" idx="3"/>
              <a:endCxn id="42" idx="0"/>
            </p:cNvCxnSpPr>
            <p:nvPr/>
          </p:nvCxnSpPr>
          <p:spPr>
            <a:xfrm flipH="1">
              <a:off x="3250131" y="1562817"/>
              <a:ext cx="111613" cy="2216580"/>
            </a:xfrm>
            <a:prstGeom prst="bentConnector4">
              <a:avLst>
                <a:gd name="adj1" fmla="val -204815"/>
                <a:gd name="adj2" fmla="val 5589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243B5D8D-63BF-8E97-DC24-D8BC132965B1}"/>
                </a:ext>
              </a:extLst>
            </p:cNvPr>
            <p:cNvSpPr/>
            <p:nvPr/>
          </p:nvSpPr>
          <p:spPr>
            <a:xfrm>
              <a:off x="4704960" y="4080135"/>
              <a:ext cx="956144" cy="2492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 descr="Region group">
              <a:extLst>
                <a:ext uri="{FF2B5EF4-FFF2-40B4-BE49-F238E27FC236}">
                  <a16:creationId xmlns:a16="http://schemas.microsoft.com/office/drawing/2014/main" id="{9E32A5AF-E5D6-6B7B-7A91-BAD1B37CF80D}"/>
                </a:ext>
              </a:extLst>
            </p:cNvPr>
            <p:cNvSpPr/>
            <p:nvPr/>
          </p:nvSpPr>
          <p:spPr>
            <a:xfrm>
              <a:off x="411774" y="3221629"/>
              <a:ext cx="4102686" cy="324203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3" name="Graphic 19" descr="AWS CodeBuild service icon.">
              <a:extLst>
                <a:ext uri="{FF2B5EF4-FFF2-40B4-BE49-F238E27FC236}">
                  <a16:creationId xmlns:a16="http://schemas.microsoft.com/office/drawing/2014/main" id="{8C76C550-A674-8C55-F7DD-F51AF980C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2825287" y="522101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11">
              <a:extLst>
                <a:ext uri="{FF2B5EF4-FFF2-40B4-BE49-F238E27FC236}">
                  <a16:creationId xmlns:a16="http://schemas.microsoft.com/office/drawing/2014/main" id="{26C49A82-475E-227B-EFA5-AA7E24917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050" y="598301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CodeBuild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DDA9EC-31B3-9501-B5FC-724FF4D72786}"/>
                </a:ext>
              </a:extLst>
            </p:cNvPr>
            <p:cNvSpPr txBox="1"/>
            <p:nvPr/>
          </p:nvSpPr>
          <p:spPr>
            <a:xfrm>
              <a:off x="1003610" y="3367668"/>
              <a:ext cx="1984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Continuous Integration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336A130-C428-1C36-E56F-9B7213B38FF6}"/>
              </a:ext>
            </a:extLst>
          </p:cNvPr>
          <p:cNvSpPr txBox="1"/>
          <p:nvPr/>
        </p:nvSpPr>
        <p:spPr>
          <a:xfrm>
            <a:off x="6869043" y="1056016"/>
            <a:ext cx="471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 setup code with Application code can be found on - </a:t>
            </a:r>
            <a:r>
              <a:rPr lang="en-US" dirty="0">
                <a:hlinkClick r:id="rId19"/>
              </a:rPr>
              <a:t>https://github.com/satissssss/AWSFinalProject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1F2A6-907C-1C2A-4CA1-197DB6A862C2}"/>
              </a:ext>
            </a:extLst>
          </p:cNvPr>
          <p:cNvSpPr txBox="1"/>
          <p:nvPr/>
        </p:nvSpPr>
        <p:spPr>
          <a:xfrm>
            <a:off x="6867359" y="1826139"/>
            <a:ext cx="52131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This architecture creates an automated pipeline that takes your source code and turns it into a ready-to-deploy Docker container image.</a:t>
            </a:r>
          </a:p>
          <a:p>
            <a:endParaRPr lang="en-CA" sz="1200" dirty="0"/>
          </a:p>
          <a:p>
            <a:r>
              <a:rPr lang="en-CA" sz="1200" b="1" dirty="0"/>
              <a:t>AWS </a:t>
            </a:r>
            <a:r>
              <a:rPr lang="en-CA" sz="1200" b="1" dirty="0" err="1"/>
              <a:t>CodePipeline</a:t>
            </a:r>
            <a:r>
              <a:rPr lang="en-CA" sz="1200" b="1" dirty="0"/>
              <a:t>:</a:t>
            </a:r>
          </a:p>
          <a:p>
            <a:r>
              <a:rPr lang="en-CA" sz="1200" dirty="0"/>
              <a:t>This is the orchestrator of your release process. It watches your source code repository (like GitHub, Bitbucket, or AWS </a:t>
            </a:r>
            <a:r>
              <a:rPr lang="en-CA" sz="1200" dirty="0" err="1"/>
              <a:t>CodeCommit</a:t>
            </a:r>
            <a:r>
              <a:rPr lang="en-CA" sz="1200" dirty="0"/>
              <a:t>). When it detects a change, like a git push, it automatically kicks off the entire workflow of CI.</a:t>
            </a:r>
          </a:p>
          <a:p>
            <a:endParaRPr lang="en-CA" sz="1200" b="1" dirty="0"/>
          </a:p>
          <a:p>
            <a:r>
              <a:rPr lang="en-CA" sz="1200" b="1" dirty="0"/>
              <a:t>AWS </a:t>
            </a:r>
            <a:r>
              <a:rPr lang="en-CA" sz="1200" b="1" dirty="0" err="1"/>
              <a:t>CodeBuild</a:t>
            </a:r>
            <a:r>
              <a:rPr lang="en-CA" sz="1200" b="1" dirty="0"/>
              <a:t>:</a:t>
            </a:r>
            <a:r>
              <a:rPr lang="en-CA" sz="1200" dirty="0"/>
              <a:t> </a:t>
            </a:r>
          </a:p>
          <a:p>
            <a:r>
              <a:rPr lang="en-CA" sz="1200" dirty="0" err="1"/>
              <a:t>CodePipeline</a:t>
            </a:r>
            <a:r>
              <a:rPr lang="en-CA" sz="1200" dirty="0"/>
              <a:t> triggers a </a:t>
            </a:r>
            <a:r>
              <a:rPr lang="en-CA" sz="1200" dirty="0" err="1"/>
              <a:t>CodeBuild</a:t>
            </a:r>
            <a:r>
              <a:rPr lang="en-CA" sz="1200" dirty="0"/>
              <a:t> project. </a:t>
            </a:r>
            <a:r>
              <a:rPr lang="en-CA" sz="1200" dirty="0" err="1"/>
              <a:t>CodeBuild</a:t>
            </a:r>
            <a:r>
              <a:rPr lang="en-CA" sz="1200" dirty="0"/>
              <a:t> is a fully managed build service. In this step, it performs tasks defined in a </a:t>
            </a:r>
            <a:r>
              <a:rPr lang="en-CA" sz="1200" dirty="0" err="1"/>
              <a:t>buildspec.yml</a:t>
            </a:r>
            <a:r>
              <a:rPr lang="en-CA" sz="1200" dirty="0"/>
              <a:t> file, which typically includes: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CA" sz="1200" dirty="0"/>
              <a:t>Compiling your code.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CA" sz="1200" dirty="0"/>
              <a:t>Running unit tests.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CA" sz="1200" dirty="0"/>
              <a:t>Building a </a:t>
            </a:r>
            <a:r>
              <a:rPr lang="en-CA" sz="1200" b="1" dirty="0"/>
              <a:t>Docker image</a:t>
            </a:r>
            <a:r>
              <a:rPr lang="en-CA" sz="1200" dirty="0"/>
              <a:t> from your application's </a:t>
            </a:r>
            <a:r>
              <a:rPr lang="en-CA" sz="1200" dirty="0" err="1"/>
              <a:t>Dockerfile</a:t>
            </a:r>
            <a:r>
              <a:rPr lang="en-CA" sz="1200" dirty="0"/>
              <a:t>.</a:t>
            </a:r>
          </a:p>
          <a:p>
            <a:endParaRPr lang="en-CA" sz="1200" b="1" dirty="0"/>
          </a:p>
          <a:p>
            <a:r>
              <a:rPr lang="en-CA" sz="1200" b="1" dirty="0"/>
              <a:t>Amazon Elastic Container Registry (ECR):</a:t>
            </a:r>
            <a:r>
              <a:rPr lang="en-CA" sz="1200" dirty="0"/>
              <a:t> </a:t>
            </a:r>
          </a:p>
          <a:p>
            <a:r>
              <a:rPr lang="en-CA" sz="1200" dirty="0"/>
              <a:t>Once </a:t>
            </a:r>
            <a:r>
              <a:rPr lang="en-CA" sz="1200" dirty="0" err="1"/>
              <a:t>CodeBuild</a:t>
            </a:r>
            <a:r>
              <a:rPr lang="en-CA" sz="1200" dirty="0"/>
              <a:t> successfully builds the Docker image, it pushes the new image to your private ECR repository. ECR is a secure and scalable Docker image registry, storing your container images so they can be pulled for deployment.</a:t>
            </a:r>
          </a:p>
          <a:p>
            <a:endParaRPr lang="en-CA" sz="1200" dirty="0"/>
          </a:p>
          <a:p>
            <a:r>
              <a:rPr lang="en-CA" sz="1200" i="1" dirty="0"/>
              <a:t>From ECR, Jenkins pull image and deploy into EKS with required version of your application. EKS is created through </a:t>
            </a:r>
            <a:r>
              <a:rPr lang="en-CA" sz="1200" i="1" dirty="0" err="1"/>
              <a:t>Cloudformation</a:t>
            </a:r>
            <a:r>
              <a:rPr lang="en-CA" sz="1200" i="1" dirty="0"/>
              <a:t> template in Jenkins</a:t>
            </a:r>
          </a:p>
          <a:p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32113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70568A4E-5C55-1953-9EB6-94FFE7D13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>
            <a:extLst>
              <a:ext uri="{FF2B5EF4-FFF2-40B4-BE49-F238E27FC236}">
                <a16:creationId xmlns:a16="http://schemas.microsoft.com/office/drawing/2014/main" id="{57E582DB-FD53-F567-F015-BE7668C19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329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Architecting final project application</a:t>
            </a:r>
            <a:endParaRPr sz="2000" dirty="0"/>
          </a:p>
        </p:txBody>
      </p:sp>
      <p:sp>
        <p:nvSpPr>
          <p:cNvPr id="3" name="Rectangle 2" descr="Region group">
            <a:extLst>
              <a:ext uri="{FF2B5EF4-FFF2-40B4-BE49-F238E27FC236}">
                <a16:creationId xmlns:a16="http://schemas.microsoft.com/office/drawing/2014/main" id="{E3B967E1-B53B-3317-8A3C-7B64AAA02A06}"/>
              </a:ext>
            </a:extLst>
          </p:cNvPr>
          <p:cNvSpPr/>
          <p:nvPr/>
        </p:nvSpPr>
        <p:spPr>
          <a:xfrm>
            <a:off x="411774" y="2417370"/>
            <a:ext cx="11566866" cy="4101261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4" name="Graphic 3" descr="Region group icon.">
            <a:extLst>
              <a:ext uri="{FF2B5EF4-FFF2-40B4-BE49-F238E27FC236}">
                <a16:creationId xmlns:a16="http://schemas.microsoft.com/office/drawing/2014/main" id="{0F9541DE-B0E9-A45A-3991-01EAC92AB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1146" y="2417371"/>
            <a:ext cx="381000" cy="1632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B4A82A-92DF-FBF1-7DA9-4D881A02128B}"/>
              </a:ext>
            </a:extLst>
          </p:cNvPr>
          <p:cNvSpPr/>
          <p:nvPr/>
        </p:nvSpPr>
        <p:spPr>
          <a:xfrm>
            <a:off x="406035" y="1986457"/>
            <a:ext cx="11572605" cy="453217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A9F4E16-7B44-DF55-106B-1E84B973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1774" y="1986457"/>
            <a:ext cx="434319" cy="4004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AC4708-5274-28B7-3004-39FC30CE20CB}"/>
              </a:ext>
            </a:extLst>
          </p:cNvPr>
          <p:cNvSpPr/>
          <p:nvPr/>
        </p:nvSpPr>
        <p:spPr>
          <a:xfrm>
            <a:off x="415464" y="2708170"/>
            <a:ext cx="11563176" cy="3810462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13" name="Graphic 12" descr="VPC group icon. ">
            <a:extLst>
              <a:ext uri="{FF2B5EF4-FFF2-40B4-BE49-F238E27FC236}">
                <a16:creationId xmlns:a16="http://schemas.microsoft.com/office/drawing/2014/main" id="{86D2870A-8B48-B4A3-9F2A-CCD316426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06035" y="2708170"/>
            <a:ext cx="381000" cy="381000"/>
          </a:xfrm>
          <a:prstGeom prst="rect">
            <a:avLst/>
          </a:prstGeom>
        </p:spPr>
      </p:pic>
      <p:sp>
        <p:nvSpPr>
          <p:cNvPr id="17" name="Rectangle 16" descr="Availability Zone group.">
            <a:extLst>
              <a:ext uri="{FF2B5EF4-FFF2-40B4-BE49-F238E27FC236}">
                <a16:creationId xmlns:a16="http://schemas.microsoft.com/office/drawing/2014/main" id="{E250170D-585A-EC86-2B87-C133A627E582}"/>
              </a:ext>
            </a:extLst>
          </p:cNvPr>
          <p:cNvSpPr/>
          <p:nvPr/>
        </p:nvSpPr>
        <p:spPr>
          <a:xfrm>
            <a:off x="537534" y="3094039"/>
            <a:ext cx="1765300" cy="330758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9" name="Rectangle 18" descr="Availability Zone group.">
            <a:extLst>
              <a:ext uri="{FF2B5EF4-FFF2-40B4-BE49-F238E27FC236}">
                <a16:creationId xmlns:a16="http://schemas.microsoft.com/office/drawing/2014/main" id="{BB773937-3DD9-0063-666E-D0977611CD58}"/>
              </a:ext>
            </a:extLst>
          </p:cNvPr>
          <p:cNvSpPr/>
          <p:nvPr/>
        </p:nvSpPr>
        <p:spPr>
          <a:xfrm>
            <a:off x="3830973" y="3067051"/>
            <a:ext cx="4330529" cy="333456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27" name="Graphic 17" descr="Amazon CloudWatch service icon.">
            <a:extLst>
              <a:ext uri="{FF2B5EF4-FFF2-40B4-BE49-F238E27FC236}">
                <a16:creationId xmlns:a16="http://schemas.microsoft.com/office/drawing/2014/main" id="{BD32E554-D09E-7EA7-DE8B-5D985ECCD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11090712" y="56396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C306CE49-90E1-A3E4-0E44-4BD0B7FF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1099990" y="4460979"/>
            <a:ext cx="744526" cy="74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 descr="Availability Zone group.">
            <a:extLst>
              <a:ext uri="{FF2B5EF4-FFF2-40B4-BE49-F238E27FC236}">
                <a16:creationId xmlns:a16="http://schemas.microsoft.com/office/drawing/2014/main" id="{58F8585D-558A-F254-E8A7-63440B54BBA7}"/>
              </a:ext>
            </a:extLst>
          </p:cNvPr>
          <p:cNvSpPr/>
          <p:nvPr/>
        </p:nvSpPr>
        <p:spPr>
          <a:xfrm>
            <a:off x="782146" y="3536950"/>
            <a:ext cx="4552486" cy="273735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EKS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6" descr="General resource icon.">
            <a:extLst>
              <a:ext uri="{FF2B5EF4-FFF2-40B4-BE49-F238E27FC236}">
                <a16:creationId xmlns:a16="http://schemas.microsoft.com/office/drawing/2014/main" id="{80C7C573-5F0E-8E01-C85E-331FDF242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3250131" y="121594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abel">
            <a:extLst>
              <a:ext uri="{FF2B5EF4-FFF2-40B4-BE49-F238E27FC236}">
                <a16:creationId xmlns:a16="http://schemas.microsoft.com/office/drawing/2014/main" id="{2E094398-5414-21B1-BF8A-D1C9441C8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475" y="1242936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cxnSp>
        <p:nvCxnSpPr>
          <p:cNvPr id="14" name="Straight Arrow Connector 13" descr="Arrow pointing from Git users to Third party Git repository.">
            <a:extLst>
              <a:ext uri="{FF2B5EF4-FFF2-40B4-BE49-F238E27FC236}">
                <a16:creationId xmlns:a16="http://schemas.microsoft.com/office/drawing/2014/main" id="{B5C4F164-A619-2A10-634E-300ADC9EABDC}"/>
              </a:ext>
            </a:extLst>
          </p:cNvPr>
          <p:cNvCxnSpPr>
            <a:cxnSpLocks/>
          </p:cNvCxnSpPr>
          <p:nvPr/>
        </p:nvCxnSpPr>
        <p:spPr>
          <a:xfrm>
            <a:off x="3854175" y="1514398"/>
            <a:ext cx="104616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4">
            <a:extLst>
              <a:ext uri="{FF2B5EF4-FFF2-40B4-BE49-F238E27FC236}">
                <a16:creationId xmlns:a16="http://schemas.microsoft.com/office/drawing/2014/main" id="{DCE3314F-BD53-C395-E8D4-02EB1863C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675" y="1301673"/>
            <a:ext cx="1387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Third-party Git repository</a:t>
            </a:r>
          </a:p>
        </p:txBody>
      </p:sp>
      <p:sp>
        <p:nvSpPr>
          <p:cNvPr id="24" name="label1">
            <a:extLst>
              <a:ext uri="{FF2B5EF4-FFF2-40B4-BE49-F238E27FC236}">
                <a16:creationId xmlns:a16="http://schemas.microsoft.com/office/drawing/2014/main" id="{4B84763D-EB16-1180-5D7B-76D64EAE0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512" y="1242936"/>
            <a:ext cx="3532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Git webhook/AWS </a:t>
            </a:r>
            <a:r>
              <a:rPr lang="en-US" alt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Codestarconnections</a:t>
            </a:r>
            <a:endParaRPr lang="en-US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phic 31" descr="Bucket with objects resource icon for the S3 service.">
            <a:extLst>
              <a:ext uri="{FF2B5EF4-FFF2-40B4-BE49-F238E27FC236}">
                <a16:creationId xmlns:a16="http://schemas.microsoft.com/office/drawing/2014/main" id="{CDD7E67E-97F8-4F82-5B75-E1DD8EBC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1088113" y="4603050"/>
            <a:ext cx="680899" cy="68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9987997B-0F1C-370A-0A45-23134059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0644679" y="29335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22">
            <a:extLst>
              <a:ext uri="{FF2B5EF4-FFF2-40B4-BE49-F238E27FC236}">
                <a16:creationId xmlns:a16="http://schemas.microsoft.com/office/drawing/2014/main" id="{68BFD19C-241F-2CBE-AC09-55678E80C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6329" y="3698732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pic>
        <p:nvPicPr>
          <p:cNvPr id="38" name="Graphic 37" descr="Container 1 resource icon for the Amazon ECS service.">
            <a:extLst>
              <a:ext uri="{FF2B5EF4-FFF2-40B4-BE49-F238E27FC236}">
                <a16:creationId xmlns:a16="http://schemas.microsoft.com/office/drawing/2014/main" id="{FCB6E214-5ECB-3221-8A11-7F4DB2231B8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76241" y="3841623"/>
            <a:ext cx="457200" cy="457200"/>
          </a:xfrm>
          <a:prstGeom prst="rect">
            <a:avLst/>
          </a:prstGeom>
        </p:spPr>
      </p:pic>
      <p:sp>
        <p:nvSpPr>
          <p:cNvPr id="39" name="TextBox 25">
            <a:extLst>
              <a:ext uri="{FF2B5EF4-FFF2-40B4-BE49-F238E27FC236}">
                <a16:creationId xmlns:a16="http://schemas.microsoft.com/office/drawing/2014/main" id="{0FCAB3E4-A51F-9C08-6AC9-E6094DF9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944" y="4191573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Frontend</a:t>
            </a:r>
          </a:p>
        </p:txBody>
      </p:sp>
      <p:pic>
        <p:nvPicPr>
          <p:cNvPr id="40" name="Graphic 39" descr="Container 2 resource icon for the Amazon ECS service.">
            <a:extLst>
              <a:ext uri="{FF2B5EF4-FFF2-40B4-BE49-F238E27FC236}">
                <a16:creationId xmlns:a16="http://schemas.microsoft.com/office/drawing/2014/main" id="{AFF84197-0094-93F5-5547-1C2875EEEC9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46852" y="4574507"/>
            <a:ext cx="457200" cy="457200"/>
          </a:xfrm>
          <a:prstGeom prst="rect">
            <a:avLst/>
          </a:prstGeom>
        </p:spPr>
      </p:pic>
      <p:sp>
        <p:nvSpPr>
          <p:cNvPr id="41" name="TextBox 26">
            <a:extLst>
              <a:ext uri="{FF2B5EF4-FFF2-40B4-BE49-F238E27FC236}">
                <a16:creationId xmlns:a16="http://schemas.microsoft.com/office/drawing/2014/main" id="{15583091-A50E-6CA3-36F7-780C4679A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989" y="5860487"/>
            <a:ext cx="1050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MariaDB Database</a:t>
            </a:r>
          </a:p>
        </p:txBody>
      </p:sp>
      <p:pic>
        <p:nvPicPr>
          <p:cNvPr id="42" name="Graphic 6" descr="AWS CodePipeline service icon.">
            <a:extLst>
              <a:ext uri="{FF2B5EF4-FFF2-40B4-BE49-F238E27FC236}">
                <a16:creationId xmlns:a16="http://schemas.microsoft.com/office/drawing/2014/main" id="{7CBF48B3-195C-362B-6F20-2AA2EA6EF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8709830" y="31676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0D6B017D-8699-0797-E6D4-0101E48CD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055" y="3931192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Continuous Integration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E3F7A96-B99B-1867-495C-E0E6D70681B0}"/>
              </a:ext>
            </a:extLst>
          </p:cNvPr>
          <p:cNvCxnSpPr>
            <a:cxnSpLocks/>
            <a:stCxn id="23" idx="3"/>
            <a:endCxn id="42" idx="0"/>
          </p:cNvCxnSpPr>
          <p:nvPr/>
        </p:nvCxnSpPr>
        <p:spPr>
          <a:xfrm>
            <a:off x="6194150" y="1562817"/>
            <a:ext cx="2896680" cy="16047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A cartoon of a person holding a wrench&#10;&#10;AI-generated content may be incorrect.">
            <a:extLst>
              <a:ext uri="{FF2B5EF4-FFF2-40B4-BE49-F238E27FC236}">
                <a16:creationId xmlns:a16="http://schemas.microsoft.com/office/drawing/2014/main" id="{E0214F91-2B83-7F49-A299-26414BF27AF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54159" y="3999005"/>
            <a:ext cx="990600" cy="12065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68FD919-70F8-D699-811C-E14D53022C42}"/>
              </a:ext>
            </a:extLst>
          </p:cNvPr>
          <p:cNvSpPr txBox="1"/>
          <p:nvPr/>
        </p:nvSpPr>
        <p:spPr>
          <a:xfrm>
            <a:off x="6093053" y="5283949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Jenkins </a:t>
            </a:r>
          </a:p>
          <a:p>
            <a:pPr algn="ctr"/>
            <a:r>
              <a:rPr lang="en-US" dirty="0"/>
              <a:t>Continuous Deployment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E30DF6C-A14D-4CB9-6915-50E8FE5619A7}"/>
              </a:ext>
            </a:extLst>
          </p:cNvPr>
          <p:cNvCxnSpPr>
            <a:stCxn id="36" idx="2"/>
            <a:endCxn id="58" idx="3"/>
          </p:cNvCxnSpPr>
          <p:nvPr/>
        </p:nvCxnSpPr>
        <p:spPr>
          <a:xfrm rot="5400000">
            <a:off x="9059925" y="2645232"/>
            <a:ext cx="441858" cy="34721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12CA7C1-AEE5-C3F4-FD05-3F90DDCCB651}"/>
              </a:ext>
            </a:extLst>
          </p:cNvPr>
          <p:cNvSpPr/>
          <p:nvPr/>
        </p:nvSpPr>
        <p:spPr>
          <a:xfrm rot="10800000">
            <a:off x="5500412" y="4574507"/>
            <a:ext cx="956144" cy="24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D8C6075-9D1A-B2B2-301D-4A99E30C965A}"/>
              </a:ext>
            </a:extLst>
          </p:cNvPr>
          <p:cNvSpPr/>
          <p:nvPr/>
        </p:nvSpPr>
        <p:spPr>
          <a:xfrm>
            <a:off x="9578037" y="3210341"/>
            <a:ext cx="956144" cy="24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A66C0BD2-091C-FF96-A030-C1FD9C02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4139142" y="4468000"/>
            <a:ext cx="744526" cy="74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phic 1" descr="MariaDB instance instance icon for the Database category.">
            <a:extLst>
              <a:ext uri="{FF2B5EF4-FFF2-40B4-BE49-F238E27FC236}">
                <a16:creationId xmlns:a16="http://schemas.microsoft.com/office/drawing/2014/main" id="{6AFFC1C7-2948-154B-6E0F-9A6125AEDA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93126" y="54095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8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F35AD1-47F5-C81D-3AC5-3E138068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65" y="2665500"/>
            <a:ext cx="11215500" cy="763500"/>
          </a:xfrm>
        </p:spPr>
        <p:txBody>
          <a:bodyPr/>
          <a:lstStyle/>
          <a:p>
            <a:pPr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46851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0819fa7-4367-4500-ba88-dd630d977609}" enabled="1" method="Standard" siteId="{63ce7d59-2f3e-42cd-a8cc-be764cff5eb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547</Words>
  <Application>Microsoft Office PowerPoint</Application>
  <PresentationFormat>Custom</PresentationFormat>
  <Paragraphs>75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Open Sans</vt:lpstr>
      <vt:lpstr>Roboto</vt:lpstr>
      <vt:lpstr>Tahoma</vt:lpstr>
      <vt:lpstr>Simple Light</vt:lpstr>
      <vt:lpstr>Simple Light</vt:lpstr>
      <vt:lpstr>PowerPoint Presentation</vt:lpstr>
      <vt:lpstr>Introduction</vt:lpstr>
      <vt:lpstr>Architecture - Continuous Integration</vt:lpstr>
      <vt:lpstr>Architecting final project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Sathish kumar S</cp:lastModifiedBy>
  <cp:revision>80</cp:revision>
  <dcterms:modified xsi:type="dcterms:W3CDTF">2025-07-16T14:41:38Z</dcterms:modified>
</cp:coreProperties>
</file>