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80" r:id="rId4"/>
    <p:sldId id="261" r:id="rId5"/>
    <p:sldId id="263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5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AA3BA-968E-4970-BC11-9AB1A239A9FF}" type="doc">
      <dgm:prSet loTypeId="urn:microsoft.com/office/officeart/2005/8/layout/process2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BC32D0-076F-4931-88FA-7D72D0F208D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Data Basic</a:t>
          </a:r>
          <a:endParaRPr lang="en-US" dirty="0">
            <a:solidFill>
              <a:srgbClr val="FFFF00"/>
            </a:solidFill>
          </a:endParaRPr>
        </a:p>
      </dgm:t>
    </dgm:pt>
    <dgm:pt modelId="{205FFF14-8C40-465D-9C4B-9A5F4366F62D}" type="parTrans" cxnId="{69F261D2-551D-46A9-9F6C-29BA470067A4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B6CD7672-FB37-4CF5-8385-AC1034A87799}" type="sibTrans" cxnId="{69F261D2-551D-46A9-9F6C-29BA470067A4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6A8FF771-13E7-45AC-9B20-FEBB47049EC1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</a:rPr>
            <a:t>Import Data </a:t>
          </a:r>
          <a:endParaRPr lang="en-US" dirty="0">
            <a:solidFill>
              <a:srgbClr val="FFFF00"/>
            </a:solidFill>
          </a:endParaRPr>
        </a:p>
      </dgm:t>
    </dgm:pt>
    <dgm:pt modelId="{66463251-62ED-4E57-A8A5-EAA942A84F93}" type="parTrans" cxnId="{C8FC457A-DC89-46A6-B3EB-0CA95B77EE60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DE6531E4-98F1-4926-BA10-260274DBC6C5}" type="sibTrans" cxnId="{C8FC457A-DC89-46A6-B3EB-0CA95B77EE60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A3B0B960-4C5B-485B-A418-D86947EA4EA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Prepare, explore, and clean data</a:t>
          </a:r>
          <a:endParaRPr lang="en-US" dirty="0">
            <a:solidFill>
              <a:srgbClr val="FFFF00"/>
            </a:solidFill>
          </a:endParaRPr>
        </a:p>
      </dgm:t>
    </dgm:pt>
    <dgm:pt modelId="{D72058D6-4902-4C3C-99DF-E6805EA47141}" type="parTrans" cxnId="{2DFAD84E-1183-45F3-B60C-1F823168283E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001790E0-3092-4706-87D9-B0BE2389375C}" type="sibTrans" cxnId="{2DFAD84E-1183-45F3-B60C-1F823168283E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F4F0EA61-D2E2-489A-BF28-E2B8C5D78DA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Statistical Analysis and Modeling</a:t>
          </a:r>
          <a:endParaRPr lang="en-US" dirty="0">
            <a:solidFill>
              <a:srgbClr val="FFFF00"/>
            </a:solidFill>
          </a:endParaRPr>
        </a:p>
      </dgm:t>
    </dgm:pt>
    <dgm:pt modelId="{4937241D-E1D7-4222-B6C6-D8F76DD840A4}" type="parTrans" cxnId="{E4D36208-F9FB-433F-8395-1B0F516356E9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56B4A8C4-C5D1-4403-8978-22AE59E14D45}" type="sibTrans" cxnId="{E4D36208-F9FB-433F-8395-1B0F516356E9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38898CBE-FE12-422D-895F-C49365474F4F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dirty="0" smtClean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Export Data (Graph/Chart/Tables)</a:t>
          </a:r>
          <a:endParaRPr lang="en-US" dirty="0">
            <a:solidFill>
              <a:srgbClr val="FFFF00"/>
            </a:solidFill>
          </a:endParaRPr>
        </a:p>
      </dgm:t>
    </dgm:pt>
    <dgm:pt modelId="{F18F14F9-81A6-4B86-BAD3-F0E97AB12869}" type="parTrans" cxnId="{4ACF43BE-9FCF-45B1-9D6C-C004D8174D36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B78D0548-18D1-4400-A070-5A9D2B92099A}" type="sibTrans" cxnId="{4ACF43BE-9FCF-45B1-9D6C-C004D8174D36}">
      <dgm:prSet/>
      <dgm:spPr/>
      <dgm:t>
        <a:bodyPr/>
        <a:lstStyle/>
        <a:p>
          <a:endParaRPr lang="en-US">
            <a:solidFill>
              <a:srgbClr val="FFFF00"/>
            </a:solidFill>
          </a:endParaRPr>
        </a:p>
      </dgm:t>
    </dgm:pt>
    <dgm:pt modelId="{ED77A37E-89B1-437D-9CA9-3BC0B2FFDDA7}" type="pres">
      <dgm:prSet presAssocID="{C2AAA3BA-968E-4970-BC11-9AB1A239A9F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AF3F28-B33D-4EE7-808A-EB85566925EE}" type="pres">
      <dgm:prSet presAssocID="{61BC32D0-076F-4931-88FA-7D72D0F208D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672C2-84F2-4DE0-97A8-124418BB80A1}" type="pres">
      <dgm:prSet presAssocID="{B6CD7672-FB37-4CF5-8385-AC1034A87799}" presName="sibTrans" presStyleLbl="sibTrans2D1" presStyleIdx="0" presStyleCnt="4"/>
      <dgm:spPr/>
      <dgm:t>
        <a:bodyPr/>
        <a:lstStyle/>
        <a:p>
          <a:endParaRPr lang="en-US"/>
        </a:p>
      </dgm:t>
    </dgm:pt>
    <dgm:pt modelId="{E6DFAC97-F7F3-4DCC-A7CC-53558021BDCB}" type="pres">
      <dgm:prSet presAssocID="{B6CD7672-FB37-4CF5-8385-AC1034A87799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715D3813-E668-49B0-876B-E65A7E835565}" type="pres">
      <dgm:prSet presAssocID="{6A8FF771-13E7-45AC-9B20-FEBB47049EC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B2A25-0D87-4976-9BB0-8208732C1FB5}" type="pres">
      <dgm:prSet presAssocID="{DE6531E4-98F1-4926-BA10-260274DBC6C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ECC9C23-72E6-4BB3-9BC7-8574C9C9E08C}" type="pres">
      <dgm:prSet presAssocID="{DE6531E4-98F1-4926-BA10-260274DBC6C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5B00B52-FF82-4696-8B84-3B897E25B235}" type="pres">
      <dgm:prSet presAssocID="{A3B0B960-4C5B-485B-A418-D86947EA4EA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1FA1E-B470-4033-B325-835E2B7A38BB}" type="pres">
      <dgm:prSet presAssocID="{001790E0-3092-4706-87D9-B0BE2389375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27BEA1C-A18F-4574-93E5-E70613853B55}" type="pres">
      <dgm:prSet presAssocID="{001790E0-3092-4706-87D9-B0BE2389375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D33A92F9-E760-49A5-AB52-7CA2476AA1EF}" type="pres">
      <dgm:prSet presAssocID="{F4F0EA61-D2E2-489A-BF28-E2B8C5D78DA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CDCA3-E16D-4476-A103-A8141034DE62}" type="pres">
      <dgm:prSet presAssocID="{56B4A8C4-C5D1-4403-8978-22AE59E14D4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9B94407-FD29-4820-B9E6-37FE13C0D3F3}" type="pres">
      <dgm:prSet presAssocID="{56B4A8C4-C5D1-4403-8978-22AE59E14D4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11656E7-5E69-4997-B9EA-CC91B8963182}" type="pres">
      <dgm:prSet presAssocID="{38898CBE-FE12-422D-895F-C49365474F4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906669-DD8A-43E1-97AF-EBAD5B4F8EAC}" type="presOf" srcId="{61BC32D0-076F-4931-88FA-7D72D0F208D0}" destId="{A5AF3F28-B33D-4EE7-808A-EB85566925EE}" srcOrd="0" destOrd="0" presId="urn:microsoft.com/office/officeart/2005/8/layout/process2"/>
    <dgm:cxn modelId="{263A5371-4D80-46D4-8FA8-354211FE8BB6}" type="presOf" srcId="{A3B0B960-4C5B-485B-A418-D86947EA4EA1}" destId="{95B00B52-FF82-4696-8B84-3B897E25B235}" srcOrd="0" destOrd="0" presId="urn:microsoft.com/office/officeart/2005/8/layout/process2"/>
    <dgm:cxn modelId="{9852D5C9-05ED-4713-8A3B-48A064834394}" type="presOf" srcId="{B6CD7672-FB37-4CF5-8385-AC1034A87799}" destId="{E6DFAC97-F7F3-4DCC-A7CC-53558021BDCB}" srcOrd="1" destOrd="0" presId="urn:microsoft.com/office/officeart/2005/8/layout/process2"/>
    <dgm:cxn modelId="{1DF7E992-42DF-4168-B646-C95B4545AD7A}" type="presOf" srcId="{001790E0-3092-4706-87D9-B0BE2389375C}" destId="{EAA1FA1E-B470-4033-B325-835E2B7A38BB}" srcOrd="0" destOrd="0" presId="urn:microsoft.com/office/officeart/2005/8/layout/process2"/>
    <dgm:cxn modelId="{83654FA6-15F3-4C1D-8549-7707A483BA87}" type="presOf" srcId="{B6CD7672-FB37-4CF5-8385-AC1034A87799}" destId="{EA6672C2-84F2-4DE0-97A8-124418BB80A1}" srcOrd="0" destOrd="0" presId="urn:microsoft.com/office/officeart/2005/8/layout/process2"/>
    <dgm:cxn modelId="{A2DD31B2-10B4-4D1C-A19D-E86A379EAFB8}" type="presOf" srcId="{001790E0-3092-4706-87D9-B0BE2389375C}" destId="{327BEA1C-A18F-4574-93E5-E70613853B55}" srcOrd="1" destOrd="0" presId="urn:microsoft.com/office/officeart/2005/8/layout/process2"/>
    <dgm:cxn modelId="{2E7426FB-BDFD-4C77-8663-2F9A3EE8ED52}" type="presOf" srcId="{DE6531E4-98F1-4926-BA10-260274DBC6C5}" destId="{565B2A25-0D87-4976-9BB0-8208732C1FB5}" srcOrd="0" destOrd="0" presId="urn:microsoft.com/office/officeart/2005/8/layout/process2"/>
    <dgm:cxn modelId="{69F261D2-551D-46A9-9F6C-29BA470067A4}" srcId="{C2AAA3BA-968E-4970-BC11-9AB1A239A9FF}" destId="{61BC32D0-076F-4931-88FA-7D72D0F208D0}" srcOrd="0" destOrd="0" parTransId="{205FFF14-8C40-465D-9C4B-9A5F4366F62D}" sibTransId="{B6CD7672-FB37-4CF5-8385-AC1034A87799}"/>
    <dgm:cxn modelId="{9CF47231-09C1-44A3-8430-852D31556810}" type="presOf" srcId="{F4F0EA61-D2E2-489A-BF28-E2B8C5D78DA6}" destId="{D33A92F9-E760-49A5-AB52-7CA2476AA1EF}" srcOrd="0" destOrd="0" presId="urn:microsoft.com/office/officeart/2005/8/layout/process2"/>
    <dgm:cxn modelId="{10277FD0-B73A-40F4-843C-1FCD22082453}" type="presOf" srcId="{6A8FF771-13E7-45AC-9B20-FEBB47049EC1}" destId="{715D3813-E668-49B0-876B-E65A7E835565}" srcOrd="0" destOrd="0" presId="urn:microsoft.com/office/officeart/2005/8/layout/process2"/>
    <dgm:cxn modelId="{8D026464-AAC7-4B35-8961-820104399A48}" type="presOf" srcId="{56B4A8C4-C5D1-4403-8978-22AE59E14D45}" destId="{705CDCA3-E16D-4476-A103-A8141034DE62}" srcOrd="0" destOrd="0" presId="urn:microsoft.com/office/officeart/2005/8/layout/process2"/>
    <dgm:cxn modelId="{F257FA33-F13A-48E7-A415-CAAB150C8FF9}" type="presOf" srcId="{C2AAA3BA-968E-4970-BC11-9AB1A239A9FF}" destId="{ED77A37E-89B1-437D-9CA9-3BC0B2FFDDA7}" srcOrd="0" destOrd="0" presId="urn:microsoft.com/office/officeart/2005/8/layout/process2"/>
    <dgm:cxn modelId="{2DFAD84E-1183-45F3-B60C-1F823168283E}" srcId="{C2AAA3BA-968E-4970-BC11-9AB1A239A9FF}" destId="{A3B0B960-4C5B-485B-A418-D86947EA4EA1}" srcOrd="2" destOrd="0" parTransId="{D72058D6-4902-4C3C-99DF-E6805EA47141}" sibTransId="{001790E0-3092-4706-87D9-B0BE2389375C}"/>
    <dgm:cxn modelId="{4C8D43D1-F0B4-42AB-BB5F-BB6012289012}" type="presOf" srcId="{DE6531E4-98F1-4926-BA10-260274DBC6C5}" destId="{AECC9C23-72E6-4BB3-9BC7-8574C9C9E08C}" srcOrd="1" destOrd="0" presId="urn:microsoft.com/office/officeart/2005/8/layout/process2"/>
    <dgm:cxn modelId="{4ACF43BE-9FCF-45B1-9D6C-C004D8174D36}" srcId="{C2AAA3BA-968E-4970-BC11-9AB1A239A9FF}" destId="{38898CBE-FE12-422D-895F-C49365474F4F}" srcOrd="4" destOrd="0" parTransId="{F18F14F9-81A6-4B86-BAD3-F0E97AB12869}" sibTransId="{B78D0548-18D1-4400-A070-5A9D2B92099A}"/>
    <dgm:cxn modelId="{F6F8F7AC-574E-444F-9412-683785910DE4}" type="presOf" srcId="{56B4A8C4-C5D1-4403-8978-22AE59E14D45}" destId="{19B94407-FD29-4820-B9E6-37FE13C0D3F3}" srcOrd="1" destOrd="0" presId="urn:microsoft.com/office/officeart/2005/8/layout/process2"/>
    <dgm:cxn modelId="{E4D36208-F9FB-433F-8395-1B0F516356E9}" srcId="{C2AAA3BA-968E-4970-BC11-9AB1A239A9FF}" destId="{F4F0EA61-D2E2-489A-BF28-E2B8C5D78DA6}" srcOrd="3" destOrd="0" parTransId="{4937241D-E1D7-4222-B6C6-D8F76DD840A4}" sibTransId="{56B4A8C4-C5D1-4403-8978-22AE59E14D45}"/>
    <dgm:cxn modelId="{C8FC457A-DC89-46A6-B3EB-0CA95B77EE60}" srcId="{C2AAA3BA-968E-4970-BC11-9AB1A239A9FF}" destId="{6A8FF771-13E7-45AC-9B20-FEBB47049EC1}" srcOrd="1" destOrd="0" parTransId="{66463251-62ED-4E57-A8A5-EAA942A84F93}" sibTransId="{DE6531E4-98F1-4926-BA10-260274DBC6C5}"/>
    <dgm:cxn modelId="{94F4778B-C0E8-4DD4-9A1B-FD575073FEA6}" type="presOf" srcId="{38898CBE-FE12-422D-895F-C49365474F4F}" destId="{311656E7-5E69-4997-B9EA-CC91B8963182}" srcOrd="0" destOrd="0" presId="urn:microsoft.com/office/officeart/2005/8/layout/process2"/>
    <dgm:cxn modelId="{8526FC30-BB04-4752-9C0C-ADF7863BB95F}" type="presParOf" srcId="{ED77A37E-89B1-437D-9CA9-3BC0B2FFDDA7}" destId="{A5AF3F28-B33D-4EE7-808A-EB85566925EE}" srcOrd="0" destOrd="0" presId="urn:microsoft.com/office/officeart/2005/8/layout/process2"/>
    <dgm:cxn modelId="{67BA3B9C-B050-437C-8642-999C3D12CAB7}" type="presParOf" srcId="{ED77A37E-89B1-437D-9CA9-3BC0B2FFDDA7}" destId="{EA6672C2-84F2-4DE0-97A8-124418BB80A1}" srcOrd="1" destOrd="0" presId="urn:microsoft.com/office/officeart/2005/8/layout/process2"/>
    <dgm:cxn modelId="{6DE7884D-E425-46EB-A989-31ECB43792C7}" type="presParOf" srcId="{EA6672C2-84F2-4DE0-97A8-124418BB80A1}" destId="{E6DFAC97-F7F3-4DCC-A7CC-53558021BDCB}" srcOrd="0" destOrd="0" presId="urn:microsoft.com/office/officeart/2005/8/layout/process2"/>
    <dgm:cxn modelId="{D0C9BADC-8D1E-4781-BBDD-8785327DBB6F}" type="presParOf" srcId="{ED77A37E-89B1-437D-9CA9-3BC0B2FFDDA7}" destId="{715D3813-E668-49B0-876B-E65A7E835565}" srcOrd="2" destOrd="0" presId="urn:microsoft.com/office/officeart/2005/8/layout/process2"/>
    <dgm:cxn modelId="{8B3DAF52-1D95-403E-867A-0D0F5D655A2F}" type="presParOf" srcId="{ED77A37E-89B1-437D-9CA9-3BC0B2FFDDA7}" destId="{565B2A25-0D87-4976-9BB0-8208732C1FB5}" srcOrd="3" destOrd="0" presId="urn:microsoft.com/office/officeart/2005/8/layout/process2"/>
    <dgm:cxn modelId="{82A0E164-0FE0-49AC-A92E-482A21D72A82}" type="presParOf" srcId="{565B2A25-0D87-4976-9BB0-8208732C1FB5}" destId="{AECC9C23-72E6-4BB3-9BC7-8574C9C9E08C}" srcOrd="0" destOrd="0" presId="urn:microsoft.com/office/officeart/2005/8/layout/process2"/>
    <dgm:cxn modelId="{2F2B7C6A-5CD4-47AB-BCE2-3CA523F8CE6E}" type="presParOf" srcId="{ED77A37E-89B1-437D-9CA9-3BC0B2FFDDA7}" destId="{95B00B52-FF82-4696-8B84-3B897E25B235}" srcOrd="4" destOrd="0" presId="urn:microsoft.com/office/officeart/2005/8/layout/process2"/>
    <dgm:cxn modelId="{4BFAF29A-1136-4285-8744-856A277DD76E}" type="presParOf" srcId="{ED77A37E-89B1-437D-9CA9-3BC0B2FFDDA7}" destId="{EAA1FA1E-B470-4033-B325-835E2B7A38BB}" srcOrd="5" destOrd="0" presId="urn:microsoft.com/office/officeart/2005/8/layout/process2"/>
    <dgm:cxn modelId="{E874DA2A-992F-4733-A71B-F7FEF6A18F2D}" type="presParOf" srcId="{EAA1FA1E-B470-4033-B325-835E2B7A38BB}" destId="{327BEA1C-A18F-4574-93E5-E70613853B55}" srcOrd="0" destOrd="0" presId="urn:microsoft.com/office/officeart/2005/8/layout/process2"/>
    <dgm:cxn modelId="{DAFEAF86-D57F-43F3-87A6-A736B143A40E}" type="presParOf" srcId="{ED77A37E-89B1-437D-9CA9-3BC0B2FFDDA7}" destId="{D33A92F9-E760-49A5-AB52-7CA2476AA1EF}" srcOrd="6" destOrd="0" presId="urn:microsoft.com/office/officeart/2005/8/layout/process2"/>
    <dgm:cxn modelId="{93B294D3-83C7-4E7A-965A-CBDA6F72DE32}" type="presParOf" srcId="{ED77A37E-89B1-437D-9CA9-3BC0B2FFDDA7}" destId="{705CDCA3-E16D-4476-A103-A8141034DE62}" srcOrd="7" destOrd="0" presId="urn:microsoft.com/office/officeart/2005/8/layout/process2"/>
    <dgm:cxn modelId="{28B5E934-863C-4307-BEB2-72429C51EF6B}" type="presParOf" srcId="{705CDCA3-E16D-4476-A103-A8141034DE62}" destId="{19B94407-FD29-4820-B9E6-37FE13C0D3F3}" srcOrd="0" destOrd="0" presId="urn:microsoft.com/office/officeart/2005/8/layout/process2"/>
    <dgm:cxn modelId="{CCB6156C-3885-4513-9F8B-AEB0D159CAB9}" type="presParOf" srcId="{ED77A37E-89B1-437D-9CA9-3BC0B2FFDDA7}" destId="{311656E7-5E69-4997-B9EA-CC91B896318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239B64-CF85-4A7A-A698-5B4F98F20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696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46F30B-E900-4C55-B662-C2DB27CDC1D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61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359DF8-D836-4A81-BC19-EA319AF4EEC1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54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L_PPT_TemplatesEst1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0100"/>
            <a:ext cx="77724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400175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600">
                <a:solidFill>
                  <a:schemeClr val="bg1"/>
                </a:solidFill>
                <a:latin typeface="Verdana" pitchFamily="-110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026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2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9431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09600"/>
            <a:ext cx="56769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76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9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7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UNL_PPT_TemplatesEst1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09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bstats.net/articles/why_r.html" TargetMode="External"/><Relationship Id="rId2" Type="http://schemas.openxmlformats.org/officeDocument/2006/relationships/hyperlink" Target="http://thetarzan.wordpress.com/2011/07/15/why-use-r-a-grad-students-2-c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studio.com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FF00"/>
                </a:solidFill>
              </a:rPr>
              <a:t>R</a:t>
            </a:r>
            <a:r>
              <a:rPr lang="en-US" altLang="en-US" dirty="0" smtClean="0"/>
              <a:t> for </a:t>
            </a:r>
            <a:r>
              <a:rPr lang="en-US" altLang="en-US" dirty="0" smtClean="0">
                <a:solidFill>
                  <a:srgbClr val="FF0000"/>
                </a:solidFill>
              </a:rPr>
              <a:t>Re</a:t>
            </a:r>
            <a:r>
              <a:rPr lang="en-US" altLang="en-US" dirty="0" smtClean="0">
                <a:solidFill>
                  <a:srgbClr val="C00000"/>
                </a:solidFill>
              </a:rPr>
              <a:t>search</a:t>
            </a:r>
            <a:r>
              <a:rPr lang="en-US" altLang="en-US" dirty="0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2954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Verdana" panose="020B0604030504040204" pitchFamily="34" charset="0"/>
              </a:rPr>
              <a:t>Data Analysis using </a:t>
            </a:r>
            <a:r>
              <a:rPr lang="en-US" altLang="en-US" dirty="0" smtClean="0">
                <a:latin typeface="Verdana" panose="020B0604030504040204" pitchFamily="34" charset="0"/>
              </a:rPr>
              <a:t>R</a:t>
            </a:r>
          </a:p>
          <a:p>
            <a:pPr eaLnBrk="1" hangingPunct="1"/>
            <a:r>
              <a:rPr lang="en-US" altLang="en-US" dirty="0" smtClean="0">
                <a:latin typeface="Verdana" panose="020B0604030504040204" pitchFamily="34" charset="0"/>
              </a:rPr>
              <a:t>Day1: Basic R</a:t>
            </a: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/>
            <a:endParaRPr lang="en-US" altLang="en-US" dirty="0" smtClean="0"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0152" y="4724400"/>
            <a:ext cx="4363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Baburao Kamble</a:t>
            </a:r>
          </a:p>
          <a:p>
            <a:pPr algn="ctr"/>
            <a:r>
              <a:rPr lang="en-US" dirty="0" smtClean="0"/>
              <a:t>University of Nebraska-Lincoln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098"/>
          <a:stretch/>
        </p:blipFill>
        <p:spPr>
          <a:xfrm>
            <a:off x="0" y="5638800"/>
            <a:ext cx="2933700" cy="867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and 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264" y="1991895"/>
            <a:ext cx="2336800" cy="3100137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 smtClean="0"/>
              <a:t>Numeric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Complex</a:t>
            </a:r>
          </a:p>
          <a:p>
            <a:r>
              <a:rPr lang="en-US" dirty="0" smtClean="0"/>
              <a:t>Logical</a:t>
            </a:r>
          </a:p>
          <a:p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2601"/>
            <a:ext cx="3216443" cy="371508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Matrices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Frames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Lists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Factors </a:t>
            </a:r>
          </a:p>
        </p:txBody>
      </p:sp>
      <p:sp>
        <p:nvSpPr>
          <p:cNvPr id="5" name="Rectangle 4"/>
          <p:cNvSpPr/>
          <p:nvPr/>
        </p:nvSpPr>
        <p:spPr>
          <a:xfrm>
            <a:off x="8213937" y="6621477"/>
            <a:ext cx="9300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>
                <a:solidFill>
                  <a:srgbClr val="FFFF00"/>
                </a:solidFill>
              </a:rPr>
              <a:t>DataTypes.R</a:t>
            </a:r>
            <a:endParaRPr lang="en-US" sz="1000" dirty="0" smtClean="0">
              <a:solidFill>
                <a:srgbClr val="FFFF00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 bwMode="auto">
          <a:xfrm>
            <a:off x="8077200" y="6553200"/>
            <a:ext cx="1066800" cy="304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DataTypes.R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9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2905" cy="52578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V</a:t>
            </a:r>
            <a:r>
              <a:rPr lang="en-US" u="sng" dirty="0" smtClean="0">
                <a:solidFill>
                  <a:srgbClr val="FF0000"/>
                </a:solidFill>
              </a:rPr>
              <a:t>ector </a:t>
            </a:r>
            <a:r>
              <a:rPr lang="en-US" dirty="0" smtClean="0"/>
              <a:t>is a sequence of data elements of the same basic type</a:t>
            </a:r>
          </a:p>
          <a:p>
            <a:r>
              <a:rPr lang="en-US" u="sng" dirty="0" smtClean="0">
                <a:solidFill>
                  <a:srgbClr val="00B050"/>
                </a:solidFill>
              </a:rPr>
              <a:t>Matrix </a:t>
            </a:r>
            <a:r>
              <a:rPr lang="en-US" dirty="0" smtClean="0"/>
              <a:t>is a rectangular array of data arranged in rows and columns. </a:t>
            </a:r>
          </a:p>
          <a:p>
            <a:r>
              <a:rPr lang="en-US" u="sng" dirty="0" smtClean="0">
                <a:solidFill>
                  <a:schemeClr val="accent5">
                    <a:lumMod val="75000"/>
                  </a:schemeClr>
                </a:solidFill>
              </a:rPr>
              <a:t>Arrays </a:t>
            </a:r>
            <a:r>
              <a:rPr lang="en-US" dirty="0" smtClean="0"/>
              <a:t>are similar to matrices but can have more than two dimensions.</a:t>
            </a:r>
          </a:p>
          <a:p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Data frame </a:t>
            </a:r>
            <a:r>
              <a:rPr lang="en-US" dirty="0" smtClean="0"/>
              <a:t>is more general than a matrix, in that different columns can have different modes of data (numeric, character, factor, etc.).</a:t>
            </a:r>
          </a:p>
          <a:p>
            <a:r>
              <a:rPr lang="en-US" u="sng" dirty="0" smtClean="0">
                <a:solidFill>
                  <a:srgbClr val="008000"/>
                </a:solidFill>
              </a:rPr>
              <a:t>Lists </a:t>
            </a:r>
            <a:r>
              <a:rPr lang="en-US" dirty="0" smtClean="0"/>
              <a:t>are ordered collection of objects (components). </a:t>
            </a:r>
          </a:p>
          <a:p>
            <a:r>
              <a:rPr lang="en-US" u="sng" dirty="0" smtClean="0">
                <a:solidFill>
                  <a:srgbClr val="0000FF"/>
                </a:solidFill>
              </a:rPr>
              <a:t>Factor </a:t>
            </a:r>
            <a:r>
              <a:rPr lang="en-US" dirty="0" smtClean="0"/>
              <a:t>is a vector whose elements can take on one of a specific set of values.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 bwMode="auto">
          <a:xfrm>
            <a:off x="8077200" y="6553200"/>
            <a:ext cx="1066800" cy="304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DataTypes.R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550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Import</a:t>
            </a:r>
          </a:p>
          <a:p>
            <a:pPr lvl="1"/>
            <a:r>
              <a:rPr lang="en-US" dirty="0" smtClean="0"/>
              <a:t>Read (write) variety of data </a:t>
            </a:r>
          </a:p>
          <a:p>
            <a:pPr lvl="2"/>
            <a:r>
              <a:rPr lang="en-US" dirty="0" smtClean="0"/>
              <a:t>Text: *.</a:t>
            </a:r>
            <a:r>
              <a:rPr lang="en-US" dirty="0" err="1" smtClean="0"/>
              <a:t>csv</a:t>
            </a:r>
            <a:r>
              <a:rPr lang="en-US" dirty="0" smtClean="0"/>
              <a:t>, *.</a:t>
            </a:r>
            <a:r>
              <a:rPr lang="en-US" dirty="0" err="1" smtClean="0"/>
              <a:t>tsv</a:t>
            </a:r>
            <a:r>
              <a:rPr lang="en-US" dirty="0" smtClean="0"/>
              <a:t>, *.txt</a:t>
            </a:r>
          </a:p>
          <a:p>
            <a:pPr lvl="2"/>
            <a:r>
              <a:rPr lang="en-US" dirty="0" smtClean="0"/>
              <a:t>Excel: *.</a:t>
            </a:r>
            <a:r>
              <a:rPr lang="en-US" dirty="0" err="1" smtClean="0"/>
              <a:t>xls</a:t>
            </a:r>
            <a:r>
              <a:rPr lang="en-US" dirty="0" smtClean="0"/>
              <a:t>, *.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Images: *.tiff </a:t>
            </a:r>
          </a:p>
          <a:p>
            <a:pPr lvl="2"/>
            <a:r>
              <a:rPr lang="en-US" dirty="0" err="1" smtClean="0"/>
              <a:t>Shapefile</a:t>
            </a:r>
            <a:r>
              <a:rPr lang="en-US" dirty="0" smtClean="0"/>
              <a:t>: *.</a:t>
            </a:r>
            <a:r>
              <a:rPr lang="en-US" dirty="0" err="1" smtClean="0"/>
              <a:t>shp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 bwMode="auto">
          <a:xfrm>
            <a:off x="8077200" y="6553200"/>
            <a:ext cx="1066800" cy="304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DataIO.R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Subset </a:t>
            </a:r>
            <a:r>
              <a:rPr lang="en-US" sz="3600" dirty="0" smtClean="0"/>
              <a:t>data from the vector and data frame </a:t>
            </a:r>
          </a:p>
          <a:p>
            <a:r>
              <a:rPr lang="en-US" sz="3600" dirty="0" smtClean="0">
                <a:solidFill>
                  <a:srgbClr val="FFFF00"/>
                </a:solidFill>
              </a:rPr>
              <a:t>Merge </a:t>
            </a:r>
            <a:r>
              <a:rPr lang="en-US" sz="3600" dirty="0" smtClean="0"/>
              <a:t>two vectors or data frames </a:t>
            </a:r>
          </a:p>
          <a:p>
            <a:r>
              <a:rPr lang="en-US" sz="3600" dirty="0" smtClean="0">
                <a:solidFill>
                  <a:srgbClr val="00FF00"/>
                </a:solidFill>
              </a:rPr>
              <a:t>Aggregation </a:t>
            </a:r>
            <a:r>
              <a:rPr lang="en-US" sz="3600" dirty="0" smtClean="0"/>
              <a:t>of data </a:t>
            </a:r>
            <a:r>
              <a:rPr lang="en-US" sz="3600" i="1" dirty="0" smtClean="0"/>
              <a:t>(mean, mode,…..,etc)</a:t>
            </a:r>
          </a:p>
          <a:p>
            <a:r>
              <a:rPr lang="en-US" sz="3600" dirty="0" smtClean="0">
                <a:solidFill>
                  <a:srgbClr val="FF00FF"/>
                </a:solidFill>
              </a:rPr>
              <a:t>Reshape </a:t>
            </a:r>
            <a:r>
              <a:rPr lang="en-US" sz="3600" dirty="0" smtClean="0"/>
              <a:t>the data frame </a:t>
            </a:r>
          </a:p>
          <a:p>
            <a:r>
              <a:rPr lang="en-US" sz="3600" dirty="0" smtClean="0">
                <a:solidFill>
                  <a:srgbClr val="0000FF"/>
                </a:solidFill>
              </a:rPr>
              <a:t>Sorting </a:t>
            </a:r>
            <a:r>
              <a:rPr lang="en-US" sz="3600" dirty="0" smtClean="0"/>
              <a:t>data in </a:t>
            </a:r>
            <a:r>
              <a:rPr lang="en-US" sz="3600" i="1" dirty="0" smtClean="0"/>
              <a:t>ascending </a:t>
            </a:r>
            <a:r>
              <a:rPr lang="en-US" sz="3600" dirty="0" smtClean="0"/>
              <a:t>and </a:t>
            </a:r>
            <a:r>
              <a:rPr lang="en-US" sz="3600" i="1" dirty="0" smtClean="0"/>
              <a:t>descending</a:t>
            </a:r>
            <a:endParaRPr lang="en-US" sz="3600" i="1" dirty="0"/>
          </a:p>
        </p:txBody>
      </p:sp>
      <p:sp>
        <p:nvSpPr>
          <p:cNvPr id="6" name="Round Diagonal Corner Rectangle 5"/>
          <p:cNvSpPr/>
          <p:nvPr/>
        </p:nvSpPr>
        <p:spPr bwMode="auto">
          <a:xfrm>
            <a:off x="7081618" y="6430963"/>
            <a:ext cx="2062382" cy="427037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DataPreprocessing.R</a:t>
            </a:r>
            <a:endParaRPr lang="en-US" sz="1000" dirty="0" smtClean="0">
              <a:solidFill>
                <a:srgbClr val="FF0000"/>
              </a:solidFill>
            </a:endParaRPr>
          </a:p>
          <a:p>
            <a:r>
              <a:rPr lang="en-US" sz="1000" dirty="0" err="1" smtClean="0">
                <a:solidFill>
                  <a:srgbClr val="FF0000"/>
                </a:solidFill>
              </a:rPr>
              <a:t>DataProcessing_Example.R</a:t>
            </a:r>
            <a:endParaRPr lang="en-US" sz="1000" dirty="0" smtClean="0">
              <a:solidFill>
                <a:srgbClr val="FF0000"/>
              </a:solidFill>
            </a:endParaRPr>
          </a:p>
          <a:p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1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Check the dimensionality of the object </a:t>
            </a:r>
          </a:p>
          <a:p>
            <a:pPr lvl="1"/>
            <a:r>
              <a:rPr lang="en-US" dirty="0" err="1" smtClean="0"/>
              <a:t>dim(x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Variable names or column names</a:t>
            </a:r>
          </a:p>
          <a:p>
            <a:pPr lvl="1"/>
            <a:r>
              <a:rPr lang="en-US" dirty="0" err="1" smtClean="0"/>
              <a:t>Names(DataFrameA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Structure and Attributes</a:t>
            </a:r>
          </a:p>
          <a:p>
            <a:pPr lvl="1"/>
            <a:r>
              <a:rPr lang="en-US" dirty="0" err="1" smtClean="0"/>
              <a:t>str(DataFrameA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Get the first and last 5 rows (</a:t>
            </a:r>
            <a:r>
              <a:rPr lang="en-US" dirty="0"/>
              <a:t>h</a:t>
            </a:r>
            <a:r>
              <a:rPr lang="en-US" dirty="0" smtClean="0"/>
              <a:t>ead and tail)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ead(DataFrameA</a:t>
            </a:r>
            <a:r>
              <a:rPr lang="en-US" dirty="0" smtClean="0"/>
              <a:t>); </a:t>
            </a:r>
            <a:r>
              <a:rPr lang="en-US" dirty="0" err="1" smtClean="0"/>
              <a:t>tail(DataFrameA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ummary(DataFrameA</a:t>
            </a:r>
            <a:r>
              <a:rPr lang="en-US" dirty="0" smtClean="0"/>
              <a:t>)</a:t>
            </a:r>
          </a:p>
          <a:p>
            <a:r>
              <a:rPr lang="en-US" dirty="0" smtClean="0"/>
              <a:t>Frequency</a:t>
            </a:r>
          </a:p>
          <a:p>
            <a:pPr lvl="1"/>
            <a:r>
              <a:rPr lang="en-US" dirty="0" err="1" smtClean="0"/>
              <a:t>Table(DataFrameA$State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Pair plot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airs(DataFrameA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 bwMode="auto">
          <a:xfrm>
            <a:off x="7848600" y="6553200"/>
            <a:ext cx="1295400" cy="304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err="1" smtClean="0">
                <a:solidFill>
                  <a:srgbClr val="FF0000"/>
                </a:solidFill>
              </a:rPr>
              <a:t>DataExploration.R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34" y="388675"/>
            <a:ext cx="8305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dirty="0" smtClean="0"/>
              <a:t>Basic Plot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Graph</a:t>
            </a:r>
          </a:p>
          <a:p>
            <a:r>
              <a:rPr lang="en-US" dirty="0" smtClean="0"/>
              <a:t>Customization of graphs (fonts, colors, axes, titles) through graphic options. </a:t>
            </a:r>
          </a:p>
          <a:p>
            <a:r>
              <a:rPr lang="en-US" dirty="0" smtClean="0"/>
              <a:t>Saving Graphs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39" y="3564215"/>
            <a:ext cx="3877174" cy="2907881"/>
          </a:xfrm>
          <a:prstGeom prst="rect">
            <a:avLst/>
          </a:prstGeom>
        </p:spPr>
      </p:pic>
      <p:sp>
        <p:nvSpPr>
          <p:cNvPr id="7" name="Round Diagonal Corner Rectangle 6"/>
          <p:cNvSpPr/>
          <p:nvPr/>
        </p:nvSpPr>
        <p:spPr bwMode="auto">
          <a:xfrm>
            <a:off x="7696200" y="6553200"/>
            <a:ext cx="1447800" cy="304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DataVisulization1.R</a:t>
            </a:r>
          </a:p>
        </p:txBody>
      </p:sp>
    </p:spTree>
    <p:extLst>
      <p:ext uri="{BB962C8B-B14F-4D97-AF65-F5344CB8AC3E}">
        <p14:creationId xmlns:p14="http://schemas.microsoft.com/office/powerpoint/2010/main" val="179668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s</a:t>
            </a:r>
            <a:r>
              <a:rPr lang="en-US" dirty="0" smtClean="0"/>
              <a:t>eries </a:t>
            </a:r>
            <a:r>
              <a:rPr lang="en-US" dirty="0"/>
              <a:t>p</a:t>
            </a:r>
            <a:r>
              <a:rPr lang="en-US" dirty="0" smtClean="0"/>
              <a:t>lot and Two Y axis</a:t>
            </a:r>
          </a:p>
          <a:p>
            <a:r>
              <a:rPr lang="en-US" dirty="0" smtClean="0"/>
              <a:t>Publication Quality Graphics</a:t>
            </a:r>
          </a:p>
          <a:p>
            <a:endParaRPr lang="en-US" dirty="0"/>
          </a:p>
          <a:p>
            <a:r>
              <a:rPr lang="en-US" dirty="0" smtClean="0"/>
              <a:t>There is more called </a:t>
            </a:r>
            <a:r>
              <a:rPr lang="en-US" dirty="0" err="1" smtClean="0"/>
              <a:t>ggplot</a:t>
            </a:r>
            <a:r>
              <a:rPr lang="en-US" dirty="0" smtClean="0"/>
              <a:t> and lattice  </a:t>
            </a:r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9834" y="388675"/>
            <a:ext cx="83058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Visualization</a:t>
            </a:r>
            <a:br>
              <a:rPr lang="en-US" dirty="0" smtClean="0"/>
            </a:br>
            <a:r>
              <a:rPr lang="en-US" dirty="0" smtClean="0"/>
              <a:t>Advanced Plotting </a:t>
            </a:r>
            <a:endParaRPr lang="en-US" dirty="0"/>
          </a:p>
        </p:txBody>
      </p:sp>
      <p:sp>
        <p:nvSpPr>
          <p:cNvPr id="7" name="Round Diagonal Corner Rectangle 6"/>
          <p:cNvSpPr/>
          <p:nvPr/>
        </p:nvSpPr>
        <p:spPr bwMode="auto">
          <a:xfrm>
            <a:off x="7696200" y="6553200"/>
            <a:ext cx="1447800" cy="304800"/>
          </a:xfrm>
          <a:prstGeom prst="round2Diag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DataVisulization2.R</a:t>
            </a:r>
          </a:p>
        </p:txBody>
      </p:sp>
    </p:spTree>
    <p:extLst>
      <p:ext uri="{BB962C8B-B14F-4D97-AF65-F5344CB8AC3E}">
        <p14:creationId xmlns:p14="http://schemas.microsoft.com/office/powerpoint/2010/main" val="271201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Advanced visualization (</a:t>
            </a:r>
            <a:r>
              <a:rPr lang="en-US" dirty="0" err="1" smtClean="0"/>
              <a:t>ggplot</a:t>
            </a:r>
            <a:r>
              <a:rPr lang="en-US" dirty="0" smtClean="0"/>
              <a:t>, lattice, spatial) </a:t>
            </a:r>
            <a:endParaRPr lang="en-US" dirty="0"/>
          </a:p>
          <a:p>
            <a:r>
              <a:rPr lang="en-US" dirty="0" smtClean="0"/>
              <a:t>Descriptive Statistics</a:t>
            </a:r>
          </a:p>
          <a:p>
            <a:r>
              <a:rPr lang="en-US" dirty="0" smtClean="0"/>
              <a:t>Regression Analysis</a:t>
            </a:r>
          </a:p>
          <a:p>
            <a:r>
              <a:rPr lang="en-US" dirty="0" smtClean="0"/>
              <a:t>Time Series Data Analysis</a:t>
            </a:r>
          </a:p>
          <a:p>
            <a:pPr lvl="1"/>
            <a:r>
              <a:rPr lang="en-US" dirty="0" smtClean="0"/>
              <a:t>Seasonal </a:t>
            </a:r>
          </a:p>
          <a:p>
            <a:pPr lvl="1"/>
            <a:r>
              <a:rPr lang="en-US" dirty="0" smtClean="0"/>
              <a:t>ARIMA Modeling </a:t>
            </a:r>
          </a:p>
          <a:p>
            <a:pPr marL="342900" lvl="1" indent="-342900">
              <a:buChar char="•"/>
            </a:pPr>
            <a:r>
              <a:rPr lang="en-US" sz="3000" dirty="0" smtClean="0">
                <a:cs typeface="+mn-cs"/>
              </a:rPr>
              <a:t>Forecasting/Prediction </a:t>
            </a:r>
            <a:endParaRPr lang="en-US" sz="3000" dirty="0">
              <a:cs typeface="+mn-cs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763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 Page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8436" name="Picture 4" descr="UNL_PPT_TemplatesEst1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treasure.diylol.com/uploads/post/image/333863/resized_creepy-willy-wonka-meme-generator-do-you-have-any-questions-i-d-love-to-hear-them-b9654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276045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1" t="8580" r="11090" b="1634"/>
          <a:stretch/>
        </p:blipFill>
        <p:spPr>
          <a:xfrm>
            <a:off x="228600" y="762000"/>
            <a:ext cx="8811491" cy="56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Installation 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Data Import/Export </a:t>
            </a:r>
          </a:p>
          <a:p>
            <a:r>
              <a:rPr lang="en-US" dirty="0" smtClean="0"/>
              <a:t>Data Preprocessing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 smtClean="0"/>
              <a:t>Handling missing data</a:t>
            </a:r>
          </a:p>
          <a:p>
            <a:r>
              <a:rPr lang="en-US" dirty="0" smtClean="0"/>
              <a:t>Data Visualization </a:t>
            </a:r>
          </a:p>
          <a:p>
            <a:pPr lvl="1"/>
            <a:r>
              <a:rPr lang="en-US" dirty="0" smtClean="0"/>
              <a:t>Basic Plots  and annotation </a:t>
            </a:r>
          </a:p>
          <a:p>
            <a:pPr lvl="1"/>
            <a:r>
              <a:rPr lang="en-US" dirty="0" smtClean="0"/>
              <a:t>Advanced Plotting (</a:t>
            </a:r>
            <a:r>
              <a:rPr lang="en-US" dirty="0" err="1" smtClean="0"/>
              <a:t>ggplot</a:t>
            </a:r>
            <a:r>
              <a:rPr lang="en-US" dirty="0" smtClean="0"/>
              <a:t> and lattice)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252" y="6019800"/>
            <a:ext cx="731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Workshop Material: http://snr.unl.edu/bkamble/r-pac/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 is a free programming environment for statistical computing and graphics.</a:t>
            </a:r>
          </a:p>
          <a:p>
            <a:r>
              <a:rPr lang="en-US" altLang="zh-TW" dirty="0"/>
              <a:t>R is </a:t>
            </a:r>
          </a:p>
          <a:p>
            <a:pPr lvl="1"/>
            <a:r>
              <a:rPr lang="en-US" altLang="zh-TW" dirty="0"/>
              <a:t>programming language </a:t>
            </a:r>
          </a:p>
          <a:p>
            <a:pPr lvl="1"/>
            <a:r>
              <a:rPr lang="en-US" altLang="zh-TW" dirty="0"/>
              <a:t>environment for data manipulation, </a:t>
            </a:r>
          </a:p>
          <a:p>
            <a:pPr lvl="1"/>
            <a:r>
              <a:rPr lang="en-US" altLang="zh-TW" dirty="0"/>
              <a:t>Calculation &amp; graphical display.</a:t>
            </a:r>
          </a:p>
          <a:p>
            <a:pPr lvl="1"/>
            <a:r>
              <a:rPr lang="en-US" altLang="en-US" dirty="0"/>
              <a:t>includes conditionals, loops, user-defined recursive functions and input and output facilities.</a:t>
            </a:r>
          </a:p>
          <a:p>
            <a:pPr marL="171450" lvl="1">
              <a:spcBef>
                <a:spcPts val="750"/>
              </a:spcBef>
            </a:pPr>
            <a:r>
              <a:rPr lang="en-US" altLang="zh-TW" sz="2250" dirty="0" smtClean="0"/>
              <a:t>R </a:t>
            </a:r>
            <a:r>
              <a:rPr lang="en-US" altLang="zh-TW" sz="2250" dirty="0"/>
              <a:t>is similar to the award-winning </a:t>
            </a:r>
            <a:r>
              <a:rPr lang="en-US" altLang="zh-TW" sz="2250" i="1" dirty="0"/>
              <a:t>S </a:t>
            </a:r>
            <a:r>
              <a:rPr lang="en-US" altLang="zh-TW" sz="2250" dirty="0"/>
              <a:t>system, which was developed at Bell Laboratories.</a:t>
            </a:r>
          </a:p>
          <a:p>
            <a:pPr marL="171450" lvl="1">
              <a:spcBef>
                <a:spcPts val="750"/>
              </a:spcBef>
            </a:pPr>
            <a:endParaRPr lang="en-US" altLang="zh-TW" sz="2250" dirty="0"/>
          </a:p>
        </p:txBody>
      </p:sp>
    </p:spTree>
    <p:extLst>
      <p:ext uri="{BB962C8B-B14F-4D97-AF65-F5344CB8AC3E}">
        <p14:creationId xmlns:p14="http://schemas.microsoft.com/office/powerpoint/2010/main" val="190862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R?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1950" dirty="0"/>
              <a:t>Open source and open development.</a:t>
            </a:r>
          </a:p>
          <a:p>
            <a:r>
              <a:rPr lang="en-US" altLang="en-US" sz="1950" dirty="0"/>
              <a:t>Design and deployment of portable, extensible, and scalable software.</a:t>
            </a:r>
          </a:p>
          <a:p>
            <a:r>
              <a:rPr lang="en-US" altLang="en-US" sz="1950" dirty="0"/>
              <a:t>Interoperability with other languages: C, XML.</a:t>
            </a:r>
          </a:p>
          <a:p>
            <a:r>
              <a:rPr lang="en-US" altLang="en-US" sz="1950" dirty="0"/>
              <a:t>Variety of statistical and numerical methods.</a:t>
            </a:r>
          </a:p>
          <a:p>
            <a:r>
              <a:rPr lang="en-US" altLang="en-US" sz="1950" dirty="0"/>
              <a:t>High quality visualization and graphics tools.</a:t>
            </a:r>
          </a:p>
          <a:p>
            <a:r>
              <a:rPr lang="en-US" altLang="en-US" sz="1950" dirty="0"/>
              <a:t>Effective, extensible user interface.</a:t>
            </a:r>
          </a:p>
          <a:p>
            <a:r>
              <a:rPr lang="en-US" altLang="en-US" sz="1950" dirty="0"/>
              <a:t>Innovative tools for producing documentation and training materials: vignettes.</a:t>
            </a:r>
          </a:p>
          <a:p>
            <a:r>
              <a:rPr lang="en-US" altLang="en-US" sz="1950" dirty="0"/>
              <a:t>Supports the creation, testing, and distribution of software and data modules: packages.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4876800"/>
            <a:ext cx="857734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A grad student’s 2 cents</a:t>
            </a:r>
            <a:br>
              <a:rPr lang="en-US" sz="1500" dirty="0" smtClean="0"/>
            </a:br>
            <a:r>
              <a:rPr lang="en-US" sz="1500" dirty="0" smtClean="0"/>
              <a:t>	</a:t>
            </a:r>
            <a:r>
              <a:rPr lang="en-US" sz="1500" dirty="0" smtClean="0">
                <a:hlinkClick r:id="rId2"/>
              </a:rPr>
              <a:t>http://thetarzan.wordpress.com/2011/07/15/why-use-r-a-grad-students-2-cents/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b="1" dirty="0" smtClean="0"/>
              <a:t>Why biologists should use R</a:t>
            </a:r>
            <a:br>
              <a:rPr lang="en-US" sz="1500" b="1" dirty="0" smtClean="0"/>
            </a:br>
            <a:r>
              <a:rPr lang="en-US" sz="1500" b="1" dirty="0" smtClean="0"/>
              <a:t>	</a:t>
            </a:r>
            <a:r>
              <a:rPr lang="en-US" sz="1500" dirty="0" smtClean="0">
                <a:hlinkClick r:id="rId3"/>
              </a:rPr>
              <a:t>http://labstats.net/articles/why_r.html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662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Installing, Running, and Interacting with 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302794" algn="l"/>
              </a:tabLst>
            </a:pPr>
            <a:r>
              <a:rPr lang="en-US" altLang="en-US" dirty="0"/>
              <a:t>How to get R:</a:t>
            </a:r>
          </a:p>
          <a:p>
            <a:pPr lvl="1">
              <a:tabLst>
                <a:tab pos="3302794" algn="l"/>
              </a:tabLst>
            </a:pPr>
            <a:r>
              <a:rPr lang="en-US" altLang="en-US" dirty="0">
                <a:hlinkClick r:id="rId2"/>
              </a:rPr>
              <a:t>http://www.r-project.org/</a:t>
            </a:r>
            <a:endParaRPr lang="en-US" altLang="en-US" dirty="0"/>
          </a:p>
          <a:p>
            <a:pPr lvl="1">
              <a:tabLst>
                <a:tab pos="3302794" algn="l"/>
              </a:tabLst>
            </a:pPr>
            <a:r>
              <a:rPr lang="en-US" altLang="en-US" dirty="0"/>
              <a:t>Google: “R”</a:t>
            </a:r>
          </a:p>
          <a:p>
            <a:pPr lvl="1">
              <a:tabLst>
                <a:tab pos="3302794" algn="l"/>
              </a:tabLst>
            </a:pPr>
            <a:r>
              <a:rPr lang="en-US" altLang="en-US" dirty="0"/>
              <a:t>Windows, Linux, Mac OS X, </a:t>
            </a:r>
            <a:r>
              <a:rPr lang="en-US" altLang="en-US" dirty="0" smtClean="0"/>
              <a:t>source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02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R Project Statistical Computing (</a:t>
            </a:r>
            <a:r>
              <a:rPr lang="en-US" dirty="0"/>
              <a:t>R-CRAN)</a:t>
            </a:r>
            <a:br>
              <a:rPr lang="en-US" dirty="0"/>
            </a:br>
            <a:r>
              <a:rPr lang="en-US" dirty="0">
                <a:hlinkClick r:id="rId2"/>
              </a:rPr>
              <a:t>http://cran.r-project.org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94" y="958086"/>
            <a:ext cx="3808347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50" y="1428434"/>
            <a:ext cx="3808347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007" y="1998924"/>
            <a:ext cx="3808347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063" y="2569414"/>
            <a:ext cx="38083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9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" y="939878"/>
            <a:ext cx="4161661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08" y="1531607"/>
            <a:ext cx="4161661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37" y="2220442"/>
            <a:ext cx="4161661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357" y="2909276"/>
            <a:ext cx="4081970" cy="3429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222213"/>
            <a:ext cx="7772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R Studio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http://www.rstudio.com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9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8749"/>
            <a:ext cx="8229600" cy="72863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181717"/>
                </a:solidFill>
                <a:latin typeface="Franklin Gothic"/>
                <a:ea typeface="Franklin Gothic"/>
                <a:cs typeface="Franklin Gothic"/>
              </a:rPr>
              <a:t>Data Analysis </a:t>
            </a:r>
            <a:endParaRPr lang="en-US" dirty="0"/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1965158" y="1143000"/>
            <a:ext cx="5240421" cy="27739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0" y="2363319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518867"/>
            <a:ext cx="7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65158" y="3149905"/>
            <a:ext cx="5240421" cy="277394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ＭＳ Ｐゴシック"/>
      </a:majorFont>
      <a:minorFont>
        <a:latin typeface="Times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ＭＳ Ｐゴシック" pitchFamily="-110" charset="-128"/>
            <a:cs typeface="ＭＳ Ｐゴシック" pitchFamily="-11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564</Words>
  <Application>Microsoft Office PowerPoint</Application>
  <PresentationFormat>On-screen Show (4:3)</PresentationFormat>
  <Paragraphs>131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Franklin Gothic</vt:lpstr>
      <vt:lpstr>Times</vt:lpstr>
      <vt:lpstr>Verdana</vt:lpstr>
      <vt:lpstr>Blank Presentation</vt:lpstr>
      <vt:lpstr>R for Research </vt:lpstr>
      <vt:lpstr>PowerPoint Presentation</vt:lpstr>
      <vt:lpstr>Agenda R</vt:lpstr>
      <vt:lpstr>What is R</vt:lpstr>
      <vt:lpstr>Why R?</vt:lpstr>
      <vt:lpstr>Installing, Running, and Interacting with R</vt:lpstr>
      <vt:lpstr>The R Project Statistical Computing (R-CRAN) http://cran.r-project.org/ </vt:lpstr>
      <vt:lpstr>The R Studio http://www.rstudio.com/ </vt:lpstr>
      <vt:lpstr>Data Analysis </vt:lpstr>
      <vt:lpstr>Data Structure and Data Types </vt:lpstr>
      <vt:lpstr>Data Types</vt:lpstr>
      <vt:lpstr>Data Import</vt:lpstr>
      <vt:lpstr>Data Preprocessing</vt:lpstr>
      <vt:lpstr>Data Exploration</vt:lpstr>
      <vt:lpstr>Data Visualization Basic Plot </vt:lpstr>
      <vt:lpstr>Data Visualization Advanced Plotting </vt:lpstr>
      <vt:lpstr>Statistical Analysis</vt:lpstr>
      <vt:lpstr>Back Page</vt:lpstr>
    </vt:vector>
  </TitlesOfParts>
  <Company>Univesity of Nebraska-Lincoln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Kramer</dc:creator>
  <cp:lastModifiedBy>Baburao Kamble</cp:lastModifiedBy>
  <cp:revision>21</cp:revision>
  <dcterms:created xsi:type="dcterms:W3CDTF">2007-05-31T19:15:20Z</dcterms:created>
  <dcterms:modified xsi:type="dcterms:W3CDTF">2015-01-22T15:13:25Z</dcterms:modified>
</cp:coreProperties>
</file>