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4" r:id="rId4"/>
    <p:sldId id="266" r:id="rId5"/>
    <p:sldId id="267" r:id="rId6"/>
    <p:sldId id="275" r:id="rId7"/>
    <p:sldId id="268" r:id="rId8"/>
    <p:sldId id="257" r:id="rId9"/>
    <p:sldId id="258" r:id="rId10"/>
    <p:sldId id="270" r:id="rId11"/>
    <p:sldId id="261" r:id="rId12"/>
    <p:sldId id="269" r:id="rId13"/>
    <p:sldId id="262" r:id="rId14"/>
    <p:sldId id="272" r:id="rId15"/>
    <p:sldId id="264" r:id="rId16"/>
    <p:sldId id="265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L_PPT_TemplatesEst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001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00175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1950">
                <a:solidFill>
                  <a:schemeClr val="bg1"/>
                </a:solidFill>
                <a:latin typeface="Verdana" pitchFamily="-110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74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5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9431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6769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L_PPT_TemplatesEst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001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00175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1950">
                <a:solidFill>
                  <a:schemeClr val="bg1"/>
                </a:solidFill>
                <a:latin typeface="Verdana" pitchFamily="-110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039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70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985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0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5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48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50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54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57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71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9431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6769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2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3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3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0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598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19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UNL_PPT_TemplatesEst1b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65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UNL_PPT_TemplatesEst1b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62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65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hetarzan.wordpress.com/2011/07/15/why-use-r-a-grad-students-2-cents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hyperlink" Target="http://labstats.net/articles/why_r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www.rstudio.com/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doc/bib/R-book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stserv.unl.edu/cgi-bin/wa?A0=R-DATAANALYSI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72261" y="4690207"/>
            <a:ext cx="5029199" cy="8533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D24726"/>
                </a:solidFill>
                <a:latin typeface="+mj-lt"/>
              </a:rPr>
              <a:t>Baburao Kamble (</a:t>
            </a:r>
            <a:r>
              <a:rPr lang="en-US" dirty="0" err="1" smtClean="0">
                <a:solidFill>
                  <a:srgbClr val="D24726"/>
                </a:solidFill>
                <a:latin typeface="+mj-lt"/>
              </a:rPr>
              <a:t>Ph.D</a:t>
            </a:r>
            <a:r>
              <a:rPr lang="en-US" dirty="0" smtClean="0">
                <a:solidFill>
                  <a:srgbClr val="D24726"/>
                </a:solidFill>
                <a:latin typeface="+mj-lt"/>
              </a:rPr>
              <a:t>)</a:t>
            </a:r>
            <a:endParaRPr lang="en-US" dirty="0">
              <a:solidFill>
                <a:srgbClr val="D24726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rgbClr val="D24726"/>
                </a:solidFill>
                <a:latin typeface="+mj-lt"/>
              </a:rPr>
              <a:t>University of Nebraska-Lincoln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0860" y="106572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dirty="0"/>
              <a:t>NRES-498/898</a:t>
            </a:r>
          </a:p>
          <a:p>
            <a:pPr algn="ctr"/>
            <a:r>
              <a:rPr lang="en-US" sz="3000" dirty="0"/>
              <a:t>Data Analysis Using R</a:t>
            </a:r>
          </a:p>
        </p:txBody>
      </p:sp>
    </p:spTree>
    <p:extLst>
      <p:ext uri="{BB962C8B-B14F-4D97-AF65-F5344CB8AC3E}">
        <p14:creationId xmlns:p14="http://schemas.microsoft.com/office/powerpoint/2010/main" val="231101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950" dirty="0"/>
              <a:t>Open source and open development.</a:t>
            </a:r>
          </a:p>
          <a:p>
            <a:r>
              <a:rPr lang="en-US" altLang="en-US" sz="1950" dirty="0"/>
              <a:t>Design and deployment of portable, extensible, and scalable software.</a:t>
            </a:r>
          </a:p>
          <a:p>
            <a:r>
              <a:rPr lang="en-US" altLang="en-US" sz="1950" dirty="0"/>
              <a:t>Interoperability with other languages: C, XML.</a:t>
            </a:r>
          </a:p>
          <a:p>
            <a:r>
              <a:rPr lang="en-US" altLang="en-US" sz="1950" dirty="0"/>
              <a:t>Variety of statistical and numerical methods.</a:t>
            </a:r>
          </a:p>
          <a:p>
            <a:r>
              <a:rPr lang="en-US" altLang="en-US" sz="1950" dirty="0"/>
              <a:t>High quality visualization and graphics tools.</a:t>
            </a:r>
          </a:p>
          <a:p>
            <a:r>
              <a:rPr lang="en-US" altLang="en-US" sz="1950" dirty="0"/>
              <a:t>Effective, extensible user interface.</a:t>
            </a:r>
          </a:p>
          <a:p>
            <a:r>
              <a:rPr lang="en-US" altLang="en-US" sz="1950" dirty="0"/>
              <a:t>Innovative tools for producing documentation and training materials: vignettes.</a:t>
            </a:r>
          </a:p>
          <a:p>
            <a:r>
              <a:rPr lang="en-US" altLang="en-US" sz="1950" dirty="0"/>
              <a:t>Supports the creation, testing, and distribution of software and data modules: packages.</a:t>
            </a:r>
          </a:p>
        </p:txBody>
      </p:sp>
    </p:spTree>
    <p:extLst>
      <p:ext uri="{BB962C8B-B14F-4D97-AF65-F5344CB8AC3E}">
        <p14:creationId xmlns:p14="http://schemas.microsoft.com/office/powerpoint/2010/main" val="2176063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49" y="2434793"/>
            <a:ext cx="7886700" cy="26526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grad student’s 2 </a:t>
            </a:r>
            <a:r>
              <a:rPr lang="en-US" dirty="0" smtClean="0"/>
              <a:t>cents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1650" dirty="0">
                <a:hlinkClick r:id="rId3"/>
              </a:rPr>
              <a:t>http://thetarzan.wordpress.com/2011/07/15/why-use-r-a-grad-students-2-cents/</a:t>
            </a:r>
            <a:r>
              <a:rPr lang="en-US" sz="1650" dirty="0"/>
              <a:t> </a:t>
            </a:r>
            <a:br>
              <a:rPr lang="en-US" sz="165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Why biologists should use </a:t>
            </a:r>
            <a:r>
              <a:rPr lang="en-US" b="1" dirty="0" smtClean="0"/>
              <a:t>R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sz="1650" dirty="0">
                <a:hlinkClick r:id="rId4"/>
              </a:rPr>
              <a:t>http://labstats.net/articles/why_r.html</a:t>
            </a:r>
            <a:r>
              <a:rPr lang="en-US" sz="165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/>
              <a:t>Why R?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87255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885950"/>
            <a:ext cx="3810000" cy="3547346"/>
          </a:xfrm>
          <a:ln>
            <a:solidFill>
              <a:srgbClr val="FF0000"/>
            </a:solidFill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30000"/>
              </a:spcBef>
              <a:buClr>
                <a:srgbClr val="FF3300"/>
              </a:buClr>
            </a:pPr>
            <a:r>
              <a:rPr lang="en-US" altLang="en-US" sz="1800" dirty="0"/>
              <a:t>data handling and storage: numeric, textual</a:t>
            </a:r>
          </a:p>
          <a:p>
            <a:pPr>
              <a:spcBef>
                <a:spcPct val="30000"/>
              </a:spcBef>
              <a:buClr>
                <a:srgbClr val="FF3300"/>
              </a:buClr>
            </a:pPr>
            <a:r>
              <a:rPr lang="en-US" altLang="en-US" sz="1800" dirty="0"/>
              <a:t>matrix algebra</a:t>
            </a:r>
          </a:p>
          <a:p>
            <a:pPr>
              <a:spcBef>
                <a:spcPct val="30000"/>
              </a:spcBef>
              <a:buClr>
                <a:srgbClr val="FF3300"/>
              </a:buClr>
            </a:pPr>
            <a:r>
              <a:rPr lang="en-US" altLang="en-US" sz="1800" dirty="0"/>
              <a:t>hash tables and regular expressions</a:t>
            </a:r>
          </a:p>
          <a:p>
            <a:pPr>
              <a:spcBef>
                <a:spcPct val="30000"/>
              </a:spcBef>
              <a:buClr>
                <a:srgbClr val="FF3300"/>
              </a:buClr>
            </a:pPr>
            <a:r>
              <a:rPr lang="en-US" altLang="en-US" sz="1800" dirty="0"/>
              <a:t>high-level data analytic and statistical functions</a:t>
            </a:r>
          </a:p>
          <a:p>
            <a:pPr>
              <a:spcBef>
                <a:spcPct val="30000"/>
              </a:spcBef>
              <a:buClr>
                <a:srgbClr val="FF3300"/>
              </a:buClr>
            </a:pPr>
            <a:r>
              <a:rPr lang="en-US" altLang="en-US" sz="1800" dirty="0"/>
              <a:t>classes (“OO”)</a:t>
            </a:r>
          </a:p>
          <a:p>
            <a:pPr>
              <a:spcBef>
                <a:spcPct val="30000"/>
              </a:spcBef>
              <a:buClr>
                <a:srgbClr val="FF3300"/>
              </a:buClr>
            </a:pPr>
            <a:r>
              <a:rPr lang="en-US" altLang="en-US" sz="1800" dirty="0"/>
              <a:t>graphics</a:t>
            </a:r>
          </a:p>
          <a:p>
            <a:pPr>
              <a:spcBef>
                <a:spcPct val="30000"/>
              </a:spcBef>
              <a:buClr>
                <a:srgbClr val="FF3300"/>
              </a:buClr>
            </a:pPr>
            <a:r>
              <a:rPr lang="en-US" altLang="en-US" sz="1800" dirty="0"/>
              <a:t>programming language: loops, branching, subroutines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95800" y="1885950"/>
            <a:ext cx="3810000" cy="3547346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en-US" altLang="en-US" dirty="0"/>
              <a:t>is not a database, but connects to DBMSs</a:t>
            </a:r>
          </a:p>
          <a:p>
            <a:r>
              <a:rPr lang="en-US" altLang="en-US" dirty="0"/>
              <a:t>has no graphical user interfaces, but connects to Java, </a:t>
            </a:r>
            <a:r>
              <a:rPr lang="en-US" altLang="en-US" dirty="0" err="1"/>
              <a:t>TclTk</a:t>
            </a:r>
            <a:endParaRPr lang="en-US" altLang="en-US" dirty="0"/>
          </a:p>
          <a:p>
            <a:r>
              <a:rPr lang="en-US" altLang="en-US" dirty="0"/>
              <a:t>language interpreter can be very slow, but allows to call own C/C++ code </a:t>
            </a:r>
          </a:p>
          <a:p>
            <a:r>
              <a:rPr lang="en-US" altLang="en-US" dirty="0"/>
              <a:t>no spreadsheet view of data, but connects to Excel/</a:t>
            </a:r>
            <a:r>
              <a:rPr lang="en-US" altLang="en-US" dirty="0" err="1"/>
              <a:t>MsOffice</a:t>
            </a:r>
            <a:endParaRPr lang="en-US" altLang="en-US" dirty="0"/>
          </a:p>
          <a:p>
            <a:r>
              <a:rPr lang="en-US" altLang="en-US" dirty="0"/>
              <a:t>no professional / commercial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41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Installing, Running, and Interacting with 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302794" algn="l"/>
              </a:tabLst>
            </a:pPr>
            <a:r>
              <a:rPr lang="en-US" altLang="en-US" dirty="0"/>
              <a:t>How to get R:</a:t>
            </a:r>
          </a:p>
          <a:p>
            <a:pPr lvl="1">
              <a:tabLst>
                <a:tab pos="3302794" algn="l"/>
              </a:tabLst>
            </a:pPr>
            <a:r>
              <a:rPr lang="en-US" altLang="en-US" dirty="0">
                <a:hlinkClick r:id="rId3"/>
              </a:rPr>
              <a:t>http://www.r-project.org/</a:t>
            </a:r>
            <a:endParaRPr lang="en-US" altLang="en-US" dirty="0"/>
          </a:p>
          <a:p>
            <a:pPr lvl="1">
              <a:tabLst>
                <a:tab pos="3302794" algn="l"/>
              </a:tabLst>
            </a:pPr>
            <a:r>
              <a:rPr lang="en-US" altLang="en-US" dirty="0"/>
              <a:t>Google: “R”</a:t>
            </a:r>
          </a:p>
          <a:p>
            <a:pPr lvl="1">
              <a:tabLst>
                <a:tab pos="3302794" algn="l"/>
              </a:tabLst>
            </a:pPr>
            <a:r>
              <a:rPr lang="en-US" altLang="en-US" dirty="0"/>
              <a:t>Windows, Linux, Mac OS X, </a:t>
            </a:r>
            <a:r>
              <a:rPr lang="en-US" altLang="en-US" dirty="0" smtClean="0"/>
              <a:t>source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6686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 Project Statistical Computing (</a:t>
            </a:r>
            <a:r>
              <a:rPr lang="en-US" dirty="0"/>
              <a:t>R-CRAN)</a:t>
            </a:r>
            <a:br>
              <a:rPr lang="en-US" dirty="0"/>
            </a:br>
            <a:r>
              <a:rPr lang="en-US" dirty="0">
                <a:hlinkClick r:id="rId3"/>
              </a:rPr>
              <a:t>http://cran.r-project.org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94" y="958086"/>
            <a:ext cx="3808347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50" y="1428434"/>
            <a:ext cx="3808347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007" y="1998924"/>
            <a:ext cx="3808347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7063" y="2569414"/>
            <a:ext cx="380834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81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5" y="939878"/>
            <a:ext cx="4161661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08" y="1531607"/>
            <a:ext cx="4161661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37" y="2220442"/>
            <a:ext cx="4161661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357" y="2909276"/>
            <a:ext cx="4081970" cy="3429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 Studio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7"/>
              </a:rPr>
              <a:t>http://www.rstudio.com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23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Getting Started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774306" y="1856259"/>
            <a:ext cx="7356313" cy="740237"/>
          </a:xfrm>
        </p:spPr>
        <p:txBody>
          <a:bodyPr/>
          <a:lstStyle/>
          <a:p>
            <a:r>
              <a:rPr lang="en-US" altLang="en-US" dirty="0" smtClean="0"/>
              <a:t>Assignment</a:t>
            </a:r>
            <a:endParaRPr lang="en-US" altLang="en-US" dirty="0"/>
          </a:p>
          <a:p>
            <a:pPr lvl="1"/>
            <a:r>
              <a:rPr lang="en-US" altLang="en-US" dirty="0"/>
              <a:t>To assign a value to a variable use </a:t>
            </a:r>
            <a:r>
              <a:rPr lang="en-US" altLang="en-US" dirty="0" smtClean="0"/>
              <a:t>“&lt;-” or “=”</a:t>
            </a:r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96279"/>
              </p:ext>
            </p:extLst>
          </p:nvPr>
        </p:nvGraphicFramePr>
        <p:xfrm>
          <a:off x="873475" y="3275226"/>
          <a:ext cx="3474013" cy="167823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58540"/>
                <a:gridCol w="2415473"/>
              </a:tblGrid>
              <a:tr h="298058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Operator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Description</a:t>
                      </a:r>
                    </a:p>
                  </a:txBody>
                  <a:tcPr marL="21431" marR="21431" marT="21431" marB="21431"/>
                </a:tc>
              </a:tr>
              <a:tr h="19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+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addition</a:t>
                      </a:r>
                    </a:p>
                  </a:txBody>
                  <a:tcPr marL="21431" marR="21431" marT="21431" marB="21431"/>
                </a:tc>
              </a:tr>
              <a:tr h="19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subtraction</a:t>
                      </a:r>
                    </a:p>
                  </a:txBody>
                  <a:tcPr marL="21431" marR="21431" marT="21431" marB="21431"/>
                </a:tc>
              </a:tr>
              <a:tr h="19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*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multiplication</a:t>
                      </a:r>
                    </a:p>
                  </a:txBody>
                  <a:tcPr marL="21431" marR="21431" marT="21431" marB="21431"/>
                </a:tc>
              </a:tr>
              <a:tr h="19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/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division</a:t>
                      </a:r>
                    </a:p>
                  </a:txBody>
                  <a:tcPr marL="21431" marR="21431" marT="21431" marB="21431"/>
                </a:tc>
              </a:tr>
              <a:tr h="19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^ or **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exponentiation</a:t>
                      </a:r>
                    </a:p>
                  </a:txBody>
                  <a:tcPr marL="21431" marR="21431" marT="21431" marB="21431"/>
                </a:tc>
              </a:tr>
              <a:tr h="19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x %% y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modulus (x mod y) 5%%2 is 1</a:t>
                      </a:r>
                    </a:p>
                  </a:txBody>
                  <a:tcPr marL="21431" marR="21431" marT="21431" marB="21431"/>
                </a:tc>
              </a:tr>
              <a:tr h="19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x %/% y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integer division 5%/%2 is 2</a:t>
                      </a:r>
                    </a:p>
                  </a:txBody>
                  <a:tcPr marL="21431" marR="21431" marT="21431" marB="21431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423423"/>
              </p:ext>
            </p:extLst>
          </p:nvPr>
        </p:nvGraphicFramePr>
        <p:xfrm>
          <a:off x="5243638" y="3215130"/>
          <a:ext cx="3474013" cy="256847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13161"/>
                <a:gridCol w="2360852"/>
              </a:tblGrid>
              <a:tr h="233498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Operator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Description</a:t>
                      </a:r>
                    </a:p>
                  </a:txBody>
                  <a:tcPr marL="21431" marR="21431" marT="21431" marB="21431"/>
                </a:tc>
              </a:tr>
              <a:tr h="233498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&lt;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less than</a:t>
                      </a:r>
                    </a:p>
                  </a:txBody>
                  <a:tcPr marL="21431" marR="21431" marT="21431" marB="21431"/>
                </a:tc>
              </a:tr>
              <a:tr h="233498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&lt;=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less than or equal to</a:t>
                      </a:r>
                    </a:p>
                  </a:txBody>
                  <a:tcPr marL="21431" marR="21431" marT="21431" marB="21431"/>
                </a:tc>
              </a:tr>
              <a:tr h="233498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&gt;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greater than</a:t>
                      </a:r>
                    </a:p>
                  </a:txBody>
                  <a:tcPr marL="21431" marR="21431" marT="21431" marB="21431"/>
                </a:tc>
              </a:tr>
              <a:tr h="233498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&gt;=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greater than or equal to</a:t>
                      </a:r>
                    </a:p>
                  </a:txBody>
                  <a:tcPr marL="21431" marR="21431" marT="21431" marB="21431"/>
                </a:tc>
              </a:tr>
              <a:tr h="23349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==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exactly equal to</a:t>
                      </a:r>
                    </a:p>
                  </a:txBody>
                  <a:tcPr marL="21431" marR="21431" marT="21431" marB="21431"/>
                </a:tc>
              </a:tr>
              <a:tr h="23349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!=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not equal to</a:t>
                      </a:r>
                    </a:p>
                  </a:txBody>
                  <a:tcPr marL="21431" marR="21431" marT="21431" marB="21431"/>
                </a:tc>
              </a:tr>
              <a:tr h="23349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!x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Not x</a:t>
                      </a:r>
                    </a:p>
                  </a:txBody>
                  <a:tcPr marL="21431" marR="21431" marT="21431" marB="21431"/>
                </a:tc>
              </a:tr>
              <a:tr h="23349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x | y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x OR y</a:t>
                      </a:r>
                    </a:p>
                  </a:txBody>
                  <a:tcPr marL="21431" marR="21431" marT="21431" marB="21431"/>
                </a:tc>
              </a:tr>
              <a:tr h="23349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x &amp; y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x AND y</a:t>
                      </a:r>
                    </a:p>
                  </a:txBody>
                  <a:tcPr marL="21431" marR="21431" marT="21431" marB="21431"/>
                </a:tc>
              </a:tr>
              <a:tr h="23349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isTRUE(x)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test if X is TRUE</a:t>
                      </a:r>
                    </a:p>
                  </a:txBody>
                  <a:tcPr marL="21431" marR="21431" marT="21431" marB="21431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15117" y="2827912"/>
            <a:ext cx="189930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rgbClr val="3476A8"/>
                </a:solidFill>
                <a:latin typeface="Trebuchet MS" panose="020B0603020202020204" pitchFamily="34" charset="0"/>
              </a:rPr>
              <a:t>Arithmetic Operators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83251" y="2695347"/>
            <a:ext cx="160114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rgbClr val="3476A8"/>
                </a:solidFill>
                <a:latin typeface="Trebuchet MS" panose="020B0603020202020204" pitchFamily="34" charset="0"/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4167776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76104" y="2888420"/>
            <a:ext cx="5005216" cy="168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750" dirty="0">
                <a:solidFill>
                  <a:srgbClr val="000000"/>
                </a:solidFill>
                <a:latin typeface="Arial Unicode MS" panose="020B0604020202020204" pitchFamily="34" charset="-128"/>
              </a:rPr>
              <a:t>## Entering data: # Math: 1 + 1 1 + 1 * 7 (1 + 1) * 7 # Variables: x &lt;- 1 y = 2 3 -&gt; z x y z (x + y) * z</a:t>
            </a:r>
            <a:r>
              <a:rPr lang="es-ES" altLang="en-US" sz="750" dirty="0">
                <a:solidFill>
                  <a:srgbClr val="000000"/>
                </a:solidFill>
                <a:latin typeface="Arial Unicode MS" panose="020B0604020202020204" pitchFamily="34" charset="-128"/>
              </a:rPr>
              <a:t>## </a:t>
            </a:r>
            <a:r>
              <a:rPr lang="es-ES" altLang="en-US" sz="75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Entering</a:t>
            </a:r>
            <a:r>
              <a:rPr lang="es-ES" altLang="en-US" sz="750" dirty="0">
                <a:solidFill>
                  <a:srgbClr val="000000"/>
                </a:solidFill>
                <a:latin typeface="Arial Unicode MS" panose="020B0604020202020204" pitchFamily="34" charset="-128"/>
              </a:rPr>
              <a:t> data: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altLang="en-US" sz="750" dirty="0">
                <a:solidFill>
                  <a:srgbClr val="000000"/>
                </a:solidFill>
                <a:latin typeface="Arial Unicode MS" panose="020B0604020202020204" pitchFamily="34" charset="-128"/>
              </a:rPr>
              <a:t># </a:t>
            </a:r>
            <a:r>
              <a:rPr lang="es-ES" altLang="en-US" sz="75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Math</a:t>
            </a:r>
            <a:r>
              <a:rPr lang="es-ES" altLang="en-US" sz="750" dirty="0">
                <a:solidFill>
                  <a:srgbClr val="000000"/>
                </a:solidFill>
                <a:latin typeface="Arial Unicode MS" panose="020B0604020202020204" pitchFamily="34" charset="-128"/>
              </a:rPr>
              <a:t>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altLang="en-US" sz="750" dirty="0">
                <a:solidFill>
                  <a:srgbClr val="000000"/>
                </a:solidFill>
                <a:latin typeface="Arial Unicode MS" panose="020B0604020202020204" pitchFamily="34" charset="-128"/>
              </a:rPr>
              <a:t>1 + 1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altLang="en-US" sz="750" dirty="0">
                <a:solidFill>
                  <a:srgbClr val="000000"/>
                </a:solidFill>
                <a:latin typeface="Arial Unicode MS" panose="020B0604020202020204" pitchFamily="34" charset="-128"/>
              </a:rPr>
              <a:t>1 + 1 * 7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altLang="en-US" sz="750" dirty="0">
                <a:solidFill>
                  <a:srgbClr val="000000"/>
                </a:solidFill>
                <a:latin typeface="Arial Unicode MS" panose="020B0604020202020204" pitchFamily="34" charset="-128"/>
              </a:rPr>
              <a:t>(1 + 1) * 7</a:t>
            </a:r>
          </a:p>
          <a:p>
            <a:pPr marL="0" indent="0">
              <a:spcBef>
                <a:spcPct val="0"/>
              </a:spcBef>
              <a:buNone/>
            </a:pPr>
            <a:endParaRPr lang="es-ES" altLang="en-US" sz="75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" altLang="en-US" sz="750" dirty="0">
                <a:solidFill>
                  <a:srgbClr val="000000"/>
                </a:solidFill>
                <a:latin typeface="Arial Unicode MS" panose="020B0604020202020204" pitchFamily="34" charset="-128"/>
              </a:rPr>
              <a:t># Variables: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altLang="en-US" sz="750" dirty="0">
                <a:solidFill>
                  <a:srgbClr val="000000"/>
                </a:solidFill>
                <a:latin typeface="Arial Unicode MS" panose="020B0604020202020204" pitchFamily="34" charset="-128"/>
              </a:rPr>
              <a:t>x &lt;- 1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altLang="en-US" sz="750" dirty="0">
                <a:solidFill>
                  <a:srgbClr val="000000"/>
                </a:solidFill>
                <a:latin typeface="Arial Unicode MS" panose="020B0604020202020204" pitchFamily="34" charset="-128"/>
              </a:rPr>
              <a:t>y = 2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altLang="en-US" sz="750" dirty="0">
                <a:solidFill>
                  <a:srgbClr val="000000"/>
                </a:solidFill>
                <a:latin typeface="Arial Unicode MS" panose="020B0604020202020204" pitchFamily="34" charset="-128"/>
              </a:rPr>
              <a:t>3 -&gt; z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altLang="en-US" sz="750" dirty="0">
                <a:solidFill>
                  <a:srgbClr val="000000"/>
                </a:solidFill>
                <a:latin typeface="Arial Unicode MS" panose="020B0604020202020204" pitchFamily="34" charset="-128"/>
              </a:rPr>
              <a:t>x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altLang="en-US" sz="750" dirty="0">
                <a:solidFill>
                  <a:srgbClr val="000000"/>
                </a:solidFill>
                <a:latin typeface="Arial Unicode MS" panose="020B0604020202020204" pitchFamily="34" charset="-128"/>
              </a:rPr>
              <a:t>y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altLang="en-US" sz="750" dirty="0">
                <a:solidFill>
                  <a:srgbClr val="000000"/>
                </a:solidFill>
                <a:latin typeface="Arial Unicode MS" panose="020B0604020202020204" pitchFamily="34" charset="-128"/>
              </a:rPr>
              <a:t>z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altLang="en-US" sz="750" dirty="0">
                <a:solidFill>
                  <a:srgbClr val="000000"/>
                </a:solidFill>
                <a:latin typeface="Arial Unicode MS" panose="020B0604020202020204" pitchFamily="34" charset="-128"/>
              </a:rPr>
              <a:t>(x + y) * z</a:t>
            </a:r>
            <a:r>
              <a:rPr lang="en-US" altLang="en-US" sz="600" dirty="0"/>
              <a:t> </a:t>
            </a:r>
            <a:endParaRPr lang="en-US" altLang="en-US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08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Education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err="1"/>
              <a:t>B.Tech</a:t>
            </a:r>
            <a:r>
              <a:rPr lang="en-US" sz="1500" dirty="0"/>
              <a:t> (</a:t>
            </a:r>
            <a:r>
              <a:rPr lang="en-US" sz="1500" dirty="0" err="1"/>
              <a:t>Agril</a:t>
            </a:r>
            <a:r>
              <a:rPr lang="en-US" sz="1500" dirty="0"/>
              <a:t> Engineering): </a:t>
            </a:r>
            <a:r>
              <a:rPr lang="en-US" sz="1500" dirty="0" err="1"/>
              <a:t>Konkan</a:t>
            </a:r>
            <a:r>
              <a:rPr lang="en-US" sz="1500" dirty="0"/>
              <a:t> </a:t>
            </a:r>
            <a:r>
              <a:rPr lang="en-US" sz="1500" dirty="0" err="1"/>
              <a:t>Agril</a:t>
            </a:r>
            <a:r>
              <a:rPr lang="en-US" sz="1500" dirty="0"/>
              <a:t> University, India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err="1"/>
              <a:t>M.Engg</a:t>
            </a:r>
            <a:r>
              <a:rPr lang="en-US" sz="1500" dirty="0"/>
              <a:t>(Remote Sensing and GIS): Asian Institute of Technology, Thailand </a:t>
            </a:r>
          </a:p>
          <a:p>
            <a:pPr marL="0" indent="0">
              <a:buNone/>
            </a:pPr>
            <a:r>
              <a:rPr lang="en-US" sz="1500" dirty="0"/>
              <a:t>	Ph.D. (Civil </a:t>
            </a:r>
            <a:r>
              <a:rPr lang="en-US" sz="1500" dirty="0" err="1"/>
              <a:t>Eng</a:t>
            </a:r>
            <a:r>
              <a:rPr lang="en-US" sz="1500" dirty="0"/>
              <a:t> and Computer Science) University of Nebraska-Lincoln </a:t>
            </a:r>
          </a:p>
          <a:p>
            <a:pPr marL="0" indent="0">
              <a:buNone/>
            </a:pPr>
            <a:r>
              <a:rPr lang="en-US" sz="1500" dirty="0"/>
              <a:t>Experience: </a:t>
            </a:r>
          </a:p>
          <a:p>
            <a:pPr marL="0" indent="0">
              <a:buNone/>
            </a:pPr>
            <a:r>
              <a:rPr lang="en-US" sz="1500" dirty="0"/>
              <a:t>	Postdoc: College of Engineering, UNL- May 2012 – December 2013</a:t>
            </a:r>
          </a:p>
          <a:p>
            <a:pPr marL="0" indent="0">
              <a:buNone/>
            </a:pPr>
            <a:r>
              <a:rPr lang="en-US" sz="1500" dirty="0"/>
              <a:t>	Research Assistant Professor : School of Natural Resources, UNL - January 2013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38628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318" t="8093" r="23374" b="1996"/>
          <a:stretch/>
        </p:blipFill>
        <p:spPr>
          <a:xfrm>
            <a:off x="770767" y="948286"/>
            <a:ext cx="7331384" cy="56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9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90341"/>
              </p:ext>
            </p:extLst>
          </p:nvPr>
        </p:nvGraphicFramePr>
        <p:xfrm>
          <a:off x="1421317" y="1927421"/>
          <a:ext cx="6630257" cy="3494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568"/>
                <a:gridCol w="5715689"/>
              </a:tblGrid>
              <a:tr h="23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Week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Topic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Week1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Syllabus, Introduction to 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Week2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Data Types and Data Manipulation in 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Week3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Data Input/Output, Subset, remove missing values from, and clean tabular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Week4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Function, Control Structures, and Loops in 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Week5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Chart/Plots in 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Week6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Regression Analysis using 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Week7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Probability Distributions using 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Week8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Time Series Data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Week9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Geospatial Data Analysis Using 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Week10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Data Mining -1: Social Network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Week11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Data Mining -2: Clustering, Classification and Prediction using 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Week12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Advanced Data Visualization using 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Week13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Project Presentations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Week14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Project Presentations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60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Useful </a:t>
            </a:r>
            <a:r>
              <a:rPr lang="en-US" b="1" dirty="0"/>
              <a:t>Books on </a:t>
            </a:r>
            <a:r>
              <a:rPr lang="en-US" b="1" dirty="0" smtClean="0"/>
              <a:t>Data Analysis using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 smtClean="0"/>
              <a:t>Standard </a:t>
            </a:r>
            <a:r>
              <a:rPr lang="en-US" dirty="0"/>
              <a:t>texts</a:t>
            </a:r>
          </a:p>
          <a:p>
            <a:pPr fontAlgn="base"/>
            <a:r>
              <a:rPr lang="en-US" dirty="0"/>
              <a:t>Chambers (2008). </a:t>
            </a:r>
            <a:r>
              <a:rPr lang="en-US" i="1" dirty="0"/>
              <a:t>Software for Data Analysis</a:t>
            </a:r>
            <a:r>
              <a:rPr lang="en-US" dirty="0"/>
              <a:t>, Springer. (your textbook)</a:t>
            </a:r>
          </a:p>
          <a:p>
            <a:pPr fontAlgn="base"/>
            <a:r>
              <a:rPr lang="en-US" dirty="0"/>
              <a:t>Chambers (1998). </a:t>
            </a:r>
            <a:r>
              <a:rPr lang="en-US" i="1" dirty="0"/>
              <a:t>Programming with Data</a:t>
            </a:r>
            <a:r>
              <a:rPr lang="en-US" dirty="0"/>
              <a:t>, Springer.</a:t>
            </a:r>
          </a:p>
          <a:p>
            <a:pPr fontAlgn="base"/>
            <a:r>
              <a:rPr lang="en-US" dirty="0" err="1"/>
              <a:t>Venables</a:t>
            </a:r>
            <a:r>
              <a:rPr lang="en-US" dirty="0"/>
              <a:t> &amp; Ripley (2002). </a:t>
            </a:r>
            <a:r>
              <a:rPr lang="en-US" i="1" dirty="0"/>
              <a:t>Modern Applied Statistics with S</a:t>
            </a:r>
            <a:r>
              <a:rPr lang="en-US" dirty="0"/>
              <a:t>, Springer.</a:t>
            </a:r>
          </a:p>
          <a:p>
            <a:pPr fontAlgn="base"/>
            <a:r>
              <a:rPr lang="en-US" dirty="0" err="1"/>
              <a:t>Venables</a:t>
            </a:r>
            <a:r>
              <a:rPr lang="en-US" dirty="0"/>
              <a:t> &amp; Ripley (2000). </a:t>
            </a:r>
            <a:r>
              <a:rPr lang="en-US" i="1" dirty="0"/>
              <a:t>S Programming</a:t>
            </a:r>
            <a:r>
              <a:rPr lang="en-US" dirty="0"/>
              <a:t>, Springer.</a:t>
            </a:r>
          </a:p>
          <a:p>
            <a:pPr fontAlgn="base"/>
            <a:r>
              <a:rPr lang="en-US" dirty="0" err="1"/>
              <a:t>Pinheiro</a:t>
            </a:r>
            <a:r>
              <a:rPr lang="en-US" dirty="0"/>
              <a:t> &amp; Bates (2000). </a:t>
            </a:r>
            <a:r>
              <a:rPr lang="en-US" i="1" dirty="0"/>
              <a:t>Mixed-Effects Models in S and S-PLUS</a:t>
            </a:r>
            <a:r>
              <a:rPr lang="en-US" dirty="0"/>
              <a:t>, Springer.</a:t>
            </a:r>
          </a:p>
          <a:p>
            <a:pPr fontAlgn="base"/>
            <a:r>
              <a:rPr lang="en-US" dirty="0"/>
              <a:t>Murrell (2005). </a:t>
            </a:r>
            <a:r>
              <a:rPr lang="en-US" i="1" dirty="0"/>
              <a:t>R Graphics</a:t>
            </a:r>
            <a:r>
              <a:rPr lang="en-US" dirty="0"/>
              <a:t>, Chapman &amp; Hall/CRC Press.</a:t>
            </a:r>
          </a:p>
          <a:p>
            <a:pPr fontAlgn="base"/>
            <a:r>
              <a:rPr lang="en-US" dirty="0"/>
              <a:t>Other resources</a:t>
            </a:r>
          </a:p>
          <a:p>
            <a:pPr fontAlgn="base"/>
            <a:r>
              <a:rPr lang="en-US" dirty="0"/>
              <a:t>Springer has a series of books called </a:t>
            </a:r>
            <a:r>
              <a:rPr lang="en-US" i="1" dirty="0"/>
              <a:t>Use R!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A longer list of books is at </a:t>
            </a:r>
            <a:r>
              <a:rPr lang="en-US" dirty="0">
                <a:hlinkClick r:id="rId3"/>
              </a:rPr>
              <a:t>http://www.r-project.org/doc/bib/R-books.html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80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1454" y="3510200"/>
            <a:ext cx="432297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3"/>
              </a:rPr>
              <a:t>http://listserv.unl.edu/cgi-bin/wa?A0=R-DATAANALYSIS</a:t>
            </a:r>
            <a:r>
              <a:rPr lang="en-US" sz="135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Listserv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4" y="998987"/>
            <a:ext cx="6314303" cy="457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95641" y="1934200"/>
            <a:ext cx="4735727" cy="4572000"/>
            <a:chOff x="2612463" y="1215660"/>
            <a:chExt cx="6314303" cy="4572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2463" y="1215660"/>
              <a:ext cx="6314303" cy="4572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743199" y="4224042"/>
              <a:ext cx="2872673" cy="178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454" y="2609505"/>
            <a:ext cx="631430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79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627" y="2204995"/>
            <a:ext cx="7886700" cy="200969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What is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Why use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 smtClean="0"/>
              <a:t>How to obtain and install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Interface and Workspace of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 descr="http://developer.r-project.org/Logo/Rlogo-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873" y="2204996"/>
            <a:ext cx="1913738" cy="1344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825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 is a free programming environment for statistical computing and graphics.</a:t>
            </a:r>
          </a:p>
          <a:p>
            <a:r>
              <a:rPr lang="en-US" altLang="zh-TW" dirty="0"/>
              <a:t>R is </a:t>
            </a:r>
          </a:p>
          <a:p>
            <a:pPr lvl="1"/>
            <a:r>
              <a:rPr lang="en-US" altLang="zh-TW" dirty="0"/>
              <a:t>programming language </a:t>
            </a:r>
          </a:p>
          <a:p>
            <a:pPr lvl="1"/>
            <a:r>
              <a:rPr lang="en-US" altLang="zh-TW" dirty="0"/>
              <a:t>environment for data manipulation, </a:t>
            </a:r>
          </a:p>
          <a:p>
            <a:pPr lvl="1"/>
            <a:r>
              <a:rPr lang="en-US" altLang="zh-TW" dirty="0"/>
              <a:t>Calculation &amp; graphical display.</a:t>
            </a:r>
          </a:p>
          <a:p>
            <a:pPr lvl="1"/>
            <a:r>
              <a:rPr lang="en-US" altLang="en-US" sz="2100" dirty="0"/>
              <a:t>includes conditionals, loops, user-defined recursive functions and input and output facilities.</a:t>
            </a:r>
          </a:p>
          <a:p>
            <a:pPr lvl="1"/>
            <a:endParaRPr lang="en-US" altLang="zh-TW" dirty="0"/>
          </a:p>
          <a:p>
            <a:pPr marL="171450" lvl="1">
              <a:spcBef>
                <a:spcPts val="750"/>
              </a:spcBef>
            </a:pPr>
            <a:r>
              <a:rPr lang="en-US" altLang="zh-TW" sz="2250" dirty="0"/>
              <a:t>R is similar to the award-winning </a:t>
            </a:r>
            <a:r>
              <a:rPr lang="en-US" altLang="zh-TW" sz="2250" i="1" dirty="0"/>
              <a:t>S </a:t>
            </a:r>
            <a:r>
              <a:rPr lang="en-US" altLang="zh-TW" sz="2250" dirty="0"/>
              <a:t>system, which was developed at Bell Laboratories.</a:t>
            </a:r>
          </a:p>
          <a:p>
            <a:pPr marL="171450" lvl="1">
              <a:spcBef>
                <a:spcPts val="750"/>
              </a:spcBef>
            </a:pPr>
            <a:endParaRPr lang="en-US" altLang="zh-TW" sz="2250" dirty="0"/>
          </a:p>
        </p:txBody>
      </p:sp>
    </p:spTree>
    <p:extLst>
      <p:ext uri="{BB962C8B-B14F-4D97-AF65-F5344CB8AC3E}">
        <p14:creationId xmlns:p14="http://schemas.microsoft.com/office/powerpoint/2010/main" val="4256934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R is Not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statistics software package</a:t>
            </a:r>
          </a:p>
          <a:p>
            <a:r>
              <a:rPr lang="en-US" altLang="en-US" dirty="0"/>
              <a:t>menu-driven</a:t>
            </a:r>
          </a:p>
          <a:p>
            <a:r>
              <a:rPr lang="en-US" altLang="en-US" dirty="0"/>
              <a:t>quick to learn</a:t>
            </a:r>
          </a:p>
          <a:p>
            <a:r>
              <a:rPr lang="en-US" altLang="en-US" dirty="0"/>
              <a:t>a program with a complex graphical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Time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Time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4872</TotalTime>
  <Words>632</Words>
  <Application>Microsoft Office PowerPoint</Application>
  <PresentationFormat>On-screen Show (4:3)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 Unicode MS</vt:lpstr>
      <vt:lpstr>MS PGothic</vt:lpstr>
      <vt:lpstr>MS PGothic</vt:lpstr>
      <vt:lpstr>Arial</vt:lpstr>
      <vt:lpstr>Calibri</vt:lpstr>
      <vt:lpstr>Times</vt:lpstr>
      <vt:lpstr>Times New Roman</vt:lpstr>
      <vt:lpstr>Trebuchet MS</vt:lpstr>
      <vt:lpstr>Verdana</vt:lpstr>
      <vt:lpstr>Wingdings</vt:lpstr>
      <vt:lpstr>Blank Presentation</vt:lpstr>
      <vt:lpstr>1_Blank Presentation</vt:lpstr>
      <vt:lpstr>PowerPoint Presentation</vt:lpstr>
      <vt:lpstr>About me</vt:lpstr>
      <vt:lpstr>PowerPoint Presentation</vt:lpstr>
      <vt:lpstr>Schedule</vt:lpstr>
      <vt:lpstr>Useful Books on Data Analysis using R</vt:lpstr>
      <vt:lpstr>Listserv</vt:lpstr>
      <vt:lpstr>Outline</vt:lpstr>
      <vt:lpstr>What is R</vt:lpstr>
      <vt:lpstr>What R is Not </vt:lpstr>
      <vt:lpstr>Why R?</vt:lpstr>
      <vt:lpstr> A grad student’s 2 cents  http://thetarzan.wordpress.com/2011/07/15/why-use-r-a-grad-students-2-cents/   Why biologists should use R  http://labstats.net/articles/why_r.html  </vt:lpstr>
      <vt:lpstr>Why R?</vt:lpstr>
      <vt:lpstr>Installing, Running, and Interacting with R</vt:lpstr>
      <vt:lpstr>The R Project Statistical Computing (R-CRAN) http://cran.r-project.org/ </vt:lpstr>
      <vt:lpstr>The R Studio http://www.rstudio.com/ </vt:lpstr>
      <vt:lpstr>Getting Started</vt:lpstr>
      <vt:lpstr>Script </vt:lpstr>
    </vt:vector>
  </TitlesOfParts>
  <Company>Univ of Nebraska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Baburao Kamble</dc:creator>
  <cp:lastModifiedBy>Baburao Kamble</cp:lastModifiedBy>
  <cp:revision>35</cp:revision>
  <dcterms:created xsi:type="dcterms:W3CDTF">2014-07-24T20:09:47Z</dcterms:created>
  <dcterms:modified xsi:type="dcterms:W3CDTF">2014-08-27T16:07:46Z</dcterms:modified>
</cp:coreProperties>
</file>