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handoutMasterIdLst>
    <p:handoutMasterId r:id="rId24"/>
  </p:handoutMasterIdLst>
  <p:sldIdLst>
    <p:sldId id="256" r:id="rId3"/>
    <p:sldId id="297" r:id="rId4"/>
    <p:sldId id="29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6" r:id="rId22"/>
    <p:sldId id="300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909BBD-57E6-4694-8845-135808D9459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B7517B-8713-422E-87C2-8EAB4F01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39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85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5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4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5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4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5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1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2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0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9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19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6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2261" y="4690207"/>
            <a:ext cx="5029199" cy="8533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4726"/>
                </a:solidFill>
                <a:latin typeface="+mj-lt"/>
              </a:rPr>
              <a:t>Baburao Kamble (</a:t>
            </a:r>
            <a:r>
              <a:rPr lang="en-US" dirty="0" err="1" smtClean="0">
                <a:solidFill>
                  <a:srgbClr val="D24726"/>
                </a:solidFill>
                <a:latin typeface="+mj-lt"/>
              </a:rPr>
              <a:t>Ph.D</a:t>
            </a:r>
            <a:r>
              <a:rPr lang="en-US" dirty="0" smtClean="0">
                <a:solidFill>
                  <a:srgbClr val="D24726"/>
                </a:solidFill>
                <a:latin typeface="+mj-lt"/>
              </a:rPr>
              <a:t>)</a:t>
            </a:r>
            <a:endParaRPr lang="en-US" dirty="0">
              <a:solidFill>
                <a:srgbClr val="D24726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D24726"/>
                </a:solidFill>
                <a:latin typeface="+mj-lt"/>
              </a:rPr>
              <a:t>University of Nebraska-Lincoln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832" y="878569"/>
            <a:ext cx="84144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Data Analysis Using R</a:t>
            </a:r>
          </a:p>
          <a:p>
            <a:pPr algn="ctr"/>
            <a:r>
              <a:rPr lang="en-US" sz="3000" dirty="0"/>
              <a:t>Week2: Data Structure, Types and Manipulation in R</a:t>
            </a:r>
          </a:p>
        </p:txBody>
      </p:sp>
    </p:spTree>
    <p:extLst>
      <p:ext uri="{BB962C8B-B14F-4D97-AF65-F5344CB8AC3E}">
        <p14:creationId xmlns:p14="http://schemas.microsoft.com/office/powerpoint/2010/main" val="231101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factors are variables in R which take on a limited number of different values; such variables are often referred to as categorical variables</a:t>
            </a:r>
            <a:r>
              <a:rPr lang="en-US" dirty="0" smtClean="0"/>
              <a:t>.</a:t>
            </a:r>
          </a:p>
          <a:p>
            <a:r>
              <a:rPr lang="en-US" dirty="0"/>
              <a:t>Factor objects can be created from character objects or from numeric objects, using the function factor.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1" y="3858221"/>
            <a:ext cx="9181372" cy="18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Dates and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 and observational data needs calendar dates and times for analysis </a:t>
            </a:r>
          </a:p>
          <a:p>
            <a:r>
              <a:rPr lang="en-US" dirty="0" smtClean="0"/>
              <a:t>A </a:t>
            </a:r>
            <a:r>
              <a:rPr lang="en-US" dirty="0"/>
              <a:t>character object is represented by a collection of characters between double quotes (“ ”).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69" y="3911983"/>
            <a:ext cx="4593246" cy="10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in R appears as NA(</a:t>
            </a:r>
            <a:r>
              <a:rPr lang="en-US" i="1" dirty="0"/>
              <a:t>Not Available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/>
              <a:t>is not a string or a numeric value, but an indicator of missing value.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Recoding missing values </a:t>
            </a:r>
          </a:p>
          <a:p>
            <a:r>
              <a:rPr lang="en-US" dirty="0" smtClean="0"/>
              <a:t>Weather data or some data formats often use codes such as -9999 for not applicable (NA) values.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24" y="3107928"/>
            <a:ext cx="4593246" cy="888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654" y="5155820"/>
            <a:ext cx="4593246" cy="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Infinite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 there are two function to check infinite values, </a:t>
            </a:r>
            <a:r>
              <a:rPr lang="en-US" dirty="0" err="1"/>
              <a:t>is.finite</a:t>
            </a:r>
            <a:r>
              <a:rPr lang="en-US" dirty="0"/>
              <a:t> and </a:t>
            </a:r>
            <a:r>
              <a:rPr lang="en-US" dirty="0" err="1"/>
              <a:t>is.infinite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first function returns TRUE if the number is finite; the second one returns TRUE if the number is infinite.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08" y="3716438"/>
            <a:ext cx="461927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talk about data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 are the ways of organizing data in R.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structures play a central role in the data analysis using </a:t>
            </a:r>
            <a:r>
              <a:rPr lang="en-US" dirty="0" smtClean="0"/>
              <a:t>R</a:t>
            </a:r>
          </a:p>
          <a:p>
            <a:r>
              <a:rPr lang="en-US" dirty="0"/>
              <a:t>You interact with data structures even more often than with function written in R. </a:t>
            </a:r>
          </a:p>
          <a:p>
            <a:r>
              <a:rPr lang="en-US" dirty="0" smtClean="0"/>
              <a:t>R </a:t>
            </a:r>
            <a:r>
              <a:rPr lang="en-US" dirty="0"/>
              <a:t>has a wide variety of data structure including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vectors </a:t>
            </a:r>
            <a:r>
              <a:rPr lang="en-US" dirty="0"/>
              <a:t>(numerical, character, and logical),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matrices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arrays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 </a:t>
            </a:r>
            <a:r>
              <a:rPr lang="en-US" dirty="0"/>
              <a:t>frames,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Vectors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can be thought of as contiguous cells containing data. </a:t>
            </a:r>
          </a:p>
          <a:p>
            <a:r>
              <a:rPr lang="en-US" dirty="0" smtClean="0"/>
              <a:t>Vectors are one-dimensional arrays that can hold numeric data, character data, or logical data.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is numeric vector, b is a character vector, and c is a logical vector.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84" y="3183069"/>
            <a:ext cx="4593246" cy="3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Matrices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 are nothing more than 2-dimensional vectors.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Arrays </a:t>
            </a:r>
            <a:r>
              <a:rPr lang="en-US" dirty="0"/>
              <a:t>are similar to matrices but can have more than two dimensions</a:t>
            </a:r>
            <a:r>
              <a:rPr lang="en-US" dirty="0" smtClean="0"/>
              <a:t>.</a:t>
            </a:r>
          </a:p>
          <a:p>
            <a:r>
              <a:rPr lang="en-US" dirty="0"/>
              <a:t>Arrays are one of the most efficient data structures in inserting, retrieving, indexing </a:t>
            </a:r>
            <a:r>
              <a:rPr lang="en-US" dirty="0" smtClean="0"/>
              <a:t>data.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Arrays are a natural extension of matrices.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54" y="1946429"/>
            <a:ext cx="6131584" cy="6127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223" y="4359361"/>
            <a:ext cx="4593246" cy="6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Data Frame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frame is more general than a matrix in that different columns can </a:t>
            </a:r>
            <a:r>
              <a:rPr lang="en-US" dirty="0"/>
              <a:t>contain different modes of </a:t>
            </a:r>
            <a:r>
              <a:rPr lang="en-US" dirty="0" smtClean="0"/>
              <a:t>data (numeric, character, etc.).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42" y="2787173"/>
            <a:ext cx="8431499" cy="15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are the most complex of the R data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list allows you to gather a variety of (possibly unrelated) objects under one name.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91" y="3166430"/>
            <a:ext cx="7424694" cy="8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05507" y="1834370"/>
            <a:ext cx="8663355" cy="2964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058362"/>
              </p:ext>
            </p:extLst>
          </p:nvPr>
        </p:nvGraphicFramePr>
        <p:xfrm>
          <a:off x="1514475" y="2901563"/>
          <a:ext cx="4815985" cy="1657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197"/>
                <a:gridCol w="963197"/>
                <a:gridCol w="963197"/>
                <a:gridCol w="963197"/>
                <a:gridCol w="963197"/>
              </a:tblGrid>
              <a:tr h="322532">
                <a:tc>
                  <a:txBody>
                    <a:bodyPr/>
                    <a:lstStyle/>
                    <a:p>
                      <a:pPr marL="0" marR="1587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ObservationID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Tmin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WindType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CropHealthStatus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</a:tr>
              <a:tr h="320741"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10/15/2009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Type1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Poor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</a:tr>
              <a:tr h="304614"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11/01/2009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Type2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Improved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</a:tr>
              <a:tr h="304614"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10/21/2009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Type1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Excellent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 anchor="ctr"/>
                </a:tc>
              </a:tr>
              <a:tr h="288488"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10/28/2009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Type1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675" marR="54769" marT="48101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7079" y="2860648"/>
            <a:ext cx="819455" cy="30008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identifier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3963" y="2350546"/>
            <a:ext cx="1074333" cy="30008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date variable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8748" y="2258121"/>
            <a:ext cx="1545616" cy="30008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continuous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9081" y="1981122"/>
            <a:ext cx="1353256" cy="30008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nominal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6169" y="2813755"/>
            <a:ext cx="1605055" cy="5078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ordinal </a:t>
            </a:r>
            <a:r>
              <a:rPr lang="en-US" sz="1350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variable/</a:t>
            </a:r>
          </a:p>
          <a:p>
            <a:r>
              <a:rPr lang="en-US" sz="135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350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ategorical Variable</a:t>
            </a:r>
            <a:r>
              <a:rPr lang="en-US" sz="1350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350" dirty="0">
              <a:solidFill>
                <a:srgbClr val="18171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186" y="5137339"/>
            <a:ext cx="743682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Data has </a:t>
            </a:r>
            <a:r>
              <a:rPr lang="en-US" sz="1350" dirty="0" smtClean="0"/>
              <a:t>different </a:t>
            </a:r>
            <a:r>
              <a:rPr lang="en-US" sz="1350" dirty="0" smtClean="0"/>
              <a:t>types and structure </a:t>
            </a:r>
            <a:endParaRPr lang="en-US" sz="1350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 bwMode="auto">
          <a:xfrm flipV="1">
            <a:off x="1206534" y="3001101"/>
            <a:ext cx="505035" cy="9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2"/>
          </p:cNvCxnSpPr>
          <p:nvPr/>
        </p:nvCxnSpPr>
        <p:spPr bwMode="auto">
          <a:xfrm>
            <a:off x="2561130" y="2650628"/>
            <a:ext cx="228962" cy="350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2"/>
          </p:cNvCxnSpPr>
          <p:nvPr/>
        </p:nvCxnSpPr>
        <p:spPr bwMode="auto">
          <a:xfrm flipH="1">
            <a:off x="4009293" y="2558203"/>
            <a:ext cx="162263" cy="442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9" idx="2"/>
          </p:cNvCxnSpPr>
          <p:nvPr/>
        </p:nvCxnSpPr>
        <p:spPr bwMode="auto">
          <a:xfrm flipH="1">
            <a:off x="4939323" y="2281204"/>
            <a:ext cx="946386" cy="649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0" idx="1"/>
          </p:cNvCxnSpPr>
          <p:nvPr/>
        </p:nvCxnSpPr>
        <p:spPr bwMode="auto">
          <a:xfrm flipH="1" flipV="1">
            <a:off x="6080369" y="3010689"/>
            <a:ext cx="435800" cy="569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105507" y="1332183"/>
            <a:ext cx="745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Data is facts </a:t>
            </a:r>
            <a:r>
              <a:rPr lang="en-US" dirty="0"/>
              <a:t>and statistics collected together for reference or analysis</a:t>
            </a:r>
          </a:p>
        </p:txBody>
      </p:sp>
    </p:spTree>
    <p:extLst>
      <p:ext uri="{BB962C8B-B14F-4D97-AF65-F5344CB8AC3E}">
        <p14:creationId xmlns:p14="http://schemas.microsoft.com/office/powerpoint/2010/main" val="20057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data Structure 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96" t="9101" r="1131" b="1907"/>
          <a:stretch/>
        </p:blipFill>
        <p:spPr>
          <a:xfrm>
            <a:off x="1699897" y="1541568"/>
            <a:ext cx="5439405" cy="37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 </a:t>
            </a:r>
          </a:p>
          <a:p>
            <a:endParaRPr lang="en-US" dirty="0"/>
          </a:p>
          <a:p>
            <a:r>
              <a:rPr lang="en-US" dirty="0" smtClean="0"/>
              <a:t>Please practice commands in 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Data Type and 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371600"/>
            <a:ext cx="8415215" cy="4114800"/>
          </a:xfrm>
        </p:spPr>
        <p:txBody>
          <a:bodyPr/>
          <a:lstStyle/>
          <a:p>
            <a:pPr marL="257175" lvl="1" indent="-25717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first step in any data analysis is the creation of a dataset from data sources. </a:t>
            </a:r>
            <a:endParaRPr lang="en-US" sz="2000" dirty="0" smtClean="0">
              <a:solidFill>
                <a:srgbClr val="181717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lvl="1" indent="0">
              <a:buNone/>
            </a:pPr>
            <a:endParaRPr lang="en-US" sz="2000" dirty="0">
              <a:solidFill>
                <a:srgbClr val="181717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257175" lvl="1" indent="-25717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Data sources can include text files, spreadsheets, statistical packages, and database management systems. </a:t>
            </a:r>
            <a:endParaRPr lang="en-US" sz="2000" dirty="0" smtClean="0">
              <a:solidFill>
                <a:srgbClr val="181717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257175" lvl="1" indent="-257175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81717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contains a wide variety of structures for holding data, including scalars, vectors, arrays, data frames, and lists. </a:t>
            </a:r>
            <a:endParaRPr lang="en-US" sz="2000" dirty="0" smtClean="0">
              <a:solidFill>
                <a:srgbClr val="18171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8171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small investment in learning Data Structure and Data Type will pays off in the  long </a:t>
            </a:r>
            <a:r>
              <a:rPr lang="en-US" sz="2000" dirty="0" smtClean="0"/>
              <a:t>run.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are going to use R for a years from now, so it’s better to learn a little bit about the underlying data </a:t>
            </a:r>
            <a:r>
              <a:rPr lang="en-US" sz="2000" dirty="0" smtClean="0"/>
              <a:t>type and data structures in R. 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90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data type is a (potentially infinite) class of concrete objects that all share some property. </a:t>
            </a:r>
            <a:endParaRPr lang="en-US" dirty="0" smtClean="0"/>
          </a:p>
          <a:p>
            <a:pPr marL="342900" lvl="1" indent="0">
              <a:buNone/>
            </a:pPr>
            <a:r>
              <a:rPr lang="en-US" b="1" dirty="0" smtClean="0"/>
              <a:t>Example </a:t>
            </a:r>
          </a:p>
          <a:p>
            <a:pPr marL="3429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integers :[15,50,67] </a:t>
            </a:r>
          </a:p>
          <a:p>
            <a:pPr marL="342900" lvl="1" indent="0">
              <a:buNone/>
            </a:pPr>
            <a:r>
              <a:rPr lang="en-US" b="1" dirty="0" smtClean="0"/>
              <a:t>	character data :[lion, cat, dog, food] </a:t>
            </a:r>
          </a:p>
          <a:p>
            <a:pPr marL="0" indent="0">
              <a:buNone/>
            </a:pPr>
            <a:r>
              <a:rPr lang="en-US" dirty="0" smtClean="0"/>
              <a:t>R </a:t>
            </a:r>
            <a:r>
              <a:rPr lang="en-US" dirty="0"/>
              <a:t>has a wide variety of data types including double, integer, complex, logical, character, factor, dates and times, Missing data (</a:t>
            </a:r>
            <a:r>
              <a:rPr lang="en-US" dirty="0" err="1"/>
              <a:t>NaN</a:t>
            </a:r>
            <a:r>
              <a:rPr lang="en-US" dirty="0"/>
              <a:t>) and </a:t>
            </a:r>
            <a:r>
              <a:rPr lang="en-US" dirty="0" smtClean="0"/>
              <a:t>Infinity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natural numbers. </a:t>
            </a:r>
            <a:endParaRPr lang="en-US" dirty="0" smtClean="0"/>
          </a:p>
          <a:p>
            <a:r>
              <a:rPr lang="en-US" dirty="0"/>
              <a:t>Integers are whole number with no decimal </a:t>
            </a:r>
            <a:r>
              <a:rPr lang="en-US" dirty="0" smtClean="0"/>
              <a:t>point with or without </a:t>
            </a:r>
          </a:p>
          <a:p>
            <a:pPr marL="0" indent="0">
              <a:buNone/>
            </a:pPr>
            <a:r>
              <a:rPr lang="en-US" dirty="0" smtClean="0"/>
              <a:t>    (+/-) sign 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429"/>
          <a:stretch/>
        </p:blipFill>
        <p:spPr>
          <a:xfrm>
            <a:off x="2597761" y="3912149"/>
            <a:ext cx="2736239" cy="3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Double data type provides the largest and smallest possible magnitudes for a number.</a:t>
            </a:r>
          </a:p>
          <a:p>
            <a:r>
              <a:rPr lang="en-US" dirty="0"/>
              <a:t>Doubles are numbers like 145.335, 6.67 and 9.81.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77" y="3915223"/>
            <a:ext cx="4593246" cy="7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complex variable or value is usually represented as a pair of floating point numbers</a:t>
            </a:r>
            <a:r>
              <a:rPr lang="en-US" dirty="0" smtClean="0"/>
              <a:t>.</a:t>
            </a:r>
          </a:p>
          <a:p>
            <a:r>
              <a:rPr lang="en-US" dirty="0"/>
              <a:t>In statistical data analysis you will not need them often for scientific calculations.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70" y="3962418"/>
            <a:ext cx="4593246" cy="6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data item is a primitive data structure that can assume the value of either “TRUE” or “False”</a:t>
            </a:r>
          </a:p>
          <a:p>
            <a:r>
              <a:rPr lang="en-US" dirty="0"/>
              <a:t>Most commonly used logical operators are </a:t>
            </a:r>
            <a:r>
              <a:rPr lang="en-US" i="1" dirty="0"/>
              <a:t>and, or and not</a:t>
            </a:r>
            <a:r>
              <a:rPr lang="en-US" dirty="0"/>
              <a:t> represented by &amp;, — and !, respectively.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77" y="3910958"/>
            <a:ext cx="4593246" cy="8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Type: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character object is used to represent string values in </a:t>
            </a:r>
            <a:r>
              <a:rPr lang="en-US" dirty="0" smtClean="0"/>
              <a:t>R.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character object is represented by a collection of characters between double quotes (“ ”).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77" y="3738261"/>
            <a:ext cx="4593246" cy="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350" dirty="0">
            <a:solidFill>
              <a:srgbClr val="181717"/>
            </a:solidFill>
            <a:latin typeface="Times New Roman" panose="02020603050405020304" pitchFamily="18" charset="0"/>
            <a:ea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789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Cambria</vt:lpstr>
      <vt:lpstr>Times</vt:lpstr>
      <vt:lpstr>Times New Roman</vt:lpstr>
      <vt:lpstr>Verdana</vt:lpstr>
      <vt:lpstr>Wingdings</vt:lpstr>
      <vt:lpstr>Blank Presentation</vt:lpstr>
      <vt:lpstr>1_Blank Presentation</vt:lpstr>
      <vt:lpstr>PowerPoint Presentation</vt:lpstr>
      <vt:lpstr>Understanding Data</vt:lpstr>
      <vt:lpstr>Importance of Data Type and Data Structure </vt:lpstr>
      <vt:lpstr>Data Type</vt:lpstr>
      <vt:lpstr>Data Type: Integer</vt:lpstr>
      <vt:lpstr>Data Type: Double</vt:lpstr>
      <vt:lpstr>Data Type: Complex</vt:lpstr>
      <vt:lpstr>Data Type: Logical</vt:lpstr>
      <vt:lpstr>Data Type: Character</vt:lpstr>
      <vt:lpstr>Data Type: Factor</vt:lpstr>
      <vt:lpstr>Data Type: Dates and Times</vt:lpstr>
      <vt:lpstr>Data Type: Missing data</vt:lpstr>
      <vt:lpstr>Data Type: Infinite values</vt:lpstr>
      <vt:lpstr>PowerPoint Presentation</vt:lpstr>
      <vt:lpstr>Data Structure </vt:lpstr>
      <vt:lpstr>Data Structure: Vectors </vt:lpstr>
      <vt:lpstr>Data Structure: Matrices and arrays</vt:lpstr>
      <vt:lpstr>Data Structure: Data Frame </vt:lpstr>
      <vt:lpstr>Data Structure: List </vt:lpstr>
      <vt:lpstr>Overview of data Structure </vt:lpstr>
      <vt:lpstr>PowerPoint Presentation</vt:lpstr>
    </vt:vector>
  </TitlesOfParts>
  <Company>Univ of Nebraska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Baburao Kamble</dc:creator>
  <cp:lastModifiedBy>Baburao Kamble</cp:lastModifiedBy>
  <cp:revision>40</cp:revision>
  <cp:lastPrinted>2014-09-08T18:55:59Z</cp:lastPrinted>
  <dcterms:created xsi:type="dcterms:W3CDTF">2014-07-24T20:09:47Z</dcterms:created>
  <dcterms:modified xsi:type="dcterms:W3CDTF">2014-09-08T19:38:55Z</dcterms:modified>
</cp:coreProperties>
</file>