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7" r:id="rId4"/>
    <p:sldId id="339" r:id="rId5"/>
    <p:sldId id="375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00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AA3BA-968E-4970-BC11-9AB1A239A9FF}" type="doc">
      <dgm:prSet loTypeId="urn:microsoft.com/office/officeart/2005/8/layout/process2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BC32D0-076F-4931-88FA-7D72D0F208D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Data Collection</a:t>
          </a:r>
          <a:endParaRPr lang="en-US" dirty="0">
            <a:solidFill>
              <a:srgbClr val="FFFF00"/>
            </a:solidFill>
          </a:endParaRPr>
        </a:p>
      </dgm:t>
    </dgm:pt>
    <dgm:pt modelId="{205FFF14-8C40-465D-9C4B-9A5F4366F62D}" type="parTrans" cxnId="{69F261D2-551D-46A9-9F6C-29BA470067A4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B6CD7672-FB37-4CF5-8385-AC1034A87799}" type="sibTrans" cxnId="{69F261D2-551D-46A9-9F6C-29BA470067A4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6A8FF771-13E7-45AC-9B20-FEBB47049EC1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Import Data </a:t>
          </a:r>
          <a:endParaRPr lang="en-US" dirty="0">
            <a:solidFill>
              <a:srgbClr val="FFFF00"/>
            </a:solidFill>
          </a:endParaRPr>
        </a:p>
      </dgm:t>
    </dgm:pt>
    <dgm:pt modelId="{66463251-62ED-4E57-A8A5-EAA942A84F93}" type="parTrans" cxnId="{C8FC457A-DC89-46A6-B3EB-0CA95B77EE60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DE6531E4-98F1-4926-BA10-260274DBC6C5}" type="sibTrans" cxnId="{C8FC457A-DC89-46A6-B3EB-0CA95B77EE60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A3B0B960-4C5B-485B-A418-D86947EA4EA1}">
      <dgm:prSet phldrT="[Text]"/>
      <dgm:spPr>
        <a:solidFill>
          <a:srgbClr val="00B050"/>
        </a:solidFill>
      </dgm:spPr>
      <dgm:t>
        <a:bodyPr/>
        <a:lstStyle/>
        <a:p>
          <a:r>
            <a:rPr lang="en-US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Prepare, explore, and clean data</a:t>
          </a:r>
          <a:endParaRPr lang="en-US" dirty="0">
            <a:solidFill>
              <a:srgbClr val="FFFF00"/>
            </a:solidFill>
          </a:endParaRPr>
        </a:p>
      </dgm:t>
    </dgm:pt>
    <dgm:pt modelId="{D72058D6-4902-4C3C-99DF-E6805EA47141}" type="parTrans" cxnId="{2DFAD84E-1183-45F3-B60C-1F823168283E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001790E0-3092-4706-87D9-B0BE2389375C}" type="sibTrans" cxnId="{2DFAD84E-1183-45F3-B60C-1F823168283E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F4F0EA61-D2E2-489A-BF28-E2B8C5D78DA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Analysis and Modeling</a:t>
          </a:r>
          <a:endParaRPr lang="en-US" dirty="0">
            <a:solidFill>
              <a:srgbClr val="FFFF00"/>
            </a:solidFill>
          </a:endParaRPr>
        </a:p>
      </dgm:t>
    </dgm:pt>
    <dgm:pt modelId="{4937241D-E1D7-4222-B6C6-D8F76DD840A4}" type="parTrans" cxnId="{E4D36208-F9FB-433F-8395-1B0F516356E9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56B4A8C4-C5D1-4403-8978-22AE59E14D45}" type="sibTrans" cxnId="{E4D36208-F9FB-433F-8395-1B0F516356E9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38898CBE-FE12-422D-895F-C49365474F4F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Export Data (Graph/Chart/Tables)</a:t>
          </a:r>
          <a:endParaRPr lang="en-US" dirty="0">
            <a:solidFill>
              <a:srgbClr val="FFFF00"/>
            </a:solidFill>
          </a:endParaRPr>
        </a:p>
      </dgm:t>
    </dgm:pt>
    <dgm:pt modelId="{F18F14F9-81A6-4B86-BAD3-F0E97AB12869}" type="parTrans" cxnId="{4ACF43BE-9FCF-45B1-9D6C-C004D8174D36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B78D0548-18D1-4400-A070-5A9D2B92099A}" type="sibTrans" cxnId="{4ACF43BE-9FCF-45B1-9D6C-C004D8174D36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ED77A37E-89B1-437D-9CA9-3BC0B2FFDDA7}" type="pres">
      <dgm:prSet presAssocID="{C2AAA3BA-968E-4970-BC11-9AB1A239A9F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F3F28-B33D-4EE7-808A-EB85566925EE}" type="pres">
      <dgm:prSet presAssocID="{61BC32D0-076F-4931-88FA-7D72D0F208D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672C2-84F2-4DE0-97A8-124418BB80A1}" type="pres">
      <dgm:prSet presAssocID="{B6CD7672-FB37-4CF5-8385-AC1034A8779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6DFAC97-F7F3-4DCC-A7CC-53558021BDCB}" type="pres">
      <dgm:prSet presAssocID="{B6CD7672-FB37-4CF5-8385-AC1034A8779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15D3813-E668-49B0-876B-E65A7E835565}" type="pres">
      <dgm:prSet presAssocID="{6A8FF771-13E7-45AC-9B20-FEBB47049E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B2A25-0D87-4976-9BB0-8208732C1FB5}" type="pres">
      <dgm:prSet presAssocID="{DE6531E4-98F1-4926-BA10-260274DBC6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ECC9C23-72E6-4BB3-9BC7-8574C9C9E08C}" type="pres">
      <dgm:prSet presAssocID="{DE6531E4-98F1-4926-BA10-260274DBC6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5B00B52-FF82-4696-8B84-3B897E25B235}" type="pres">
      <dgm:prSet presAssocID="{A3B0B960-4C5B-485B-A418-D86947EA4E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1FA1E-B470-4033-B325-835E2B7A38BB}" type="pres">
      <dgm:prSet presAssocID="{001790E0-3092-4706-87D9-B0BE2389375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27BEA1C-A18F-4574-93E5-E70613853B55}" type="pres">
      <dgm:prSet presAssocID="{001790E0-3092-4706-87D9-B0BE2389375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33A92F9-E760-49A5-AB52-7CA2476AA1EF}" type="pres">
      <dgm:prSet presAssocID="{F4F0EA61-D2E2-489A-BF28-E2B8C5D78D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CDCA3-E16D-4476-A103-A8141034DE62}" type="pres">
      <dgm:prSet presAssocID="{56B4A8C4-C5D1-4403-8978-22AE59E14D4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9B94407-FD29-4820-B9E6-37FE13C0D3F3}" type="pres">
      <dgm:prSet presAssocID="{56B4A8C4-C5D1-4403-8978-22AE59E14D4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11656E7-5E69-4997-B9EA-CC91B8963182}" type="pres">
      <dgm:prSet presAssocID="{38898CBE-FE12-422D-895F-C49365474F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14060B-3926-41B4-B101-2CFE696C5B35}" type="presOf" srcId="{001790E0-3092-4706-87D9-B0BE2389375C}" destId="{EAA1FA1E-B470-4033-B325-835E2B7A38BB}" srcOrd="0" destOrd="0" presId="urn:microsoft.com/office/officeart/2005/8/layout/process2"/>
    <dgm:cxn modelId="{69F261D2-551D-46A9-9F6C-29BA470067A4}" srcId="{C2AAA3BA-968E-4970-BC11-9AB1A239A9FF}" destId="{61BC32D0-076F-4931-88FA-7D72D0F208D0}" srcOrd="0" destOrd="0" parTransId="{205FFF14-8C40-465D-9C4B-9A5F4366F62D}" sibTransId="{B6CD7672-FB37-4CF5-8385-AC1034A87799}"/>
    <dgm:cxn modelId="{2A551760-A5A7-4EC3-8D70-D72A35BC0934}" type="presOf" srcId="{B6CD7672-FB37-4CF5-8385-AC1034A87799}" destId="{EA6672C2-84F2-4DE0-97A8-124418BB80A1}" srcOrd="0" destOrd="0" presId="urn:microsoft.com/office/officeart/2005/8/layout/process2"/>
    <dgm:cxn modelId="{FCFF1405-80A0-4A90-9D4F-03BA3956848B}" type="presOf" srcId="{56B4A8C4-C5D1-4403-8978-22AE59E14D45}" destId="{19B94407-FD29-4820-B9E6-37FE13C0D3F3}" srcOrd="1" destOrd="0" presId="urn:microsoft.com/office/officeart/2005/8/layout/process2"/>
    <dgm:cxn modelId="{DFFD0488-D730-4BAF-BA4A-89DF87F106C2}" type="presOf" srcId="{56B4A8C4-C5D1-4403-8978-22AE59E14D45}" destId="{705CDCA3-E16D-4476-A103-A8141034DE62}" srcOrd="0" destOrd="0" presId="urn:microsoft.com/office/officeart/2005/8/layout/process2"/>
    <dgm:cxn modelId="{B2357C23-B744-41FB-A12F-908E873DE042}" type="presOf" srcId="{38898CBE-FE12-422D-895F-C49365474F4F}" destId="{311656E7-5E69-4997-B9EA-CC91B8963182}" srcOrd="0" destOrd="0" presId="urn:microsoft.com/office/officeart/2005/8/layout/process2"/>
    <dgm:cxn modelId="{21765ED3-D0EE-492E-8E64-2A7FD177198E}" type="presOf" srcId="{B6CD7672-FB37-4CF5-8385-AC1034A87799}" destId="{E6DFAC97-F7F3-4DCC-A7CC-53558021BDCB}" srcOrd="1" destOrd="0" presId="urn:microsoft.com/office/officeart/2005/8/layout/process2"/>
    <dgm:cxn modelId="{B2C7FF68-0605-49EF-98E6-A97B6F0814E4}" type="presOf" srcId="{DE6531E4-98F1-4926-BA10-260274DBC6C5}" destId="{565B2A25-0D87-4976-9BB0-8208732C1FB5}" srcOrd="0" destOrd="0" presId="urn:microsoft.com/office/officeart/2005/8/layout/process2"/>
    <dgm:cxn modelId="{D0F4DB5E-E25E-496F-989A-64107F70EE13}" type="presOf" srcId="{F4F0EA61-D2E2-489A-BF28-E2B8C5D78DA6}" destId="{D33A92F9-E760-49A5-AB52-7CA2476AA1EF}" srcOrd="0" destOrd="0" presId="urn:microsoft.com/office/officeart/2005/8/layout/process2"/>
    <dgm:cxn modelId="{C0ABCAB8-F903-43D8-B9DB-30C08424D04E}" type="presOf" srcId="{6A8FF771-13E7-45AC-9B20-FEBB47049EC1}" destId="{715D3813-E668-49B0-876B-E65A7E835565}" srcOrd="0" destOrd="0" presId="urn:microsoft.com/office/officeart/2005/8/layout/process2"/>
    <dgm:cxn modelId="{4ACF43BE-9FCF-45B1-9D6C-C004D8174D36}" srcId="{C2AAA3BA-968E-4970-BC11-9AB1A239A9FF}" destId="{38898CBE-FE12-422D-895F-C49365474F4F}" srcOrd="4" destOrd="0" parTransId="{F18F14F9-81A6-4B86-BAD3-F0E97AB12869}" sibTransId="{B78D0548-18D1-4400-A070-5A9D2B92099A}"/>
    <dgm:cxn modelId="{7C8127CB-67C5-4DD8-A946-40D58703DA5F}" type="presOf" srcId="{A3B0B960-4C5B-485B-A418-D86947EA4EA1}" destId="{95B00B52-FF82-4696-8B84-3B897E25B235}" srcOrd="0" destOrd="0" presId="urn:microsoft.com/office/officeart/2005/8/layout/process2"/>
    <dgm:cxn modelId="{C8FC457A-DC89-46A6-B3EB-0CA95B77EE60}" srcId="{C2AAA3BA-968E-4970-BC11-9AB1A239A9FF}" destId="{6A8FF771-13E7-45AC-9B20-FEBB47049EC1}" srcOrd="1" destOrd="0" parTransId="{66463251-62ED-4E57-A8A5-EAA942A84F93}" sibTransId="{DE6531E4-98F1-4926-BA10-260274DBC6C5}"/>
    <dgm:cxn modelId="{1BB7BB41-4002-42CE-8BDD-D6A9291641E4}" type="presOf" srcId="{C2AAA3BA-968E-4970-BC11-9AB1A239A9FF}" destId="{ED77A37E-89B1-437D-9CA9-3BC0B2FFDDA7}" srcOrd="0" destOrd="0" presId="urn:microsoft.com/office/officeart/2005/8/layout/process2"/>
    <dgm:cxn modelId="{27781D2A-8D11-4105-8E5F-19652B131D0E}" type="presOf" srcId="{61BC32D0-076F-4931-88FA-7D72D0F208D0}" destId="{A5AF3F28-B33D-4EE7-808A-EB85566925EE}" srcOrd="0" destOrd="0" presId="urn:microsoft.com/office/officeart/2005/8/layout/process2"/>
    <dgm:cxn modelId="{DCBB4DDF-EC8A-46E6-8E2C-42D52F5647F2}" type="presOf" srcId="{001790E0-3092-4706-87D9-B0BE2389375C}" destId="{327BEA1C-A18F-4574-93E5-E70613853B55}" srcOrd="1" destOrd="0" presId="urn:microsoft.com/office/officeart/2005/8/layout/process2"/>
    <dgm:cxn modelId="{2DFAD84E-1183-45F3-B60C-1F823168283E}" srcId="{C2AAA3BA-968E-4970-BC11-9AB1A239A9FF}" destId="{A3B0B960-4C5B-485B-A418-D86947EA4EA1}" srcOrd="2" destOrd="0" parTransId="{D72058D6-4902-4C3C-99DF-E6805EA47141}" sibTransId="{001790E0-3092-4706-87D9-B0BE2389375C}"/>
    <dgm:cxn modelId="{71A562C2-565E-4FA6-B338-82514E47F7F2}" type="presOf" srcId="{DE6531E4-98F1-4926-BA10-260274DBC6C5}" destId="{AECC9C23-72E6-4BB3-9BC7-8574C9C9E08C}" srcOrd="1" destOrd="0" presId="urn:microsoft.com/office/officeart/2005/8/layout/process2"/>
    <dgm:cxn modelId="{E4D36208-F9FB-433F-8395-1B0F516356E9}" srcId="{C2AAA3BA-968E-4970-BC11-9AB1A239A9FF}" destId="{F4F0EA61-D2E2-489A-BF28-E2B8C5D78DA6}" srcOrd="3" destOrd="0" parTransId="{4937241D-E1D7-4222-B6C6-D8F76DD840A4}" sibTransId="{56B4A8C4-C5D1-4403-8978-22AE59E14D45}"/>
    <dgm:cxn modelId="{CA58846A-02E8-4079-B368-0D8BE1C06243}" type="presParOf" srcId="{ED77A37E-89B1-437D-9CA9-3BC0B2FFDDA7}" destId="{A5AF3F28-B33D-4EE7-808A-EB85566925EE}" srcOrd="0" destOrd="0" presId="urn:microsoft.com/office/officeart/2005/8/layout/process2"/>
    <dgm:cxn modelId="{B6FB342B-07C0-4704-9E88-65E91DF6282E}" type="presParOf" srcId="{ED77A37E-89B1-437D-9CA9-3BC0B2FFDDA7}" destId="{EA6672C2-84F2-4DE0-97A8-124418BB80A1}" srcOrd="1" destOrd="0" presId="urn:microsoft.com/office/officeart/2005/8/layout/process2"/>
    <dgm:cxn modelId="{4C4F7D71-7BF5-4559-BD41-303106C3F8FA}" type="presParOf" srcId="{EA6672C2-84F2-4DE0-97A8-124418BB80A1}" destId="{E6DFAC97-F7F3-4DCC-A7CC-53558021BDCB}" srcOrd="0" destOrd="0" presId="urn:microsoft.com/office/officeart/2005/8/layout/process2"/>
    <dgm:cxn modelId="{42122F07-E2DE-48F5-842A-483FACAD9895}" type="presParOf" srcId="{ED77A37E-89B1-437D-9CA9-3BC0B2FFDDA7}" destId="{715D3813-E668-49B0-876B-E65A7E835565}" srcOrd="2" destOrd="0" presId="urn:microsoft.com/office/officeart/2005/8/layout/process2"/>
    <dgm:cxn modelId="{B2B08AD1-ED56-43A3-B349-88BB77632A29}" type="presParOf" srcId="{ED77A37E-89B1-437D-9CA9-3BC0B2FFDDA7}" destId="{565B2A25-0D87-4976-9BB0-8208732C1FB5}" srcOrd="3" destOrd="0" presId="urn:microsoft.com/office/officeart/2005/8/layout/process2"/>
    <dgm:cxn modelId="{519F6720-9012-466D-AEE1-0C1CFFE47599}" type="presParOf" srcId="{565B2A25-0D87-4976-9BB0-8208732C1FB5}" destId="{AECC9C23-72E6-4BB3-9BC7-8574C9C9E08C}" srcOrd="0" destOrd="0" presId="urn:microsoft.com/office/officeart/2005/8/layout/process2"/>
    <dgm:cxn modelId="{354CB0D6-CBAD-4ED9-BF3E-694EB19E7811}" type="presParOf" srcId="{ED77A37E-89B1-437D-9CA9-3BC0B2FFDDA7}" destId="{95B00B52-FF82-4696-8B84-3B897E25B235}" srcOrd="4" destOrd="0" presId="urn:microsoft.com/office/officeart/2005/8/layout/process2"/>
    <dgm:cxn modelId="{64BD03CC-CF19-4CD7-833C-4A040C495509}" type="presParOf" srcId="{ED77A37E-89B1-437D-9CA9-3BC0B2FFDDA7}" destId="{EAA1FA1E-B470-4033-B325-835E2B7A38BB}" srcOrd="5" destOrd="0" presId="urn:microsoft.com/office/officeart/2005/8/layout/process2"/>
    <dgm:cxn modelId="{8D872B71-D97B-40BD-8BAF-8DB0DBBF9E9D}" type="presParOf" srcId="{EAA1FA1E-B470-4033-B325-835E2B7A38BB}" destId="{327BEA1C-A18F-4574-93E5-E70613853B55}" srcOrd="0" destOrd="0" presId="urn:microsoft.com/office/officeart/2005/8/layout/process2"/>
    <dgm:cxn modelId="{7D69451B-098B-49A8-861B-2E418DFAE73F}" type="presParOf" srcId="{ED77A37E-89B1-437D-9CA9-3BC0B2FFDDA7}" destId="{D33A92F9-E760-49A5-AB52-7CA2476AA1EF}" srcOrd="6" destOrd="0" presId="urn:microsoft.com/office/officeart/2005/8/layout/process2"/>
    <dgm:cxn modelId="{C66495FD-5B3A-4503-AA1F-687222AFE85F}" type="presParOf" srcId="{ED77A37E-89B1-437D-9CA9-3BC0B2FFDDA7}" destId="{705CDCA3-E16D-4476-A103-A8141034DE62}" srcOrd="7" destOrd="0" presId="urn:microsoft.com/office/officeart/2005/8/layout/process2"/>
    <dgm:cxn modelId="{B5FB68CC-7CEF-426D-BBCC-1B8D19423E2C}" type="presParOf" srcId="{705CDCA3-E16D-4476-A103-A8141034DE62}" destId="{19B94407-FD29-4820-B9E6-37FE13C0D3F3}" srcOrd="0" destOrd="0" presId="urn:microsoft.com/office/officeart/2005/8/layout/process2"/>
    <dgm:cxn modelId="{7A47C413-6B25-4CD2-8F84-47BDAE006CB5}" type="presParOf" srcId="{ED77A37E-89B1-437D-9CA9-3BC0B2FFDDA7}" destId="{311656E7-5E69-4997-B9EA-CC91B896318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909BBD-57E6-4694-8845-135808D94592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B7517B-8713-422E-87C2-8EAB4F01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99F4-A9CD-43EC-924B-A058E2128C8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D0E88-EFF1-44DB-8650-BE6D220D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C465-C6DD-438C-8EF7-2FD2FF27DE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C465-C6DD-438C-8EF7-2FD2FF27DE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sure whether to add to this or remove it and deal with it later?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99112-8B95-4A47-9325-720AA945E7CA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1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39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8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5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4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5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1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2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0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9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19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6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2261" y="4690207"/>
            <a:ext cx="5029199" cy="8533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4726"/>
                </a:solidFill>
                <a:latin typeface="+mj-lt"/>
              </a:rPr>
              <a:t>Baburao Kamble (</a:t>
            </a:r>
            <a:r>
              <a:rPr lang="en-US" dirty="0" err="1" smtClean="0">
                <a:solidFill>
                  <a:srgbClr val="D24726"/>
                </a:solidFill>
                <a:latin typeface="+mj-lt"/>
              </a:rPr>
              <a:t>Ph.D</a:t>
            </a:r>
            <a:r>
              <a:rPr lang="en-US" dirty="0" smtClean="0">
                <a:solidFill>
                  <a:srgbClr val="D24726"/>
                </a:solidFill>
                <a:latin typeface="+mj-lt"/>
              </a:rPr>
              <a:t>)</a:t>
            </a:r>
            <a:endParaRPr lang="en-US" dirty="0">
              <a:solidFill>
                <a:srgbClr val="D24726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D24726"/>
                </a:solidFill>
                <a:latin typeface="+mj-lt"/>
              </a:rPr>
              <a:t>University of Nebraska-Lincoln </a:t>
            </a:r>
          </a:p>
        </p:txBody>
      </p:sp>
      <p:sp>
        <p:nvSpPr>
          <p:cNvPr id="3" name="Rectangle 2"/>
          <p:cNvSpPr/>
          <p:nvPr/>
        </p:nvSpPr>
        <p:spPr>
          <a:xfrm>
            <a:off x="-97104" y="878569"/>
            <a:ext cx="91197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Data Analysis Using R</a:t>
            </a:r>
          </a:p>
          <a:p>
            <a:pPr algn="ctr"/>
            <a:r>
              <a:rPr lang="en-US" sz="3000" dirty="0" smtClean="0"/>
              <a:t>Week6: </a:t>
            </a:r>
            <a:r>
              <a:rPr lang="en-US" sz="3000" smtClean="0"/>
              <a:t>Advanced </a:t>
            </a:r>
            <a:r>
              <a:rPr lang="en-US" sz="3000" smtClean="0"/>
              <a:t>Visualization</a:t>
            </a:r>
            <a:r>
              <a:rPr lang="en-US" sz="2000" smtClean="0"/>
              <a:t> </a:t>
            </a:r>
            <a:r>
              <a:rPr lang="en-US" sz="3000" dirty="0" smtClean="0"/>
              <a:t>in 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101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Simple Scatter Plot using </a:t>
            </a:r>
            <a:r>
              <a:rPr lang="en-GB" dirty="0" err="1" smtClean="0"/>
              <a:t>qplot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require(ggplot2)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qplot(THigh,TLow,data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weatherdata</a:t>
            </a:r>
            <a:r>
              <a:rPr lang="en-US" sz="2000" dirty="0" smtClean="0">
                <a:solidFill>
                  <a:srgbClr val="FF0000"/>
                </a:solidFill>
              </a:rPr>
              <a:t>,  main="</a:t>
            </a:r>
            <a:r>
              <a:rPr lang="en-US" sz="2000" dirty="0" err="1" smtClean="0">
                <a:solidFill>
                  <a:srgbClr val="FF0000"/>
                </a:solidFill>
              </a:rPr>
              <a:t>TLow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THigh</a:t>
            </a:r>
            <a:r>
              <a:rPr lang="en-US" sz="2000" dirty="0" smtClean="0">
                <a:solidFill>
                  <a:srgbClr val="FF0000"/>
                </a:solidFill>
              </a:rPr>
              <a:t>")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5496560" cy="35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4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Panelling using </a:t>
            </a:r>
            <a:r>
              <a:rPr lang="en-GB" dirty="0" err="1" smtClean="0"/>
              <a:t>qplot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qplot(THigh,TLow,data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weatherdata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facets=~</a:t>
            </a:r>
            <a:r>
              <a:rPr lang="en-US" sz="2000" dirty="0" err="1" smtClean="0">
                <a:solidFill>
                  <a:srgbClr val="FF0000"/>
                </a:solidFill>
              </a:rPr>
              <a:t>DroughtAnalysis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geom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c("point</a:t>
            </a:r>
            <a:r>
              <a:rPr lang="en-US" sz="2000" dirty="0" smtClean="0">
                <a:solidFill>
                  <a:srgbClr val="FF0000"/>
                </a:solidFill>
              </a:rPr>
              <a:t>", "</a:t>
            </a:r>
            <a:r>
              <a:rPr lang="en-US" sz="2000" dirty="0" err="1" smtClean="0">
                <a:solidFill>
                  <a:srgbClr val="FF0000"/>
                </a:solidFill>
              </a:rPr>
              <a:t>line"),main</a:t>
            </a:r>
            <a:r>
              <a:rPr lang="en-US" sz="2000" dirty="0" smtClean="0">
                <a:solidFill>
                  <a:srgbClr val="FF0000"/>
                </a:solidFill>
              </a:rPr>
              <a:t>="</a:t>
            </a:r>
            <a:r>
              <a:rPr lang="en-US" sz="2000" dirty="0" err="1" smtClean="0">
                <a:solidFill>
                  <a:srgbClr val="FF0000"/>
                </a:solidFill>
              </a:rPr>
              <a:t>TLow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Thigh",color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DroughtAnalysis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5496560" cy="35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Styling appears in many places in ggplot2</a:t>
            </a:r>
          </a:p>
          <a:p>
            <a:r>
              <a:rPr lang="en-GB" dirty="0" smtClean="0"/>
              <a:t>The graphics shown so far have already been “styled” to some degree</a:t>
            </a:r>
          </a:p>
          <a:p>
            <a:r>
              <a:rPr lang="en-GB" dirty="0" smtClean="0"/>
              <a:t>In-built themes control general page styling: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Plot styling is controlled by scale layers…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3" y="3966826"/>
            <a:ext cx="8615804" cy="103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 smtClean="0">
                <a:latin typeface="Garamond" pitchFamily="18" charset="0"/>
              </a:rPr>
              <a:t>Data: </a:t>
            </a:r>
            <a:r>
              <a:rPr lang="en-US" sz="2400" dirty="0" smtClean="0">
                <a:latin typeface="Garamond" pitchFamily="18" charset="0"/>
              </a:rPr>
              <a:t>what we want to visualize</a:t>
            </a:r>
          </a:p>
          <a:p>
            <a:pPr>
              <a:buFont typeface="Arial"/>
              <a:buChar char="•"/>
            </a:pPr>
            <a:r>
              <a:rPr lang="en-US" sz="2400" b="1" dirty="0" err="1" smtClean="0">
                <a:latin typeface="Garamond" pitchFamily="18" charset="0"/>
              </a:rPr>
              <a:t>Geoms</a:t>
            </a:r>
            <a:r>
              <a:rPr lang="en-US" sz="2400" b="1" dirty="0" smtClean="0">
                <a:latin typeface="Garamond" pitchFamily="18" charset="0"/>
              </a:rPr>
              <a:t>: </a:t>
            </a:r>
            <a:r>
              <a:rPr lang="en-US" sz="2400" dirty="0" smtClean="0">
                <a:latin typeface="Garamond" pitchFamily="18" charset="0"/>
              </a:rPr>
              <a:t>geometric objects drawn to represent the data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latin typeface="Garamond" pitchFamily="18" charset="0"/>
              </a:rPr>
              <a:t>Aesthetics (</a:t>
            </a:r>
            <a:r>
              <a:rPr lang="en-US" sz="2400" b="1" dirty="0" err="1" smtClean="0">
                <a:latin typeface="Garamond" pitchFamily="18" charset="0"/>
              </a:rPr>
              <a:t>aes</a:t>
            </a:r>
            <a:r>
              <a:rPr lang="en-US" sz="2400" b="1" dirty="0" smtClean="0">
                <a:latin typeface="Garamond" pitchFamily="18" charset="0"/>
              </a:rPr>
              <a:t>): </a:t>
            </a:r>
            <a:r>
              <a:rPr lang="en-US" sz="2400" dirty="0" smtClean="0">
                <a:latin typeface="Garamond" pitchFamily="18" charset="0"/>
              </a:rPr>
              <a:t>visual properties of </a:t>
            </a:r>
            <a:r>
              <a:rPr lang="en-US" sz="2400" dirty="0" err="1" smtClean="0">
                <a:latin typeface="Garamond" pitchFamily="18" charset="0"/>
              </a:rPr>
              <a:t>geoms</a:t>
            </a:r>
            <a:r>
              <a:rPr lang="en-US" sz="2400" dirty="0" smtClean="0">
                <a:latin typeface="Garamond" pitchFamily="18" charset="0"/>
              </a:rPr>
              <a:t> such as defining X, defining Y,  line color, point shapes, etc.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latin typeface="Garamond" pitchFamily="18" charset="0"/>
              </a:rPr>
              <a:t>Mappings: </a:t>
            </a:r>
            <a:r>
              <a:rPr lang="en-US" sz="2400" dirty="0" smtClean="0">
                <a:latin typeface="Garamond" pitchFamily="18" charset="0"/>
              </a:rPr>
              <a:t>mapping from data values to aesthetics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latin typeface="Garamond" pitchFamily="18" charset="0"/>
              </a:rPr>
              <a:t>Scales: </a:t>
            </a:r>
            <a:r>
              <a:rPr lang="en-US" sz="2400" dirty="0" smtClean="0">
                <a:latin typeface="Garamond" pitchFamily="18" charset="0"/>
              </a:rPr>
              <a:t>control mapping from data space to aesthetic space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latin typeface="Garamond" pitchFamily="18" charset="0"/>
              </a:rPr>
              <a:t>Guides: </a:t>
            </a:r>
            <a:r>
              <a:rPr lang="en-US" sz="2400" dirty="0" smtClean="0">
                <a:latin typeface="Garamond" pitchFamily="18" charset="0"/>
              </a:rPr>
              <a:t>show viewer how to map visual properties back to data space: tick marks and labels,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Geometric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7"/>
            <a:ext cx="6766560" cy="115734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+mj-lt"/>
              </a:rPr>
              <a:t>A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geom</a:t>
            </a:r>
            <a:r>
              <a:rPr lang="en-US" dirty="0">
                <a:latin typeface="+mj-lt"/>
              </a:rPr>
              <a:t> can only display certain </a:t>
            </a:r>
            <a:r>
              <a:rPr lang="en-US" dirty="0" smtClean="0">
                <a:latin typeface="+mj-lt"/>
              </a:rPr>
              <a:t>aesthetics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plot must have at least one </a:t>
            </a:r>
            <a:r>
              <a:rPr lang="en-US" dirty="0" err="1">
                <a:latin typeface="+mj-lt"/>
              </a:rPr>
              <a:t>geom</a:t>
            </a:r>
            <a:r>
              <a:rPr lang="en-US" dirty="0">
                <a:latin typeface="+mj-lt"/>
              </a:rPr>
              <a:t>; there is no upper limit</a:t>
            </a:r>
            <a:endParaRPr lang="en-US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54541"/>
            <a:ext cx="3971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660983"/>
            <a:ext cx="3514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8" y="5029200"/>
            <a:ext cx="32575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181600"/>
            <a:ext cx="3829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706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6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6300" y="3425396"/>
            <a:ext cx="7391400" cy="1103061"/>
          </a:xfrm>
          <a:ln w="22225">
            <a:solidFill>
              <a:srgbClr val="00FFFF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ggplot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(data=weather,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aes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(x=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Tmin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 y=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Tmax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))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geom_point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7" name="Bent Arrow 6"/>
          <p:cNvSpPr/>
          <p:nvPr/>
        </p:nvSpPr>
        <p:spPr bwMode="auto">
          <a:xfrm rot="16200000" flipV="1">
            <a:off x="4286250" y="4280806"/>
            <a:ext cx="457200" cy="9525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Bent Arrow 7"/>
          <p:cNvSpPr/>
          <p:nvPr/>
        </p:nvSpPr>
        <p:spPr bwMode="auto">
          <a:xfrm rot="16200000" flipH="1" flipV="1">
            <a:off x="2747824" y="2963398"/>
            <a:ext cx="381000" cy="6477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Bent Arrow 8"/>
          <p:cNvSpPr/>
          <p:nvPr/>
        </p:nvSpPr>
        <p:spPr bwMode="auto">
          <a:xfrm rot="16200000" flipH="1">
            <a:off x="5124451" y="2705280"/>
            <a:ext cx="380999" cy="13335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1701" y="2667000"/>
            <a:ext cx="329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Aesthetic Mappings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" y="2614102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dirty="0" err="1" smtClean="0">
                <a:latin typeface="+mj-lt"/>
              </a:rPr>
              <a:t>data.frame</a:t>
            </a:r>
            <a:r>
              <a:rPr lang="en-US" sz="2400" dirty="0" smtClean="0">
                <a:latin typeface="+mj-lt"/>
              </a:rPr>
              <a:t> to plot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5369" y="4902213"/>
            <a:ext cx="51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What </a:t>
            </a:r>
            <a:r>
              <a:rPr lang="en-US" sz="2400" dirty="0" err="1" smtClean="0">
                <a:latin typeface="+mj-lt"/>
              </a:rPr>
              <a:t>geom</a:t>
            </a:r>
            <a:r>
              <a:rPr lang="en-US" sz="2400" dirty="0" smtClean="0">
                <a:latin typeface="+mj-lt"/>
              </a:rPr>
              <a:t> to use in plotting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5611661"/>
            <a:ext cx="4183947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ggplot2 graphics work with layers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1: Scatter Plot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577385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Ggplot2 example 1</a:t>
            </a:r>
          </a:p>
          <a:p>
            <a:pPr lvl="2">
              <a:buFont typeface="Arial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ggplot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(data,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aes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(x=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Tmean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, y=ET))</a:t>
            </a:r>
          </a:p>
          <a:p>
            <a:pPr lvl="2"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lvl="2" indent="-342900"/>
            <a:r>
              <a:rPr lang="en-US" sz="3200" dirty="0" smtClean="0"/>
              <a:t>But we need to add geometric objects such as points, so we need to add:</a:t>
            </a:r>
          </a:p>
          <a:p>
            <a:pPr lvl="3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ggplot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weatherdata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 pitchFamily="18" charset="0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x=</a:t>
            </a:r>
            <a:r>
              <a:rPr lang="en-US" dirty="0" err="1">
                <a:solidFill>
                  <a:srgbClr val="FF0000"/>
                </a:solidFill>
                <a:latin typeface="Garamond" pitchFamily="18" charset="0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, y=ET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)) + </a:t>
            </a: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geom_point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( 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We can add group to the color of the points, by adding specifying aesthetics for that particular </a:t>
            </a:r>
            <a:r>
              <a:rPr lang="en-US" sz="3200" dirty="0" err="1" smtClean="0"/>
              <a:t>geom</a:t>
            </a:r>
            <a:endParaRPr lang="en-US" sz="3200" dirty="0" smtClean="0"/>
          </a:p>
          <a:p>
            <a:pPr lvl="3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ggplot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weatherdata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aes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x=</a:t>
            </a:r>
            <a:r>
              <a:rPr lang="en-US" dirty="0" err="1">
                <a:solidFill>
                  <a:srgbClr val="FF0000"/>
                </a:solidFill>
                <a:latin typeface="Garamond" pitchFamily="18" charset="0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, y=ET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)) + </a:t>
            </a: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geom_point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Garamond" pitchFamily="18" charset="0"/>
              </a:rPr>
              <a:t>aes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(color=Drought))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buFont typeface="Arial"/>
              <a:buChar char="•"/>
            </a:pPr>
            <a:endParaRPr lang="en-US" sz="2400" dirty="0" smtClean="0">
              <a:latin typeface="Garamond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838200"/>
            <a:ext cx="830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1: Scatter Plot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91440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Ggplot2 example 1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Garamond" pitchFamily="18" charset="0"/>
              </a:rPr>
              <a:t>We can add group to the color of the points, by adding specifying aesthetics for that particular </a:t>
            </a:r>
            <a:r>
              <a:rPr lang="en-US" sz="2000" dirty="0" err="1" smtClean="0">
                <a:latin typeface="Garamond" pitchFamily="18" charset="0"/>
              </a:rPr>
              <a:t>geom</a:t>
            </a:r>
            <a:endParaRPr lang="en-US" sz="2000" dirty="0" smtClean="0">
              <a:latin typeface="Garamond" pitchFamily="18" charset="0"/>
            </a:endParaRPr>
          </a:p>
          <a:p>
            <a:pPr lvl="1">
              <a:buFont typeface="Arial"/>
              <a:buChar char="•"/>
            </a:pPr>
            <a:endParaRPr lang="en-US" sz="2400" dirty="0" smtClean="0">
              <a:latin typeface="Garamond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10" y="2708910"/>
            <a:ext cx="3657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0891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: Scatter Plot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410200"/>
          </a:xfrm>
        </p:spPr>
        <p:txBody>
          <a:bodyPr>
            <a:noAutofit/>
          </a:bodyPr>
          <a:lstStyle/>
          <a:p>
            <a:r>
              <a:rPr lang="en-US" dirty="0" smtClean="0"/>
              <a:t>Ggplot2 example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How about changing the axes?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Command: </a:t>
            </a:r>
          </a:p>
          <a:p>
            <a:pPr lvl="3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dat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 (x</a:t>
            </a: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=PC1, 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y</a:t>
            </a: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=PC2)) + </a:t>
            </a:r>
            <a:r>
              <a:rPr lang="en-US" dirty="0" err="1" smtClean="0">
                <a:solidFill>
                  <a:srgbClr val="FF0000"/>
                </a:solidFill>
                <a:latin typeface="Garamond"/>
                <a:cs typeface="Garamond"/>
              </a:rPr>
              <a:t>geom_point</a:t>
            </a: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( )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Modify the scale:</a:t>
            </a:r>
          </a:p>
          <a:p>
            <a:pPr lvl="3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dat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 (x=PC1, y=PC2)) 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geom_point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 ) 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geom_point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 )+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scale_x_continuous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 (limits = c(0,8))</a:t>
            </a:r>
          </a:p>
          <a:p>
            <a:pPr marL="1371600" lvl="3" indent="0">
              <a:buNone/>
            </a:pPr>
            <a:endParaRPr lang="en-US" sz="2000" dirty="0">
              <a:solidFill>
                <a:srgbClr val="FF0000"/>
              </a:solidFill>
              <a:latin typeface="Garamond"/>
              <a:cs typeface="Garamond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pic>
        <p:nvPicPr>
          <p:cNvPr id="8" name="Picture 7" descr="Figure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15468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Typical </a:t>
            </a:r>
            <a:r>
              <a:rPr lang="en-US" sz="2800" dirty="0">
                <a:solidFill>
                  <a:srgbClr val="181717"/>
                </a:solidFill>
                <a:latin typeface="Franklin Gothic"/>
              </a:rPr>
              <a:t>D</a:t>
            </a:r>
            <a:r>
              <a:rPr lang="en-US" sz="2800" dirty="0" smtClean="0">
                <a:solidFill>
                  <a:srgbClr val="181717"/>
                </a:solidFill>
                <a:latin typeface="Franklin Gothic"/>
                <a:ea typeface="Franklin Gothic"/>
                <a:cs typeface="Franklin Gothic"/>
              </a:rPr>
              <a:t>ata Analysis for Research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66310635"/>
              </p:ext>
            </p:extLst>
          </p:nvPr>
        </p:nvGraphicFramePr>
        <p:xfrm>
          <a:off x="533400" y="16073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6019800" y="2943059"/>
            <a:ext cx="2598218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/>
              <a:t>Getting a feel for the data using plots, then analyzing the data with correlations and linear regression.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547724" y="3673784"/>
            <a:ext cx="1424198" cy="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57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: Scatter Plot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410200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Ggplot2 example 1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aramond"/>
                <a:cs typeface="Garamond"/>
              </a:rPr>
              <a:t>Change points </a:t>
            </a:r>
          </a:p>
          <a:p>
            <a:pPr lvl="3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q1&lt;-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 (x=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y=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ET,color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DroughtAnalysis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))+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geom_point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(shape=2) 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scale_colour_hue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(l=50) </a:t>
            </a:r>
            <a:endParaRPr lang="en-US" dirty="0" smtClean="0">
              <a:solidFill>
                <a:srgbClr val="FF0000"/>
              </a:solidFill>
              <a:latin typeface="Garamond"/>
              <a:cs typeface="Garamond"/>
            </a:endParaRPr>
          </a:p>
          <a:p>
            <a:pPr lvl="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Garamond"/>
                <a:cs typeface="Garamond"/>
              </a:rPr>
              <a:t># Use a slightly darker palette than normal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92" y="29718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: Scatter Plot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1273"/>
            <a:ext cx="8991600" cy="5410200"/>
          </a:xfrm>
        </p:spPr>
        <p:txBody>
          <a:bodyPr>
            <a:noAutofit/>
          </a:bodyPr>
          <a:lstStyle/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Garamond"/>
                <a:cs typeface="Garamond"/>
              </a:rPr>
              <a:t>Add regression lines</a:t>
            </a:r>
          </a:p>
          <a:p>
            <a:pPr lvl="3"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y=ET)) 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geom_point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(shape=1) 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scale_colour_hue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(l=50) 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geom_smooth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(method = lm, se=TRUE) 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00"/>
                </a:solidFill>
                <a:latin typeface="Garamond"/>
                <a:cs typeface="Garamond"/>
              </a:rPr>
              <a:t>#Add linear regression lines but don’t add shaded confidence region</a:t>
            </a:r>
          </a:p>
          <a:p>
            <a:pPr lvl="3"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y=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ET,color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DroughtAnalysis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)) + </a:t>
            </a:r>
            <a:r>
              <a:rPr lang="en-US" dirty="0" err="1" smtClean="0">
                <a:solidFill>
                  <a:srgbClr val="FF0000"/>
                </a:solidFill>
                <a:latin typeface="Garamond"/>
                <a:cs typeface="Garamond"/>
              </a:rPr>
              <a:t>geom_point</a:t>
            </a: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(shape=1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) +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scale_colour_hue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(l=50) </a:t>
            </a: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+ </a:t>
            </a:r>
            <a:r>
              <a:rPr lang="en-US" dirty="0" err="1" smtClean="0">
                <a:solidFill>
                  <a:srgbClr val="FF0000"/>
                </a:solidFill>
                <a:latin typeface="Garamond"/>
                <a:cs typeface="Garamond"/>
              </a:rPr>
              <a:t>geom_smooth</a:t>
            </a: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(method 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= lm, se=FALSE) </a:t>
            </a:r>
            <a:endParaRPr lang="en-US" dirty="0" smtClean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38205"/>
            <a:ext cx="3563388" cy="26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0"/>
            <a:ext cx="102108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2: Histograms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ramond"/>
                <a:cs typeface="Garamond"/>
              </a:rPr>
              <a:t>Histogram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)) + 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geom_histogram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binwidth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=10, 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colour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="red", fill="white")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</a:br>
            <a:r>
              <a:rPr lang="en-US" sz="2400" dirty="0" smtClean="0">
                <a:solidFill>
                  <a:srgbClr val="000000"/>
                </a:solidFill>
                <a:latin typeface="Garamond"/>
                <a:cs typeface="Garamond"/>
              </a:rPr>
              <a:t>Histogram adding the mean</a:t>
            </a:r>
            <a:endParaRPr lang="en-US" sz="2400" dirty="0" smtClean="0">
              <a:solidFill>
                <a:srgbClr val="FF0000"/>
              </a:solidFill>
              <a:latin typeface="Garamond"/>
              <a:cs typeface="Garamond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)) + 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geom_histogram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binwidth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=10, 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colour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="black", fill="white") 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+</a:t>
            </a:r>
            <a:r>
              <a:rPr lang="en-US" sz="2000" dirty="0" err="1" smtClean="0">
                <a:solidFill>
                  <a:srgbClr val="FF0000"/>
                </a:solidFill>
                <a:latin typeface="Garamond"/>
                <a:cs typeface="Garamond"/>
              </a:rPr>
              <a:t>geom_vline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Garamond"/>
                <a:cs typeface="Garamond"/>
              </a:rPr>
              <a:t>xintercept</a:t>
            </a:r>
            <a:r>
              <a:rPr lang="en-US" sz="2000" dirty="0" smtClean="0">
                <a:solidFill>
                  <a:srgbClr val="FF0000"/>
                </a:solidFill>
                <a:latin typeface="Garamond"/>
                <a:cs typeface="Garamond"/>
              </a:rPr>
              <a:t>=mean(</a:t>
            </a:r>
            <a:r>
              <a:rPr lang="en-US" sz="2000" dirty="0" err="1" smtClean="0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, na.rm=T)),color="red", </a:t>
            </a:r>
            <a:r>
              <a:rPr lang="en-US" sz="2000" dirty="0" err="1">
                <a:solidFill>
                  <a:srgbClr val="FF0000"/>
                </a:solidFill>
                <a:latin typeface="Garamond"/>
                <a:cs typeface="Garamond"/>
              </a:rPr>
              <a:t>linetype</a:t>
            </a:r>
            <a:r>
              <a:rPr lang="en-US" sz="2000" dirty="0">
                <a:solidFill>
                  <a:srgbClr val="FF0000"/>
                </a:solidFill>
                <a:latin typeface="Garamond"/>
                <a:cs typeface="Garamond"/>
              </a:rPr>
              <a:t>="dashed", size=1)</a:t>
            </a:r>
          </a:p>
          <a:p>
            <a:pPr marL="0" indent="0">
              <a:buNone/>
            </a:pPr>
            <a:r>
              <a:rPr lang="en-US" sz="2000" dirty="0" smtClean="0">
                <a:latin typeface="Garamond"/>
                <a:cs typeface="Garamond"/>
              </a:rPr>
              <a:t>Tip: you can use “bin width” to adjust bin size (wider bins, more items in each bin)</a:t>
            </a:r>
          </a:p>
          <a:p>
            <a:pPr marL="0" indent="0">
              <a:buNone/>
            </a:pPr>
            <a:endParaRPr lang="en-US" sz="2000" dirty="0" smtClean="0">
              <a:latin typeface="Garamond"/>
              <a:cs typeface="Garamond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516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0"/>
            <a:ext cx="102108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: Histogram and </a:t>
            </a:r>
            <a:br>
              <a:rPr lang="en-US" sz="3600" dirty="0" smtClean="0">
                <a:latin typeface="Candara" pitchFamily="34" charset="0"/>
              </a:rPr>
            </a:br>
            <a:r>
              <a:rPr lang="en-US" sz="3600" dirty="0" smtClean="0">
                <a:latin typeface="Candara" pitchFamily="34" charset="0"/>
              </a:rPr>
              <a:t>Density Graphs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429000"/>
            <a:ext cx="4435301" cy="3326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295400"/>
            <a:ext cx="366472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9520" y="16295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)) + 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geom_histogram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binwidth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=10,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colour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="red", fill="white")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4792156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)) +  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geom_histogram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binwidth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=10, 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colour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="black", fill="white") +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geom_vline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xintercept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=mean(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, na.rm=T)),color="red", </a:t>
            </a:r>
            <a:r>
              <a:rPr lang="en-US" sz="1100" dirty="0" err="1">
                <a:solidFill>
                  <a:srgbClr val="FF0000"/>
                </a:solidFill>
                <a:latin typeface="Garamond"/>
                <a:cs typeface="Garamond"/>
              </a:rPr>
              <a:t>linetype</a:t>
            </a:r>
            <a:r>
              <a:rPr lang="en-US" sz="1100" dirty="0">
                <a:solidFill>
                  <a:srgbClr val="FF0000"/>
                </a:solidFill>
                <a:latin typeface="Garamond"/>
                <a:cs typeface="Garamond"/>
              </a:rPr>
              <a:t>="dashed", size=1)</a:t>
            </a:r>
          </a:p>
        </p:txBody>
      </p:sp>
    </p:spTree>
    <p:extLst>
      <p:ext uri="{BB962C8B-B14F-4D97-AF65-F5344CB8AC3E}">
        <p14:creationId xmlns:p14="http://schemas.microsoft.com/office/powerpoint/2010/main" val="12376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: Bar Graph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838200"/>
            <a:ext cx="9525000" cy="50593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500" dirty="0" smtClean="0">
                <a:latin typeface="Garamond"/>
                <a:cs typeface="Garamond"/>
              </a:rPr>
              <a:t> </a:t>
            </a:r>
            <a:r>
              <a:rPr lang="en-US" sz="1500" dirty="0">
                <a:latin typeface="Garamond"/>
                <a:cs typeface="Garamond"/>
              </a:rPr>
              <a:t>No outline</a:t>
            </a:r>
          </a:p>
          <a:p>
            <a:pPr marL="914400" lvl="2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(data=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, fill=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SeasonAnalysis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)) +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geom_bar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()</a:t>
            </a:r>
          </a:p>
          <a:p>
            <a:pPr marL="914400" lvl="2" indent="0">
              <a:buNone/>
            </a:pPr>
            <a:endParaRPr lang="en-US" sz="1500" dirty="0">
              <a:solidFill>
                <a:srgbClr val="FF0000"/>
              </a:solidFill>
              <a:latin typeface="Garamond"/>
              <a:cs typeface="Garamond"/>
            </a:endParaRPr>
          </a:p>
          <a:p>
            <a:pPr marL="914400" lvl="2" indent="0">
              <a:buNone/>
            </a:pPr>
            <a:r>
              <a:rPr lang="en-US" sz="1500" dirty="0">
                <a:latin typeface="Garamond"/>
                <a:cs typeface="Garamond"/>
              </a:rPr>
              <a:t>Add outline, but slashes appear in legend</a:t>
            </a:r>
          </a:p>
          <a:p>
            <a:pPr marL="914400" lvl="2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(data=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, fill=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SeasonAnalysis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)) +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geom_bar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colour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="black")</a:t>
            </a:r>
          </a:p>
          <a:p>
            <a:pPr marL="914400" lvl="2" indent="0">
              <a:buNone/>
            </a:pPr>
            <a:endParaRPr lang="en-US" sz="1500" dirty="0">
              <a:solidFill>
                <a:srgbClr val="FF0000"/>
              </a:solidFill>
              <a:latin typeface="Garamond"/>
              <a:cs typeface="Garamond"/>
            </a:endParaRPr>
          </a:p>
          <a:p>
            <a:pPr marL="914400" lvl="2" indent="0">
              <a:buNone/>
            </a:pPr>
            <a:r>
              <a:rPr lang="en-US" sz="1500" dirty="0">
                <a:latin typeface="Garamond"/>
                <a:cs typeface="Garamond"/>
              </a:rPr>
              <a:t>then graph the bars again with outline, but with a blank legend.</a:t>
            </a:r>
          </a:p>
          <a:p>
            <a:pPr marL="914400" lvl="2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(data=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, fill=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SeasonAnalysis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)) +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geom_bar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() +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geom_bar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colour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="black", </a:t>
            </a:r>
            <a:r>
              <a:rPr lang="en-US" sz="1500" dirty="0" err="1">
                <a:solidFill>
                  <a:srgbClr val="FF0000"/>
                </a:solidFill>
                <a:latin typeface="Garamond"/>
                <a:cs typeface="Garamond"/>
              </a:rPr>
              <a:t>show_guide</a:t>
            </a:r>
            <a:r>
              <a:rPr lang="en-US" sz="1500" dirty="0">
                <a:solidFill>
                  <a:srgbClr val="FF0000"/>
                </a:solidFill>
                <a:latin typeface="Garamond"/>
                <a:cs typeface="Garamond"/>
              </a:rPr>
              <a:t>=FALSE)</a:t>
            </a:r>
          </a:p>
          <a:p>
            <a:pPr marL="914400" lvl="2" indent="0">
              <a:buNone/>
            </a:pPr>
            <a:endParaRPr lang="en-US" sz="1500" dirty="0">
              <a:solidFill>
                <a:srgbClr val="FF0000"/>
              </a:solidFill>
              <a:latin typeface="Garamond"/>
              <a:cs typeface="Garamond"/>
            </a:endParaRPr>
          </a:p>
          <a:p>
            <a:pPr marL="914400" lvl="2" indent="0">
              <a:buNone/>
            </a:pPr>
            <a:endParaRPr lang="en-US" sz="1500" dirty="0">
              <a:solidFill>
                <a:srgbClr val="FF0000"/>
              </a:solidFill>
              <a:latin typeface="Garamond"/>
              <a:cs typeface="Garamond"/>
            </a:endParaRPr>
          </a:p>
          <a:p>
            <a:pPr marL="914400" lvl="2" indent="0">
              <a:buNone/>
            </a:pPr>
            <a:endParaRPr lang="en-US" sz="1500" dirty="0" smtClean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00400"/>
            <a:ext cx="48862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Candara" pitchFamily="34" charset="0"/>
              </a:rPr>
              <a:t>g</a:t>
            </a:r>
            <a:r>
              <a:rPr lang="en-US" sz="3600" dirty="0" smtClean="0">
                <a:latin typeface="Candara" pitchFamily="34" charset="0"/>
              </a:rPr>
              <a:t>gplot2 Example : Creating Boxplots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452596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When comparing the distributions of groups of data, boxplots are a great approach instead of bar charts</a:t>
            </a:r>
          </a:p>
          <a:p>
            <a:pPr lvl="2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Garamond"/>
                <a:cs typeface="Garamond"/>
              </a:rPr>
              <a:t>ggplot</a:t>
            </a: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Garamond"/>
                <a:cs typeface="Garamond"/>
              </a:rPr>
              <a:t>weatherdata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aes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(x=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SeasonAnalysis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y=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, fill=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SeasonAnalysis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)) + </a:t>
            </a:r>
          </a:p>
          <a:p>
            <a:pPr lvl="3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geom_boxplot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() +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xlab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("Season")+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ylab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Garamond"/>
                <a:cs typeface="Garamond"/>
              </a:rPr>
              <a:t>Tmean</a:t>
            </a:r>
            <a:r>
              <a:rPr lang="en-US" dirty="0">
                <a:solidFill>
                  <a:srgbClr val="FF0000"/>
                </a:solidFill>
                <a:latin typeface="Garamond"/>
                <a:cs typeface="Garamond"/>
              </a:rPr>
              <a:t>")</a:t>
            </a:r>
            <a:endParaRPr lang="en-US" dirty="0" smtClean="0">
              <a:solidFill>
                <a:srgbClr val="FF0000"/>
              </a:solidFill>
              <a:latin typeface="Garamond"/>
              <a:cs typeface="Garamond"/>
            </a:endParaRPr>
          </a:p>
          <a:p>
            <a:pPr lvl="3">
              <a:buFont typeface="Arial"/>
              <a:buChar char="•"/>
            </a:pPr>
            <a:endParaRPr lang="en-US" dirty="0" smtClean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70256" y="46209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47611"/>
            <a:ext cx="5105400" cy="38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Lattice Graphics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27" y="1946251"/>
            <a:ext cx="2223398" cy="336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2840" y="1946251"/>
            <a:ext cx="5640759" cy="371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One of the graphic systems of R 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An </a:t>
            </a:r>
            <a:r>
              <a:rPr lang="en-GB" dirty="0"/>
              <a:t>implementation of the S+ “Trellis” Graphics</a:t>
            </a:r>
          </a:p>
          <a:p>
            <a:pPr>
              <a:lnSpc>
                <a:spcPct val="100000"/>
              </a:lnSpc>
            </a:pPr>
            <a:r>
              <a:rPr lang="en-GB" dirty="0"/>
              <a:t>Written by </a:t>
            </a:r>
            <a:r>
              <a:rPr lang="en-GB" dirty="0" err="1"/>
              <a:t>Deepayan</a:t>
            </a:r>
            <a:r>
              <a:rPr lang="en-GB" dirty="0"/>
              <a:t> </a:t>
            </a:r>
            <a:r>
              <a:rPr lang="en-GB" dirty="0" err="1"/>
              <a:t>Sarkar</a:t>
            </a:r>
            <a:r>
              <a:rPr lang="en-GB" dirty="0"/>
              <a:t>, Fred Hutchinson Cancer Research </a:t>
            </a:r>
            <a:r>
              <a:rPr lang="en-GB" dirty="0" err="1"/>
              <a:t>Center</a:t>
            </a:r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4" y="5072062"/>
            <a:ext cx="24860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4" y="5329237"/>
            <a:ext cx="457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9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Simple Scatter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require(lattice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xyplot(THigh~TLow,data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weatherdata</a:t>
            </a:r>
            <a:r>
              <a:rPr lang="en-US" sz="2000" dirty="0" smtClean="0">
                <a:solidFill>
                  <a:srgbClr val="FF0000"/>
                </a:solidFill>
              </a:rPr>
              <a:t>,  main="</a:t>
            </a:r>
            <a:r>
              <a:rPr lang="en-US" sz="2000" dirty="0" err="1" smtClean="0">
                <a:solidFill>
                  <a:srgbClr val="FF0000"/>
                </a:solidFill>
              </a:rPr>
              <a:t>TLow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THigh</a:t>
            </a:r>
            <a:r>
              <a:rPr lang="en-US" sz="2000" dirty="0" smtClean="0">
                <a:solidFill>
                  <a:srgbClr val="FF0000"/>
                </a:solidFill>
              </a:rPr>
              <a:t>")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19400"/>
            <a:ext cx="5496560" cy="35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Paneling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xyplot(THigh~TLow</a:t>
            </a:r>
            <a:r>
              <a:rPr lang="en-US" sz="2000" dirty="0" smtClean="0">
                <a:solidFill>
                  <a:srgbClr val="FF0000"/>
                </a:solidFill>
              </a:rPr>
              <a:t> |</a:t>
            </a:r>
            <a:r>
              <a:rPr lang="en-US" sz="2000" dirty="0" err="1" smtClean="0">
                <a:solidFill>
                  <a:srgbClr val="FF0000"/>
                </a:solidFill>
              </a:rPr>
              <a:t>DroughtAnalysis</a:t>
            </a:r>
            <a:r>
              <a:rPr lang="en-US" sz="2000" dirty="0" smtClean="0">
                <a:solidFill>
                  <a:srgbClr val="FF0000"/>
                </a:solidFill>
              </a:rPr>
              <a:t>, data=</a:t>
            </a:r>
            <a:r>
              <a:rPr lang="en-US" sz="2000" dirty="0" err="1" smtClean="0">
                <a:solidFill>
                  <a:srgbClr val="FF0000"/>
                </a:solidFill>
              </a:rPr>
              <a:t>weatherdata</a:t>
            </a:r>
            <a:r>
              <a:rPr lang="en-US" sz="2000" dirty="0" smtClean="0">
                <a:solidFill>
                  <a:srgbClr val="FF0000"/>
                </a:solidFill>
              </a:rPr>
              <a:t>, main="</a:t>
            </a:r>
            <a:r>
              <a:rPr lang="en-US" sz="2000" dirty="0" err="1" smtClean="0">
                <a:solidFill>
                  <a:srgbClr val="FF0000"/>
                </a:solidFill>
              </a:rPr>
              <a:t>TLow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THigh</a:t>
            </a:r>
            <a:r>
              <a:rPr lang="en-US" sz="2000" dirty="0" smtClean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5496560" cy="35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Styling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xyplot(THigh~TLow</a:t>
            </a:r>
            <a:r>
              <a:rPr lang="en-US" sz="2000" dirty="0" smtClean="0">
                <a:solidFill>
                  <a:srgbClr val="FF0000"/>
                </a:solidFill>
              </a:rPr>
              <a:t> |</a:t>
            </a:r>
            <a:r>
              <a:rPr lang="en-US" sz="2000" dirty="0" err="1" smtClean="0">
                <a:solidFill>
                  <a:srgbClr val="FF0000"/>
                </a:solidFill>
              </a:rPr>
              <a:t>DroughtAnalysis</a:t>
            </a:r>
            <a:r>
              <a:rPr lang="en-US" sz="2000" dirty="0" smtClean="0">
                <a:solidFill>
                  <a:srgbClr val="FF0000"/>
                </a:solidFill>
              </a:rPr>
              <a:t>, data=</a:t>
            </a:r>
            <a:r>
              <a:rPr lang="en-US" sz="2000" dirty="0" err="1" smtClean="0">
                <a:solidFill>
                  <a:srgbClr val="FF0000"/>
                </a:solidFill>
              </a:rPr>
              <a:t>weatherdata</a:t>
            </a:r>
            <a:r>
              <a:rPr lang="en-US" sz="2000" dirty="0" smtClean="0">
                <a:solidFill>
                  <a:srgbClr val="FF0000"/>
                </a:solidFill>
              </a:rPr>
              <a:t>, main="</a:t>
            </a:r>
            <a:r>
              <a:rPr lang="en-US" sz="2000" dirty="0" err="1" smtClean="0">
                <a:solidFill>
                  <a:srgbClr val="FF0000"/>
                </a:solidFill>
              </a:rPr>
              <a:t>TLow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THigh</a:t>
            </a:r>
            <a:r>
              <a:rPr lang="en-US" sz="20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5496560" cy="35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2875" y="214313"/>
            <a:ext cx="8343900" cy="11430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22228B"/>
                </a:solidFill>
                <a:latin typeface="Comic Sans MS" pitchFamily="-105" charset="0"/>
              </a:rPr>
              <a:t>R Package –barpot, simpleboot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1714500"/>
            <a:ext cx="24288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2" descr="C:\Documents and Settings\Kechang NIU\桌面\rplot00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378618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71500" y="1928813"/>
            <a:ext cx="202882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altLang="zh-CN" sz="2400">
              <a:latin typeface="Courier New" pitchFamily="-105" charset="0"/>
              <a:ea typeface="宋体" pitchFamily="-105" charset="-122"/>
              <a:cs typeface="宋体" pitchFamily="-105" charset="-122"/>
            </a:endParaRP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barplot()</a:t>
            </a: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hist()</a:t>
            </a: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image()</a:t>
            </a: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plot()</a:t>
            </a: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pairs()</a:t>
            </a: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persp()</a:t>
            </a: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piechart()</a:t>
            </a:r>
          </a:p>
          <a:p>
            <a:pPr eaLnBrk="0" hangingPunct="0"/>
            <a:r>
              <a:rPr lang="en-US" altLang="zh-CN" sz="2400">
                <a:latin typeface="Courier New" pitchFamily="-105" charset="0"/>
                <a:ea typeface="宋体" pitchFamily="-105" charset="-122"/>
                <a:cs typeface="宋体" pitchFamily="-105" charset="-122"/>
              </a:rPr>
              <a:t>polygon()</a:t>
            </a:r>
          </a:p>
          <a:p>
            <a:pPr eaLnBrk="0" hangingPunct="0"/>
            <a:endParaRPr lang="en-US" altLang="zh-CN" sz="2400">
              <a:latin typeface="Times New Roman" pitchFamily="-105" charset="0"/>
              <a:ea typeface="宋体" pitchFamily="-105" charset="-122"/>
              <a:cs typeface="宋体" pitchFamily="-105" charset="-122"/>
            </a:endParaRP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75" y="4214813"/>
            <a:ext cx="2263775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25" y="1303338"/>
            <a:ext cx="22145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28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530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Summary of Lattice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effective for grouping and panelling</a:t>
            </a:r>
          </a:p>
          <a:p>
            <a:r>
              <a:rPr lang="en-GB" dirty="0" smtClean="0"/>
              <a:t>Big plus for fine level group control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However:</a:t>
            </a:r>
          </a:p>
          <a:p>
            <a:r>
              <a:rPr lang="en-GB" dirty="0" smtClean="0"/>
              <a:t>Default styling could be better</a:t>
            </a:r>
          </a:p>
          <a:p>
            <a:r>
              <a:rPr lang="en-GB" dirty="0" smtClean="0"/>
              <a:t>Can get a little fiddly for bespoke graphics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Y-Axis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b="1" dirty="0"/>
              <a:t>R</a:t>
            </a:r>
            <a:r>
              <a:rPr lang="en-US" sz="2500" dirty="0"/>
              <a:t> makes it easy to combine multiple plots into one overall graph, using either the </a:t>
            </a:r>
            <a:r>
              <a:rPr lang="en-US" sz="2500" b="1" dirty="0"/>
              <a:t/>
            </a:r>
            <a:br>
              <a:rPr lang="en-US" sz="2500" b="1" dirty="0"/>
            </a:br>
            <a:r>
              <a:rPr lang="en-US" sz="2500" b="1" dirty="0"/>
              <a:t>par( ) </a:t>
            </a:r>
            <a:r>
              <a:rPr lang="en-US" sz="2500" dirty="0"/>
              <a:t>or </a:t>
            </a:r>
            <a:r>
              <a:rPr lang="en-US" sz="2500" b="1" dirty="0"/>
              <a:t>layout( )</a:t>
            </a:r>
            <a:r>
              <a:rPr lang="en-US" sz="2500" dirty="0"/>
              <a:t> 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54272"/>
            <a:ext cx="5569564" cy="41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42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Questions 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 Chart with % 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PieChart.R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 smtClean="0"/>
              <a:t>Publication </a:t>
            </a:r>
            <a:r>
              <a:rPr lang="en-US" dirty="0"/>
              <a:t>quality graphics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PublicationGraphics.R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 smtClean="0"/>
              <a:t>2Y Axis Plot </a:t>
            </a:r>
            <a:r>
              <a:rPr lang="en-US" dirty="0">
                <a:solidFill>
                  <a:srgbClr val="00B0F0"/>
                </a:solidFill>
              </a:rPr>
              <a:t>(2YAxis.R)</a:t>
            </a:r>
          </a:p>
          <a:p>
            <a:endParaRPr lang="en-US" dirty="0"/>
          </a:p>
          <a:p>
            <a:r>
              <a:rPr lang="en-US" dirty="0" smtClean="0"/>
              <a:t>Advanced Chart with </a:t>
            </a:r>
            <a:r>
              <a:rPr lang="en-US" dirty="0"/>
              <a:t>ggplot2 and lattice </a:t>
            </a:r>
          </a:p>
          <a:p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AdvancedGraphics.R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 err="1">
                <a:solidFill>
                  <a:srgbClr val="00B0F0"/>
                </a:solidFill>
              </a:rPr>
              <a:t>ggplot_timescale.R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Latticedemo.R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present R graphics users with enough information to make an informed choice as to which graphics package best meets their needs</a:t>
            </a:r>
          </a:p>
          <a:p>
            <a:endParaRPr lang="en-GB" dirty="0" smtClean="0"/>
          </a:p>
          <a:p>
            <a:r>
              <a:rPr lang="en-GB" dirty="0" smtClean="0"/>
              <a:t>Advanced Graphics  R packages :ggplot2 and lattice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" y="4519613"/>
            <a:ext cx="6505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ggplot2 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946251"/>
            <a:ext cx="5126410" cy="3714998"/>
          </a:xfrm>
        </p:spPr>
        <p:txBody>
          <a:bodyPr>
            <a:normAutofit/>
          </a:bodyPr>
          <a:lstStyle/>
          <a:p>
            <a:r>
              <a:rPr lang="en-GB" dirty="0" smtClean="0"/>
              <a:t>Graphical </a:t>
            </a:r>
            <a:r>
              <a:rPr lang="en-GB" dirty="0"/>
              <a:t>package created by Hadley Wickham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38916" name="Picture 4" descr="http://www.nhbs.com/images/jackets_resizer_xlarge/20/2016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81200"/>
            <a:ext cx="1800000" cy="272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ggplot2</a:t>
            </a:r>
            <a:br>
              <a:rPr lang="en-US" dirty="0" smtClean="0">
                <a:latin typeface="Garamond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/>
              <a:buChar char="•"/>
            </a:pPr>
            <a:r>
              <a:rPr lang="en-US" sz="2400" dirty="0" smtClean="0">
                <a:latin typeface="Garamond" pitchFamily="18" charset="0"/>
              </a:rPr>
              <a:t>Plotting system for R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latin typeface="Garamond" pitchFamily="18" charset="0"/>
              </a:rPr>
              <a:t>Flexible, accessible, visualization of data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Garamond"/>
                <a:cs typeface="Garamond"/>
              </a:rPr>
              <a:t>install.packages("ggplot2")</a:t>
            </a:r>
          </a:p>
          <a:p>
            <a:pPr lvl="1">
              <a:buNone/>
            </a:pPr>
            <a:endParaRPr lang="en-US" sz="2400" dirty="0" smtClean="0">
              <a:latin typeface="Garamond" pitchFamily="18" charset="0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Garamond" pitchFamily="18" charset="0"/>
              </a:rPr>
              <a:t>Developed by Hadley Wickham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Garamond" pitchFamily="18" charset="0"/>
              </a:rPr>
              <a:t>Grammar of graphics: formal structured perspective on describing data graphics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latin typeface="Garamond" pitchFamily="18" charset="0"/>
              </a:rPr>
              <a:t>Data properties: typically numerical or categorical values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latin typeface="Garamond" pitchFamily="18" charset="0"/>
              </a:rPr>
              <a:t>Visual properties: </a:t>
            </a:r>
            <a:r>
              <a:rPr lang="en-US" dirty="0" err="1" smtClean="0">
                <a:latin typeface="Garamond" pitchFamily="18" charset="0"/>
              </a:rPr>
              <a:t>x</a:t>
            </a:r>
            <a:r>
              <a:rPr lang="en-US" dirty="0" smtClean="0">
                <a:latin typeface="Garamond" pitchFamily="18" charset="0"/>
              </a:rPr>
              <a:t> and </a:t>
            </a:r>
            <a:r>
              <a:rPr lang="en-US" dirty="0" err="1" smtClean="0">
                <a:latin typeface="Garamond" pitchFamily="18" charset="0"/>
              </a:rPr>
              <a:t>y</a:t>
            </a:r>
            <a:r>
              <a:rPr lang="en-US" dirty="0" smtClean="0">
                <a:latin typeface="Garamond" pitchFamily="18" charset="0"/>
              </a:rPr>
              <a:t> positions of points, colors of lines, heights of bars</a:t>
            </a:r>
          </a:p>
          <a:p>
            <a:pPr lvl="1">
              <a:buFont typeface="Arial"/>
              <a:buChar char="•"/>
            </a:pPr>
            <a:endParaRPr lang="en-US" sz="2400" i="1" dirty="0" smtClean="0">
              <a:latin typeface="Garamond" pitchFamily="18" charset="0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Garamond" pitchFamily="18" charset="0"/>
              </a:rPr>
              <a:t>Benefits compared to other R packages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latin typeface="Garamond" pitchFamily="18" charset="0"/>
              </a:rPr>
              <a:t>Structure of the data can remain the same while making very different types of plots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latin typeface="Garamond" pitchFamily="18" charset="0"/>
              </a:rPr>
              <a:t>Standard format for generating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6248400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Once you have your code you can </a:t>
            </a:r>
            <a:r>
              <a:rPr lang="en-US" i="1" dirty="0" smtClean="0">
                <a:latin typeface="Garamond" pitchFamily="18" charset="0"/>
              </a:rPr>
              <a:t>reuse reuse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5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primary ways of creating a plot:</a:t>
            </a:r>
          </a:p>
          <a:p>
            <a:pPr lvl="1"/>
            <a:r>
              <a:rPr lang="en-GB" dirty="0" smtClean="0"/>
              <a:t>Create a “quick plot” using </a:t>
            </a:r>
            <a:r>
              <a:rPr lang="en-GB" b="1" dirty="0" err="1" smtClean="0">
                <a:latin typeface="Lucida Console" pitchFamily="49" charset="0"/>
              </a:rPr>
              <a:t>qplot</a:t>
            </a:r>
            <a:endParaRPr lang="en-GB" b="1" dirty="0" smtClean="0">
              <a:latin typeface="Lucida Console" pitchFamily="49" charset="0"/>
            </a:endParaRPr>
          </a:p>
          <a:p>
            <a:pPr lvl="1"/>
            <a:r>
              <a:rPr lang="en-GB" dirty="0" smtClean="0"/>
              <a:t>Create plot at a more detail level using </a:t>
            </a:r>
            <a:r>
              <a:rPr lang="en-GB" b="1" dirty="0" err="1" smtClean="0">
                <a:latin typeface="Lucida Console" pitchFamily="49" charset="0"/>
              </a:rPr>
              <a:t>ggplot</a:t>
            </a:r>
            <a:endParaRPr lang="en-GB" b="1" dirty="0" smtClean="0">
              <a:latin typeface="Lucida Console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r>
              <a:rPr lang="en-US" sz="2000" dirty="0" err="1"/>
              <a:t>qplot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, </a:t>
            </a:r>
            <a:r>
              <a:rPr lang="en-US" sz="2000" i="1" dirty="0"/>
              <a:t>y</a:t>
            </a:r>
            <a:r>
              <a:rPr lang="en-US" sz="2000" dirty="0"/>
              <a:t>, data=, color=, shape=, size=, alpha=, </a:t>
            </a:r>
            <a:r>
              <a:rPr lang="en-US" sz="2000" dirty="0" err="1"/>
              <a:t>geom</a:t>
            </a:r>
            <a:r>
              <a:rPr lang="en-US" sz="2000" dirty="0"/>
              <a:t>=, method=, formula=, facets=, </a:t>
            </a:r>
            <a:r>
              <a:rPr lang="en-US" sz="2000" dirty="0" err="1"/>
              <a:t>xlim</a:t>
            </a:r>
            <a:r>
              <a:rPr lang="en-US" sz="2000" dirty="0"/>
              <a:t>=, </a:t>
            </a:r>
            <a:r>
              <a:rPr lang="en-US" sz="2000" dirty="0" err="1"/>
              <a:t>ylim</a:t>
            </a:r>
            <a:r>
              <a:rPr lang="en-US" sz="2000" dirty="0"/>
              <a:t>= </a:t>
            </a:r>
            <a:r>
              <a:rPr lang="en-US" sz="2000" dirty="0" err="1"/>
              <a:t>xlab</a:t>
            </a:r>
            <a:r>
              <a:rPr lang="en-US" sz="2000" dirty="0"/>
              <a:t>=, </a:t>
            </a:r>
            <a:r>
              <a:rPr lang="en-US" sz="2000" dirty="0" err="1"/>
              <a:t>ylab</a:t>
            </a:r>
            <a:r>
              <a:rPr lang="en-US" sz="2000" dirty="0"/>
              <a:t>=, main=, sub=)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3F2C5-D3FE-40BB-8913-AAC538BC714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362200"/>
          <a:ext cx="8839200" cy="43231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19200"/>
                <a:gridCol w="7620000"/>
              </a:tblGrid>
              <a:tr h="97152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option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8375" marR="8375" marT="8375" marB="8375"/>
                </a:tc>
              </a:tr>
              <a:tr h="13144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alpha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Alpha transparency for overlapping elements expressed as a fraction between 0 (complete transparency) and 1 (complete opacity)</a:t>
                      </a:r>
                    </a:p>
                  </a:txBody>
                  <a:tcPr marL="8375" marR="8375" marT="8375" marB="8375"/>
                </a:tc>
              </a:tr>
              <a:tr h="2286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color, shape, size, fill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Associates the levels of variable with symbol color, shape, or size. For line plots, color associates levels of a variable with line color. For density and box plots, fill associates fill colors with a variable. Legends are drawn automatically.</a:t>
                      </a:r>
                    </a:p>
                  </a:txBody>
                  <a:tcPr marL="8375" marR="8375" marT="8375" marB="8375"/>
                </a:tc>
              </a:tr>
              <a:tr h="9715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data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Specifies a data frame</a:t>
                      </a:r>
                    </a:p>
                  </a:txBody>
                  <a:tcPr marL="8375" marR="8375" marT="8375" marB="8375"/>
                </a:tc>
              </a:tr>
              <a:tr h="41876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facets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Creates a trellis graph by specifying conditioning variables. Its value is expressed asrowvar ~ colvar. To create trellis graphs based on a single conditioning variable, userowvar~. or .~colvar)</a:t>
                      </a:r>
                    </a:p>
                  </a:txBody>
                  <a:tcPr marL="8375" marR="8375" marT="8375" marB="8375"/>
                </a:tc>
              </a:tr>
              <a:tr h="49916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geom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Specifies the geometric objects that define the graph type. The geom option is expressed as a character vector with one or more entries. geom values include "point", "smooth", "boxplot", "line", "histogram", "density", "bar", and "jitter".</a:t>
                      </a:r>
                    </a:p>
                  </a:txBody>
                  <a:tcPr marL="8375" marR="8375" marT="8375" marB="8375"/>
                </a:tc>
              </a:tr>
              <a:tr h="177554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main, sub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Character vectors specifying the title and subtitle</a:t>
                      </a:r>
                    </a:p>
                  </a:txBody>
                  <a:tcPr marL="8375" marR="8375" marT="8375" marB="8375"/>
                </a:tc>
              </a:tr>
              <a:tr h="170519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method, formula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If </a:t>
                      </a:r>
                      <a:r>
                        <a:rPr lang="en-US" sz="1000" dirty="0" err="1">
                          <a:effectLst/>
                        </a:rPr>
                        <a:t>geom</a:t>
                      </a:r>
                      <a:r>
                        <a:rPr lang="en-US" sz="1000" dirty="0">
                          <a:effectLst/>
                        </a:rPr>
                        <a:t>="smooth", a loess fit line and confidence limits are added by default. When the number of observations is greater than 1,000, a more efficient smoothing algorithm is employed. Methods include "lm" for regression, "gam" for generalized additive models, and "</a:t>
                      </a:r>
                      <a:r>
                        <a:rPr lang="en-US" sz="1000" dirty="0" err="1">
                          <a:effectLst/>
                        </a:rPr>
                        <a:t>rlm</a:t>
                      </a:r>
                      <a:r>
                        <a:rPr lang="en-US" sz="1000" dirty="0">
                          <a:effectLst/>
                        </a:rPr>
                        <a:t>" for robust regression. The formula parameter gives the form of the fit. 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For example, to add simple linear regression lines, you'd specify </a:t>
                      </a:r>
                      <a:r>
                        <a:rPr lang="en-US" sz="1000" dirty="0" err="1">
                          <a:effectLst/>
                        </a:rPr>
                        <a:t>geom</a:t>
                      </a:r>
                      <a:r>
                        <a:rPr lang="en-US" sz="1000" dirty="0">
                          <a:effectLst/>
                        </a:rPr>
                        <a:t>="smooth", method="lm", formula=</a:t>
                      </a:r>
                      <a:r>
                        <a:rPr lang="en-US" sz="1000" dirty="0" err="1">
                          <a:effectLst/>
                        </a:rPr>
                        <a:t>y~x</a:t>
                      </a:r>
                      <a:r>
                        <a:rPr lang="en-US" sz="1000" dirty="0">
                          <a:effectLst/>
                        </a:rPr>
                        <a:t>. Changing the formula to </a:t>
                      </a:r>
                      <a:r>
                        <a:rPr lang="en-US" sz="1000" dirty="0" err="1">
                          <a:effectLst/>
                        </a:rPr>
                        <a:t>y~poly</a:t>
                      </a:r>
                      <a:r>
                        <a:rPr lang="en-US" sz="1000" dirty="0">
                          <a:effectLst/>
                        </a:rPr>
                        <a:t>(x,2) would produce a quadratic fit. Note that the formula uses the letters x and y, not the names of the variables. 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For method="gam", be sure to load the </a:t>
                      </a:r>
                      <a:r>
                        <a:rPr lang="en-US" sz="1000" dirty="0" err="1">
                          <a:effectLst/>
                        </a:rPr>
                        <a:t>mgcv</a:t>
                      </a:r>
                      <a:r>
                        <a:rPr lang="en-US" sz="1000" dirty="0">
                          <a:effectLst/>
                        </a:rPr>
                        <a:t> package. For method="</a:t>
                      </a:r>
                      <a:r>
                        <a:rPr lang="en-US" sz="1000" dirty="0" err="1">
                          <a:effectLst/>
                        </a:rPr>
                        <a:t>rml</a:t>
                      </a:r>
                      <a:r>
                        <a:rPr lang="en-US" sz="1000" dirty="0">
                          <a:effectLst/>
                        </a:rPr>
                        <a:t>", load the MASS package.</a:t>
                      </a:r>
                    </a:p>
                  </a:txBody>
                  <a:tcPr marL="8375" marR="8375" marT="8375" marB="8375"/>
                </a:tc>
              </a:tr>
              <a:tr h="257956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x, y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Specifies the variables placed on the horizontal and vertical axis. For univariate plots (for example, histograms), omit y</a:t>
                      </a:r>
                    </a:p>
                  </a:txBody>
                  <a:tcPr marL="8375" marR="8375" marT="8375" marB="8375"/>
                </a:tc>
              </a:tr>
              <a:tr h="177554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xlab, ylab</a:t>
                      </a: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Character vectors specifying horizontal and vertical axis labels</a:t>
                      </a:r>
                    </a:p>
                  </a:txBody>
                  <a:tcPr marL="8375" marR="8375" marT="8375" marB="8375"/>
                </a:tc>
              </a:tr>
              <a:tr h="257956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</a:rPr>
                        <a:t>xlim,ylim</a:t>
                      </a:r>
                      <a:endParaRPr lang="en-US" sz="1000" dirty="0">
                        <a:effectLst/>
                      </a:endParaRPr>
                    </a:p>
                  </a:txBody>
                  <a:tcPr marL="8375" marR="8375" marT="8375" marB="83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Two-element numeric vectors giving the minimum and maximum values for the horizontal and vertical axes, respectively</a:t>
                      </a:r>
                    </a:p>
                  </a:txBody>
                  <a:tcPr marL="8375" marR="8375" marT="8375" marB="83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168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350" dirty="0">
            <a:solidFill>
              <a:srgbClr val="181717"/>
            </a:solidFill>
            <a:latin typeface="Times New Roman" panose="02020603050405020304" pitchFamily="18" charset="0"/>
            <a:ea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8216</TotalTime>
  <Words>1339</Words>
  <Application>Microsoft Office PowerPoint</Application>
  <PresentationFormat>On-screen Show (4:3)</PresentationFormat>
  <Paragraphs>198</Paragraphs>
  <Slides>32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MS PGothic</vt:lpstr>
      <vt:lpstr>MS PGothic</vt:lpstr>
      <vt:lpstr>宋体</vt:lpstr>
      <vt:lpstr>Arial</vt:lpstr>
      <vt:lpstr>Calibri</vt:lpstr>
      <vt:lpstr>Candara</vt:lpstr>
      <vt:lpstr>Comic Sans MS</vt:lpstr>
      <vt:lpstr>Consolas</vt:lpstr>
      <vt:lpstr>Courier New</vt:lpstr>
      <vt:lpstr>Franklin Gothic</vt:lpstr>
      <vt:lpstr>Garamond</vt:lpstr>
      <vt:lpstr>Lucida Console</vt:lpstr>
      <vt:lpstr>Tahoma</vt:lpstr>
      <vt:lpstr>Times</vt:lpstr>
      <vt:lpstr>Times New Roman</vt:lpstr>
      <vt:lpstr>Verdana</vt:lpstr>
      <vt:lpstr>Blank Presentation</vt:lpstr>
      <vt:lpstr>1_Blank Presentation</vt:lpstr>
      <vt:lpstr>PowerPoint Presentation</vt:lpstr>
      <vt:lpstr>Steps in Typical Data Analysis for Research </vt:lpstr>
      <vt:lpstr>R Package –barpot, simpleboot</vt:lpstr>
      <vt:lpstr>Agenda</vt:lpstr>
      <vt:lpstr>Data Visualization</vt:lpstr>
      <vt:lpstr>ggplot2 Graphics</vt:lpstr>
      <vt:lpstr>ggplot2 </vt:lpstr>
      <vt:lpstr>Using ggplot2</vt:lpstr>
      <vt:lpstr>qplot</vt:lpstr>
      <vt:lpstr>A Simple Scatter Plot using qplot</vt:lpstr>
      <vt:lpstr>Panelling using qplot</vt:lpstr>
      <vt:lpstr>Styling</vt:lpstr>
      <vt:lpstr>ggplot2:Terminologies</vt:lpstr>
      <vt:lpstr>3. Geometric Object</vt:lpstr>
      <vt:lpstr>PowerPoint Presentation</vt:lpstr>
      <vt:lpstr>Example</vt:lpstr>
      <vt:lpstr>ggplot2 Example 1: Scatter Plot</vt:lpstr>
      <vt:lpstr>ggplot2 Example 1: Scatter Plot</vt:lpstr>
      <vt:lpstr>ggplot2 Example : Scatter Plot</vt:lpstr>
      <vt:lpstr>ggplot2 Example : Scatter Plot</vt:lpstr>
      <vt:lpstr>ggplot2 Example : Scatter Plot</vt:lpstr>
      <vt:lpstr>ggplot2 Example 2: Histograms</vt:lpstr>
      <vt:lpstr>ggplot2 Example : Histogram and  Density Graphs</vt:lpstr>
      <vt:lpstr>ggplot2 Example : Bar Graph</vt:lpstr>
      <vt:lpstr>ggplot2 Example : Creating Boxplots</vt:lpstr>
      <vt:lpstr>Overview of Lattice Graphics</vt:lpstr>
      <vt:lpstr>A Simple Scatter Plot</vt:lpstr>
      <vt:lpstr>Paneling</vt:lpstr>
      <vt:lpstr>Styling</vt:lpstr>
      <vt:lpstr>Quick Summary of Lattice</vt:lpstr>
      <vt:lpstr>Two Y-Axis Plot</vt:lpstr>
      <vt:lpstr>PowerPoint Presentation</vt:lpstr>
    </vt:vector>
  </TitlesOfParts>
  <Company>Univ of Nebraska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Baburao Kamble</dc:creator>
  <cp:lastModifiedBy>Baburao Kamble</cp:lastModifiedBy>
  <cp:revision>77</cp:revision>
  <cp:lastPrinted>2014-10-06T19:47:43Z</cp:lastPrinted>
  <dcterms:created xsi:type="dcterms:W3CDTF">2014-07-24T20:09:47Z</dcterms:created>
  <dcterms:modified xsi:type="dcterms:W3CDTF">2014-10-13T15:40:15Z</dcterms:modified>
</cp:coreProperties>
</file>