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handoutMasterIdLst>
    <p:handoutMasterId r:id="rId29"/>
  </p:handoutMasterIdLst>
  <p:sldIdLst>
    <p:sldId id="256" r:id="rId3"/>
    <p:sldId id="297" r:id="rId4"/>
    <p:sldId id="390" r:id="rId5"/>
    <p:sldId id="388" r:id="rId6"/>
    <p:sldId id="389" r:id="rId7"/>
    <p:sldId id="302" r:id="rId8"/>
    <p:sldId id="369" r:id="rId9"/>
    <p:sldId id="379" r:id="rId10"/>
    <p:sldId id="380" r:id="rId11"/>
    <p:sldId id="381" r:id="rId12"/>
    <p:sldId id="307" r:id="rId13"/>
    <p:sldId id="376" r:id="rId14"/>
    <p:sldId id="309" r:id="rId15"/>
    <p:sldId id="373" r:id="rId16"/>
    <p:sldId id="383" r:id="rId17"/>
    <p:sldId id="384" r:id="rId18"/>
    <p:sldId id="374" r:id="rId19"/>
    <p:sldId id="386" r:id="rId20"/>
    <p:sldId id="325" r:id="rId21"/>
    <p:sldId id="385" r:id="rId22"/>
    <p:sldId id="332" r:id="rId23"/>
    <p:sldId id="341" r:id="rId24"/>
    <p:sldId id="363" r:id="rId25"/>
    <p:sldId id="387" r:id="rId26"/>
    <p:sldId id="300" r:id="rId2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AA3BA-968E-4970-BC11-9AB1A239A9FF}" type="doc">
      <dgm:prSet loTypeId="urn:microsoft.com/office/officeart/2005/8/layout/process2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BC32D0-076F-4931-88FA-7D72D0F208D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Data Collection</a:t>
          </a:r>
          <a:endParaRPr lang="en-US" dirty="0">
            <a:solidFill>
              <a:srgbClr val="FFFF00"/>
            </a:solidFill>
          </a:endParaRPr>
        </a:p>
      </dgm:t>
    </dgm:pt>
    <dgm:pt modelId="{205FFF14-8C40-465D-9C4B-9A5F4366F62D}" type="parTrans" cxnId="{69F261D2-551D-46A9-9F6C-29BA470067A4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B6CD7672-FB37-4CF5-8385-AC1034A87799}" type="sibTrans" cxnId="{69F261D2-551D-46A9-9F6C-29BA470067A4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6A8FF771-13E7-45AC-9B20-FEBB47049EC1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Import Data </a:t>
          </a:r>
          <a:endParaRPr lang="en-US" dirty="0">
            <a:solidFill>
              <a:srgbClr val="FFFF00"/>
            </a:solidFill>
          </a:endParaRPr>
        </a:p>
      </dgm:t>
    </dgm:pt>
    <dgm:pt modelId="{66463251-62ED-4E57-A8A5-EAA942A84F93}" type="parTrans" cxnId="{C8FC457A-DC89-46A6-B3EB-0CA95B77EE60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DE6531E4-98F1-4926-BA10-260274DBC6C5}" type="sibTrans" cxnId="{C8FC457A-DC89-46A6-B3EB-0CA95B77EE60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A3B0B960-4C5B-485B-A418-D86947EA4EA1}">
      <dgm:prSet phldrT="[Text]"/>
      <dgm:spPr>
        <a:solidFill>
          <a:srgbClr val="00B050"/>
        </a:solidFill>
      </dgm:spPr>
      <dgm:t>
        <a:bodyPr/>
        <a:lstStyle/>
        <a:p>
          <a:r>
            <a:rPr lang="en-US" smtClean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Prepare, explore, and clean data</a:t>
          </a:r>
          <a:endParaRPr lang="en-US" dirty="0">
            <a:solidFill>
              <a:srgbClr val="FFFF00"/>
            </a:solidFill>
          </a:endParaRPr>
        </a:p>
      </dgm:t>
    </dgm:pt>
    <dgm:pt modelId="{D72058D6-4902-4C3C-99DF-E6805EA47141}" type="parTrans" cxnId="{2DFAD84E-1183-45F3-B60C-1F823168283E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001790E0-3092-4706-87D9-B0BE2389375C}" type="sibTrans" cxnId="{2DFAD84E-1183-45F3-B60C-1F823168283E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F4F0EA61-D2E2-489A-BF28-E2B8C5D78DA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Analysis and Modeling</a:t>
          </a:r>
          <a:endParaRPr lang="en-US" dirty="0">
            <a:solidFill>
              <a:srgbClr val="FFFF00"/>
            </a:solidFill>
          </a:endParaRPr>
        </a:p>
      </dgm:t>
    </dgm:pt>
    <dgm:pt modelId="{4937241D-E1D7-4222-B6C6-D8F76DD840A4}" type="parTrans" cxnId="{E4D36208-F9FB-433F-8395-1B0F516356E9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56B4A8C4-C5D1-4403-8978-22AE59E14D45}" type="sibTrans" cxnId="{E4D36208-F9FB-433F-8395-1B0F516356E9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38898CBE-FE12-422D-895F-C49365474F4F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Export Data (Graph/Chart/Tables)</a:t>
          </a:r>
          <a:endParaRPr lang="en-US" dirty="0">
            <a:solidFill>
              <a:srgbClr val="FFFF00"/>
            </a:solidFill>
          </a:endParaRPr>
        </a:p>
      </dgm:t>
    </dgm:pt>
    <dgm:pt modelId="{F18F14F9-81A6-4B86-BAD3-F0E97AB12869}" type="parTrans" cxnId="{4ACF43BE-9FCF-45B1-9D6C-C004D8174D36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B78D0548-18D1-4400-A070-5A9D2B92099A}" type="sibTrans" cxnId="{4ACF43BE-9FCF-45B1-9D6C-C004D8174D36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ED77A37E-89B1-437D-9CA9-3BC0B2FFDDA7}" type="pres">
      <dgm:prSet presAssocID="{C2AAA3BA-968E-4970-BC11-9AB1A239A9F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AF3F28-B33D-4EE7-808A-EB85566925EE}" type="pres">
      <dgm:prSet presAssocID="{61BC32D0-076F-4931-88FA-7D72D0F208D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672C2-84F2-4DE0-97A8-124418BB80A1}" type="pres">
      <dgm:prSet presAssocID="{B6CD7672-FB37-4CF5-8385-AC1034A8779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6DFAC97-F7F3-4DCC-A7CC-53558021BDCB}" type="pres">
      <dgm:prSet presAssocID="{B6CD7672-FB37-4CF5-8385-AC1034A8779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15D3813-E668-49B0-876B-E65A7E835565}" type="pres">
      <dgm:prSet presAssocID="{6A8FF771-13E7-45AC-9B20-FEBB47049EC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5B2A25-0D87-4976-9BB0-8208732C1FB5}" type="pres">
      <dgm:prSet presAssocID="{DE6531E4-98F1-4926-BA10-260274DBC6C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ECC9C23-72E6-4BB3-9BC7-8574C9C9E08C}" type="pres">
      <dgm:prSet presAssocID="{DE6531E4-98F1-4926-BA10-260274DBC6C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5B00B52-FF82-4696-8B84-3B897E25B235}" type="pres">
      <dgm:prSet presAssocID="{A3B0B960-4C5B-485B-A418-D86947EA4E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1FA1E-B470-4033-B325-835E2B7A38BB}" type="pres">
      <dgm:prSet presAssocID="{001790E0-3092-4706-87D9-B0BE2389375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27BEA1C-A18F-4574-93E5-E70613853B55}" type="pres">
      <dgm:prSet presAssocID="{001790E0-3092-4706-87D9-B0BE2389375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D33A92F9-E760-49A5-AB52-7CA2476AA1EF}" type="pres">
      <dgm:prSet presAssocID="{F4F0EA61-D2E2-489A-BF28-E2B8C5D78DA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CDCA3-E16D-4476-A103-A8141034DE62}" type="pres">
      <dgm:prSet presAssocID="{56B4A8C4-C5D1-4403-8978-22AE59E14D4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19B94407-FD29-4820-B9E6-37FE13C0D3F3}" type="pres">
      <dgm:prSet presAssocID="{56B4A8C4-C5D1-4403-8978-22AE59E14D4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11656E7-5E69-4997-B9EA-CC91B8963182}" type="pres">
      <dgm:prSet presAssocID="{38898CBE-FE12-422D-895F-C49365474F4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14060B-3926-41B4-B101-2CFE696C5B35}" type="presOf" srcId="{001790E0-3092-4706-87D9-B0BE2389375C}" destId="{EAA1FA1E-B470-4033-B325-835E2B7A38BB}" srcOrd="0" destOrd="0" presId="urn:microsoft.com/office/officeart/2005/8/layout/process2"/>
    <dgm:cxn modelId="{69F261D2-551D-46A9-9F6C-29BA470067A4}" srcId="{C2AAA3BA-968E-4970-BC11-9AB1A239A9FF}" destId="{61BC32D0-076F-4931-88FA-7D72D0F208D0}" srcOrd="0" destOrd="0" parTransId="{205FFF14-8C40-465D-9C4B-9A5F4366F62D}" sibTransId="{B6CD7672-FB37-4CF5-8385-AC1034A87799}"/>
    <dgm:cxn modelId="{2A551760-A5A7-4EC3-8D70-D72A35BC0934}" type="presOf" srcId="{B6CD7672-FB37-4CF5-8385-AC1034A87799}" destId="{EA6672C2-84F2-4DE0-97A8-124418BB80A1}" srcOrd="0" destOrd="0" presId="urn:microsoft.com/office/officeart/2005/8/layout/process2"/>
    <dgm:cxn modelId="{FCFF1405-80A0-4A90-9D4F-03BA3956848B}" type="presOf" srcId="{56B4A8C4-C5D1-4403-8978-22AE59E14D45}" destId="{19B94407-FD29-4820-B9E6-37FE13C0D3F3}" srcOrd="1" destOrd="0" presId="urn:microsoft.com/office/officeart/2005/8/layout/process2"/>
    <dgm:cxn modelId="{DFFD0488-D730-4BAF-BA4A-89DF87F106C2}" type="presOf" srcId="{56B4A8C4-C5D1-4403-8978-22AE59E14D45}" destId="{705CDCA3-E16D-4476-A103-A8141034DE62}" srcOrd="0" destOrd="0" presId="urn:microsoft.com/office/officeart/2005/8/layout/process2"/>
    <dgm:cxn modelId="{B2357C23-B744-41FB-A12F-908E873DE042}" type="presOf" srcId="{38898CBE-FE12-422D-895F-C49365474F4F}" destId="{311656E7-5E69-4997-B9EA-CC91B8963182}" srcOrd="0" destOrd="0" presId="urn:microsoft.com/office/officeart/2005/8/layout/process2"/>
    <dgm:cxn modelId="{21765ED3-D0EE-492E-8E64-2A7FD177198E}" type="presOf" srcId="{B6CD7672-FB37-4CF5-8385-AC1034A87799}" destId="{E6DFAC97-F7F3-4DCC-A7CC-53558021BDCB}" srcOrd="1" destOrd="0" presId="urn:microsoft.com/office/officeart/2005/8/layout/process2"/>
    <dgm:cxn modelId="{B2C7FF68-0605-49EF-98E6-A97B6F0814E4}" type="presOf" srcId="{DE6531E4-98F1-4926-BA10-260274DBC6C5}" destId="{565B2A25-0D87-4976-9BB0-8208732C1FB5}" srcOrd="0" destOrd="0" presId="urn:microsoft.com/office/officeart/2005/8/layout/process2"/>
    <dgm:cxn modelId="{D0F4DB5E-E25E-496F-989A-64107F70EE13}" type="presOf" srcId="{F4F0EA61-D2E2-489A-BF28-E2B8C5D78DA6}" destId="{D33A92F9-E760-49A5-AB52-7CA2476AA1EF}" srcOrd="0" destOrd="0" presId="urn:microsoft.com/office/officeart/2005/8/layout/process2"/>
    <dgm:cxn modelId="{C0ABCAB8-F903-43D8-B9DB-30C08424D04E}" type="presOf" srcId="{6A8FF771-13E7-45AC-9B20-FEBB47049EC1}" destId="{715D3813-E668-49B0-876B-E65A7E835565}" srcOrd="0" destOrd="0" presId="urn:microsoft.com/office/officeart/2005/8/layout/process2"/>
    <dgm:cxn modelId="{4ACF43BE-9FCF-45B1-9D6C-C004D8174D36}" srcId="{C2AAA3BA-968E-4970-BC11-9AB1A239A9FF}" destId="{38898CBE-FE12-422D-895F-C49365474F4F}" srcOrd="4" destOrd="0" parTransId="{F18F14F9-81A6-4B86-BAD3-F0E97AB12869}" sibTransId="{B78D0548-18D1-4400-A070-5A9D2B92099A}"/>
    <dgm:cxn modelId="{7C8127CB-67C5-4DD8-A946-40D58703DA5F}" type="presOf" srcId="{A3B0B960-4C5B-485B-A418-D86947EA4EA1}" destId="{95B00B52-FF82-4696-8B84-3B897E25B235}" srcOrd="0" destOrd="0" presId="urn:microsoft.com/office/officeart/2005/8/layout/process2"/>
    <dgm:cxn modelId="{C8FC457A-DC89-46A6-B3EB-0CA95B77EE60}" srcId="{C2AAA3BA-968E-4970-BC11-9AB1A239A9FF}" destId="{6A8FF771-13E7-45AC-9B20-FEBB47049EC1}" srcOrd="1" destOrd="0" parTransId="{66463251-62ED-4E57-A8A5-EAA942A84F93}" sibTransId="{DE6531E4-98F1-4926-BA10-260274DBC6C5}"/>
    <dgm:cxn modelId="{1BB7BB41-4002-42CE-8BDD-D6A9291641E4}" type="presOf" srcId="{C2AAA3BA-968E-4970-BC11-9AB1A239A9FF}" destId="{ED77A37E-89B1-437D-9CA9-3BC0B2FFDDA7}" srcOrd="0" destOrd="0" presId="urn:microsoft.com/office/officeart/2005/8/layout/process2"/>
    <dgm:cxn modelId="{27781D2A-8D11-4105-8E5F-19652B131D0E}" type="presOf" srcId="{61BC32D0-076F-4931-88FA-7D72D0F208D0}" destId="{A5AF3F28-B33D-4EE7-808A-EB85566925EE}" srcOrd="0" destOrd="0" presId="urn:microsoft.com/office/officeart/2005/8/layout/process2"/>
    <dgm:cxn modelId="{DCBB4DDF-EC8A-46E6-8E2C-42D52F5647F2}" type="presOf" srcId="{001790E0-3092-4706-87D9-B0BE2389375C}" destId="{327BEA1C-A18F-4574-93E5-E70613853B55}" srcOrd="1" destOrd="0" presId="urn:microsoft.com/office/officeart/2005/8/layout/process2"/>
    <dgm:cxn modelId="{2DFAD84E-1183-45F3-B60C-1F823168283E}" srcId="{C2AAA3BA-968E-4970-BC11-9AB1A239A9FF}" destId="{A3B0B960-4C5B-485B-A418-D86947EA4EA1}" srcOrd="2" destOrd="0" parTransId="{D72058D6-4902-4C3C-99DF-E6805EA47141}" sibTransId="{001790E0-3092-4706-87D9-B0BE2389375C}"/>
    <dgm:cxn modelId="{71A562C2-565E-4FA6-B338-82514E47F7F2}" type="presOf" srcId="{DE6531E4-98F1-4926-BA10-260274DBC6C5}" destId="{AECC9C23-72E6-4BB3-9BC7-8574C9C9E08C}" srcOrd="1" destOrd="0" presId="urn:microsoft.com/office/officeart/2005/8/layout/process2"/>
    <dgm:cxn modelId="{E4D36208-F9FB-433F-8395-1B0F516356E9}" srcId="{C2AAA3BA-968E-4970-BC11-9AB1A239A9FF}" destId="{F4F0EA61-D2E2-489A-BF28-E2B8C5D78DA6}" srcOrd="3" destOrd="0" parTransId="{4937241D-E1D7-4222-B6C6-D8F76DD840A4}" sibTransId="{56B4A8C4-C5D1-4403-8978-22AE59E14D45}"/>
    <dgm:cxn modelId="{CA58846A-02E8-4079-B368-0D8BE1C06243}" type="presParOf" srcId="{ED77A37E-89B1-437D-9CA9-3BC0B2FFDDA7}" destId="{A5AF3F28-B33D-4EE7-808A-EB85566925EE}" srcOrd="0" destOrd="0" presId="urn:microsoft.com/office/officeart/2005/8/layout/process2"/>
    <dgm:cxn modelId="{B6FB342B-07C0-4704-9E88-65E91DF6282E}" type="presParOf" srcId="{ED77A37E-89B1-437D-9CA9-3BC0B2FFDDA7}" destId="{EA6672C2-84F2-4DE0-97A8-124418BB80A1}" srcOrd="1" destOrd="0" presId="urn:microsoft.com/office/officeart/2005/8/layout/process2"/>
    <dgm:cxn modelId="{4C4F7D71-7BF5-4559-BD41-303106C3F8FA}" type="presParOf" srcId="{EA6672C2-84F2-4DE0-97A8-124418BB80A1}" destId="{E6DFAC97-F7F3-4DCC-A7CC-53558021BDCB}" srcOrd="0" destOrd="0" presId="urn:microsoft.com/office/officeart/2005/8/layout/process2"/>
    <dgm:cxn modelId="{42122F07-E2DE-48F5-842A-483FACAD9895}" type="presParOf" srcId="{ED77A37E-89B1-437D-9CA9-3BC0B2FFDDA7}" destId="{715D3813-E668-49B0-876B-E65A7E835565}" srcOrd="2" destOrd="0" presId="urn:microsoft.com/office/officeart/2005/8/layout/process2"/>
    <dgm:cxn modelId="{B2B08AD1-ED56-43A3-B349-88BB77632A29}" type="presParOf" srcId="{ED77A37E-89B1-437D-9CA9-3BC0B2FFDDA7}" destId="{565B2A25-0D87-4976-9BB0-8208732C1FB5}" srcOrd="3" destOrd="0" presId="urn:microsoft.com/office/officeart/2005/8/layout/process2"/>
    <dgm:cxn modelId="{519F6720-9012-466D-AEE1-0C1CFFE47599}" type="presParOf" srcId="{565B2A25-0D87-4976-9BB0-8208732C1FB5}" destId="{AECC9C23-72E6-4BB3-9BC7-8574C9C9E08C}" srcOrd="0" destOrd="0" presId="urn:microsoft.com/office/officeart/2005/8/layout/process2"/>
    <dgm:cxn modelId="{354CB0D6-CBAD-4ED9-BF3E-694EB19E7811}" type="presParOf" srcId="{ED77A37E-89B1-437D-9CA9-3BC0B2FFDDA7}" destId="{95B00B52-FF82-4696-8B84-3B897E25B235}" srcOrd="4" destOrd="0" presId="urn:microsoft.com/office/officeart/2005/8/layout/process2"/>
    <dgm:cxn modelId="{64BD03CC-CF19-4CD7-833C-4A040C495509}" type="presParOf" srcId="{ED77A37E-89B1-437D-9CA9-3BC0B2FFDDA7}" destId="{EAA1FA1E-B470-4033-B325-835E2B7A38BB}" srcOrd="5" destOrd="0" presId="urn:microsoft.com/office/officeart/2005/8/layout/process2"/>
    <dgm:cxn modelId="{8D872B71-D97B-40BD-8BAF-8DB0DBBF9E9D}" type="presParOf" srcId="{EAA1FA1E-B470-4033-B325-835E2B7A38BB}" destId="{327BEA1C-A18F-4574-93E5-E70613853B55}" srcOrd="0" destOrd="0" presId="urn:microsoft.com/office/officeart/2005/8/layout/process2"/>
    <dgm:cxn modelId="{7D69451B-098B-49A8-861B-2E418DFAE73F}" type="presParOf" srcId="{ED77A37E-89B1-437D-9CA9-3BC0B2FFDDA7}" destId="{D33A92F9-E760-49A5-AB52-7CA2476AA1EF}" srcOrd="6" destOrd="0" presId="urn:microsoft.com/office/officeart/2005/8/layout/process2"/>
    <dgm:cxn modelId="{C66495FD-5B3A-4503-AA1F-687222AFE85F}" type="presParOf" srcId="{ED77A37E-89B1-437D-9CA9-3BC0B2FFDDA7}" destId="{705CDCA3-E16D-4476-A103-A8141034DE62}" srcOrd="7" destOrd="0" presId="urn:microsoft.com/office/officeart/2005/8/layout/process2"/>
    <dgm:cxn modelId="{B5FB68CC-7CEF-426D-BBCC-1B8D19423E2C}" type="presParOf" srcId="{705CDCA3-E16D-4476-A103-A8141034DE62}" destId="{19B94407-FD29-4820-B9E6-37FE13C0D3F3}" srcOrd="0" destOrd="0" presId="urn:microsoft.com/office/officeart/2005/8/layout/process2"/>
    <dgm:cxn modelId="{7A47C413-6B25-4CD2-8F84-47BDAE006CB5}" type="presParOf" srcId="{ED77A37E-89B1-437D-9CA9-3BC0B2FFDDA7}" destId="{311656E7-5E69-4997-B9EA-CC91B896318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F3F28-B33D-4EE7-808A-EB85566925EE}">
      <dsp:nvSpPr>
        <dsp:cNvPr id="0" name=""/>
        <dsp:cNvSpPr/>
      </dsp:nvSpPr>
      <dsp:spPr>
        <a:xfrm>
          <a:off x="2148195" y="496"/>
          <a:ext cx="1799608" cy="580429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FFFF00"/>
              </a:solidFill>
            </a:rPr>
            <a:t>Data Collection</a:t>
          </a:r>
          <a:endParaRPr lang="en-US" sz="1500" kern="1200" dirty="0">
            <a:solidFill>
              <a:srgbClr val="FFFF00"/>
            </a:solidFill>
          </a:endParaRPr>
        </a:p>
      </dsp:txBody>
      <dsp:txXfrm>
        <a:off x="2165195" y="17496"/>
        <a:ext cx="1765608" cy="546429"/>
      </dsp:txXfrm>
    </dsp:sp>
    <dsp:sp modelId="{EA6672C2-84F2-4DE0-97A8-124418BB80A1}">
      <dsp:nvSpPr>
        <dsp:cNvPr id="0" name=""/>
        <dsp:cNvSpPr/>
      </dsp:nvSpPr>
      <dsp:spPr>
        <a:xfrm rot="5400000">
          <a:off x="2939169" y="595436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FFFF00"/>
            </a:solidFill>
          </a:endParaRPr>
        </a:p>
      </dsp:txBody>
      <dsp:txXfrm rot="-5400000">
        <a:off x="2969642" y="617202"/>
        <a:ext cx="156715" cy="152363"/>
      </dsp:txXfrm>
    </dsp:sp>
    <dsp:sp modelId="{715D3813-E668-49B0-876B-E65A7E835565}">
      <dsp:nvSpPr>
        <dsp:cNvPr id="0" name=""/>
        <dsp:cNvSpPr/>
      </dsp:nvSpPr>
      <dsp:spPr>
        <a:xfrm>
          <a:off x="2148195" y="871140"/>
          <a:ext cx="1799608" cy="580429"/>
        </a:xfrm>
        <a:prstGeom prst="roundRect">
          <a:avLst>
            <a:gd name="adj" fmla="val 10000"/>
          </a:avLst>
        </a:prstGeom>
        <a:solidFill>
          <a:schemeClr val="accent5">
            <a:hueOff val="814257"/>
            <a:satOff val="2799"/>
            <a:lumOff val="-1343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FFFF00"/>
              </a:solidFill>
            </a:rPr>
            <a:t>Import Data </a:t>
          </a:r>
          <a:endParaRPr lang="en-US" sz="1500" kern="1200" dirty="0">
            <a:solidFill>
              <a:srgbClr val="FFFF00"/>
            </a:solidFill>
          </a:endParaRPr>
        </a:p>
      </dsp:txBody>
      <dsp:txXfrm>
        <a:off x="2165195" y="888140"/>
        <a:ext cx="1765608" cy="546429"/>
      </dsp:txXfrm>
    </dsp:sp>
    <dsp:sp modelId="{565B2A25-0D87-4976-9BB0-8208732C1FB5}">
      <dsp:nvSpPr>
        <dsp:cNvPr id="0" name=""/>
        <dsp:cNvSpPr/>
      </dsp:nvSpPr>
      <dsp:spPr>
        <a:xfrm rot="5400000">
          <a:off x="2939169" y="1466081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85675"/>
            <a:satOff val="3732"/>
            <a:lumOff val="-1790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FFFF00"/>
            </a:solidFill>
          </a:endParaRPr>
        </a:p>
      </dsp:txBody>
      <dsp:txXfrm rot="-5400000">
        <a:off x="2969642" y="1487847"/>
        <a:ext cx="156715" cy="152363"/>
      </dsp:txXfrm>
    </dsp:sp>
    <dsp:sp modelId="{95B00B52-FF82-4696-8B84-3B897E25B235}">
      <dsp:nvSpPr>
        <dsp:cNvPr id="0" name=""/>
        <dsp:cNvSpPr/>
      </dsp:nvSpPr>
      <dsp:spPr>
        <a:xfrm>
          <a:off x="2148195" y="1741785"/>
          <a:ext cx="1799608" cy="580429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Prepare, explore, and clean data</a:t>
          </a:r>
          <a:endParaRPr lang="en-US" sz="1500" kern="1200" dirty="0">
            <a:solidFill>
              <a:srgbClr val="FFFF00"/>
            </a:solidFill>
          </a:endParaRPr>
        </a:p>
      </dsp:txBody>
      <dsp:txXfrm>
        <a:off x="2165195" y="1758785"/>
        <a:ext cx="1765608" cy="546429"/>
      </dsp:txXfrm>
    </dsp:sp>
    <dsp:sp modelId="{EAA1FA1E-B470-4033-B325-835E2B7A38BB}">
      <dsp:nvSpPr>
        <dsp:cNvPr id="0" name=""/>
        <dsp:cNvSpPr/>
      </dsp:nvSpPr>
      <dsp:spPr>
        <a:xfrm rot="5400000">
          <a:off x="2939169" y="2336725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171351"/>
            <a:satOff val="7464"/>
            <a:lumOff val="-358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FFFF00"/>
            </a:solidFill>
          </a:endParaRPr>
        </a:p>
      </dsp:txBody>
      <dsp:txXfrm rot="-5400000">
        <a:off x="2969642" y="2358491"/>
        <a:ext cx="156715" cy="152363"/>
      </dsp:txXfrm>
    </dsp:sp>
    <dsp:sp modelId="{D33A92F9-E760-49A5-AB52-7CA2476AA1EF}">
      <dsp:nvSpPr>
        <dsp:cNvPr id="0" name=""/>
        <dsp:cNvSpPr/>
      </dsp:nvSpPr>
      <dsp:spPr>
        <a:xfrm>
          <a:off x="2148195" y="2612429"/>
          <a:ext cx="1799608" cy="580429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Analysis and Modeling</a:t>
          </a:r>
          <a:endParaRPr lang="en-US" sz="1500" kern="1200" dirty="0">
            <a:solidFill>
              <a:srgbClr val="FFFF00"/>
            </a:solidFill>
          </a:endParaRPr>
        </a:p>
      </dsp:txBody>
      <dsp:txXfrm>
        <a:off x="2165195" y="2629429"/>
        <a:ext cx="1765608" cy="546429"/>
      </dsp:txXfrm>
    </dsp:sp>
    <dsp:sp modelId="{705CDCA3-E16D-4476-A103-A8141034DE62}">
      <dsp:nvSpPr>
        <dsp:cNvPr id="0" name=""/>
        <dsp:cNvSpPr/>
      </dsp:nvSpPr>
      <dsp:spPr>
        <a:xfrm rot="5400000">
          <a:off x="2939169" y="3207370"/>
          <a:ext cx="217661" cy="261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rgbClr val="FFFF00"/>
            </a:solidFill>
          </a:endParaRPr>
        </a:p>
      </dsp:txBody>
      <dsp:txXfrm rot="-5400000">
        <a:off x="2969642" y="3229136"/>
        <a:ext cx="156715" cy="152363"/>
      </dsp:txXfrm>
    </dsp:sp>
    <dsp:sp modelId="{311656E7-5E69-4997-B9EA-CC91B8963182}">
      <dsp:nvSpPr>
        <dsp:cNvPr id="0" name=""/>
        <dsp:cNvSpPr/>
      </dsp:nvSpPr>
      <dsp:spPr>
        <a:xfrm>
          <a:off x="2148195" y="3483074"/>
          <a:ext cx="1799608" cy="580429"/>
        </a:xfrm>
        <a:prstGeom prst="roundRect">
          <a:avLst>
            <a:gd name="adj" fmla="val 10000"/>
          </a:avLst>
        </a:prstGeom>
        <a:solidFill>
          <a:schemeClr val="accent1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Export Data (Graph/Chart/Tables)</a:t>
          </a:r>
          <a:endParaRPr lang="en-US" sz="1500" kern="1200" dirty="0">
            <a:solidFill>
              <a:srgbClr val="FFFF00"/>
            </a:solidFill>
          </a:endParaRPr>
        </a:p>
      </dsp:txBody>
      <dsp:txXfrm>
        <a:off x="2165195" y="3500074"/>
        <a:ext cx="1765608" cy="546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4909BBD-57E6-4694-8845-135808D94592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B7517B-8713-422E-87C2-8EAB4F01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D99F4-A9CD-43EC-924B-A058E2128C83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D0E88-EFF1-44DB-8650-BE6D220DD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6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3D879-B82A-43F5-B74B-A447625980EB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867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L_PPT_TemplatesEst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01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00175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950">
                <a:solidFill>
                  <a:schemeClr val="bg1"/>
                </a:solidFill>
                <a:latin typeface="Verdana" pitchFamily="-110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74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5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L_PPT_TemplatesEst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01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00175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950">
                <a:solidFill>
                  <a:schemeClr val="bg1"/>
                </a:solidFill>
                <a:latin typeface="Verdana" pitchFamily="-110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039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70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9855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5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48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50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54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57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71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2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3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05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598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19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UNL_PPT_TemplatesEst1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UNL_PPT_TemplatesEst1b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6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MS PGothic" panose="020B0600070205080204" pitchFamily="34" charset="-128"/>
          <a:cs typeface="ＭＳ Ｐゴシック" pitchFamily="-11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55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95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972261" y="4690207"/>
            <a:ext cx="5029199" cy="8533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D24726"/>
                </a:solidFill>
                <a:latin typeface="+mj-lt"/>
              </a:rPr>
              <a:t>Baburao Kamble (</a:t>
            </a:r>
            <a:r>
              <a:rPr lang="en-US" dirty="0" err="1" smtClean="0">
                <a:solidFill>
                  <a:srgbClr val="D24726"/>
                </a:solidFill>
                <a:latin typeface="+mj-lt"/>
              </a:rPr>
              <a:t>Ph.D</a:t>
            </a:r>
            <a:r>
              <a:rPr lang="en-US" dirty="0" smtClean="0">
                <a:solidFill>
                  <a:srgbClr val="D24726"/>
                </a:solidFill>
                <a:latin typeface="+mj-lt"/>
              </a:rPr>
              <a:t>)</a:t>
            </a:r>
            <a:endParaRPr lang="en-US" dirty="0">
              <a:solidFill>
                <a:srgbClr val="D24726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rgbClr val="D24726"/>
                </a:solidFill>
                <a:latin typeface="+mj-lt"/>
              </a:rPr>
              <a:t>University of Nebraska-Lincoln </a:t>
            </a:r>
          </a:p>
        </p:txBody>
      </p:sp>
      <p:sp>
        <p:nvSpPr>
          <p:cNvPr id="3" name="Rectangle 2"/>
          <p:cNvSpPr/>
          <p:nvPr/>
        </p:nvSpPr>
        <p:spPr>
          <a:xfrm>
            <a:off x="-97104" y="878569"/>
            <a:ext cx="91197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/>
              <a:t>Data Analysis Using R</a:t>
            </a:r>
          </a:p>
          <a:p>
            <a:pPr algn="ctr"/>
            <a:r>
              <a:rPr lang="en-US" sz="3000" dirty="0" smtClean="0"/>
              <a:t>Week7: Regression </a:t>
            </a:r>
            <a:r>
              <a:rPr lang="en-US" sz="3000" dirty="0" smtClean="0"/>
              <a:t>Analysis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1101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343400" y="2286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Regression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36" y="2106395"/>
            <a:ext cx="2138664" cy="1132105"/>
          </a:xfrm>
          <a:prstGeom prst="rect">
            <a:avLst/>
          </a:prstGeom>
        </p:spPr>
      </p:pic>
      <p:sp>
        <p:nvSpPr>
          <p:cNvPr id="47" name="Right Arrow 46"/>
          <p:cNvSpPr/>
          <p:nvPr/>
        </p:nvSpPr>
        <p:spPr bwMode="auto">
          <a:xfrm>
            <a:off x="3760002" y="2203169"/>
            <a:ext cx="2754085" cy="26828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126" y="1372240"/>
            <a:ext cx="4657748" cy="3603048"/>
          </a:xfrm>
          <a:prstGeom prst="rect">
            <a:avLst/>
          </a:prstGeom>
        </p:spPr>
      </p:pic>
      <p:graphicFrame>
        <p:nvGraphicFramePr>
          <p:cNvPr id="50" name="Object 49"/>
          <p:cNvGraphicFramePr>
            <a:graphicFrameLocks noChangeAspect="1"/>
          </p:cNvGraphicFramePr>
          <p:nvPr>
            <p:extLst/>
          </p:nvPr>
        </p:nvGraphicFramePr>
        <p:xfrm>
          <a:off x="2045683" y="1179007"/>
          <a:ext cx="15954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5" imgW="787320" imgH="253800" progId="Equation.3">
                  <p:embed/>
                </p:oleObj>
              </mc:Choice>
              <mc:Fallback>
                <p:oleObj name="Equation" r:id="rId5" imgW="787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683" y="1179007"/>
                        <a:ext cx="1595438" cy="5159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/>
          </p:nvPr>
        </p:nvGraphicFramePr>
        <p:xfrm>
          <a:off x="3692653" y="1822566"/>
          <a:ext cx="900113" cy="169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7" imgW="444240" imgH="1117440" progId="Equation.3">
                  <p:embed/>
                </p:oleObj>
              </mc:Choice>
              <mc:Fallback>
                <p:oleObj name="Equation" r:id="rId7" imgW="44424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653" y="1822566"/>
                        <a:ext cx="900113" cy="169976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 regression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Calculates the strength and direction of a </a:t>
            </a:r>
            <a:r>
              <a:rPr lang="en-US" u="sng" dirty="0" smtClean="0"/>
              <a:t>linear</a:t>
            </a:r>
            <a:r>
              <a:rPr lang="en-US" dirty="0" smtClean="0"/>
              <a:t> relationship between two interval variables</a:t>
            </a:r>
          </a:p>
          <a:p>
            <a:endParaRPr lang="en-US" dirty="0" smtClean="0"/>
          </a:p>
          <a:p>
            <a:r>
              <a:rPr lang="en-US" dirty="0" smtClean="0"/>
              <a:t>e.g. is there a relationship between age and income?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Measured using the Pearson correlation coefficient (</a:t>
            </a:r>
            <a:r>
              <a:rPr lang="en-US" dirty="0" err="1" smtClean="0"/>
              <a:t>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Data must be normally distributed (check with a histogram)</a:t>
            </a:r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pPr algn="ctr"/>
            <a:r>
              <a:rPr lang="en-US" altLang="en-US" sz="2500" dirty="0"/>
              <a:t>Correlation </a:t>
            </a:r>
            <a:r>
              <a:rPr lang="en-US" altLang="en-US" sz="2500" dirty="0" smtClean="0"/>
              <a:t>Analysis</a:t>
            </a:r>
            <a:endParaRPr lang="en-US" altLang="en-US" sz="25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300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17.</a:t>
            </a:r>
            <a:fld id="{6A033883-42AC-418D-9B9D-7C5229BD2FE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500" dirty="0"/>
              <a:t>Correlation </a:t>
            </a:r>
            <a:r>
              <a:rPr lang="en-US" altLang="en-US" sz="2500" dirty="0" smtClean="0"/>
              <a:t>Analysis</a:t>
            </a:r>
            <a:endParaRPr lang="en-US" altLang="en-US" sz="2500" dirty="0">
              <a:sym typeface="Symbol" panose="05050102010706020507" pitchFamily="18" charset="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the correlation coefficient is close to +1 that means you have a strong positive relationship.</a:t>
            </a:r>
          </a:p>
          <a:p>
            <a:endParaRPr lang="en-US" altLang="en-US" dirty="0"/>
          </a:p>
          <a:p>
            <a:r>
              <a:rPr lang="en-US" altLang="en-US" dirty="0"/>
              <a:t>If the correlation coefficient is close to -1 that means you have a strong negative relationship.</a:t>
            </a:r>
          </a:p>
          <a:p>
            <a:endParaRPr lang="en-US" altLang="en-US" dirty="0"/>
          </a:p>
          <a:p>
            <a:r>
              <a:rPr lang="en-US" altLang="en-US" dirty="0"/>
              <a:t>If the correlation coefficient is close to 0 that means you have no correlation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2773" y="4180978"/>
            <a:ext cx="2736647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Alternatively:</a:t>
            </a:r>
          </a:p>
          <a:p>
            <a:pPr>
              <a:buFontTx/>
              <a:buChar char="-"/>
            </a:pPr>
            <a:r>
              <a:rPr lang="en-US" dirty="0" smtClean="0"/>
              <a:t> +/- 0.10 to 0.29 = weak</a:t>
            </a:r>
          </a:p>
          <a:p>
            <a:pPr>
              <a:buFontTx/>
              <a:buChar char="-"/>
            </a:pPr>
            <a:r>
              <a:rPr lang="en-US" dirty="0" smtClean="0"/>
              <a:t> +/- 0.30 to 0.49 = medium</a:t>
            </a:r>
          </a:p>
          <a:p>
            <a:pPr>
              <a:buFontTx/>
              <a:buChar char="-"/>
            </a:pPr>
            <a:r>
              <a:rPr lang="en-US" dirty="0" smtClean="0"/>
              <a:t> +/- 0.50 to 1.00 - strong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6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81000" y="2286000"/>
            <a:ext cx="2743200" cy="3402191"/>
            <a:chOff x="144" y="1776"/>
            <a:chExt cx="1680" cy="2096"/>
          </a:xfrm>
          <a:noFill/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44" y="1776"/>
              <a:ext cx="1680" cy="15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92" y="3360"/>
              <a:ext cx="1536" cy="5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GB" sz="2400" b="1" dirty="0">
                  <a:solidFill>
                    <a:srgbClr val="E0004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+mn-ea"/>
                  <a:cs typeface="Arial Unicode MS" pitchFamily="1" charset="0"/>
                </a:rPr>
                <a:t>Positive relationship</a:t>
              </a: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88" y="1872"/>
              <a:ext cx="1440" cy="1344"/>
              <a:chOff x="288" y="1872"/>
              <a:chExt cx="1440" cy="1344"/>
            </a:xfrm>
            <a:grpFill/>
          </p:grpSpPr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288" y="1872"/>
                <a:ext cx="0" cy="1344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2075" tIns="46038" rIns="92075" bIns="46038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288" y="3216"/>
                <a:ext cx="1440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2075" tIns="46038" rIns="92075" bIns="46038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336" y="1968"/>
                <a:ext cx="1296" cy="1200"/>
              </a:xfrm>
              <a:prstGeom prst="line">
                <a:avLst/>
              </a:prstGeom>
              <a:grpFill/>
              <a:ln w="2857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lIns="92075" tIns="46038" rIns="92075" bIns="46038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AutoShape 11"/>
              <p:cNvSpPr>
                <a:spLocks noChangeArrowheads="1"/>
              </p:cNvSpPr>
              <p:nvPr/>
            </p:nvSpPr>
            <p:spPr bwMode="auto">
              <a:xfrm>
                <a:off x="912" y="2592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768" y="273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1152" y="2352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1200" y="2304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>
                <a:off x="960" y="2544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1392" y="2112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AutoShape 18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>
                <a:off x="432" y="3024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AutoShape 22"/>
              <p:cNvSpPr>
                <a:spLocks noChangeArrowheads="1"/>
              </p:cNvSpPr>
              <p:nvPr/>
            </p:nvSpPr>
            <p:spPr bwMode="auto">
              <a:xfrm>
                <a:off x="1104" y="2400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AutoShape 23"/>
              <p:cNvSpPr>
                <a:spLocks noChangeArrowheads="1"/>
              </p:cNvSpPr>
              <p:nvPr/>
            </p:nvSpPr>
            <p:spPr bwMode="auto">
              <a:xfrm>
                <a:off x="864" y="2640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AutoShape 24"/>
              <p:cNvSpPr>
                <a:spLocks noChangeArrowheads="1"/>
              </p:cNvSpPr>
              <p:nvPr/>
            </p:nvSpPr>
            <p:spPr bwMode="auto">
              <a:xfrm>
                <a:off x="1008" y="2496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AutoShape 25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pFill/>
              <a:ln w="9525">
                <a:solidFill>
                  <a:srgbClr val="333399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248400" y="2286000"/>
            <a:ext cx="2667000" cy="3346450"/>
            <a:chOff x="1968" y="1776"/>
            <a:chExt cx="1680" cy="2108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968" y="1776"/>
              <a:ext cx="1680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112" y="1872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112" y="3216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016" y="3360"/>
              <a:ext cx="1632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GB" sz="2400" b="1" dirty="0">
                  <a:solidFill>
                    <a:srgbClr val="D2005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+mn-ea"/>
                  <a:cs typeface="Arial Unicode MS" pitchFamily="1" charset="0"/>
                </a:rPr>
                <a:t>Negative relationship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H="1">
              <a:off x="2112" y="3216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 flipV="1">
              <a:off x="2208" y="1968"/>
              <a:ext cx="1296" cy="120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 flipH="1">
              <a:off x="3120" y="2784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AutoShape 34"/>
            <p:cNvSpPr>
              <a:spLocks noChangeArrowheads="1"/>
            </p:cNvSpPr>
            <p:nvPr/>
          </p:nvSpPr>
          <p:spPr bwMode="auto">
            <a:xfrm flipH="1">
              <a:off x="2880" y="2592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 flipH="1">
              <a:off x="3024" y="273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 flipH="1">
              <a:off x="2640" y="2352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 flipH="1">
              <a:off x="2592" y="2304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AutoShape 38"/>
            <p:cNvSpPr>
              <a:spLocks noChangeArrowheads="1"/>
            </p:cNvSpPr>
            <p:nvPr/>
          </p:nvSpPr>
          <p:spPr bwMode="auto">
            <a:xfrm flipH="1">
              <a:off x="2832" y="2544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AutoShape 39"/>
            <p:cNvSpPr>
              <a:spLocks noChangeArrowheads="1"/>
            </p:cNvSpPr>
            <p:nvPr/>
          </p:nvSpPr>
          <p:spPr bwMode="auto">
            <a:xfrm flipH="1">
              <a:off x="2448" y="2160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AutoShape 40"/>
            <p:cNvSpPr>
              <a:spLocks noChangeArrowheads="1"/>
            </p:cNvSpPr>
            <p:nvPr/>
          </p:nvSpPr>
          <p:spPr bwMode="auto">
            <a:xfrm flipH="1">
              <a:off x="2400" y="2112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 flipH="1">
              <a:off x="2544" y="225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AutoShape 42"/>
            <p:cNvSpPr>
              <a:spLocks noChangeArrowheads="1"/>
            </p:cNvSpPr>
            <p:nvPr/>
          </p:nvSpPr>
          <p:spPr bwMode="auto">
            <a:xfrm flipH="1">
              <a:off x="3360" y="3024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 flipH="1">
              <a:off x="3264" y="2928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auto">
            <a:xfrm flipH="1">
              <a:off x="2304" y="201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AutoShape 45"/>
            <p:cNvSpPr>
              <a:spLocks noChangeArrowheads="1"/>
            </p:cNvSpPr>
            <p:nvPr/>
          </p:nvSpPr>
          <p:spPr bwMode="auto">
            <a:xfrm flipH="1">
              <a:off x="2688" y="2400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AutoShape 46"/>
            <p:cNvSpPr>
              <a:spLocks noChangeArrowheads="1"/>
            </p:cNvSpPr>
            <p:nvPr/>
          </p:nvSpPr>
          <p:spPr bwMode="auto">
            <a:xfrm flipH="1">
              <a:off x="2928" y="2640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AutoShape 47"/>
            <p:cNvSpPr>
              <a:spLocks noChangeArrowheads="1"/>
            </p:cNvSpPr>
            <p:nvPr/>
          </p:nvSpPr>
          <p:spPr bwMode="auto">
            <a:xfrm flipH="1">
              <a:off x="2784" y="249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AutoShape 48"/>
            <p:cNvSpPr>
              <a:spLocks noChangeArrowheads="1"/>
            </p:cNvSpPr>
            <p:nvPr/>
          </p:nvSpPr>
          <p:spPr bwMode="auto">
            <a:xfrm flipH="1">
              <a:off x="2208" y="1968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49"/>
          <p:cNvGrpSpPr>
            <a:grpSpLocks/>
          </p:cNvGrpSpPr>
          <p:nvPr/>
        </p:nvGrpSpPr>
        <p:grpSpPr bwMode="auto">
          <a:xfrm>
            <a:off x="3352800" y="2286000"/>
            <a:ext cx="2667000" cy="2976563"/>
            <a:chOff x="3792" y="1776"/>
            <a:chExt cx="1680" cy="1875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792" y="1776"/>
              <a:ext cx="1680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936" y="1872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3936" y="3216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3888" y="3360"/>
              <a:ext cx="14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GB" sz="2400" b="1" dirty="0">
                  <a:solidFill>
                    <a:srgbClr val="D20055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No relationship</a:t>
              </a:r>
              <a:endParaRPr lang="en-GB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36" y="2496"/>
              <a:ext cx="139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AutoShape 55"/>
            <p:cNvSpPr>
              <a:spLocks noChangeArrowheads="1"/>
            </p:cNvSpPr>
            <p:nvPr/>
          </p:nvSpPr>
          <p:spPr bwMode="auto">
            <a:xfrm>
              <a:off x="4224" y="273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AutoShape 56"/>
            <p:cNvSpPr>
              <a:spLocks noChangeArrowheads="1"/>
            </p:cNvSpPr>
            <p:nvPr/>
          </p:nvSpPr>
          <p:spPr bwMode="auto">
            <a:xfrm>
              <a:off x="4800" y="2304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AutoShape 57"/>
            <p:cNvSpPr>
              <a:spLocks noChangeArrowheads="1"/>
            </p:cNvSpPr>
            <p:nvPr/>
          </p:nvSpPr>
          <p:spPr bwMode="auto">
            <a:xfrm>
              <a:off x="4320" y="2112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AutoShape 58"/>
            <p:cNvSpPr>
              <a:spLocks noChangeArrowheads="1"/>
            </p:cNvSpPr>
            <p:nvPr/>
          </p:nvSpPr>
          <p:spPr bwMode="auto">
            <a:xfrm>
              <a:off x="4512" y="3024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AutoShape 59"/>
            <p:cNvSpPr>
              <a:spLocks noChangeArrowheads="1"/>
            </p:cNvSpPr>
            <p:nvPr/>
          </p:nvSpPr>
          <p:spPr bwMode="auto">
            <a:xfrm>
              <a:off x="5136" y="2688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AutoShape 60"/>
            <p:cNvSpPr>
              <a:spLocks noChangeArrowheads="1"/>
            </p:cNvSpPr>
            <p:nvPr/>
          </p:nvSpPr>
          <p:spPr bwMode="auto">
            <a:xfrm>
              <a:off x="4560" y="2304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AutoShape 61"/>
            <p:cNvSpPr>
              <a:spLocks noChangeArrowheads="1"/>
            </p:cNvSpPr>
            <p:nvPr/>
          </p:nvSpPr>
          <p:spPr bwMode="auto">
            <a:xfrm>
              <a:off x="5184" y="3024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AutoShape 62"/>
            <p:cNvSpPr>
              <a:spLocks noChangeArrowheads="1"/>
            </p:cNvSpPr>
            <p:nvPr/>
          </p:nvSpPr>
          <p:spPr bwMode="auto">
            <a:xfrm>
              <a:off x="4752" y="2784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AutoShape 63"/>
            <p:cNvSpPr>
              <a:spLocks noChangeArrowheads="1"/>
            </p:cNvSpPr>
            <p:nvPr/>
          </p:nvSpPr>
          <p:spPr bwMode="auto">
            <a:xfrm>
              <a:off x="4128" y="3024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AutoShape 64"/>
            <p:cNvSpPr>
              <a:spLocks noChangeArrowheads="1"/>
            </p:cNvSpPr>
            <p:nvPr/>
          </p:nvSpPr>
          <p:spPr bwMode="auto">
            <a:xfrm>
              <a:off x="4896" y="2160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AutoShape 65"/>
            <p:cNvSpPr>
              <a:spLocks noChangeArrowheads="1"/>
            </p:cNvSpPr>
            <p:nvPr/>
          </p:nvSpPr>
          <p:spPr bwMode="auto">
            <a:xfrm>
              <a:off x="4128" y="2400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AutoShape 66"/>
            <p:cNvSpPr>
              <a:spLocks noChangeArrowheads="1"/>
            </p:cNvSpPr>
            <p:nvPr/>
          </p:nvSpPr>
          <p:spPr bwMode="auto">
            <a:xfrm>
              <a:off x="4080" y="2208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AutoShape 67"/>
            <p:cNvSpPr>
              <a:spLocks noChangeArrowheads="1"/>
            </p:cNvSpPr>
            <p:nvPr/>
          </p:nvSpPr>
          <p:spPr bwMode="auto">
            <a:xfrm>
              <a:off x="4752" y="3024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AutoShape 68"/>
            <p:cNvSpPr>
              <a:spLocks noChangeArrowheads="1"/>
            </p:cNvSpPr>
            <p:nvPr/>
          </p:nvSpPr>
          <p:spPr bwMode="auto">
            <a:xfrm>
              <a:off x="4944" y="2592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AutoShape 69"/>
            <p:cNvSpPr>
              <a:spLocks noChangeArrowheads="1"/>
            </p:cNvSpPr>
            <p:nvPr/>
          </p:nvSpPr>
          <p:spPr bwMode="auto">
            <a:xfrm>
              <a:off x="5184" y="2064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81000" y="4857121"/>
            <a:ext cx="274320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Positive</a:t>
            </a:r>
          </a:p>
          <a:p>
            <a:pPr algn="ctr"/>
            <a:r>
              <a:rPr lang="en-US" sz="2400" dirty="0" smtClean="0"/>
              <a:t>Relationship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3352800" y="4847064"/>
            <a:ext cx="2666999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No</a:t>
            </a:r>
          </a:p>
          <a:p>
            <a:pPr algn="ctr"/>
            <a:r>
              <a:rPr lang="en-US" sz="2400" dirty="0" smtClean="0"/>
              <a:t>Relationship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48400" y="4847064"/>
            <a:ext cx="2666999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Negative</a:t>
            </a:r>
          </a:p>
          <a:p>
            <a:pPr algn="ctr"/>
            <a:r>
              <a:rPr lang="en-US" sz="2400" dirty="0" smtClean="0"/>
              <a:t>Relationship</a:t>
            </a:r>
            <a:endParaRPr lang="en-US" sz="2400" dirty="0"/>
          </a:p>
        </p:txBody>
      </p:sp>
      <p:sp>
        <p:nvSpPr>
          <p:cNvPr id="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500" dirty="0"/>
              <a:t>Correlation </a:t>
            </a:r>
            <a:r>
              <a:rPr lang="en-US" altLang="en-US" sz="2500" dirty="0" smtClean="0"/>
              <a:t>Analysis</a:t>
            </a:r>
            <a:endParaRPr lang="en-US" altLang="en-US" sz="25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62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r>
              <a:rPr lang="en-US" dirty="0"/>
              <a:t>: linear regression with R</a:t>
            </a:r>
          </a:p>
        </p:txBody>
      </p:sp>
      <p:sp>
        <p:nvSpPr>
          <p:cNvPr id="9" name="Rectangle 8"/>
          <p:cNvSpPr/>
          <p:nvPr/>
        </p:nvSpPr>
        <p:spPr>
          <a:xfrm>
            <a:off x="711180" y="2551837"/>
            <a:ext cx="75946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#Fit the simple linear regression model and save the results in fit</a:t>
            </a:r>
          </a:p>
          <a:p>
            <a:r>
              <a:rPr lang="en-US" dirty="0">
                <a:solidFill>
                  <a:srgbClr val="FF0000"/>
                </a:solidFill>
              </a:rPr>
              <a:t>fit&lt;-lm(formula = Y~X)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plot(X,Y)</a:t>
            </a:r>
          </a:p>
          <a:p>
            <a:r>
              <a:rPr lang="en-US" dirty="0" err="1">
                <a:solidFill>
                  <a:srgbClr val="FF0000"/>
                </a:solidFill>
              </a:rPr>
              <a:t>abline</a:t>
            </a:r>
            <a:r>
              <a:rPr lang="en-US" dirty="0">
                <a:solidFill>
                  <a:srgbClr val="FF0000"/>
                </a:solidFill>
              </a:rPr>
              <a:t>(fit)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00517" y="1769730"/>
            <a:ext cx="6326659" cy="307777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lm(formula, data, subset, weights,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na.action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method =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qr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", model = TRUE, x = FALSE, y = FALSE,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qr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TRUE,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singular.ok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TRUE, contrasts = NULL, offset, ...)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809" t="67844" r="61466" b="3187"/>
          <a:stretch/>
        </p:blipFill>
        <p:spPr>
          <a:xfrm>
            <a:off x="364878" y="1169773"/>
            <a:ext cx="8779122" cy="354788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2500439" y="1691234"/>
            <a:ext cx="356049" cy="3236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697979" y="1948830"/>
            <a:ext cx="356049" cy="3236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54028" y="2620031"/>
            <a:ext cx="356049" cy="3236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88459" y="2620030"/>
            <a:ext cx="356049" cy="3236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921202" y="2620030"/>
            <a:ext cx="356049" cy="3236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5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726357" y="2620030"/>
            <a:ext cx="356049" cy="3236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6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603733" y="3063743"/>
            <a:ext cx="356049" cy="3236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7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732410" y="3345159"/>
            <a:ext cx="356049" cy="3236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8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291455" y="4117665"/>
            <a:ext cx="441018" cy="3236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10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959782" y="3841360"/>
            <a:ext cx="356049" cy="3236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9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801785" y="4255818"/>
            <a:ext cx="489670" cy="3236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11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Interpreting the </a:t>
            </a:r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03239"/>
              </p:ext>
            </p:extLst>
          </p:nvPr>
        </p:nvGraphicFramePr>
        <p:xfrm>
          <a:off x="6813494" y="670539"/>
          <a:ext cx="2209125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198"/>
                <a:gridCol w="13899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Formula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Residuals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Estimated Coefficient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Standard Error of #3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t-value of #3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Variable p-value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Significance Stars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Significance Legend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Residual </a:t>
                      </a:r>
                      <a:r>
                        <a:rPr lang="en-US" sz="1200" dirty="0" err="1" smtClean="0"/>
                        <a:t>Std</a:t>
                      </a:r>
                      <a:r>
                        <a:rPr lang="en-US" sz="1200" dirty="0" smtClean="0"/>
                        <a:t> Error / Degrees of Freedom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R-squared</a:t>
                      </a:r>
                      <a:endParaRPr lang="en-US" sz="1200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F-statistic &amp; p-value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48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Interpreting the </a:t>
            </a:r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361615"/>
              </p:ext>
            </p:extLst>
          </p:nvPr>
        </p:nvGraphicFramePr>
        <p:xfrm>
          <a:off x="476756" y="202301"/>
          <a:ext cx="7772400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393"/>
                <a:gridCol w="1003412"/>
                <a:gridCol w="61775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Regression model formula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residuals are the difference between the actual values of the variable you're predicting and predicted values from your regression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Estimated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estimated coefficient is the value of slope calculated by the regression.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Standard Error of #3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Measure of the variability in the estimate for the coefficient. 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t-value of #3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Score that measures whether or not the coefficient for this variable is meaningful for the model. </a:t>
                      </a:r>
                    </a:p>
                    <a:p>
                      <a:r>
                        <a:rPr lang="en-US" sz="1200" dirty="0" smtClean="0"/>
                        <a:t>t-value</a:t>
                      </a:r>
                      <a:r>
                        <a:rPr lang="en-US" sz="1200" baseline="0" dirty="0" smtClean="0"/>
                        <a:t> is used to calculate p-value and the significance levels.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Variable p-value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the variable is NOT relevant. This 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to be as small as possible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Significance Stars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stars are shorthand for significance levels, with the number of asterisks displayed according to the p-value computed. *** for high significance and * for low significance.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Significance Legend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more punctuation there is next to your variables, the better.</a:t>
                      </a:r>
                    </a:p>
                    <a:p>
                      <a:r>
                        <a:rPr lang="en-US" sz="1200" dirty="0" smtClean="0"/>
                        <a:t>Blank=bad, Dots=pretty good, Stars=good, More Stars=very good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Residual </a:t>
                      </a:r>
                      <a:r>
                        <a:rPr lang="en-US" sz="1200" dirty="0" err="1" smtClean="0"/>
                        <a:t>Std</a:t>
                      </a:r>
                      <a:r>
                        <a:rPr lang="en-US" sz="1200" dirty="0" smtClean="0"/>
                        <a:t> Error / Degrees of Freedom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Residual </a:t>
                      </a:r>
                      <a:r>
                        <a:rPr lang="en-US" sz="1200" dirty="0" err="1" smtClean="0"/>
                        <a:t>Std</a:t>
                      </a:r>
                      <a:r>
                        <a:rPr lang="en-US" sz="1200" dirty="0" smtClean="0"/>
                        <a:t> Error / Degrees of Freedom. </a:t>
                      </a:r>
                    </a:p>
                    <a:p>
                      <a:r>
                        <a:rPr lang="en-US" sz="1200" dirty="0" smtClean="0"/>
                        <a:t>The Degrees of Freedom is the difference between the number of observations included in your training sample and the number of variables used in your model (intercept counts as a variable).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R-squared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Metric for evaluating the goodness of fit of your model. </a:t>
                      </a:r>
                      <a:endParaRPr lang="en-US" sz="1200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F-statistic &amp; p-value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Performs an F-test on the model. This takes the parameters of our model (in our case we only have 1) and compares it to a model that has fewer parameters.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The DF, or degrees of freedom, pertains to how many variables are in the model. In our case there is one variable so there is one degree of freedom.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29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for new values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One primary use of regression analysis </a:t>
            </a:r>
            <a:r>
              <a:rPr lang="en-US" dirty="0"/>
              <a:t>is to make predictions for </a:t>
            </a:r>
            <a:r>
              <a:rPr lang="en-US" dirty="0" smtClean="0"/>
              <a:t>the response </a:t>
            </a:r>
            <a:r>
              <a:rPr lang="en-US" dirty="0"/>
              <a:t>value for new values of the predictor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use a regression line                          to get </a:t>
            </a:r>
            <a:r>
              <a:rPr lang="en-US" dirty="0"/>
              <a:t>the </a:t>
            </a:r>
            <a:r>
              <a:rPr lang="en-US" dirty="0" smtClean="0"/>
              <a:t>predicted value for a new value of x.</a:t>
            </a:r>
          </a:p>
          <a:p>
            <a:r>
              <a:rPr lang="en-US" dirty="0" smtClean="0"/>
              <a:t>It is a little chunk to </a:t>
            </a:r>
            <a:r>
              <a:rPr lang="en-US" dirty="0"/>
              <a:t>use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predict</a:t>
            </a:r>
            <a:r>
              <a:rPr lang="en-US" dirty="0"/>
              <a:t> </a:t>
            </a:r>
            <a:r>
              <a:rPr lang="en-US" dirty="0" smtClean="0"/>
              <a:t>function!</a:t>
            </a:r>
          </a:p>
          <a:p>
            <a:r>
              <a:rPr lang="en-US" dirty="0"/>
              <a:t>For </a:t>
            </a:r>
            <a:r>
              <a:rPr lang="en-US" dirty="0" smtClean="0"/>
              <a:t>example, </a:t>
            </a:r>
            <a:r>
              <a:rPr lang="en-US" dirty="0"/>
              <a:t>to get a prediction </a:t>
            </a:r>
            <a:r>
              <a:rPr lang="en-US" dirty="0" smtClean="0"/>
              <a:t>for Temp 80 and 90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need a </a:t>
            </a:r>
            <a:r>
              <a:rPr lang="en-US" u="sng" dirty="0"/>
              <a:t>data frame with column names matching the </a:t>
            </a:r>
            <a:r>
              <a:rPr lang="en-US" u="sng" dirty="0" smtClean="0"/>
              <a:t>predictor variable</a:t>
            </a:r>
            <a:r>
              <a:rPr lang="en-US" dirty="0" smtClean="0"/>
              <a:t>, which can be done with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data.frame</a:t>
            </a:r>
            <a:r>
              <a:rPr lang="en-US" dirty="0" smtClean="0"/>
              <a:t> function with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name=values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you get the same answer with estimated coefficients?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739821"/>
              </p:ext>
            </p:extLst>
          </p:nvPr>
        </p:nvGraphicFramePr>
        <p:xfrm>
          <a:off x="4315794" y="2203226"/>
          <a:ext cx="15954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3" imgW="787320" imgH="253800" progId="Equation.3">
                  <p:embed/>
                </p:oleObj>
              </mc:Choice>
              <mc:Fallback>
                <p:oleObj name="Equation" r:id="rId3" imgW="787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794" y="2203226"/>
                        <a:ext cx="1595438" cy="514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456566" y="4025380"/>
            <a:ext cx="4563907" cy="153888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predict(fit, data.frame(X=c(80,90)))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4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</a:t>
            </a:r>
            <a:r>
              <a:rPr lang="en-US" dirty="0"/>
              <a:t>in linear regression.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6" y="1371600"/>
            <a:ext cx="9184460" cy="4114800"/>
          </a:xfrm>
        </p:spPr>
        <p:txBody>
          <a:bodyPr/>
          <a:lstStyle/>
          <a:p>
            <a:r>
              <a:rPr lang="en-US" b="1" dirty="0"/>
              <a:t>Residual</a:t>
            </a:r>
            <a:r>
              <a:rPr lang="en-US" dirty="0"/>
              <a:t>:  The difference between the predicted value (based on the regression equation) and the actual, observed value.</a:t>
            </a:r>
          </a:p>
          <a:p>
            <a:r>
              <a:rPr lang="en-US" b="1" dirty="0"/>
              <a:t>Outlier</a:t>
            </a:r>
            <a:r>
              <a:rPr lang="en-US" dirty="0"/>
              <a:t>:  In linear regression, an outlier is an observation with large residual. </a:t>
            </a:r>
          </a:p>
          <a:p>
            <a:r>
              <a:rPr lang="en-US" b="1" dirty="0"/>
              <a:t>Leverage</a:t>
            </a:r>
            <a:r>
              <a:rPr lang="en-US" dirty="0"/>
              <a:t>:  An observation with an extreme value on a predictor variable is a point with high leverage.  </a:t>
            </a:r>
            <a:r>
              <a:rPr lang="en-US" dirty="0">
                <a:solidFill>
                  <a:srgbClr val="00B050"/>
                </a:solidFill>
              </a:rPr>
              <a:t>Leverage is a measure of how far an independent variable deviates from its mean.</a:t>
            </a:r>
            <a:r>
              <a:rPr lang="en-US" dirty="0"/>
              <a:t>  High leverage points can have a great amount of effect on the estimate of regression coefficients.</a:t>
            </a:r>
          </a:p>
          <a:p>
            <a:r>
              <a:rPr lang="en-US" b="1" dirty="0"/>
              <a:t>Influence</a:t>
            </a:r>
            <a:r>
              <a:rPr lang="en-US" dirty="0"/>
              <a:t>:  An observation is said to be influential if removing the observation substantially changes the estimate of the regression coefficients.  Influence can be thought of as the product of leverage and </a:t>
            </a:r>
            <a:r>
              <a:rPr lang="en-US" dirty="0" err="1"/>
              <a:t>outlierness</a:t>
            </a:r>
            <a:r>
              <a:rPr lang="en-US" dirty="0"/>
              <a:t>. </a:t>
            </a:r>
          </a:p>
          <a:p>
            <a:r>
              <a:rPr lang="en-US" b="1" dirty="0"/>
              <a:t>Cook's distance</a:t>
            </a:r>
            <a:r>
              <a:rPr lang="en-US" dirty="0"/>
              <a:t> (or Cook's D): A measure that combines the information of leverage and residual of the observation.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1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Checking the validity of </a:t>
            </a:r>
            <a:r>
              <a:rPr lang="en-US" dirty="0"/>
              <a:t>the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78503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>
                <a:solidFill>
                  <a:srgbClr val="00B050"/>
                </a:solidFill>
              </a:rPr>
              <a:t>Residuals </a:t>
            </a:r>
            <a:r>
              <a:rPr lang="en-US" u="sng" dirty="0">
                <a:solidFill>
                  <a:srgbClr val="00B050"/>
                </a:solidFill>
              </a:rPr>
              <a:t>vs. fitted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Look for spread around the line y = 0 and no obvious trend.</a:t>
            </a:r>
          </a:p>
          <a:p>
            <a:r>
              <a:rPr lang="en-US" u="sng" dirty="0">
                <a:solidFill>
                  <a:srgbClr val="00B050"/>
                </a:solidFill>
              </a:rPr>
              <a:t>Normal Q-Q plot</a:t>
            </a:r>
            <a:r>
              <a:rPr lang="en-US" sz="1000" u="sng" dirty="0" smtClean="0"/>
              <a:t>(</a:t>
            </a:r>
            <a:r>
              <a:rPr lang="en-US" sz="1000" b="1" dirty="0" err="1" smtClean="0"/>
              <a:t>Quantile-Quantile</a:t>
            </a:r>
            <a:r>
              <a:rPr lang="en-US" sz="1000" b="1" dirty="0" smtClean="0"/>
              <a:t>)</a:t>
            </a:r>
            <a:r>
              <a:rPr lang="en-US" b="1" dirty="0" smtClean="0"/>
              <a:t>: </a:t>
            </a:r>
            <a:r>
              <a:rPr lang="en-US" dirty="0"/>
              <a:t>The residuals are normal if this graph falls close to a straight line.</a:t>
            </a:r>
          </a:p>
          <a:p>
            <a:r>
              <a:rPr lang="en-US" u="sng" dirty="0">
                <a:solidFill>
                  <a:srgbClr val="00B050"/>
                </a:solidFill>
              </a:rPr>
              <a:t>Scale-Location plot </a:t>
            </a:r>
            <a:r>
              <a:rPr lang="en-US" dirty="0"/>
              <a:t>shows the square root of the standardized residuals. The tallest points, are the largest residuals.</a:t>
            </a:r>
          </a:p>
          <a:p>
            <a:r>
              <a:rPr lang="en-US" u="sng" dirty="0"/>
              <a:t>Cook's distance plot </a:t>
            </a:r>
            <a:r>
              <a:rPr lang="en-US" dirty="0"/>
              <a:t>identifies points which have a lot of influence in the regression line</a:t>
            </a:r>
            <a:r>
              <a:rPr lang="en-US" dirty="0" smtClean="0"/>
              <a:t>.</a:t>
            </a:r>
          </a:p>
          <a:p>
            <a:r>
              <a:rPr lang="en-US" u="sng" dirty="0">
                <a:solidFill>
                  <a:srgbClr val="00B050"/>
                </a:solidFill>
              </a:rPr>
              <a:t>Residuals vs. leverages plot </a:t>
            </a:r>
            <a:r>
              <a:rPr lang="en-US" dirty="0"/>
              <a:t>shows observations with potentially high influence</a:t>
            </a:r>
          </a:p>
          <a:p>
            <a:r>
              <a:rPr lang="en-US" u="sng" dirty="0" smtClean="0"/>
              <a:t>Cook's </a:t>
            </a:r>
            <a:r>
              <a:rPr lang="en-US" u="sng" dirty="0"/>
              <a:t>distances </a:t>
            </a:r>
            <a:r>
              <a:rPr lang="en-US" u="sng" dirty="0" smtClean="0"/>
              <a:t>vs. leverage</a:t>
            </a:r>
            <a:r>
              <a:rPr lang="en-US" u="sng" dirty="0"/>
              <a:t>/(1-leverage)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841397" y="1574614"/>
            <a:ext cx="2752094" cy="153888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plot(fit)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Typical </a:t>
            </a:r>
            <a:r>
              <a:rPr lang="en-US" sz="2800" dirty="0">
                <a:solidFill>
                  <a:srgbClr val="181717"/>
                </a:solidFill>
                <a:latin typeface="Franklin Gothic"/>
              </a:rPr>
              <a:t>D</a:t>
            </a:r>
            <a:r>
              <a:rPr lang="en-US" sz="2800" dirty="0" smtClean="0">
                <a:solidFill>
                  <a:srgbClr val="181717"/>
                </a:solidFill>
                <a:latin typeface="Franklin Gothic"/>
                <a:ea typeface="Franklin Gothic"/>
                <a:cs typeface="Franklin Gothic"/>
              </a:rPr>
              <a:t>ata Analysis for Research</a:t>
            </a:r>
            <a: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366310635"/>
              </p:ext>
            </p:extLst>
          </p:nvPr>
        </p:nvGraphicFramePr>
        <p:xfrm>
          <a:off x="533400" y="160739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6019800" y="2943059"/>
            <a:ext cx="2598218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en-US" dirty="0"/>
              <a:t>Getting a feel for the data using plots, then analyzing the data with correlations and linear regression.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4547724" y="3673784"/>
            <a:ext cx="1424198" cy="8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57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2" y="1094487"/>
            <a:ext cx="570992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9014" t="51196"/>
          <a:stretch/>
        </p:blipFill>
        <p:spPr>
          <a:xfrm>
            <a:off x="5878202" y="3435178"/>
            <a:ext cx="2911268" cy="22313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8870" t="50630"/>
          <a:stretch/>
        </p:blipFill>
        <p:spPr>
          <a:xfrm>
            <a:off x="5874083" y="1094487"/>
            <a:ext cx="2919507" cy="22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1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Multivariate </a:t>
            </a:r>
            <a:r>
              <a:rPr lang="en-US" dirty="0"/>
              <a:t>data consists of multiple data vectors considered as a whole.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many advantages to combining them into a single data object. This makes it easier to save our work, is convenient for many functions, and is much more organized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Multivariate </a:t>
            </a:r>
            <a:r>
              <a:rPr lang="en-US" dirty="0"/>
              <a:t>data can be summarized and viewed in ways that are similar to </a:t>
            </a:r>
            <a:r>
              <a:rPr lang="en-US" dirty="0" smtClean="0"/>
              <a:t>those </a:t>
            </a:r>
            <a:r>
              <a:rPr lang="en-US" dirty="0"/>
              <a:t>for bivariate and </a:t>
            </a:r>
            <a:r>
              <a:rPr lang="en-US" dirty="0" err="1"/>
              <a:t>univariate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there are </a:t>
            </a:r>
            <a:r>
              <a:rPr lang="en-US" dirty="0" smtClean="0"/>
              <a:t>many more </a:t>
            </a:r>
            <a:r>
              <a:rPr lang="en-US" dirty="0"/>
              <a:t>possible </a:t>
            </a:r>
            <a:r>
              <a:rPr lang="en-US" dirty="0" smtClean="0"/>
              <a:t>relationships, we can look </a:t>
            </a:r>
            <a:r>
              <a:rPr lang="en-US" dirty="0"/>
              <a:t>at all </a:t>
            </a:r>
            <a:r>
              <a:rPr lang="en-US" dirty="0" smtClean="0"/>
              <a:t>the variables simultaneously or hold </a:t>
            </a:r>
            <a:r>
              <a:rPr lang="en-US" dirty="0"/>
              <a:t>some variables constant while we look at others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475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catterplot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has a built-in function for </a:t>
            </a:r>
            <a:r>
              <a:rPr lang="en-US" dirty="0"/>
              <a:t>creating scatterplots of all possible pairs of variables.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scatterplot matrix </a:t>
            </a:r>
            <a:r>
              <a:rPr lang="en-US" dirty="0" smtClean="0"/>
              <a:t>can be </a:t>
            </a:r>
            <a:r>
              <a:rPr lang="en-US" dirty="0"/>
              <a:t>made with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pairs() </a:t>
            </a:r>
            <a:r>
              <a:rPr lang="en-US" dirty="0"/>
              <a:t>function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10" y="2815567"/>
            <a:ext cx="4729617" cy="378706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2725" y="3757769"/>
            <a:ext cx="1820562" cy="153888"/>
          </a:xfrm>
          <a:prstGeom prst="rect">
            <a:avLst/>
          </a:prstGeom>
          <a:solidFill>
            <a:srgbClr val="E1E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pairs (weatherdata)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in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</a:t>
            </a:r>
            <a:r>
              <a:rPr lang="en-US" dirty="0"/>
              <a:t>to create your own functions in R</a:t>
            </a:r>
          </a:p>
          <a:p>
            <a:r>
              <a:rPr lang="en-US" dirty="0" smtClean="0"/>
              <a:t>As </a:t>
            </a:r>
            <a:r>
              <a:rPr lang="en-US" dirty="0"/>
              <a:t>tasks become complex, it is a </a:t>
            </a:r>
            <a:r>
              <a:rPr lang="en-US" dirty="0" smtClean="0"/>
              <a:t>good idea </a:t>
            </a:r>
            <a:r>
              <a:rPr lang="en-US" dirty="0"/>
              <a:t>to organize code into functions </a:t>
            </a:r>
            <a:r>
              <a:rPr lang="en-US" dirty="0" smtClean="0"/>
              <a:t>that perform </a:t>
            </a:r>
            <a:r>
              <a:rPr lang="en-US" dirty="0"/>
              <a:t>defined tasks</a:t>
            </a:r>
          </a:p>
          <a:p>
            <a:r>
              <a:rPr lang="en-US" dirty="0" smtClean="0"/>
              <a:t>In </a:t>
            </a:r>
            <a:r>
              <a:rPr lang="en-US" dirty="0"/>
              <a:t>R, it is good practice to give </a:t>
            </a:r>
            <a:r>
              <a:rPr lang="en-US" dirty="0" smtClean="0"/>
              <a:t>default values </a:t>
            </a:r>
            <a:r>
              <a:rPr lang="en-US" dirty="0"/>
              <a:t>to function </a:t>
            </a:r>
            <a:r>
              <a:rPr lang="en-US" dirty="0" smtClean="0"/>
              <a:t>arguments</a:t>
            </a:r>
          </a:p>
          <a:p>
            <a:r>
              <a:rPr lang="en-US" dirty="0" smtClean="0"/>
              <a:t>Template for function:</a:t>
            </a:r>
          </a:p>
          <a:p>
            <a:pPr marL="0" lvl="0" indent="0">
              <a:buClr>
                <a:srgbClr val="FF388C"/>
              </a:buClr>
              <a:buNone/>
            </a:pPr>
            <a:endParaRPr lang="en-US" sz="1500" b="1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30" y="4211574"/>
            <a:ext cx="6650070" cy="119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37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Next Week </a:t>
            </a:r>
          </a:p>
          <a:p>
            <a:endParaRPr lang="en-US" smtClean="0"/>
          </a:p>
          <a:p>
            <a:r>
              <a:rPr lang="en-US" dirty="0" smtClean="0"/>
              <a:t>Advanced Regression</a:t>
            </a:r>
          </a:p>
          <a:p>
            <a:r>
              <a:rPr lang="en-US" dirty="0" smtClean="0"/>
              <a:t>ANOVA </a:t>
            </a:r>
            <a:r>
              <a:rPr lang="en-US" dirty="0"/>
              <a:t>and Linear </a:t>
            </a:r>
            <a:r>
              <a:rPr lang="en-US" dirty="0" smtClean="0"/>
              <a:t>Regression</a:t>
            </a:r>
          </a:p>
          <a:p>
            <a:r>
              <a:rPr lang="en-US" dirty="0" smtClean="0"/>
              <a:t>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74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Questions 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2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In </a:t>
            </a:r>
            <a:r>
              <a:rPr lang="en-US" dirty="0"/>
              <a:t>statistics, </a:t>
            </a:r>
            <a:r>
              <a:rPr lang="en-US" b="1" dirty="0"/>
              <a:t>regression analysis</a:t>
            </a:r>
            <a:r>
              <a:rPr lang="en-US" dirty="0"/>
              <a:t> is a statistical process for estimating the relationships among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9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Regression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</a:t>
            </a:r>
            <a:r>
              <a:rPr lang="en-US" b="1" dirty="0" smtClean="0"/>
              <a:t>Regression: </a:t>
            </a:r>
            <a:r>
              <a:rPr lang="en-US" dirty="0"/>
              <a:t>This is a simple and easy to use method that models the relationship between a dependent variable y and one or more explanatory variables denoted as X.</a:t>
            </a:r>
          </a:p>
          <a:p>
            <a:r>
              <a:rPr lang="en-US" b="1" dirty="0"/>
              <a:t>Least Squares </a:t>
            </a:r>
            <a:r>
              <a:rPr lang="en-US" b="1" dirty="0" smtClean="0"/>
              <a:t>Method: </a:t>
            </a:r>
            <a:r>
              <a:rPr lang="en-US" dirty="0" smtClean="0"/>
              <a:t>The </a:t>
            </a:r>
            <a:r>
              <a:rPr lang="en-US" dirty="0"/>
              <a:t>method of least squares is used to analyze and solve over determined systems </a:t>
            </a:r>
            <a:endParaRPr lang="en-US" dirty="0"/>
          </a:p>
          <a:p>
            <a:r>
              <a:rPr lang="en-US" b="1" dirty="0"/>
              <a:t>Non-Linear </a:t>
            </a:r>
            <a:r>
              <a:rPr lang="en-US" b="1" dirty="0"/>
              <a:t>Regression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non-linear regression analysis uses the method of successive approximations. </a:t>
            </a:r>
            <a:r>
              <a:rPr lang="en-US" dirty="0"/>
              <a:t>Here, the data are modeled by a function, which is a non-linear combination of model parameters and depends on one or more explanatory variables.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3023"/>
            <a:ext cx="7772400" cy="685800"/>
          </a:xfrm>
        </p:spPr>
        <p:txBody>
          <a:bodyPr/>
          <a:lstStyle/>
          <a:p>
            <a:r>
              <a:rPr lang="en-US" dirty="0"/>
              <a:t>Selecting the Regression Technique and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25943"/>
            <a:ext cx="8610600" cy="4114800"/>
          </a:xfrm>
        </p:spPr>
        <p:txBody>
          <a:bodyPr/>
          <a:lstStyle/>
          <a:p>
            <a:r>
              <a:rPr lang="en-US" dirty="0" smtClean="0"/>
              <a:t>Importance of </a:t>
            </a:r>
            <a:r>
              <a:rPr lang="en-US" dirty="0"/>
              <a:t>the different variables, their relationships, coefficient signs and their effect by conducting thorough research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determine the goodness of fit of the model, you need </a:t>
            </a:r>
            <a:r>
              <a:rPr lang="en-US" dirty="0" smtClean="0"/>
              <a:t>coefficients </a:t>
            </a:r>
            <a:r>
              <a:rPr lang="en-US" dirty="0"/>
              <a:t>of determination, measure the standard error of estimate, </a:t>
            </a:r>
            <a:r>
              <a:rPr lang="en-US" dirty="0" smtClean="0"/>
              <a:t>significance </a:t>
            </a:r>
            <a:r>
              <a:rPr lang="en-US" dirty="0"/>
              <a:t>of regression parameters and confidence </a:t>
            </a:r>
            <a:r>
              <a:rPr lang="en-US" dirty="0" err="1" smtClean="0"/>
              <a:t>intervals.</a:t>
            </a:r>
            <a:r>
              <a:rPr lang="en-US" dirty="0" err="1" smtClean="0">
                <a:solidFill>
                  <a:srgbClr val="00B050"/>
                </a:solidFill>
              </a:rPr>
              <a:t>Better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fits lead to more precision in the results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/>
              <a:t>Remember</a:t>
            </a:r>
            <a:r>
              <a:rPr lang="en-US" dirty="0"/>
              <a:t>, simple models produce more accurate results; so while the problem might be complex, it’s not always necessary to adopt a complex model. </a:t>
            </a:r>
            <a:r>
              <a:rPr lang="en-US" dirty="0">
                <a:solidFill>
                  <a:srgbClr val="00B050"/>
                </a:solidFill>
              </a:rPr>
              <a:t>Start with simple models by breaking down the problem and add complexity only when required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/>
              <a:t>Tread cautiously while inferring causal relationships; always remember the mantra- ‘correlation does not imply causation’.</a:t>
            </a:r>
          </a:p>
        </p:txBody>
      </p:sp>
    </p:spTree>
    <p:extLst>
      <p:ext uri="{BB962C8B-B14F-4D97-AF65-F5344CB8AC3E}">
        <p14:creationId xmlns:p14="http://schemas.microsoft.com/office/powerpoint/2010/main" val="58568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Linear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 is fundamental and forms a major part of statistical analysis!</a:t>
            </a:r>
          </a:p>
          <a:p>
            <a:endParaRPr lang="en-US" dirty="0"/>
          </a:p>
          <a:p>
            <a:r>
              <a:rPr lang="en-US" dirty="0" smtClean="0"/>
              <a:t>Regression is a statistical technique to determine the linear relationship between two or more variables. </a:t>
            </a:r>
          </a:p>
          <a:p>
            <a:endParaRPr lang="en-US" dirty="0"/>
          </a:p>
          <a:p>
            <a:r>
              <a:rPr lang="en-US" dirty="0" smtClean="0"/>
              <a:t>Regression is primarily used for prediction and causal inference.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5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Linear Regression </a:t>
            </a:r>
            <a:r>
              <a:rPr lang="en-US" altLang="en-US" dirty="0" smtClean="0"/>
              <a:t>Analysis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982" y="1654821"/>
            <a:ext cx="727541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Regression analysis is used to predict the value of one variable (the </a:t>
            </a:r>
            <a:r>
              <a:rPr lang="en-US" altLang="en-US" b="1" i="1" dirty="0">
                <a:solidFill>
                  <a:srgbClr val="FF0000"/>
                </a:solidFill>
              </a:rPr>
              <a:t>dependent variable</a:t>
            </a:r>
            <a:r>
              <a:rPr lang="en-US" altLang="en-US" dirty="0"/>
              <a:t>) on the basis of other variables (the </a:t>
            </a:r>
            <a:r>
              <a:rPr lang="en-US" altLang="en-US" b="1" i="1" dirty="0">
                <a:solidFill>
                  <a:srgbClr val="008000"/>
                </a:solidFill>
              </a:rPr>
              <a:t>independent variables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Dependent variable: denoted </a:t>
            </a:r>
            <a:r>
              <a:rPr lang="en-US" altLang="en-US" b="1" dirty="0">
                <a:solidFill>
                  <a:srgbClr val="FF0000"/>
                </a:solidFill>
                <a:latin typeface="Tahoma" panose="020B0604030504040204" pitchFamily="34" charset="0"/>
              </a:rPr>
              <a:t>Y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Independent variables: denoted 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</a:rPr>
              <a:t>X</a:t>
            </a:r>
            <a:r>
              <a:rPr lang="en-US" altLang="en-US" b="1" baseline="-25000" dirty="0">
                <a:solidFill>
                  <a:srgbClr val="008000"/>
                </a:solidFill>
                <a:latin typeface="Tahoma" panose="020B0604030504040204" pitchFamily="34" charset="0"/>
              </a:rPr>
              <a:t>1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</a:rPr>
              <a:t>, X</a:t>
            </a:r>
            <a:r>
              <a:rPr lang="en-US" altLang="en-US" b="1" baseline="-25000" dirty="0">
                <a:solidFill>
                  <a:srgbClr val="008000"/>
                </a:solidFill>
                <a:latin typeface="Tahoma" panose="020B0604030504040204" pitchFamily="34" charset="0"/>
              </a:rPr>
              <a:t>2</a:t>
            </a:r>
            <a:r>
              <a:rPr lang="en-US" altLang="en-US" b="1" dirty="0">
                <a:solidFill>
                  <a:srgbClr val="008000"/>
                </a:solidFill>
                <a:latin typeface="Tahoma" panose="020B0604030504040204" pitchFamily="34" charset="0"/>
              </a:rPr>
              <a:t>, …, </a:t>
            </a:r>
            <a:r>
              <a:rPr lang="en-US" altLang="en-US" b="1" dirty="0" err="1" smtClean="0">
                <a:solidFill>
                  <a:srgbClr val="008000"/>
                </a:solidFill>
                <a:latin typeface="Tahoma" panose="020B0604030504040204" pitchFamily="34" charset="0"/>
              </a:rPr>
              <a:t>X</a:t>
            </a:r>
            <a:r>
              <a:rPr lang="en-US" altLang="en-US" b="1" baseline="-25000" dirty="0" err="1" smtClean="0">
                <a:solidFill>
                  <a:srgbClr val="008000"/>
                </a:solidFill>
                <a:latin typeface="Tahoma" panose="020B0604030504040204" pitchFamily="34" charset="0"/>
              </a:rPr>
              <a:t>k</a:t>
            </a:r>
            <a:endParaRPr lang="en-US" altLang="en-US" b="1" baseline="-25000" dirty="0" smtClean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000" b="1" baseline="-25000" dirty="0" smtClean="0">
                <a:solidFill>
                  <a:srgbClr val="008000"/>
                </a:solidFill>
                <a:latin typeface="Tahoma" panose="020B0604030504040204" pitchFamily="34" charset="0"/>
              </a:rPr>
              <a:t>If we have only one independent variable then model will look like </a:t>
            </a:r>
          </a:p>
          <a:p>
            <a:pPr>
              <a:lnSpc>
                <a:spcPct val="90000"/>
              </a:lnSpc>
            </a:pPr>
            <a:endParaRPr lang="en-US" altLang="en-US" b="1" baseline="-25000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1" baseline="-25000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1" baseline="-25000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1" baseline="-25000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b="1" baseline="-25000" dirty="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which is referred to as simple linear regression. We would be interested in estimating </a:t>
            </a:r>
            <a:r>
              <a:rPr lang="el-GR" altLang="en-US" dirty="0"/>
              <a:t>β</a:t>
            </a:r>
            <a:r>
              <a:rPr lang="en-US" altLang="en-US" baseline="-25000" dirty="0"/>
              <a:t>0</a:t>
            </a:r>
            <a:r>
              <a:rPr lang="en-US" altLang="en-US" dirty="0"/>
              <a:t> and </a:t>
            </a:r>
            <a:r>
              <a:rPr lang="el-GR" altLang="en-US" dirty="0"/>
              <a:t>β</a:t>
            </a:r>
            <a:r>
              <a:rPr lang="en-US" altLang="en-US" baseline="-25000" dirty="0"/>
              <a:t>1</a:t>
            </a:r>
            <a:r>
              <a:rPr lang="en-US" altLang="en-US" dirty="0"/>
              <a:t> from the data we collect. </a:t>
            </a:r>
            <a:endParaRPr lang="el-GR" alt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71" y="4131337"/>
            <a:ext cx="48260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90" y="3078440"/>
            <a:ext cx="1911436" cy="14846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4941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203200"/>
            <a:ext cx="8175852" cy="654032"/>
          </a:xfrm>
        </p:spPr>
        <p:txBody>
          <a:bodyPr>
            <a:normAutofit/>
          </a:bodyPr>
          <a:lstStyle/>
          <a:p>
            <a:pPr algn="l"/>
            <a:r>
              <a:rPr lang="en-IE" dirty="0" smtClean="0">
                <a:solidFill>
                  <a:schemeClr val="bg1"/>
                </a:solidFill>
              </a:rPr>
              <a:t>The equation of a line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7615262" cy="4997151"/>
          </a:xfrm>
        </p:spPr>
        <p:txBody>
          <a:bodyPr>
            <a:normAutofit/>
          </a:bodyPr>
          <a:lstStyle/>
          <a:p>
            <a:r>
              <a:rPr lang="en-IE" dirty="0" smtClean="0"/>
              <a:t>Mathematicians use</a:t>
            </a:r>
          </a:p>
          <a:p>
            <a:pPr lvl="1"/>
            <a:r>
              <a:rPr lang="en-IE" dirty="0" smtClean="0"/>
              <a:t>Y = </a:t>
            </a:r>
            <a:r>
              <a:rPr lang="en-IE" dirty="0" err="1" smtClean="0"/>
              <a:t>mX</a:t>
            </a:r>
            <a:r>
              <a:rPr lang="en-IE" dirty="0" smtClean="0"/>
              <a:t> + c</a:t>
            </a:r>
          </a:p>
          <a:p>
            <a:r>
              <a:rPr lang="en-IE" dirty="0" smtClean="0"/>
              <a:t>Statisticians use</a:t>
            </a:r>
          </a:p>
          <a:p>
            <a:pPr lvl="1"/>
            <a:r>
              <a:rPr lang="en-IE" dirty="0" smtClean="0"/>
              <a:t>y = </a:t>
            </a:r>
            <a:r>
              <a:rPr lang="el-GR" altLang="en-US" dirty="0"/>
              <a:t>β</a:t>
            </a:r>
            <a:r>
              <a:rPr lang="en-US" altLang="en-US" baseline="-25000" dirty="0"/>
              <a:t>0</a:t>
            </a:r>
            <a:r>
              <a:rPr lang="en-US" altLang="en-US" dirty="0"/>
              <a:t> </a:t>
            </a:r>
            <a:r>
              <a:rPr lang="en-US" altLang="en-US" dirty="0" smtClean="0"/>
              <a:t>+</a:t>
            </a:r>
            <a:r>
              <a:rPr lang="el-GR" altLang="en-US" dirty="0"/>
              <a:t> β</a:t>
            </a:r>
            <a:r>
              <a:rPr lang="en-US" altLang="en-US" baseline="-25000" dirty="0"/>
              <a:t>1 </a:t>
            </a:r>
            <a:r>
              <a:rPr lang="en-IE" dirty="0" smtClean="0"/>
              <a:t>x</a:t>
            </a:r>
            <a:endParaRPr lang="en-IE" baseline="-25000" dirty="0" smtClean="0"/>
          </a:p>
          <a:p>
            <a:pPr lvl="1"/>
            <a:r>
              <a:rPr lang="el-GR" altLang="en-US" dirty="0"/>
              <a:t>β</a:t>
            </a:r>
            <a:r>
              <a:rPr lang="en-US" altLang="en-US" baseline="-25000" dirty="0"/>
              <a:t>1</a:t>
            </a:r>
            <a:r>
              <a:rPr lang="en-IE" dirty="0" smtClean="0"/>
              <a:t> is the slope of the line</a:t>
            </a:r>
          </a:p>
          <a:p>
            <a:pPr lvl="1"/>
            <a:r>
              <a:rPr lang="el-GR" altLang="en-US" dirty="0"/>
              <a:t>β</a:t>
            </a:r>
            <a:r>
              <a:rPr lang="en-US" altLang="en-US" baseline="-25000" dirty="0"/>
              <a:t>0</a:t>
            </a:r>
            <a:r>
              <a:rPr lang="en-IE" dirty="0" smtClean="0"/>
              <a:t> is the intercept (the value of y when x=0)</a:t>
            </a:r>
          </a:p>
          <a:p>
            <a:r>
              <a:rPr lang="en-IE" dirty="0" smtClean="0"/>
              <a:t>To calculate the coefficients use</a:t>
            </a:r>
          </a:p>
          <a:p>
            <a:pPr lvl="1"/>
            <a:r>
              <a:rPr lang="el-GR" altLang="en-US" dirty="0"/>
              <a:t>β</a:t>
            </a:r>
            <a:r>
              <a:rPr lang="en-US" altLang="en-US" baseline="-25000" dirty="0"/>
              <a:t>1</a:t>
            </a:r>
            <a:r>
              <a:rPr lang="en-IE" dirty="0" smtClean="0"/>
              <a:t> = (y</a:t>
            </a:r>
            <a:r>
              <a:rPr lang="en-IE" baseline="-25000" dirty="0" smtClean="0"/>
              <a:t>2</a:t>
            </a:r>
            <a:r>
              <a:rPr lang="en-IE" dirty="0" smtClean="0"/>
              <a:t>-y</a:t>
            </a:r>
            <a:r>
              <a:rPr lang="en-IE" baseline="-25000" dirty="0" smtClean="0"/>
              <a:t>1</a:t>
            </a:r>
            <a:r>
              <a:rPr lang="en-IE" dirty="0" smtClean="0"/>
              <a:t>)/(x</a:t>
            </a:r>
            <a:r>
              <a:rPr lang="en-IE" baseline="-25000" dirty="0" smtClean="0"/>
              <a:t>2</a:t>
            </a:r>
            <a:r>
              <a:rPr lang="en-IE" dirty="0" smtClean="0"/>
              <a:t>-x</a:t>
            </a:r>
            <a:r>
              <a:rPr lang="en-IE" baseline="-25000" dirty="0" smtClean="0"/>
              <a:t>1</a:t>
            </a:r>
            <a:r>
              <a:rPr lang="en-IE" dirty="0" smtClean="0"/>
              <a:t>)</a:t>
            </a:r>
          </a:p>
          <a:p>
            <a:pPr lvl="1"/>
            <a:r>
              <a:rPr lang="el-GR" altLang="en-US" dirty="0"/>
              <a:t>β</a:t>
            </a:r>
            <a:r>
              <a:rPr lang="en-US" altLang="en-US" baseline="-25000" dirty="0"/>
              <a:t>0</a:t>
            </a:r>
            <a:r>
              <a:rPr lang="en-IE" dirty="0" smtClean="0"/>
              <a:t> = y-</a:t>
            </a:r>
            <a:r>
              <a:rPr lang="el-GR" altLang="en-US" dirty="0"/>
              <a:t> β</a:t>
            </a:r>
            <a:r>
              <a:rPr lang="en-US" altLang="en-US" baseline="-25000" dirty="0"/>
              <a:t>1 </a:t>
            </a:r>
            <a:r>
              <a:rPr lang="en-IE" dirty="0" smtClean="0"/>
              <a:t>x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64419" y="542916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Verdana" pitchFamily="-110" charset="0"/>
                <a:ea typeface="MS PGothic" panose="020B0600070205080204" pitchFamily="34" charset="-128"/>
                <a:cs typeface="ＭＳ Ｐゴシック" pitchFamily="-11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Verdana" pitchFamily="-110" charset="0"/>
                <a:ea typeface="MS PGothic" panose="020B0600070205080204" pitchFamily="34" charset="-128"/>
                <a:cs typeface="ＭＳ Ｐゴシック" pitchFamily="-11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Verdana" pitchFamily="-110" charset="0"/>
                <a:ea typeface="MS PGothic" panose="020B0600070205080204" pitchFamily="34" charset="-128"/>
                <a:cs typeface="ＭＳ Ｐゴシック" pitchFamily="-11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Verdana" pitchFamily="-110" charset="0"/>
                <a:ea typeface="MS PGothic" panose="020B0600070205080204" pitchFamily="34" charset="-128"/>
                <a:cs typeface="ＭＳ Ｐゴシック" pitchFamily="-110" charset="-128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550" b="1">
                <a:solidFill>
                  <a:schemeClr val="tx2"/>
                </a:solidFill>
                <a:latin typeface="Verdana" pitchFamily="-110" charset="0"/>
                <a:ea typeface="ＭＳ Ｐゴシック" pitchFamily="-110" charset="-128"/>
                <a:cs typeface="ＭＳ Ｐゴシック" pitchFamily="-110" charset="-128"/>
              </a:defRPr>
            </a:lvl9pPr>
          </a:lstStyle>
          <a:p>
            <a:pPr algn="ctr"/>
            <a:r>
              <a:rPr lang="en-US" altLang="en-US" kern="0" dirty="0" smtClean="0"/>
              <a:t>The equation of a line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8565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 regression analysis: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2182" cy="4114800"/>
          </a:xfrm>
        </p:spPr>
        <p:txBody>
          <a:bodyPr>
            <a:no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regression </a:t>
            </a:r>
            <a:r>
              <a:rPr lang="en-US" dirty="0" smtClean="0"/>
              <a:t>model</a:t>
            </a:r>
            <a:r>
              <a:rPr lang="en-US" i="1" dirty="0" smtClean="0"/>
              <a:t>: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values of </a:t>
            </a:r>
            <a:r>
              <a:rPr lang="el-GR" dirty="0" smtClean="0"/>
              <a:t>β</a:t>
            </a:r>
            <a:r>
              <a:rPr lang="el-GR" baseline="-25000" dirty="0" smtClean="0"/>
              <a:t>0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l-GR" dirty="0"/>
              <a:t>β</a:t>
            </a:r>
            <a:r>
              <a:rPr lang="el-GR" baseline="-25000" dirty="0"/>
              <a:t>1 </a:t>
            </a:r>
            <a:r>
              <a:rPr lang="en-US" dirty="0" smtClean="0"/>
              <a:t>are </a:t>
            </a:r>
            <a:r>
              <a:rPr lang="en-US" dirty="0"/>
              <a:t>unknown and will be </a:t>
            </a:r>
            <a:r>
              <a:rPr lang="en-US" dirty="0" smtClean="0"/>
              <a:t>estimated in a reasonable manner from the data</a:t>
            </a:r>
          </a:p>
          <a:p>
            <a:r>
              <a:rPr lang="en-US" dirty="0" smtClean="0"/>
              <a:t>The </a:t>
            </a:r>
            <a:r>
              <a:rPr lang="en-US" dirty="0"/>
              <a:t>estimated regression line is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using "hats" to denote the estimates)    </a:t>
            </a:r>
            <a:endParaRPr lang="en-US" dirty="0" smtClean="0"/>
          </a:p>
          <a:p>
            <a:r>
              <a:rPr lang="en-US" dirty="0" smtClean="0"/>
              <a:t>            </a:t>
            </a:r>
          </a:p>
          <a:p>
            <a:r>
              <a:rPr lang="en-US" dirty="0" smtClean="0"/>
              <a:t>For </a:t>
            </a:r>
            <a:r>
              <a:rPr lang="en-US" dirty="0"/>
              <a:t>each data point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we have    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 (called the </a:t>
            </a:r>
            <a:r>
              <a:rPr lang="en-US" b="1" dirty="0"/>
              <a:t>predicted value</a:t>
            </a:r>
            <a:r>
              <a:rPr lang="en-US" dirty="0"/>
              <a:t>)     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</a:t>
            </a:r>
          </a:p>
          <a:p>
            <a:r>
              <a:rPr lang="en-US" dirty="0" smtClean="0"/>
              <a:t>The </a:t>
            </a:r>
            <a:r>
              <a:rPr lang="en-US" dirty="0"/>
              <a:t>difference between the true </a:t>
            </a:r>
            <a:r>
              <a:rPr lang="en-US" dirty="0" smtClean="0"/>
              <a:t>and predicted value is the </a:t>
            </a:r>
            <a:r>
              <a:rPr lang="en-US" b="1" dirty="0" smtClean="0"/>
              <a:t>residual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120656" y="3775152"/>
          <a:ext cx="1724946" cy="51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Equation" r:id="rId3" imgW="850680" imgH="253800" progId="Equation.3">
                  <p:embed/>
                </p:oleObj>
              </mc:Choice>
              <mc:Fallback>
                <p:oleObj name="Equation" r:id="rId3" imgW="850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656" y="3775152"/>
                        <a:ext cx="1724946" cy="51479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61816"/>
              </p:ext>
            </p:extLst>
          </p:nvPr>
        </p:nvGraphicFramePr>
        <p:xfrm>
          <a:off x="4630738" y="5575300"/>
          <a:ext cx="15573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5" imgW="698400" imgH="228600" progId="Equation.3">
                  <p:embed/>
                </p:oleObj>
              </mc:Choice>
              <mc:Fallback>
                <p:oleObj name="Equation" r:id="rId5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5575300"/>
                        <a:ext cx="1557337" cy="50958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482216"/>
              </p:ext>
            </p:extLst>
          </p:nvPr>
        </p:nvGraphicFramePr>
        <p:xfrm>
          <a:off x="5247207" y="1336464"/>
          <a:ext cx="20351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7" imgW="1002960" imgH="228600" progId="Equation.3">
                  <p:embed/>
                </p:oleObj>
              </mc:Choice>
              <mc:Fallback>
                <p:oleObj name="Equation" r:id="rId7" imgW="1002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207" y="1336464"/>
                        <a:ext cx="2035175" cy="4619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5120656" y="2577558"/>
          <a:ext cx="15954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9" imgW="787320" imgH="253800" progId="Equation.3">
                  <p:embed/>
                </p:oleObj>
              </mc:Choice>
              <mc:Fallback>
                <p:oleObj name="Equation" r:id="rId9" imgW="787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656" y="2577558"/>
                        <a:ext cx="1595438" cy="5159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2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Time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350" dirty="0">
            <a:solidFill>
              <a:srgbClr val="181717"/>
            </a:solidFill>
            <a:latin typeface="Times New Roman" panose="02020603050405020304" pitchFamily="18" charset="0"/>
            <a:ea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Time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8453</TotalTime>
  <Words>1528</Words>
  <Application>Microsoft Office PowerPoint</Application>
  <PresentationFormat>On-screen Show (4:3)</PresentationFormat>
  <Paragraphs>232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 Unicode MS</vt:lpstr>
      <vt:lpstr>MS PGothic</vt:lpstr>
      <vt:lpstr>MS PGothic</vt:lpstr>
      <vt:lpstr>Arial</vt:lpstr>
      <vt:lpstr>Calibri</vt:lpstr>
      <vt:lpstr>Courier New</vt:lpstr>
      <vt:lpstr>Franklin Gothic</vt:lpstr>
      <vt:lpstr>Lucida Console</vt:lpstr>
      <vt:lpstr>Symbol</vt:lpstr>
      <vt:lpstr>Tahoma</vt:lpstr>
      <vt:lpstr>Times</vt:lpstr>
      <vt:lpstr>Verdana</vt:lpstr>
      <vt:lpstr>Blank Presentation</vt:lpstr>
      <vt:lpstr>1_Blank Presentation</vt:lpstr>
      <vt:lpstr>Equation</vt:lpstr>
      <vt:lpstr>PowerPoint Presentation</vt:lpstr>
      <vt:lpstr>Steps in Typical Data Analysis for Research </vt:lpstr>
      <vt:lpstr>Regression Analysis</vt:lpstr>
      <vt:lpstr>Types of Regression Techniques</vt:lpstr>
      <vt:lpstr>Selecting the Regression Technique and Models</vt:lpstr>
      <vt:lpstr>Linear Regression Analysis</vt:lpstr>
      <vt:lpstr>Linear Regression Analysis</vt:lpstr>
      <vt:lpstr>The equation of a line</vt:lpstr>
      <vt:lpstr>Linear regression analysis: Methodology</vt:lpstr>
      <vt:lpstr>Linear regression analysis</vt:lpstr>
      <vt:lpstr>Correlation Analysis</vt:lpstr>
      <vt:lpstr>Correlation Analysis</vt:lpstr>
      <vt:lpstr>Correlation Analysis</vt:lpstr>
      <vt:lpstr>Example: linear regression with R</vt:lpstr>
      <vt:lpstr>Interpreting the output</vt:lpstr>
      <vt:lpstr>Interpreting the output</vt:lpstr>
      <vt:lpstr>Prediction for new values</vt:lpstr>
      <vt:lpstr>Terms in linear regression.</vt:lpstr>
      <vt:lpstr>Checking the validity of the linear model</vt:lpstr>
      <vt:lpstr>PowerPoint Presentation</vt:lpstr>
      <vt:lpstr>Multivariate data</vt:lpstr>
      <vt:lpstr>Scatterplot matrix</vt:lpstr>
      <vt:lpstr>Functions in R</vt:lpstr>
      <vt:lpstr>PowerPoint Presentation</vt:lpstr>
      <vt:lpstr>PowerPoint Presentation</vt:lpstr>
    </vt:vector>
  </TitlesOfParts>
  <Company>Univ of Nebraska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Baburao Kamble</dc:creator>
  <cp:lastModifiedBy>Baburao Kamble</cp:lastModifiedBy>
  <cp:revision>109</cp:revision>
  <cp:lastPrinted>2014-10-13T19:44:14Z</cp:lastPrinted>
  <dcterms:created xsi:type="dcterms:W3CDTF">2014-07-24T20:09:47Z</dcterms:created>
  <dcterms:modified xsi:type="dcterms:W3CDTF">2014-10-13T19:53:47Z</dcterms:modified>
</cp:coreProperties>
</file>