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331" r:id="rId4"/>
    <p:sldId id="324" r:id="rId5"/>
    <p:sldId id="327" r:id="rId6"/>
    <p:sldId id="325" r:id="rId7"/>
    <p:sldId id="328" r:id="rId8"/>
    <p:sldId id="330" r:id="rId9"/>
    <p:sldId id="300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909BBD-57E6-4694-8845-135808D9459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B7517B-8713-422E-87C2-8EAB4F01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99F4-A9CD-43EC-924B-A058E2128C8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0E88-EFF1-44DB-8650-BE6D220D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Also note: population parameters</a:t>
            </a:r>
          </a:p>
          <a:p>
            <a:r>
              <a:rPr lang="en-US" smtClean="0">
                <a:ea typeface="ＭＳ Ｐゴシック" pitchFamily="34" charset="-128"/>
              </a:rPr>
              <a:t>Before moving on, lets see one thing, but try to remember this for a minute!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34671CE-A498-4C6D-A365-8AD502C3AC32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3947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6B51EB-7416-4491-A605-BF79FCE5EA5E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79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39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8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4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5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0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9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nr.unl.edu/bkamble/r/schedule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rweb.stat.umn.edu/R/library/base/html/GammaDist.html" TargetMode="External"/><Relationship Id="rId13" Type="http://schemas.openxmlformats.org/officeDocument/2006/relationships/hyperlink" Target="http://rweb.stat.umn.edu/R/library/base/html/NegBinomial.html" TargetMode="External"/><Relationship Id="rId18" Type="http://schemas.openxmlformats.org/officeDocument/2006/relationships/hyperlink" Target="http://rweb.stat.umn.edu/R/library/base/html/Uniform.html" TargetMode="External"/><Relationship Id="rId3" Type="http://schemas.openxmlformats.org/officeDocument/2006/relationships/hyperlink" Target="http://rweb.stat.umn.edu/R/library/base/html/Binomial.html" TargetMode="External"/><Relationship Id="rId21" Type="http://schemas.openxmlformats.org/officeDocument/2006/relationships/hyperlink" Target="http://rweb.stat.umn.edu/R/library/base/html/SignRank.html" TargetMode="External"/><Relationship Id="rId7" Type="http://schemas.openxmlformats.org/officeDocument/2006/relationships/hyperlink" Target="http://rweb.stat.umn.edu/R/library/base/html/FDist.html" TargetMode="External"/><Relationship Id="rId12" Type="http://schemas.openxmlformats.org/officeDocument/2006/relationships/hyperlink" Target="http://rweb.stat.umn.edu/R/library/base/html/Lognormal.html" TargetMode="External"/><Relationship Id="rId17" Type="http://schemas.openxmlformats.org/officeDocument/2006/relationships/hyperlink" Target="http://rweb.stat.umn.edu/R/library/base/html/Tukey.html" TargetMode="External"/><Relationship Id="rId2" Type="http://schemas.openxmlformats.org/officeDocument/2006/relationships/hyperlink" Target="http://rweb.stat.umn.edu/R/library/base/html/Beta.html" TargetMode="External"/><Relationship Id="rId16" Type="http://schemas.openxmlformats.org/officeDocument/2006/relationships/hyperlink" Target="http://rweb.stat.umn.edu/R/library/base/html/TDist.html" TargetMode="External"/><Relationship Id="rId20" Type="http://schemas.openxmlformats.org/officeDocument/2006/relationships/hyperlink" Target="http://rweb.stat.umn.edu/R/library/base/html/Wilcoxon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web.stat.umn.edu/R/library/base/html/Exponential.html" TargetMode="External"/><Relationship Id="rId11" Type="http://schemas.openxmlformats.org/officeDocument/2006/relationships/hyperlink" Target="http://rweb.stat.umn.edu/R/library/base/html/Logistic.html" TargetMode="External"/><Relationship Id="rId5" Type="http://schemas.openxmlformats.org/officeDocument/2006/relationships/hyperlink" Target="http://rweb.stat.umn.edu/R/library/base/html/Chisquare.html" TargetMode="External"/><Relationship Id="rId15" Type="http://schemas.openxmlformats.org/officeDocument/2006/relationships/hyperlink" Target="http://rweb.stat.umn.edu/R/library/base/html/Poisson.html" TargetMode="External"/><Relationship Id="rId10" Type="http://schemas.openxmlformats.org/officeDocument/2006/relationships/hyperlink" Target="http://rweb.stat.umn.edu/R/library/base/html/Hypergeometric.html" TargetMode="External"/><Relationship Id="rId19" Type="http://schemas.openxmlformats.org/officeDocument/2006/relationships/hyperlink" Target="http://rweb.stat.umn.edu/R/library/base/html/Weibull.html" TargetMode="External"/><Relationship Id="rId4" Type="http://schemas.openxmlformats.org/officeDocument/2006/relationships/hyperlink" Target="http://rweb.stat.umn.edu/R/library/base/html/Cauchy.html" TargetMode="External"/><Relationship Id="rId9" Type="http://schemas.openxmlformats.org/officeDocument/2006/relationships/hyperlink" Target="http://rweb.stat.umn.edu/R/library/base/html/Geometric.html" TargetMode="External"/><Relationship Id="rId14" Type="http://schemas.openxmlformats.org/officeDocument/2006/relationships/hyperlink" Target="http://rweb.stat.umn.edu/R/library/base/html/Norma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2261" y="4690207"/>
            <a:ext cx="5029199" cy="8533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4726"/>
                </a:solidFill>
                <a:latin typeface="+mj-lt"/>
              </a:rPr>
              <a:t>Baburao Kamble (</a:t>
            </a:r>
            <a:r>
              <a:rPr lang="en-US" dirty="0" err="1" smtClean="0">
                <a:solidFill>
                  <a:srgbClr val="D24726"/>
                </a:solidFill>
                <a:latin typeface="+mj-lt"/>
              </a:rPr>
              <a:t>Ph.D</a:t>
            </a:r>
            <a:r>
              <a:rPr lang="en-US" dirty="0" smtClean="0">
                <a:solidFill>
                  <a:srgbClr val="D24726"/>
                </a:solidFill>
                <a:latin typeface="+mj-lt"/>
              </a:rPr>
              <a:t>)</a:t>
            </a:r>
            <a:endParaRPr lang="en-US" dirty="0">
              <a:solidFill>
                <a:srgbClr val="D24726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D24726"/>
                </a:solidFill>
                <a:latin typeface="+mj-lt"/>
              </a:rPr>
              <a:t>University of Nebraska-Lincoln </a:t>
            </a:r>
          </a:p>
        </p:txBody>
      </p:sp>
      <p:sp>
        <p:nvSpPr>
          <p:cNvPr id="3" name="Rectangle 2"/>
          <p:cNvSpPr/>
          <p:nvPr/>
        </p:nvSpPr>
        <p:spPr>
          <a:xfrm>
            <a:off x="-97104" y="878569"/>
            <a:ext cx="9119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Data Analysis Using R</a:t>
            </a:r>
          </a:p>
          <a:p>
            <a:pPr algn="ctr"/>
            <a:r>
              <a:rPr lang="en-US" sz="3000" dirty="0" smtClean="0"/>
              <a:t>Week 8: Advanced Regression and Probability Distribution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101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1928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Week 9:  3</a:t>
            </a:r>
            <a:r>
              <a:rPr 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Nov-</a:t>
            </a:r>
            <a:r>
              <a:rPr lang="en-US" sz="2000" b="1" cap="all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 TIME SERIES DATA ANALYSIS</a:t>
            </a:r>
            <a:endParaRPr lang="en-US" sz="2000" b="1" cap="al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Week 10: 10</a:t>
            </a:r>
            <a:r>
              <a:rPr 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Nov-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GEOSPATIAL DATA ANALYSIS USING 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</a:t>
            </a:r>
            <a:endParaRPr lang="en-US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Week 11: 17</a:t>
            </a:r>
            <a:r>
              <a:rPr lang="en-US" alt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Nov 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DATA MINING -1: SOCIAL NETWORK 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DATA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Week 12: 24</a:t>
            </a:r>
            <a:r>
              <a:rPr lang="en-US" alt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Nov-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DATA MINING -2: CLUSTERING, CLASSIFICATION AND PREDICTION USING 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</a:t>
            </a:r>
            <a:endParaRPr lang="en-US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Week 13: 1</a:t>
            </a:r>
            <a:r>
              <a:rPr lang="en-US" alt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Dec: Project Presentations  (6 Projects)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Week 14: 8</a:t>
            </a:r>
            <a:r>
              <a:rPr lang="en-US" alt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Dec: 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Presentations 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projects)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Week 15: 15</a:t>
            </a:r>
            <a:r>
              <a:rPr lang="en-US" alt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Dec: 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Presentations 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(6 Projects)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 Format : Presentation 5+2 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Minute Script Demo+1 Minute Q&amp; A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en-US" sz="2000" dirty="0"/>
          </a:p>
          <a:p>
            <a:pPr marL="0" lvl="0" indent="0">
              <a:spcBef>
                <a:spcPct val="0"/>
              </a:spcBef>
            </a:pPr>
            <a:endParaRPr lang="en-US" altLang="en-US" sz="2000" b="1" dirty="0" smtClean="0">
              <a:solidFill>
                <a:srgbClr val="888888"/>
              </a:solidFill>
            </a:endParaRPr>
          </a:p>
          <a:p>
            <a:pPr marL="0" lvl="0" indent="0">
              <a:spcBef>
                <a:spcPct val="0"/>
              </a:spcBef>
            </a:pPr>
            <a:endParaRPr lang="en-US" altLang="en-US" sz="2000" b="1" dirty="0">
              <a:solidFill>
                <a:srgbClr val="888888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4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gradFill rotWithShape="1">
            <a:gsLst>
              <a:gs pos="0">
                <a:srgbClr val="FF9A99"/>
              </a:gs>
              <a:gs pos="100000">
                <a:srgbClr val="FF0000"/>
              </a:gs>
            </a:gsLst>
            <a:lin ang="5400000"/>
          </a:gradFill>
          <a:ln cap="flat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Multiple Regression Model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6868" name="Object 1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08063" y="2382838"/>
          <a:ext cx="7127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5" imgW="2260600" imgH="266700" progId="Equation.3">
                  <p:embed/>
                </p:oleObj>
              </mc:Choice>
              <mc:Fallback>
                <p:oleObj name="Equation" r:id="rId5" imgW="2260600" imgH="266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382838"/>
                        <a:ext cx="7127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8313" y="4724400"/>
            <a:ext cx="1697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>
                <a:cs typeface="Arial" pitchFamily="34" charset="0"/>
              </a:rPr>
              <a:t>Dependent</a:t>
            </a:r>
          </a:p>
          <a:p>
            <a:pPr algn="ctr" eaLnBrk="1" hangingPunct="1"/>
            <a:r>
              <a:rPr lang="en-US">
                <a:cs typeface="Arial" pitchFamily="34" charset="0"/>
              </a:rPr>
              <a:t>Variable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64163" y="4724400"/>
            <a:ext cx="19034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dirty="0">
                <a:cs typeface="Arial" pitchFamily="34" charset="0"/>
              </a:rPr>
              <a:t>Independent</a:t>
            </a:r>
          </a:p>
          <a:p>
            <a:pPr algn="ctr" eaLnBrk="1" hangingPunct="1"/>
            <a:r>
              <a:rPr lang="en-US" dirty="0" smtClean="0">
                <a:cs typeface="Arial" pitchFamily="34" charset="0"/>
              </a:rPr>
              <a:t>Variables</a:t>
            </a:r>
            <a:endParaRPr lang="en-US" dirty="0"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52563" y="3704055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dirty="0">
                <a:cs typeface="Arial" pitchFamily="34" charset="0"/>
              </a:rPr>
              <a:t>Intercept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63137" y="4166017"/>
            <a:ext cx="1787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dirty="0" smtClean="0">
                <a:cs typeface="Arial" pitchFamily="34" charset="0"/>
              </a:rPr>
              <a:t>Coefficients</a:t>
            </a:r>
            <a:endParaRPr lang="en-US" dirty="0"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91388" y="3644900"/>
            <a:ext cx="868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>
                <a:cs typeface="Arial" pitchFamily="34" charset="0"/>
              </a:rPr>
              <a:t>Error</a:t>
            </a:r>
          </a:p>
        </p:txBody>
      </p:sp>
      <p:cxnSp>
        <p:nvCxnSpPr>
          <p:cNvPr id="15" name="Straight Arrow Connector 14"/>
          <p:cNvCxnSpPr>
            <a:cxnSpLocks noChangeShapeType="1"/>
            <a:stCxn id="10" idx="0"/>
          </p:cNvCxnSpPr>
          <p:nvPr/>
        </p:nvCxnSpPr>
        <p:spPr bwMode="auto">
          <a:xfrm flipV="1">
            <a:off x="1316038" y="3573463"/>
            <a:ext cx="15875" cy="11509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 flipV="1">
            <a:off x="3625848" y="3133726"/>
            <a:ext cx="2530477" cy="15906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2165350" y="3284538"/>
            <a:ext cx="0" cy="431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 flipV="1">
            <a:off x="3031784" y="3227388"/>
            <a:ext cx="860369" cy="8794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7667626" y="3133726"/>
            <a:ext cx="179387" cy="5826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692275" y="1628775"/>
            <a:ext cx="615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>
                <a:cs typeface="Arial" pitchFamily="34" charset="0"/>
              </a:rPr>
              <a:t>Observation or data point, </a:t>
            </a:r>
            <a:r>
              <a:rPr lang="en-US" i="1">
                <a:cs typeface="Arial" pitchFamily="34" charset="0"/>
              </a:rPr>
              <a:t>i, </a:t>
            </a:r>
            <a:r>
              <a:rPr lang="en-US">
                <a:cs typeface="Arial" pitchFamily="34" charset="0"/>
              </a:rPr>
              <a:t>goes from 1…</a:t>
            </a:r>
            <a:r>
              <a:rPr lang="en-US" i="1">
                <a:cs typeface="Arial" pitchFamily="34" charset="0"/>
              </a:rPr>
              <a:t>n</a:t>
            </a: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1452563" y="2060575"/>
            <a:ext cx="1390650" cy="74613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7524750" y="2133600"/>
            <a:ext cx="611188" cy="67310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5141740" y="2060575"/>
            <a:ext cx="1086023" cy="74613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3892153" y="3133726"/>
            <a:ext cx="357253" cy="9731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V="1">
            <a:off x="3892153" y="2997201"/>
            <a:ext cx="2538867" cy="11096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 flipV="1">
            <a:off x="4950392" y="3168788"/>
            <a:ext cx="1205933" cy="15556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flipV="1">
            <a:off x="6156325" y="3133726"/>
            <a:ext cx="738187" cy="159067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Oval 2"/>
          <p:cNvSpPr/>
          <p:nvPr/>
        </p:nvSpPr>
        <p:spPr bwMode="auto">
          <a:xfrm>
            <a:off x="6431020" y="5899094"/>
            <a:ext cx="1093730" cy="5178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Script0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603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Rectangle 6"/>
          <p:cNvSpPr>
            <a:spLocks noGrp="1" noChangeArrowheads="1"/>
          </p:cNvSpPr>
          <p:nvPr>
            <p:ph type="title"/>
          </p:nvPr>
        </p:nvSpPr>
        <p:spPr>
          <a:xfrm>
            <a:off x="214313" y="590719"/>
            <a:ext cx="8713787" cy="606256"/>
          </a:xfrm>
          <a:gradFill rotWithShape="1">
            <a:gsLst>
              <a:gs pos="0">
                <a:srgbClr val="FF9A99"/>
              </a:gs>
              <a:gs pos="100000">
                <a:srgbClr val="FF0000"/>
              </a:gs>
            </a:gsLst>
            <a:lin ang="5400000"/>
          </a:gradFill>
          <a:ln cap="flat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GB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GENERALISED LINEAR MODELS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395288" y="1268413"/>
            <a:ext cx="835342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5000"/>
              </a:spcBef>
            </a:pP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Mathematical extensions of linear models that do not force data into unnatural scales. Thereby allow for non-linearity and non-constant variance structures in the data.</a:t>
            </a:r>
          </a:p>
          <a:p>
            <a:pPr>
              <a:spcBef>
                <a:spcPct val="55000"/>
              </a:spcBef>
            </a:pPr>
            <a:endParaRPr lang="en-GB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5000"/>
              </a:spcBef>
            </a:pP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More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flexible and better suited for analysing real-life data than 'conventional' regression techniques</a:t>
            </a: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spcBef>
                <a:spcPct val="55000"/>
              </a:spcBef>
            </a:pPr>
            <a:endParaRPr lang="en-GB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5000"/>
              </a:spcBef>
            </a:pPr>
            <a:endParaRPr lang="en-GB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5000"/>
              </a:spcBef>
            </a:pPr>
            <a:endParaRPr lang="en-GB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rotWithShape="1">
            <a:gsLst>
              <a:gs pos="0">
                <a:srgbClr val="FF9A99"/>
              </a:gs>
              <a:gs pos="100000">
                <a:srgbClr val="FF0000"/>
              </a:gs>
            </a:gsLst>
            <a:lin ang="5400000"/>
          </a:gradFill>
          <a:ln cap="flat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Generalized Linear Models</a:t>
            </a:r>
            <a:b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tool for fitting generalized linear models is the </a:t>
            </a:r>
            <a:r>
              <a:rPr lang="en-US" dirty="0" err="1"/>
              <a:t>glm</a:t>
            </a:r>
            <a:r>
              <a:rPr lang="en-US" dirty="0"/>
              <a:t> function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5413" y="2565072"/>
            <a:ext cx="35200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glm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(formula, family, data, weights, subset, ...)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661"/>
              </p:ext>
            </p:extLst>
          </p:nvPr>
        </p:nvGraphicFramePr>
        <p:xfrm>
          <a:off x="460573" y="3421380"/>
          <a:ext cx="5299710" cy="2065020"/>
        </p:xfrm>
        <a:graphic>
          <a:graphicData uri="http://schemas.openxmlformats.org/drawingml/2006/table">
            <a:tbl>
              <a:tblPr/>
              <a:tblGrid>
                <a:gridCol w="1354455"/>
                <a:gridCol w="1354455"/>
                <a:gridCol w="2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366CC"/>
                          </a:solidFill>
                          <a:effectLst/>
                        </a:rPr>
                        <a:t>Family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3366CC"/>
                          </a:solidFill>
                          <a:effectLst/>
                        </a:rPr>
                        <a:t>Variance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3366CC"/>
                          </a:solidFill>
                          <a:effectLst/>
                        </a:rPr>
                        <a:t>Link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gaussian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gaussian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binomial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binomial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logit, probit or cloglog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log, identity or </a:t>
                      </a:r>
                      <a:r>
                        <a:rPr lang="en-US" dirty="0" err="1"/>
                        <a:t>sqrt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Gamma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Gamma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inverse, identity or 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inverse.gaussian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inverse.gaussian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1/mu^2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0982"/>
              </p:ext>
            </p:extLst>
          </p:nvPr>
        </p:nvGraphicFramePr>
        <p:xfrm>
          <a:off x="5648242" y="2941910"/>
          <a:ext cx="2896947" cy="2571750"/>
        </p:xfrm>
        <a:graphic>
          <a:graphicData uri="http://schemas.openxmlformats.org/drawingml/2006/table">
            <a:tbl>
              <a:tblPr/>
              <a:tblGrid>
                <a:gridCol w="1036084"/>
                <a:gridCol w="186086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Family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Default Link Function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binomial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(link = "logit")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gaussian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(link = "identity")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Gamma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(link = "inverse")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inverse.gaussian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(link = "1/mu^2")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poisson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(link = "log")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quasi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(link = "</a:t>
                      </a:r>
                      <a:r>
                        <a:rPr lang="en-US" dirty="0" smtClean="0">
                          <a:effectLst/>
                        </a:rPr>
                        <a:t>identity“)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quasibinomial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(link = "logit")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quasipoisson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(link = "log")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431020" y="5899094"/>
            <a:ext cx="1093730" cy="5178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Script1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9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rotWithShape="1">
            <a:gsLst>
              <a:gs pos="0">
                <a:srgbClr val="FF9A99"/>
              </a:gs>
              <a:gs pos="100000">
                <a:srgbClr val="FF0000"/>
              </a:gs>
            </a:gsLst>
            <a:lin ang="5400000"/>
          </a:gradFill>
          <a:ln cap="flat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 Functions for Probability Distributions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5128"/>
              </p:ext>
            </p:extLst>
          </p:nvPr>
        </p:nvGraphicFramePr>
        <p:xfrm>
          <a:off x="623935" y="1703370"/>
          <a:ext cx="4807670" cy="4114807"/>
        </p:xfrm>
        <a:graphic>
          <a:graphicData uri="http://schemas.openxmlformats.org/drawingml/2006/table">
            <a:tbl>
              <a:tblPr/>
              <a:tblGrid>
                <a:gridCol w="961534"/>
                <a:gridCol w="961534"/>
                <a:gridCol w="961534"/>
                <a:gridCol w="961534"/>
                <a:gridCol w="961534"/>
              </a:tblGrid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Distribution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 Functions</a:t>
                      </a:r>
                      <a:endParaRPr lang="en-US" sz="800" dirty="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2"/>
                        </a:rPr>
                        <a:t>Beta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pbeta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qbeta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dbeta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rbeta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3"/>
                        </a:rPr>
                        <a:t>Binomial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4"/>
                        </a:rPr>
                        <a:t>Cauchy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pcauchy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qcauchy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dcauchy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rcauchy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5"/>
                        </a:rPr>
                        <a:t>Chi-Square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pchisq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qchisq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dchisq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rchisq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6"/>
                        </a:rPr>
                        <a:t>Exponential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pexp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qexp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dexp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rexp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7"/>
                        </a:rPr>
                        <a:t>F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8"/>
                        </a:rPr>
                        <a:t>Gamma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pgamma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qgamma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dgamma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rgamma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9"/>
                        </a:rPr>
                        <a:t>Geometric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pgeom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qgeom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dgeom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rgeom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0"/>
                        </a:rPr>
                        <a:t>Hypergeometric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phyper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qhyper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dhyper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rhyper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1"/>
                        </a:rPr>
                        <a:t>Logistic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plogis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qlogis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dlogis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rlogis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2"/>
                        </a:rPr>
                        <a:t>Log Normal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plnorm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qlnorm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dlnorm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rlnorm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3"/>
                        </a:rPr>
                        <a:t>Negative Binomial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pnbinom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qnbinom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dnbinom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rnbinom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4"/>
                        </a:rPr>
                        <a:t>Normal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rnorm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5"/>
                        </a:rPr>
                        <a:t>Poisson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ppois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qpois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dpois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rpois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6"/>
                        </a:rPr>
                        <a:t>Student t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pt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qt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dt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rt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7"/>
                        </a:rPr>
                        <a:t>Studentized Range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ptukey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qtukey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dtukey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rtukey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8"/>
                        </a:rPr>
                        <a:t>Uniform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punif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qunif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dunif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runif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8382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19"/>
                        </a:rPr>
                        <a:t>Weibull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pweibull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qweibull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dweibull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rweibull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1108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20"/>
                        </a:rPr>
                        <a:t>Wilcoxon Rank Sum Statistic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pwilcox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qwilcox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dwilcox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rwilcox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1108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hlinkClick r:id="rId21"/>
                        </a:rPr>
                        <a:t>Wilcoxon Signed Rank Statistic</a:t>
                      </a:r>
                      <a:endParaRPr lang="en-US" sz="80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psignrank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qsignrank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dsignrank</a:t>
                      </a:r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rsignrank</a:t>
                      </a:r>
                      <a:endParaRPr lang="en-US" sz="800" dirty="0"/>
                    </a:p>
                  </a:txBody>
                  <a:tcPr marL="56561" marR="56561" marT="28280" marB="28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29756" y="2267736"/>
            <a:ext cx="37142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"probability", the cumulative distribution function (c. d. f.)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q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the inverse c. d. 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"density", the density function (p. f. or p. d. f.)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"random", a random variable having the specified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31020" y="5899094"/>
            <a:ext cx="1093730" cy="5178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Script2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11108" y="5899094"/>
            <a:ext cx="1093730" cy="5178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Script3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51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65138" y="4789488"/>
            <a:ext cx="8228012" cy="1703387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prstDash val="sysDot"/>
            <a:miter lim="800000"/>
            <a:headEnd/>
            <a:tailEnd type="none" w="lg" len="lg"/>
          </a:ln>
        </p:spPr>
        <p:txBody>
          <a:bodyPr lIns="78750" tIns="40950" rIns="78750" bIns="40950">
            <a:spAutoFit/>
          </a:bodyPr>
          <a:lstStyle>
            <a:lvl1pPr marL="246063" indent="-246063" defTabSz="800100" eaLnBrk="0" hangingPunct="0"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00100" eaLnBrk="0" hangingPunct="0"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en-US" sz="1600" b="1">
                <a:latin typeface="Comic Sans MS" panose="030F0702030302020204" pitchFamily="66" charset="0"/>
              </a:rPr>
              <a:t>One-Tailed Test (Z-test @ 5%)</a:t>
            </a: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100" b="1">
              <a:latin typeface="Comic Sans MS" panose="030F0702030302020204" pitchFamily="66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93688" y="1344613"/>
            <a:ext cx="3219450" cy="333282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prstDash val="sysDot"/>
            <a:miter lim="800000"/>
            <a:headEnd/>
            <a:tailEnd type="none" w="lg" len="lg"/>
          </a:ln>
        </p:spPr>
        <p:txBody>
          <a:bodyPr lIns="78750" tIns="40950" rIns="78750" bIns="40950">
            <a:spAutoFit/>
          </a:bodyPr>
          <a:lstStyle>
            <a:lvl1pPr marL="295275" indent="-295275" defTabSz="800100" eaLnBrk="0" hangingPunct="0"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00100" eaLnBrk="0" hangingPunct="0"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en-US" sz="1600" b="1" dirty="0">
                <a:latin typeface="Comic Sans MS" panose="030F0702030302020204" pitchFamily="66" charset="0"/>
              </a:rPr>
              <a:t>Steps in Hypothesis Testing:</a:t>
            </a:r>
          </a:p>
          <a:p>
            <a:r>
              <a:rPr lang="en-US" altLang="en-US" sz="1600" dirty="0">
                <a:latin typeface="Comic Sans MS" panose="030F0702030302020204" pitchFamily="66" charset="0"/>
              </a:rPr>
              <a:t>1.	State the hypotheses</a:t>
            </a:r>
          </a:p>
          <a:p>
            <a:r>
              <a:rPr lang="en-US" altLang="en-US" sz="1600" dirty="0">
                <a:latin typeface="Comic Sans MS" panose="030F0702030302020204" pitchFamily="66" charset="0"/>
              </a:rPr>
              <a:t>2.	Identify the test statistic and its probability distribution</a:t>
            </a:r>
          </a:p>
          <a:p>
            <a:r>
              <a:rPr lang="en-US" altLang="en-US" sz="1600" dirty="0">
                <a:latin typeface="Comic Sans MS" panose="030F0702030302020204" pitchFamily="66" charset="0"/>
              </a:rPr>
              <a:t>3.	Specify the significance level</a:t>
            </a:r>
          </a:p>
          <a:p>
            <a:r>
              <a:rPr lang="en-US" altLang="en-US" sz="1600" dirty="0">
                <a:latin typeface="Comic Sans MS" panose="030F0702030302020204" pitchFamily="66" charset="0"/>
              </a:rPr>
              <a:t>4.	State the decision rule</a:t>
            </a:r>
          </a:p>
          <a:p>
            <a:r>
              <a:rPr lang="en-US" altLang="en-US" sz="1600" dirty="0">
                <a:latin typeface="Comic Sans MS" panose="030F0702030302020204" pitchFamily="66" charset="0"/>
              </a:rPr>
              <a:t>5.	Collect the data and perform the calculations</a:t>
            </a:r>
          </a:p>
          <a:p>
            <a:r>
              <a:rPr lang="en-US" altLang="en-US" sz="1600" dirty="0">
                <a:latin typeface="Comic Sans MS" panose="030F0702030302020204" pitchFamily="66" charset="0"/>
              </a:rPr>
              <a:t>6.	Make the statistical decision</a:t>
            </a:r>
          </a:p>
          <a:p>
            <a:r>
              <a:rPr lang="en-US" altLang="en-US" sz="1600" dirty="0" smtClean="0">
                <a:latin typeface="Comic Sans MS" panose="030F0702030302020204" pitchFamily="66" charset="0"/>
              </a:rPr>
              <a:t>7.	Make the research model  decision</a:t>
            </a:r>
            <a:endParaRPr lang="en-GB" altLang="zh-TW" sz="1600" dirty="0"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71913" y="1341438"/>
            <a:ext cx="4418012" cy="3254375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prstDash val="sysDot"/>
            <a:miter lim="800000"/>
            <a:headEnd/>
            <a:tailEnd type="none" w="lg" len="lg"/>
          </a:ln>
        </p:spPr>
        <p:txBody>
          <a:bodyPr lIns="78750" tIns="40950" rIns="78750" bIns="40950">
            <a:spAutoFit/>
          </a:bodyPr>
          <a:lstStyle>
            <a:lvl1pPr defTabSz="8001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001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en-US" sz="1600" b="1">
                <a:latin typeface="Comic Sans MS" panose="030F0702030302020204" pitchFamily="66" charset="0"/>
              </a:rPr>
              <a:t>Two-Tailed Test (Z-test @ 5%)</a:t>
            </a: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spcAft>
                <a:spcPct val="20000"/>
              </a:spcAft>
            </a:pPr>
            <a:endParaRPr lang="en-US" altLang="en-US" sz="1600" b="1">
              <a:latin typeface="Comic Sans MS" panose="030F0702030302020204" pitchFamily="66" charset="0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2514733" y="256382"/>
            <a:ext cx="4629856" cy="596900"/>
          </a:xfrm>
          <a:gradFill rotWithShape="1">
            <a:gsLst>
              <a:gs pos="0">
                <a:srgbClr val="FF9A99"/>
              </a:gs>
              <a:gs pos="100000">
                <a:srgbClr val="FF0000"/>
              </a:gs>
            </a:gsLst>
            <a:lin ang="5400000"/>
          </a:gradFill>
          <a:ln cap="flat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GB" altLang="zh-TW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Hypothesis Testing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733550" y="968375"/>
            <a:ext cx="7938" cy="37623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5997575" y="998538"/>
            <a:ext cx="3175" cy="338137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1714500" y="973138"/>
            <a:ext cx="6815138" cy="158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8532813" y="990600"/>
            <a:ext cx="4762" cy="381793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4816475" y="844550"/>
            <a:ext cx="4763" cy="14128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71513" y="5410200"/>
            <a:ext cx="3092450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7283" tIns="43642" rIns="87283" bIns="43642">
            <a:spAutoFit/>
          </a:bodyPr>
          <a:lstStyle>
            <a:lvl1pPr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Null hypothesis:  	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   </a:t>
            </a:r>
            <a:r>
              <a:rPr lang="en-GB" altLang="zh-TW" sz="1600" baseline="-250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Alternative hypothesis:	  </a:t>
            </a:r>
            <a:r>
              <a:rPr lang="en-GB" altLang="zh-TW" sz="16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&gt;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</a:t>
            </a:r>
            <a:r>
              <a:rPr lang="en-GB" altLang="zh-TW" sz="1600" baseline="-250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816725" y="6061075"/>
            <a:ext cx="163513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5837238" y="6180138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4462463" y="5065713"/>
            <a:ext cx="2724150" cy="998537"/>
          </a:xfrm>
          <a:custGeom>
            <a:avLst/>
            <a:gdLst>
              <a:gd name="T0" fmla="*/ 0 w 4800"/>
              <a:gd name="T1" fmla="*/ 1584 h 1592"/>
              <a:gd name="T2" fmla="*/ 528 w 4800"/>
              <a:gd name="T3" fmla="*/ 1488 h 1592"/>
              <a:gd name="T4" fmla="*/ 1296 w 4800"/>
              <a:gd name="T5" fmla="*/ 960 h 1592"/>
              <a:gd name="T6" fmla="*/ 2400 w 4800"/>
              <a:gd name="T7" fmla="*/ 0 h 1592"/>
              <a:gd name="T8" fmla="*/ 3504 w 4800"/>
              <a:gd name="T9" fmla="*/ 960 h 1592"/>
              <a:gd name="T10" fmla="*/ 4272 w 4800"/>
              <a:gd name="T11" fmla="*/ 1488 h 1592"/>
              <a:gd name="T12" fmla="*/ 4800 w 4800"/>
              <a:gd name="T13" fmla="*/ 1584 h 15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00"/>
              <a:gd name="T22" fmla="*/ 0 h 1592"/>
              <a:gd name="T23" fmla="*/ 4800 w 4800"/>
              <a:gd name="T24" fmla="*/ 1592 h 15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00" h="1592">
                <a:moveTo>
                  <a:pt x="0" y="1584"/>
                </a:moveTo>
                <a:cubicBezTo>
                  <a:pt x="156" y="1588"/>
                  <a:pt x="312" y="1592"/>
                  <a:pt x="528" y="1488"/>
                </a:cubicBezTo>
                <a:cubicBezTo>
                  <a:pt x="744" y="1384"/>
                  <a:pt x="984" y="1208"/>
                  <a:pt x="1296" y="960"/>
                </a:cubicBezTo>
                <a:cubicBezTo>
                  <a:pt x="1608" y="712"/>
                  <a:pt x="2032" y="0"/>
                  <a:pt x="2400" y="0"/>
                </a:cubicBezTo>
                <a:cubicBezTo>
                  <a:pt x="2768" y="0"/>
                  <a:pt x="3192" y="712"/>
                  <a:pt x="3504" y="960"/>
                </a:cubicBezTo>
                <a:cubicBezTo>
                  <a:pt x="3816" y="1208"/>
                  <a:pt x="4056" y="1384"/>
                  <a:pt x="4272" y="1488"/>
                </a:cubicBezTo>
                <a:cubicBezTo>
                  <a:pt x="4488" y="1592"/>
                  <a:pt x="4644" y="1588"/>
                  <a:pt x="480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443413" y="5126038"/>
            <a:ext cx="2779712" cy="1114425"/>
            <a:chOff x="672" y="1392"/>
            <a:chExt cx="4896" cy="2064"/>
          </a:xfrm>
        </p:grpSpPr>
        <p:sp>
          <p:nvSpPr>
            <p:cNvPr id="31797" name="Line 16"/>
            <p:cNvSpPr>
              <a:spLocks noChangeShapeType="1"/>
            </p:cNvSpPr>
            <p:nvPr/>
          </p:nvSpPr>
          <p:spPr bwMode="auto">
            <a:xfrm>
              <a:off x="312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Line 17"/>
            <p:cNvSpPr>
              <a:spLocks noChangeShapeType="1"/>
            </p:cNvSpPr>
            <p:nvPr/>
          </p:nvSpPr>
          <p:spPr bwMode="auto">
            <a:xfrm>
              <a:off x="672" y="3456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6805613" y="6151563"/>
            <a:ext cx="80962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6805613" y="5969000"/>
            <a:ext cx="2444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20"/>
          <p:cNvSpPr>
            <a:spLocks noChangeShapeType="1"/>
          </p:cNvSpPr>
          <p:nvPr/>
        </p:nvSpPr>
        <p:spPr bwMode="auto">
          <a:xfrm>
            <a:off x="6942138" y="6029325"/>
            <a:ext cx="1905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21"/>
          <p:cNvSpPr>
            <a:spLocks noChangeShapeType="1"/>
          </p:cNvSpPr>
          <p:nvPr/>
        </p:nvSpPr>
        <p:spPr bwMode="auto">
          <a:xfrm>
            <a:off x="7050088" y="6061075"/>
            <a:ext cx="163512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2"/>
          <p:cNvSpPr txBox="1">
            <a:spLocks noChangeArrowheads="1"/>
          </p:cNvSpPr>
          <p:nvPr/>
        </p:nvSpPr>
        <p:spPr bwMode="auto">
          <a:xfrm>
            <a:off x="5959475" y="5900738"/>
            <a:ext cx="7794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83" tIns="43642" rIns="87283" bIns="43642">
            <a:spAutoFit/>
          </a:bodyPr>
          <a:lstStyle>
            <a:lvl1pPr defTabSz="8731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TW" sz="1200">
                <a:latin typeface="Comic Sans MS" panose="030F0702030302020204" pitchFamily="66" charset="0"/>
                <a:ea typeface="新細明體" panose="02020500000000000000" pitchFamily="18" charset="-120"/>
              </a:rPr>
              <a:t>1.645 SE</a:t>
            </a:r>
          </a:p>
        </p:txBody>
      </p: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5713413" y="6184900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83" tIns="43642" rIns="87283" bIns="43642">
            <a:spAutoFit/>
          </a:bodyPr>
          <a:lstStyle>
            <a:lvl1pPr defTabSz="8731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GB" sz="12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</a:t>
            </a:r>
            <a:r>
              <a:rPr lang="en-GB" altLang="zh-TW" sz="1200" baseline="-250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1766" name="Line 24"/>
          <p:cNvSpPr>
            <a:spLocks noChangeShapeType="1"/>
          </p:cNvSpPr>
          <p:nvPr/>
        </p:nvSpPr>
        <p:spPr bwMode="auto">
          <a:xfrm>
            <a:off x="6799263" y="5953125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67" name="Line 25"/>
          <p:cNvSpPr>
            <a:spLocks noChangeShapeType="1"/>
          </p:cNvSpPr>
          <p:nvPr/>
        </p:nvSpPr>
        <p:spPr bwMode="auto">
          <a:xfrm>
            <a:off x="7221538" y="4043363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8" name="Group 26"/>
          <p:cNvGrpSpPr>
            <a:grpSpLocks/>
          </p:cNvGrpSpPr>
          <p:nvPr/>
        </p:nvGrpSpPr>
        <p:grpSpPr bwMode="auto">
          <a:xfrm>
            <a:off x="4408488" y="3154363"/>
            <a:ext cx="3294062" cy="1385887"/>
            <a:chOff x="3332" y="2119"/>
            <a:chExt cx="2490" cy="932"/>
          </a:xfrm>
        </p:grpSpPr>
        <p:sp>
          <p:nvSpPr>
            <p:cNvPr id="31776" name="Freeform 27"/>
            <p:cNvSpPr>
              <a:spLocks/>
            </p:cNvSpPr>
            <p:nvPr/>
          </p:nvSpPr>
          <p:spPr bwMode="auto">
            <a:xfrm>
              <a:off x="3380" y="2119"/>
              <a:ext cx="2417" cy="662"/>
            </a:xfrm>
            <a:custGeom>
              <a:avLst/>
              <a:gdLst>
                <a:gd name="T0" fmla="*/ 0 w 4800"/>
                <a:gd name="T1" fmla="*/ 1584 h 1592"/>
                <a:gd name="T2" fmla="*/ 528 w 4800"/>
                <a:gd name="T3" fmla="*/ 1488 h 1592"/>
                <a:gd name="T4" fmla="*/ 1296 w 4800"/>
                <a:gd name="T5" fmla="*/ 960 h 1592"/>
                <a:gd name="T6" fmla="*/ 2400 w 4800"/>
                <a:gd name="T7" fmla="*/ 0 h 1592"/>
                <a:gd name="T8" fmla="*/ 3504 w 4800"/>
                <a:gd name="T9" fmla="*/ 960 h 1592"/>
                <a:gd name="T10" fmla="*/ 4272 w 4800"/>
                <a:gd name="T11" fmla="*/ 1488 h 1592"/>
                <a:gd name="T12" fmla="*/ 4800 w 4800"/>
                <a:gd name="T13" fmla="*/ 1584 h 15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00"/>
                <a:gd name="T22" fmla="*/ 0 h 1592"/>
                <a:gd name="T23" fmla="*/ 4800 w 4800"/>
                <a:gd name="T24" fmla="*/ 1592 h 15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00" h="1592">
                  <a:moveTo>
                    <a:pt x="0" y="1584"/>
                  </a:moveTo>
                  <a:cubicBezTo>
                    <a:pt x="156" y="1588"/>
                    <a:pt x="312" y="1592"/>
                    <a:pt x="528" y="1488"/>
                  </a:cubicBezTo>
                  <a:cubicBezTo>
                    <a:pt x="744" y="1384"/>
                    <a:pt x="984" y="1208"/>
                    <a:pt x="1296" y="960"/>
                  </a:cubicBezTo>
                  <a:cubicBezTo>
                    <a:pt x="1608" y="712"/>
                    <a:pt x="2032" y="0"/>
                    <a:pt x="2400" y="0"/>
                  </a:cubicBezTo>
                  <a:cubicBezTo>
                    <a:pt x="2768" y="0"/>
                    <a:pt x="3192" y="712"/>
                    <a:pt x="3504" y="960"/>
                  </a:cubicBezTo>
                  <a:cubicBezTo>
                    <a:pt x="3816" y="1208"/>
                    <a:pt x="4056" y="1384"/>
                    <a:pt x="4272" y="1488"/>
                  </a:cubicBezTo>
                  <a:cubicBezTo>
                    <a:pt x="4488" y="1592"/>
                    <a:pt x="4644" y="1588"/>
                    <a:pt x="4800" y="1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31777" name="Group 28"/>
            <p:cNvGrpSpPr>
              <a:grpSpLocks/>
            </p:cNvGrpSpPr>
            <p:nvPr/>
          </p:nvGrpSpPr>
          <p:grpSpPr bwMode="auto">
            <a:xfrm>
              <a:off x="3356" y="2127"/>
              <a:ext cx="2466" cy="770"/>
              <a:chOff x="672" y="1392"/>
              <a:chExt cx="4896" cy="2064"/>
            </a:xfrm>
          </p:grpSpPr>
          <p:sp>
            <p:nvSpPr>
              <p:cNvPr id="31795" name="Line 29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Line 30"/>
              <p:cNvSpPr>
                <a:spLocks noChangeShapeType="1"/>
              </p:cNvSpPr>
              <p:nvPr/>
            </p:nvSpPr>
            <p:spPr bwMode="auto">
              <a:xfrm>
                <a:off x="672" y="3456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8" name="Line 31"/>
            <p:cNvSpPr>
              <a:spLocks noChangeShapeType="1"/>
            </p:cNvSpPr>
            <p:nvPr/>
          </p:nvSpPr>
          <p:spPr bwMode="auto">
            <a:xfrm>
              <a:off x="3719" y="2717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Line 32"/>
            <p:cNvSpPr>
              <a:spLocks noChangeShapeType="1"/>
            </p:cNvSpPr>
            <p:nvPr/>
          </p:nvSpPr>
          <p:spPr bwMode="auto">
            <a:xfrm>
              <a:off x="3646" y="2738"/>
              <a:ext cx="73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33"/>
            <p:cNvSpPr>
              <a:spLocks noChangeShapeType="1"/>
            </p:cNvSpPr>
            <p:nvPr/>
          </p:nvSpPr>
          <p:spPr bwMode="auto">
            <a:xfrm>
              <a:off x="3574" y="2757"/>
              <a:ext cx="1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34"/>
            <p:cNvSpPr>
              <a:spLocks noChangeShapeType="1"/>
            </p:cNvSpPr>
            <p:nvPr/>
          </p:nvSpPr>
          <p:spPr bwMode="auto">
            <a:xfrm>
              <a:off x="3525" y="2777"/>
              <a:ext cx="1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35"/>
            <p:cNvSpPr>
              <a:spLocks noChangeShapeType="1"/>
            </p:cNvSpPr>
            <p:nvPr/>
          </p:nvSpPr>
          <p:spPr bwMode="auto">
            <a:xfrm>
              <a:off x="3453" y="2777"/>
              <a:ext cx="1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36"/>
            <p:cNvSpPr>
              <a:spLocks noChangeShapeType="1"/>
            </p:cNvSpPr>
            <p:nvPr/>
          </p:nvSpPr>
          <p:spPr bwMode="auto">
            <a:xfrm>
              <a:off x="3380" y="2777"/>
              <a:ext cx="1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7"/>
            <p:cNvSpPr>
              <a:spLocks noChangeShapeType="1"/>
            </p:cNvSpPr>
            <p:nvPr/>
          </p:nvSpPr>
          <p:spPr bwMode="auto">
            <a:xfrm>
              <a:off x="3332" y="2797"/>
              <a:ext cx="121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38"/>
            <p:cNvSpPr>
              <a:spLocks noChangeShapeType="1"/>
            </p:cNvSpPr>
            <p:nvPr/>
          </p:nvSpPr>
          <p:spPr bwMode="auto">
            <a:xfrm>
              <a:off x="5459" y="2777"/>
              <a:ext cx="1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39"/>
            <p:cNvSpPr>
              <a:spLocks noChangeShapeType="1"/>
            </p:cNvSpPr>
            <p:nvPr/>
          </p:nvSpPr>
          <p:spPr bwMode="auto">
            <a:xfrm>
              <a:off x="5459" y="2837"/>
              <a:ext cx="7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40"/>
            <p:cNvSpPr>
              <a:spLocks noChangeShapeType="1"/>
            </p:cNvSpPr>
            <p:nvPr/>
          </p:nvSpPr>
          <p:spPr bwMode="auto">
            <a:xfrm>
              <a:off x="5459" y="2717"/>
              <a:ext cx="21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41"/>
            <p:cNvSpPr>
              <a:spLocks noChangeShapeType="1"/>
            </p:cNvSpPr>
            <p:nvPr/>
          </p:nvSpPr>
          <p:spPr bwMode="auto">
            <a:xfrm>
              <a:off x="5580" y="2757"/>
              <a:ext cx="169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42"/>
            <p:cNvSpPr>
              <a:spLocks noChangeShapeType="1"/>
            </p:cNvSpPr>
            <p:nvPr/>
          </p:nvSpPr>
          <p:spPr bwMode="auto">
            <a:xfrm>
              <a:off x="5677" y="2777"/>
              <a:ext cx="14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Line 43"/>
            <p:cNvSpPr>
              <a:spLocks noChangeShapeType="1"/>
            </p:cNvSpPr>
            <p:nvPr/>
          </p:nvSpPr>
          <p:spPr bwMode="auto">
            <a:xfrm>
              <a:off x="3719" y="2857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4"/>
            <p:cNvSpPr>
              <a:spLocks noChangeShapeType="1"/>
            </p:cNvSpPr>
            <p:nvPr/>
          </p:nvSpPr>
          <p:spPr bwMode="auto">
            <a:xfrm>
              <a:off x="4589" y="2857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Text Box 45"/>
            <p:cNvSpPr txBox="1">
              <a:spLocks noChangeArrowheads="1"/>
            </p:cNvSpPr>
            <p:nvPr/>
          </p:nvSpPr>
          <p:spPr bwMode="auto">
            <a:xfrm>
              <a:off x="3994" y="2702"/>
              <a:ext cx="52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83" tIns="43642" rIns="87283" bIns="43642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8731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GB" altLang="zh-TW" sz="1200">
                  <a:latin typeface="Comic Sans MS" panose="030F0702030302020204" pitchFamily="66" charset="0"/>
                  <a:ea typeface="新細明體" panose="02020500000000000000" pitchFamily="18" charset="-120"/>
                </a:rPr>
                <a:t>1.96 SE</a:t>
              </a:r>
            </a:p>
          </p:txBody>
        </p:sp>
        <p:sp>
          <p:nvSpPr>
            <p:cNvPr id="31793" name="Text Box 46"/>
            <p:cNvSpPr txBox="1">
              <a:spLocks noChangeArrowheads="1"/>
            </p:cNvSpPr>
            <p:nvPr/>
          </p:nvSpPr>
          <p:spPr bwMode="auto">
            <a:xfrm>
              <a:off x="4757" y="2703"/>
              <a:ext cx="52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83" tIns="43642" rIns="87283" bIns="43642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8731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GB" altLang="zh-TW" sz="1200">
                  <a:latin typeface="Comic Sans MS" panose="030F0702030302020204" pitchFamily="66" charset="0"/>
                  <a:ea typeface="新細明體" panose="02020500000000000000" pitchFamily="18" charset="-120"/>
                </a:rPr>
                <a:t>1.96 SE</a:t>
              </a:r>
            </a:p>
          </p:txBody>
        </p:sp>
        <p:sp>
          <p:nvSpPr>
            <p:cNvPr id="31794" name="Text Box 47"/>
            <p:cNvSpPr txBox="1">
              <a:spLocks noChangeArrowheads="1"/>
            </p:cNvSpPr>
            <p:nvPr/>
          </p:nvSpPr>
          <p:spPr bwMode="auto">
            <a:xfrm>
              <a:off x="4498" y="2855"/>
              <a:ext cx="23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83" tIns="43642" rIns="87283" bIns="43642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8731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TW" altLang="en-GB" sz="1200">
                  <a:latin typeface="Comic Sans MS" panose="030F0702030302020204" pitchFamily="66" charset="0"/>
                  <a:ea typeface="新細明體" panose="02020500000000000000" pitchFamily="18" charset="-120"/>
                  <a:sym typeface="Symbol" panose="05050102010706020507" pitchFamily="18" charset="2"/>
                </a:rPr>
                <a:t></a:t>
              </a:r>
              <a:r>
                <a:rPr lang="en-GB" altLang="zh-TW" sz="1200" baseline="-25000">
                  <a:latin typeface="Comic Sans MS" panose="030F0702030302020204" pitchFamily="66" charset="0"/>
                  <a:ea typeface="新細明體" panose="02020500000000000000" pitchFamily="18" charset="-120"/>
                  <a:sym typeface="Symbol" panose="05050102010706020507" pitchFamily="18" charset="2"/>
                </a:rPr>
                <a:t>0</a:t>
              </a:r>
            </a:p>
          </p:txBody>
        </p:sp>
      </p:grpSp>
      <p:sp>
        <p:nvSpPr>
          <p:cNvPr id="31769" name="Text Box 48"/>
          <p:cNvSpPr txBox="1">
            <a:spLocks noChangeArrowheads="1"/>
          </p:cNvSpPr>
          <p:nvPr/>
        </p:nvSpPr>
        <p:spPr bwMode="auto">
          <a:xfrm>
            <a:off x="4132263" y="1773238"/>
            <a:ext cx="3489325" cy="1011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283" tIns="43642" rIns="87283" bIns="43642">
            <a:spAutoFit/>
          </a:bodyPr>
          <a:lstStyle>
            <a:lvl1pPr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Null hypothesis:  	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  </a:t>
            </a:r>
            <a:r>
              <a:rPr lang="en-GB" altLang="zh-TW" sz="16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</a:t>
            </a:r>
            <a:r>
              <a:rPr lang="en-GB" altLang="zh-TW" sz="1600" baseline="-250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Alternative hypothesis:	   </a:t>
            </a:r>
            <a:r>
              <a:rPr lang="en-GB" altLang="zh-TW" sz="1600" baseline="-250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GB" altLang="zh-TW" sz="12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where </a:t>
            </a:r>
            <a:r>
              <a:rPr lang="en-GB" altLang="zh-TW" sz="1200" baseline="-250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  <a:r>
              <a:rPr lang="en-GB" altLang="zh-TW" sz="12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is the hypothesised mean</a:t>
            </a:r>
          </a:p>
        </p:txBody>
      </p:sp>
      <p:sp>
        <p:nvSpPr>
          <p:cNvPr id="31770" name="Text Box 49"/>
          <p:cNvSpPr txBox="1">
            <a:spLocks noChangeArrowheads="1"/>
          </p:cNvSpPr>
          <p:nvPr/>
        </p:nvSpPr>
        <p:spPr bwMode="auto">
          <a:xfrm>
            <a:off x="7053263" y="5229225"/>
            <a:ext cx="12350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7283" tIns="43642" rIns="87283" bIns="43642">
            <a:spAutoFit/>
          </a:bodyPr>
          <a:lstStyle>
            <a:lvl1pPr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TW" sz="1200">
                <a:latin typeface="Comic Sans MS" panose="030F0702030302020204" pitchFamily="66" charset="0"/>
                <a:ea typeface="新細明體" panose="02020500000000000000" pitchFamily="18" charset="-120"/>
              </a:rPr>
              <a:t>Rejection area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771" name="Line 50"/>
          <p:cNvSpPr>
            <a:spLocks noChangeShapeType="1"/>
          </p:cNvSpPr>
          <p:nvPr/>
        </p:nvSpPr>
        <p:spPr bwMode="auto">
          <a:xfrm flipH="1">
            <a:off x="6894513" y="5578475"/>
            <a:ext cx="15081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72" name="Text Box 51"/>
          <p:cNvSpPr txBox="1">
            <a:spLocks noChangeArrowheads="1"/>
          </p:cNvSpPr>
          <p:nvPr/>
        </p:nvSpPr>
        <p:spPr bwMode="auto">
          <a:xfrm>
            <a:off x="3997325" y="3217863"/>
            <a:ext cx="12366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7283" tIns="43642" rIns="87283" bIns="43642">
            <a:spAutoFit/>
          </a:bodyPr>
          <a:lstStyle>
            <a:lvl1pPr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TW" sz="1200">
                <a:latin typeface="Comic Sans MS" panose="030F0702030302020204" pitchFamily="66" charset="0"/>
                <a:ea typeface="新細明體" panose="02020500000000000000" pitchFamily="18" charset="-120"/>
              </a:rPr>
              <a:t>Rejection area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773" name="Line 52"/>
          <p:cNvSpPr>
            <a:spLocks noChangeShapeType="1"/>
          </p:cNvSpPr>
          <p:nvPr/>
        </p:nvSpPr>
        <p:spPr bwMode="auto">
          <a:xfrm>
            <a:off x="4518025" y="3605213"/>
            <a:ext cx="16510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74" name="Text Box 53"/>
          <p:cNvSpPr txBox="1">
            <a:spLocks noChangeArrowheads="1"/>
          </p:cNvSpPr>
          <p:nvPr/>
        </p:nvSpPr>
        <p:spPr bwMode="auto">
          <a:xfrm>
            <a:off x="6978650" y="3221038"/>
            <a:ext cx="12350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7283" tIns="43642" rIns="87283" bIns="43642">
            <a:spAutoFit/>
          </a:bodyPr>
          <a:lstStyle>
            <a:lvl1pPr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 defTabSz="873125"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TW" sz="1200">
                <a:latin typeface="Comic Sans MS" panose="030F0702030302020204" pitchFamily="66" charset="0"/>
                <a:ea typeface="新細明體" panose="02020500000000000000" pitchFamily="18" charset="-120"/>
              </a:rPr>
              <a:t>Rejection area</a:t>
            </a:r>
            <a:r>
              <a:rPr lang="en-GB" altLang="zh-TW" sz="1600"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775" name="Line 54"/>
          <p:cNvSpPr>
            <a:spLocks noChangeShapeType="1"/>
          </p:cNvSpPr>
          <p:nvPr/>
        </p:nvSpPr>
        <p:spPr bwMode="auto">
          <a:xfrm flipH="1">
            <a:off x="7431088" y="3595688"/>
            <a:ext cx="15240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7611108" y="5899094"/>
            <a:ext cx="1093730" cy="5178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Script4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Questions 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3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350" dirty="0">
            <a:solidFill>
              <a:srgbClr val="181717"/>
            </a:solidFill>
            <a:latin typeface="Times New Roman" panose="02020603050405020304" pitchFamily="18" charset="0"/>
            <a:ea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495</Words>
  <Application>Microsoft Office PowerPoint</Application>
  <PresentationFormat>On-screen Show (4:3)</PresentationFormat>
  <Paragraphs>227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 Unicode MS</vt:lpstr>
      <vt:lpstr>ＭＳ Ｐゴシック</vt:lpstr>
      <vt:lpstr>ＭＳ Ｐゴシック</vt:lpstr>
      <vt:lpstr>新細明體</vt:lpstr>
      <vt:lpstr>宋体</vt:lpstr>
      <vt:lpstr>Arial</vt:lpstr>
      <vt:lpstr>Calibri</vt:lpstr>
      <vt:lpstr>Comic Sans MS</vt:lpstr>
      <vt:lpstr>Lucida Console</vt:lpstr>
      <vt:lpstr>Symbol</vt:lpstr>
      <vt:lpstr>Times</vt:lpstr>
      <vt:lpstr>Times New Roman</vt:lpstr>
      <vt:lpstr>Verdana</vt:lpstr>
      <vt:lpstr>Blank Presentation</vt:lpstr>
      <vt:lpstr>1_Blank Presentation</vt:lpstr>
      <vt:lpstr>Equation</vt:lpstr>
      <vt:lpstr>PowerPoint Presentation</vt:lpstr>
      <vt:lpstr>PowerPoint Presentation</vt:lpstr>
      <vt:lpstr>Multiple Regression Model</vt:lpstr>
      <vt:lpstr>GENERALISED LINEAR MODELS</vt:lpstr>
      <vt:lpstr>Generalized Linear Models </vt:lpstr>
      <vt:lpstr>R Functions for Probability Distributions</vt:lpstr>
      <vt:lpstr>Hypothesis Testing</vt:lpstr>
      <vt:lpstr>PowerPoint Presentation</vt:lpstr>
    </vt:vector>
  </TitlesOfParts>
  <Company>Univ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Baburao Kamble</dc:creator>
  <cp:lastModifiedBy>Baburao Kamble</cp:lastModifiedBy>
  <cp:revision>105</cp:revision>
  <cp:lastPrinted>2014-10-06T19:47:43Z</cp:lastPrinted>
  <dcterms:created xsi:type="dcterms:W3CDTF">2014-07-24T20:09:47Z</dcterms:created>
  <dcterms:modified xsi:type="dcterms:W3CDTF">2014-10-27T18:48:48Z</dcterms:modified>
</cp:coreProperties>
</file>