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79" r:id="rId3"/>
    <p:sldId id="260" r:id="rId4"/>
    <p:sldId id="257" r:id="rId5"/>
    <p:sldId id="269" r:id="rId6"/>
    <p:sldId id="270" r:id="rId7"/>
    <p:sldId id="258" r:id="rId8"/>
    <p:sldId id="259" r:id="rId9"/>
    <p:sldId id="284" r:id="rId10"/>
    <p:sldId id="285" r:id="rId11"/>
    <p:sldId id="286" r:id="rId12"/>
    <p:sldId id="262" r:id="rId13"/>
    <p:sldId id="287" r:id="rId14"/>
    <p:sldId id="264" r:id="rId15"/>
    <p:sldId id="288" r:id="rId16"/>
    <p:sldId id="271" r:id="rId17"/>
    <p:sldId id="267" r:id="rId18"/>
    <p:sldId id="272" r:id="rId19"/>
    <p:sldId id="274" r:id="rId20"/>
    <p:sldId id="290" r:id="rId21"/>
    <p:sldId id="278" r:id="rId22"/>
    <p:sldId id="276" r:id="rId23"/>
    <p:sldId id="266" r:id="rId24"/>
    <p:sldId id="275" r:id="rId25"/>
    <p:sldId id="283" r:id="rId26"/>
    <p:sldId id="291"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83FB"/>
    <a:srgbClr val="01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236" autoAdjust="0"/>
  </p:normalViewPr>
  <p:slideViewPr>
    <p:cSldViewPr snapToGrid="0" snapToObjects="1">
      <p:cViewPr varScale="1">
        <p:scale>
          <a:sx n="93" d="100"/>
          <a:sy n="93" d="100"/>
        </p:scale>
        <p:origin x="2130"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5E68F0-E5E2-9542-85DA-8528E9C5240A}" type="datetimeFigureOut">
              <a:rPr lang="en-US" smtClean="0"/>
              <a:pPr/>
              <a:t>11/10/2014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E1860F-C81C-2841-841B-ED59E1AB6F81}" type="slidenum">
              <a:rPr lang="en-US" smtClean="0"/>
              <a:pPr/>
              <a:t>‹#›</a:t>
            </a:fld>
            <a:endParaRPr lang="en-US"/>
          </a:p>
        </p:txBody>
      </p:sp>
    </p:spTree>
    <p:extLst>
      <p:ext uri="{BB962C8B-B14F-4D97-AF65-F5344CB8AC3E}">
        <p14:creationId xmlns:p14="http://schemas.microsoft.com/office/powerpoint/2010/main" val="302513030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8D77A286-C9B6-5641-8747-D94F648ED883}" type="slidenum">
              <a:rPr lang="en-US"/>
              <a:pPr/>
              <a:t>2</a:t>
            </a:fld>
            <a:endParaRPr lang="en-US"/>
          </a:p>
        </p:txBody>
      </p:sp>
      <p:sp>
        <p:nvSpPr>
          <p:cNvPr id="4301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a:p>
        </p:txBody>
      </p:sp>
      <p:sp>
        <p:nvSpPr>
          <p:cNvPr id="4301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prstTxWarp prst="textNoShape">
              <a:avLst/>
            </a:prstTxWarp>
          </a:bodyPr>
          <a:lstStyle/>
          <a:p>
            <a:pPr algn="r"/>
            <a:r>
              <a:rPr lang="en-US" sz="1000" i="1"/>
              <a:t>15</a:t>
            </a:r>
          </a:p>
        </p:txBody>
      </p:sp>
      <p:sp>
        <p:nvSpPr>
          <p:cNvPr id="4301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a:p>
        </p:txBody>
      </p:sp>
      <p:sp>
        <p:nvSpPr>
          <p:cNvPr id="4301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a:p>
        </p:txBody>
      </p:sp>
      <p:sp>
        <p:nvSpPr>
          <p:cNvPr id="43014" name="Rectangle 6"/>
          <p:cNvSpPr>
            <a:spLocks noGrp="1" noChangeArrowheads="1"/>
          </p:cNvSpPr>
          <p:nvPr>
            <p:ph type="body" idx="1"/>
          </p:nvPr>
        </p:nvSpPr>
        <p:spPr>
          <a:ln/>
        </p:spPr>
        <p:txBody>
          <a:bodyPr lIns="90488" tIns="44450" rIns="90488" bIns="44450"/>
          <a:lstStyle/>
          <a:p>
            <a:endParaRPr lang="en-US"/>
          </a:p>
        </p:txBody>
      </p:sp>
      <p:sp>
        <p:nvSpPr>
          <p:cNvPr id="43015" name="Rectangle 7"/>
          <p:cNvSpPr>
            <a:spLocks noGrp="1" noRot="1" noChangeAspect="1" noChangeArrowheads="1" noTextEdit="1"/>
          </p:cNvSpPr>
          <p:nvPr>
            <p:ph type="sldImg"/>
          </p:nvPr>
        </p:nvSpPr>
        <p:spPr>
          <a:ln w="12700" cap="flat">
            <a:solidFill>
              <a:schemeClr val="tx1"/>
            </a:solidFill>
          </a:ln>
        </p:spPr>
      </p:sp>
    </p:spTree>
    <p:extLst>
      <p:ext uri="{BB962C8B-B14F-4D97-AF65-F5344CB8AC3E}">
        <p14:creationId xmlns:p14="http://schemas.microsoft.com/office/powerpoint/2010/main" val="1722613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B587C9-22A1-45B1-A092-CAF491DEECAE}" type="slidenum">
              <a:rPr lang="en-US"/>
              <a:pPr/>
              <a:t>3</a:t>
            </a:fld>
            <a:endParaRPr lang="en-US"/>
          </a:p>
        </p:txBody>
      </p:sp>
      <p:sp>
        <p:nvSpPr>
          <p:cNvPr id="1603586" name="Rectangle 2"/>
          <p:cNvSpPr>
            <a:spLocks noGrp="1" noRot="1" noChangeAspect="1" noChangeArrowheads="1" noTextEdit="1"/>
          </p:cNvSpPr>
          <p:nvPr>
            <p:ph type="sldImg"/>
          </p:nvPr>
        </p:nvSpPr>
        <p:spPr>
          <a:xfrm>
            <a:off x="1144588" y="685800"/>
            <a:ext cx="4572000" cy="3429000"/>
          </a:xfrm>
          <a:ln/>
        </p:spPr>
      </p:sp>
      <p:sp>
        <p:nvSpPr>
          <p:cNvPr id="160358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997915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5A89DA-9436-5848-B56B-CA84415EC512}" type="slidenum">
              <a:rPr lang="en-US"/>
              <a:pPr/>
              <a:t>17</a:t>
            </a:fld>
            <a:endParaRPr lang="en-US"/>
          </a:p>
        </p:txBody>
      </p:sp>
      <p:sp>
        <p:nvSpPr>
          <p:cNvPr id="1799170" name="Rectangle 2"/>
          <p:cNvSpPr>
            <a:spLocks noGrp="1" noRot="1" noChangeAspect="1" noChangeArrowheads="1" noTextEdit="1"/>
          </p:cNvSpPr>
          <p:nvPr>
            <p:ph type="sldImg"/>
          </p:nvPr>
        </p:nvSpPr>
        <p:spPr>
          <a:ln/>
        </p:spPr>
      </p:sp>
      <p:sp>
        <p:nvSpPr>
          <p:cNvPr id="17991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46727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29CC02E-AE10-9343-A13E-03565316EB63}" type="datetimeFigureOut">
              <a:rPr lang="en-US" smtClean="0"/>
              <a:pPr/>
              <a:t>11/10/2014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5D27F3-1DAC-414B-BD1D-42CE6DC36ED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9CC02E-AE10-9343-A13E-03565316EB63}" type="datetimeFigureOut">
              <a:rPr lang="en-US" smtClean="0"/>
              <a:pPr/>
              <a:t>11/10/2014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5D27F3-1DAC-414B-BD1D-42CE6DC36ED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9CC02E-AE10-9343-A13E-03565316EB63}" type="datetimeFigureOut">
              <a:rPr lang="en-US" smtClean="0"/>
              <a:pPr/>
              <a:t>11/10/2014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5D27F3-1DAC-414B-BD1D-42CE6DC36ED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9CC02E-AE10-9343-A13E-03565316EB63}" type="datetimeFigureOut">
              <a:rPr lang="en-US" smtClean="0"/>
              <a:pPr/>
              <a:t>11/10/2014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5D27F3-1DAC-414B-BD1D-42CE6DC36ED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9CC02E-AE10-9343-A13E-03565316EB63}" type="datetimeFigureOut">
              <a:rPr lang="en-US" smtClean="0"/>
              <a:pPr/>
              <a:t>11/10/2014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5D27F3-1DAC-414B-BD1D-42CE6DC36ED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29CC02E-AE10-9343-A13E-03565316EB63}" type="datetimeFigureOut">
              <a:rPr lang="en-US" smtClean="0"/>
              <a:pPr/>
              <a:t>11/10/2014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5D27F3-1DAC-414B-BD1D-42CE6DC36ED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29CC02E-AE10-9343-A13E-03565316EB63}" type="datetimeFigureOut">
              <a:rPr lang="en-US" smtClean="0"/>
              <a:pPr/>
              <a:t>11/10/2014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5D27F3-1DAC-414B-BD1D-42CE6DC36ED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29CC02E-AE10-9343-A13E-03565316EB63}" type="datetimeFigureOut">
              <a:rPr lang="en-US" smtClean="0"/>
              <a:pPr/>
              <a:t>11/10/2014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5D27F3-1DAC-414B-BD1D-42CE6DC36ED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9CC02E-AE10-9343-A13E-03565316EB63}" type="datetimeFigureOut">
              <a:rPr lang="en-US" smtClean="0"/>
              <a:pPr/>
              <a:t>11/10/2014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5D27F3-1DAC-414B-BD1D-42CE6DC36ED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9CC02E-AE10-9343-A13E-03565316EB63}" type="datetimeFigureOut">
              <a:rPr lang="en-US" smtClean="0"/>
              <a:pPr/>
              <a:t>11/10/2014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5D27F3-1DAC-414B-BD1D-42CE6DC36ED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9CC02E-AE10-9343-A13E-03565316EB63}" type="datetimeFigureOut">
              <a:rPr lang="en-US" smtClean="0"/>
              <a:pPr/>
              <a:t>11/10/2014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5D27F3-1DAC-414B-BD1D-42CE6DC36ED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9CC02E-AE10-9343-A13E-03565316EB63}" type="datetimeFigureOut">
              <a:rPr lang="en-US" smtClean="0"/>
              <a:pPr/>
              <a:t>11/10/2014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5D27F3-1DAC-414B-BD1D-42CE6DC36ED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84421"/>
            <a:ext cx="7772400" cy="1470025"/>
          </a:xfrm>
        </p:spPr>
        <p:txBody>
          <a:bodyPr>
            <a:normAutofit fontScale="90000"/>
          </a:bodyPr>
          <a:lstStyle/>
          <a:p>
            <a:r>
              <a:rPr lang="en-US" dirty="0" smtClean="0"/>
              <a:t>Time Series Analysis </a:t>
            </a:r>
            <a:br>
              <a:rPr lang="en-US" dirty="0" smtClean="0"/>
            </a:br>
            <a:r>
              <a:rPr lang="en-US" dirty="0" smtClean="0"/>
              <a:t>&amp;</a:t>
            </a:r>
            <a:br>
              <a:rPr lang="en-US" dirty="0" smtClean="0"/>
            </a:br>
            <a:r>
              <a:rPr lang="en-US" dirty="0" smtClean="0"/>
              <a:t>Prediction</a:t>
            </a:r>
            <a:endParaRPr lang="en-US" dirty="0"/>
          </a:p>
        </p:txBody>
      </p:sp>
      <p:sp>
        <p:nvSpPr>
          <p:cNvPr id="3" name="Subtitle 2"/>
          <p:cNvSpPr>
            <a:spLocks noGrp="1"/>
          </p:cNvSpPr>
          <p:nvPr>
            <p:ph type="subTitle" idx="1"/>
          </p:nvPr>
        </p:nvSpPr>
        <p:spPr/>
        <p:txBody>
          <a:bodyPr/>
          <a:lstStyle/>
          <a:p>
            <a:r>
              <a:rPr lang="en-US" dirty="0" smtClean="0"/>
              <a:t>Baburao Kamble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75000"/>
                  </a:schemeClr>
                </a:solidFill>
              </a:rPr>
              <a:t>Data Visualizing </a:t>
            </a:r>
            <a:endParaRPr lang="en-US" dirty="0"/>
          </a:p>
        </p:txBody>
      </p:sp>
      <p:sp>
        <p:nvSpPr>
          <p:cNvPr id="3" name="Content Placeholder 2"/>
          <p:cNvSpPr>
            <a:spLocks noGrp="1"/>
          </p:cNvSpPr>
          <p:nvPr>
            <p:ph idx="1"/>
          </p:nvPr>
        </p:nvSpPr>
        <p:spPr/>
        <p:txBody>
          <a:bodyPr/>
          <a:lstStyle/>
          <a:p>
            <a:pPr>
              <a:buNone/>
            </a:pPr>
            <a:r>
              <a:rPr lang="en-US" dirty="0" smtClean="0"/>
              <a:t>Looking at the data with plots, graphs and other plotters for numerical trend, and change over the time.  </a:t>
            </a:r>
          </a:p>
          <a:p>
            <a:pPr>
              <a:buNone/>
            </a:pPr>
            <a:endParaRPr lang="en-US" dirty="0"/>
          </a:p>
        </p:txBody>
      </p:sp>
      <p:sp>
        <p:nvSpPr>
          <p:cNvPr id="4" name="Rectangle 3"/>
          <p:cNvSpPr/>
          <p:nvPr/>
        </p:nvSpPr>
        <p:spPr>
          <a:xfrm>
            <a:off x="6738730" y="6385818"/>
            <a:ext cx="2405270" cy="47218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mtClean="0">
                <a:ln w="0"/>
                <a:solidFill>
                  <a:schemeClr val="tx1"/>
                </a:solidFill>
                <a:effectLst>
                  <a:outerShdw blurRad="38100" dist="19050" dir="2700000" algn="tl" rotWithShape="0">
                    <a:schemeClr val="dk1">
                      <a:alpha val="40000"/>
                    </a:schemeClr>
                  </a:outerShdw>
                </a:effectLst>
              </a:rPr>
              <a:t>Demo1.R</a:t>
            </a:r>
            <a:endParaRPr lang="en-US" dirty="0" smtClean="0">
              <a:ln w="0"/>
              <a:solidFill>
                <a:schemeClr val="tx1"/>
              </a:solidFill>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Shot 2014-11-09 at 6.16.32 PM.png"/>
          <p:cNvPicPr>
            <a:picLocks noChangeAspect="1"/>
          </p:cNvPicPr>
          <p:nvPr/>
        </p:nvPicPr>
        <p:blipFill>
          <a:blip r:embed="rId2"/>
          <a:srcRect l="23696" b="9917"/>
          <a:stretch>
            <a:fillRect/>
          </a:stretch>
        </p:blipFill>
        <p:spPr>
          <a:xfrm>
            <a:off x="0" y="868275"/>
            <a:ext cx="4620732" cy="4594213"/>
          </a:xfrm>
          <a:prstGeom prst="rect">
            <a:avLst/>
          </a:prstGeom>
        </p:spPr>
      </p:pic>
      <p:sp>
        <p:nvSpPr>
          <p:cNvPr id="11" name="Rectangle 10"/>
          <p:cNvSpPr/>
          <p:nvPr/>
        </p:nvSpPr>
        <p:spPr>
          <a:xfrm>
            <a:off x="0" y="5934670"/>
            <a:ext cx="9095268" cy="369332"/>
          </a:xfrm>
          <a:prstGeom prst="rect">
            <a:avLst/>
          </a:prstGeom>
        </p:spPr>
        <p:txBody>
          <a:bodyPr wrap="square">
            <a:spAutoFit/>
          </a:bodyPr>
          <a:lstStyle/>
          <a:p>
            <a:r>
              <a:rPr lang="en-US" dirty="0" smtClean="0"/>
              <a:t>http://www.forbes.com/sites/gurufocus/2013/01/08/why-warren-buffett-keeps-buying-ibm/</a:t>
            </a:r>
            <a:endParaRPr lang="en-US" dirty="0"/>
          </a:p>
        </p:txBody>
      </p:sp>
      <p:pic>
        <p:nvPicPr>
          <p:cNvPr id="12" name="Picture 11" descr="Screen Shot 2014-11-09 at 6.23.09 PM.png"/>
          <p:cNvPicPr>
            <a:picLocks noChangeAspect="1"/>
          </p:cNvPicPr>
          <p:nvPr/>
        </p:nvPicPr>
        <p:blipFill>
          <a:blip r:embed="rId3"/>
          <a:stretch>
            <a:fillRect/>
          </a:stretch>
        </p:blipFill>
        <p:spPr>
          <a:xfrm>
            <a:off x="3731285" y="2069748"/>
            <a:ext cx="5797516" cy="2647168"/>
          </a:xfrm>
          <a:prstGeom prst="rect">
            <a:avLst/>
          </a:prstGeom>
        </p:spPr>
      </p:pic>
      <p:sp>
        <p:nvSpPr>
          <p:cNvPr id="13" name="TextBox 12"/>
          <p:cNvSpPr txBox="1"/>
          <p:nvPr/>
        </p:nvSpPr>
        <p:spPr>
          <a:xfrm>
            <a:off x="6302422" y="1173703"/>
            <a:ext cx="1551476" cy="707886"/>
          </a:xfrm>
          <a:prstGeom prst="rect">
            <a:avLst/>
          </a:prstGeom>
          <a:noFill/>
        </p:spPr>
        <p:txBody>
          <a:bodyPr wrap="none" rtlCol="0">
            <a:spAutoFit/>
          </a:bodyPr>
          <a:lstStyle/>
          <a:p>
            <a:r>
              <a:rPr lang="en-US" sz="4000" b="1" dirty="0" smtClean="0">
                <a:solidFill>
                  <a:srgbClr val="008000"/>
                </a:solidFill>
              </a:rPr>
              <a:t>HOW?</a:t>
            </a:r>
            <a:endParaRPr lang="en-US" sz="4000" b="1" dirty="0">
              <a:solidFill>
                <a:srgbClr val="008000"/>
              </a:solidFill>
            </a:endParaRPr>
          </a:p>
        </p:txBody>
      </p:sp>
      <p:sp>
        <p:nvSpPr>
          <p:cNvPr id="14" name="TextBox 13"/>
          <p:cNvSpPr txBox="1"/>
          <p:nvPr/>
        </p:nvSpPr>
        <p:spPr>
          <a:xfrm>
            <a:off x="1583444" y="160389"/>
            <a:ext cx="1477337" cy="707886"/>
          </a:xfrm>
          <a:prstGeom prst="rect">
            <a:avLst/>
          </a:prstGeom>
          <a:noFill/>
        </p:spPr>
        <p:txBody>
          <a:bodyPr wrap="none" rtlCol="0">
            <a:spAutoFit/>
          </a:bodyPr>
          <a:lstStyle/>
          <a:p>
            <a:r>
              <a:rPr lang="en-US" sz="4000" b="1" dirty="0" smtClean="0">
                <a:solidFill>
                  <a:srgbClr val="008000"/>
                </a:solidFill>
              </a:rPr>
              <a:t>WHY?</a:t>
            </a:r>
            <a:endParaRPr lang="en-US" sz="4000" b="1" dirty="0">
              <a:solidFill>
                <a:srgbClr val="008000"/>
              </a:solidFill>
            </a:endParaRPr>
          </a:p>
        </p:txBody>
      </p:sp>
      <p:sp>
        <p:nvSpPr>
          <p:cNvPr id="15" name="Rectangle 14"/>
          <p:cNvSpPr/>
          <p:nvPr/>
        </p:nvSpPr>
        <p:spPr>
          <a:xfrm>
            <a:off x="48733" y="6304002"/>
            <a:ext cx="9480068" cy="369332"/>
          </a:xfrm>
          <a:prstGeom prst="rect">
            <a:avLst/>
          </a:prstGeom>
        </p:spPr>
        <p:txBody>
          <a:bodyPr wrap="square">
            <a:spAutoFit/>
          </a:bodyPr>
          <a:lstStyle/>
          <a:p>
            <a:r>
              <a:rPr lang="en-US" dirty="0" smtClean="0"/>
              <a:t>http://www.marketwatch.com/story/warren-buffett-losing-over-1-billion-on-ibm-2014-10-20</a:t>
            </a:r>
            <a:endParaRPr lang="en-US" dirty="0"/>
          </a:p>
        </p:txBody>
      </p:sp>
      <p:pic>
        <p:nvPicPr>
          <p:cNvPr id="16" name="Picture 15" descr="Screen Shot 2014-11-09 at 6.25.20 PM.png"/>
          <p:cNvPicPr>
            <a:picLocks noChangeAspect="1"/>
          </p:cNvPicPr>
          <p:nvPr/>
        </p:nvPicPr>
        <p:blipFill>
          <a:blip r:embed="rId4"/>
          <a:stretch>
            <a:fillRect/>
          </a:stretch>
        </p:blipFill>
        <p:spPr>
          <a:xfrm>
            <a:off x="110899" y="223131"/>
            <a:ext cx="8873470" cy="4917996"/>
          </a:xfrm>
          <a:prstGeom prst="rect">
            <a:avLst/>
          </a:prstGeom>
        </p:spPr>
      </p:pic>
      <p:sp>
        <p:nvSpPr>
          <p:cNvPr id="2" name="Rectangle 1"/>
          <p:cNvSpPr/>
          <p:nvPr/>
        </p:nvSpPr>
        <p:spPr>
          <a:xfrm>
            <a:off x="6430617" y="5462488"/>
            <a:ext cx="2405270" cy="47218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err="1" smtClean="0">
                <a:ln w="0"/>
                <a:solidFill>
                  <a:schemeClr val="tx1"/>
                </a:solidFill>
                <a:effectLst>
                  <a:outerShdw blurRad="38100" dist="19050" dir="2700000" algn="tl" rotWithShape="0">
                    <a:schemeClr val="dk1">
                      <a:alpha val="40000"/>
                    </a:schemeClr>
                  </a:outerShdw>
                </a:effectLst>
              </a:rPr>
              <a:t>Demo_StockMarket.R</a:t>
            </a:r>
            <a:endParaRPr lang="en-US" dirty="0" smtClean="0">
              <a:ln w="0"/>
              <a:solidFill>
                <a:schemeClr val="tx1"/>
              </a:solidFill>
              <a:effectLst>
                <a:outerShdw blurRad="38100" dist="19050" dir="2700000" algn="tl" rotWithShape="0">
                  <a:schemeClr val="dk1">
                    <a:alpha val="40000"/>
                  </a:schemeClr>
                </a:outerShdw>
              </a:effectLst>
            </a:endParaRPr>
          </a:p>
          <a:p>
            <a:pPr algn="ctr"/>
            <a:r>
              <a:rPr lang="en-US" dirty="0" err="1" smtClean="0">
                <a:ln w="0"/>
                <a:solidFill>
                  <a:schemeClr val="tx1"/>
                </a:solidFill>
                <a:effectLst>
                  <a:outerShdw blurRad="38100" dist="19050" dir="2700000" algn="tl" rotWithShape="0">
                    <a:schemeClr val="dk1">
                      <a:alpha val="40000"/>
                    </a:schemeClr>
                  </a:outerShdw>
                </a:effectLst>
              </a:rPr>
              <a:t>HeatMap.R</a:t>
            </a:r>
            <a:endParaRPr lang="en-US"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ircle(in)">
                                      <p:cBhvr>
                                        <p:cTn id="7" dur="2000"/>
                                        <p:tgtEl>
                                          <p:spTgt spid="1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circle(in)">
                                      <p:cBhvr>
                                        <p:cTn id="10" dur="20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ppt_x"/>
                                          </p:val>
                                        </p:tav>
                                        <p:tav tm="100000">
                                          <p:val>
                                            <p:strVal val="#ppt_x"/>
                                          </p:val>
                                        </p:tav>
                                      </p:tavLst>
                                    </p:anim>
                                    <p:anim calcmode="lin" valueType="num">
                                      <p:cBhvr additive="base">
                                        <p:cTn id="1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p:cNvPicPr>
            <a:picLocks noChangeAspect="1" noChangeArrowheads="1"/>
          </p:cNvPicPr>
          <p:nvPr/>
        </p:nvPicPr>
        <p:blipFill>
          <a:blip r:embed="rId2" cstate="print"/>
          <a:srcRect/>
          <a:stretch>
            <a:fillRect/>
          </a:stretch>
        </p:blipFill>
        <p:spPr bwMode="auto">
          <a:xfrm>
            <a:off x="1374274" y="2509253"/>
            <a:ext cx="6884643" cy="3048000"/>
          </a:xfrm>
          <a:prstGeom prst="rect">
            <a:avLst/>
          </a:prstGeom>
          <a:noFill/>
          <a:ln w="9525">
            <a:solidFill>
              <a:schemeClr val="tx1"/>
            </a:solidFill>
            <a:miter lim="800000"/>
            <a:headEnd/>
            <a:tailEnd/>
          </a:ln>
          <a:effectLst>
            <a:innerShdw blurRad="63500" dist="50800" dir="2700000">
              <a:prstClr val="black">
                <a:alpha val="50000"/>
              </a:prstClr>
            </a:innerShdw>
          </a:effectLst>
        </p:spPr>
      </p:pic>
      <p:sp>
        <p:nvSpPr>
          <p:cNvPr id="5" name="Rectangle 4"/>
          <p:cNvSpPr/>
          <p:nvPr/>
        </p:nvSpPr>
        <p:spPr>
          <a:xfrm>
            <a:off x="457200" y="2047588"/>
            <a:ext cx="2946793" cy="923330"/>
          </a:xfrm>
          <a:prstGeom prst="rect">
            <a:avLst/>
          </a:prstGeom>
          <a:solidFill>
            <a:schemeClr val="tx2">
              <a:lumMod val="60000"/>
              <a:lumOff val="40000"/>
            </a:schemeClr>
          </a:solidFill>
        </p:spPr>
        <p:txBody>
          <a:bodyPr wrap="square">
            <a:spAutoFit/>
          </a:bodyPr>
          <a:lstStyle/>
          <a:p>
            <a:r>
              <a:rPr lang="en-US" dirty="0" smtClean="0"/>
              <a:t>Simple Component Analysis </a:t>
            </a:r>
          </a:p>
          <a:p>
            <a:r>
              <a:rPr lang="en-US" dirty="0" smtClean="0"/>
              <a:t>Exponential Smoothing</a:t>
            </a:r>
          </a:p>
          <a:p>
            <a:r>
              <a:rPr lang="en-US" dirty="0" smtClean="0"/>
              <a:t>ARIMA–Models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Seasonal and Trend decomposition using Loess</a:t>
            </a:r>
            <a:endParaRPr lang="en-US" dirty="0"/>
          </a:p>
        </p:txBody>
      </p:sp>
      <p:sp>
        <p:nvSpPr>
          <p:cNvPr id="3" name="Content Placeholder 2"/>
          <p:cNvSpPr>
            <a:spLocks noGrp="1"/>
          </p:cNvSpPr>
          <p:nvPr>
            <p:ph idx="1"/>
          </p:nvPr>
        </p:nvSpPr>
        <p:spPr/>
        <p:txBody>
          <a:bodyPr/>
          <a:lstStyle/>
          <a:p>
            <a:r>
              <a:rPr lang="en-US" dirty="0" smtClean="0"/>
              <a:t>STL is a very versatile and robust method for decomposing time series. </a:t>
            </a:r>
          </a:p>
          <a:p>
            <a:r>
              <a:rPr lang="en-US" dirty="0" smtClean="0"/>
              <a:t>STL is an acronym for “Seasonal and Trend decomposition using Loess”, while Loess is a method for estimating nonlinear relationships. </a:t>
            </a:r>
          </a:p>
          <a:p>
            <a:r>
              <a:rPr lang="en-US" dirty="0" smtClean="0"/>
              <a:t>The STL method was developed by Cleveland et al. (1990)</a:t>
            </a:r>
            <a:endParaRPr lang="en-US" dirty="0"/>
          </a:p>
        </p:txBody>
      </p:sp>
      <p:sp>
        <p:nvSpPr>
          <p:cNvPr id="4" name="Rectangle 3"/>
          <p:cNvSpPr/>
          <p:nvPr/>
        </p:nvSpPr>
        <p:spPr>
          <a:xfrm>
            <a:off x="6738730" y="6308725"/>
            <a:ext cx="2405270" cy="47218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Demo3_Trend.R</a:t>
            </a:r>
            <a:endParaRPr lang="en-US"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Exponential smoothing</a:t>
            </a:r>
            <a:r>
              <a:rPr lang="en-US" dirty="0" smtClean="0"/>
              <a:t> </a:t>
            </a:r>
            <a:endParaRPr lang="en-US" dirty="0"/>
          </a:p>
        </p:txBody>
      </p:sp>
      <p:sp>
        <p:nvSpPr>
          <p:cNvPr id="5" name="Content Placeholder 4"/>
          <p:cNvSpPr>
            <a:spLocks noGrp="1"/>
          </p:cNvSpPr>
          <p:nvPr>
            <p:ph sz="half" idx="2"/>
          </p:nvPr>
        </p:nvSpPr>
        <p:spPr>
          <a:xfrm>
            <a:off x="457200" y="4759551"/>
            <a:ext cx="8229600" cy="2098449"/>
          </a:xfrm>
        </p:spPr>
        <p:txBody>
          <a:bodyPr>
            <a:normAutofit fontScale="70000" lnSpcReduction="20000"/>
          </a:bodyPr>
          <a:lstStyle/>
          <a:p>
            <a:pPr>
              <a:buNone/>
            </a:pPr>
            <a:r>
              <a:rPr lang="en-US" dirty="0" smtClean="0"/>
              <a:t>The four graphs are the </a:t>
            </a:r>
            <a:r>
              <a:rPr lang="en-US" dirty="0" smtClean="0">
                <a:solidFill>
                  <a:srgbClr val="00B050"/>
                </a:solidFill>
              </a:rPr>
              <a:t>original data, seasonal component, trend component </a:t>
            </a:r>
            <a:r>
              <a:rPr lang="en-US" dirty="0" smtClean="0"/>
              <a:t>and the remainder and this shows the periodic seasonal pattern extracted  from the temperature data for the Mead Weather station and the trend that moves around between 15.5 and 18.5 degrees Celsius.</a:t>
            </a:r>
          </a:p>
          <a:p>
            <a:pPr>
              <a:buNone/>
            </a:pPr>
            <a:r>
              <a:rPr lang="en-US" dirty="0" smtClean="0"/>
              <a:t> There is a bar at the right hand side of each graph to allow a relative comparison of the magnitudes of each component. For this data the change in trend is less than the variation doing to the monthly variation.</a:t>
            </a:r>
          </a:p>
          <a:p>
            <a:endParaRPr lang="en-US" dirty="0"/>
          </a:p>
        </p:txBody>
      </p:sp>
      <p:pic>
        <p:nvPicPr>
          <p:cNvPr id="11" name="Picture 10" descr="Screen Shot 2014-11-09 at 7.11.57 PM.png"/>
          <p:cNvPicPr>
            <a:picLocks noChangeAspect="1"/>
          </p:cNvPicPr>
          <p:nvPr/>
        </p:nvPicPr>
        <p:blipFill>
          <a:blip r:embed="rId2"/>
          <a:stretch>
            <a:fillRect/>
          </a:stretch>
        </p:blipFill>
        <p:spPr>
          <a:xfrm>
            <a:off x="394514" y="274638"/>
            <a:ext cx="8292286" cy="4483201"/>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Smoothing</a:t>
            </a:r>
            <a:endParaRPr lang="en-US" dirty="0"/>
          </a:p>
        </p:txBody>
      </p:sp>
      <p:sp>
        <p:nvSpPr>
          <p:cNvPr id="6" name="Content Placeholder 5"/>
          <p:cNvSpPr>
            <a:spLocks noGrp="1"/>
          </p:cNvSpPr>
          <p:nvPr>
            <p:ph idx="1"/>
          </p:nvPr>
        </p:nvSpPr>
        <p:spPr/>
        <p:txBody>
          <a:bodyPr>
            <a:normAutofit fontScale="92500"/>
          </a:bodyPr>
          <a:lstStyle/>
          <a:p>
            <a:r>
              <a:rPr lang="en-US" dirty="0" smtClean="0"/>
              <a:t>A Moving Average Can Smooth Data That Remains Volatile after Seasonal Adjustment</a:t>
            </a:r>
          </a:p>
          <a:p>
            <a:r>
              <a:rPr lang="en-US" dirty="0"/>
              <a:t>Smoothing techniques reduce the volatility in a data series, which allows researchers/analysts to identify important trends in the data. </a:t>
            </a:r>
          </a:p>
          <a:p>
            <a:r>
              <a:rPr lang="en-US" dirty="0" smtClean="0"/>
              <a:t>Smoothing Methods </a:t>
            </a:r>
          </a:p>
          <a:p>
            <a:pPr marL="914400" lvl="1" indent="-514350">
              <a:buAutoNum type="arabicPeriod"/>
            </a:pPr>
            <a:r>
              <a:rPr lang="en-US" dirty="0" smtClean="0"/>
              <a:t>Moving average </a:t>
            </a:r>
          </a:p>
          <a:p>
            <a:pPr marL="914400" lvl="1" indent="-514350">
              <a:buAutoNum type="arabicPeriod"/>
            </a:pPr>
            <a:r>
              <a:rPr lang="en-US" dirty="0" smtClean="0"/>
              <a:t>Kernel Smoothing</a:t>
            </a:r>
          </a:p>
          <a:p>
            <a:pPr marL="914400" lvl="1" indent="-514350">
              <a:buAutoNum type="arabicPeriod"/>
            </a:pPr>
            <a:r>
              <a:rPr lang="en-US" dirty="0" smtClean="0"/>
              <a:t>Spine  </a:t>
            </a:r>
          </a:p>
          <a:p>
            <a:pPr>
              <a:buNone/>
            </a:pPr>
            <a:endParaRPr lang="en-US" dirty="0" smtClean="0"/>
          </a:p>
        </p:txBody>
      </p:sp>
      <p:sp>
        <p:nvSpPr>
          <p:cNvPr id="4" name="Rectangle 3"/>
          <p:cNvSpPr/>
          <p:nvPr/>
        </p:nvSpPr>
        <p:spPr>
          <a:xfrm>
            <a:off x="6738730" y="6308725"/>
            <a:ext cx="2405270" cy="47218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err="1" smtClean="0">
                <a:ln w="0"/>
                <a:solidFill>
                  <a:schemeClr val="tx1"/>
                </a:solidFill>
                <a:effectLst>
                  <a:outerShdw blurRad="38100" dist="19050" dir="2700000" algn="tl" rotWithShape="0">
                    <a:schemeClr val="dk1">
                      <a:alpha val="40000"/>
                    </a:schemeClr>
                  </a:outerShdw>
                </a:effectLst>
              </a:rPr>
              <a:t>Smoothing.R</a:t>
            </a:r>
            <a:endParaRPr lang="en-US"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ARMA Model and ARIMA</a:t>
            </a:r>
            <a:endParaRPr lang="en-US" dirty="0"/>
          </a:p>
        </p:txBody>
      </p:sp>
      <p:sp>
        <p:nvSpPr>
          <p:cNvPr id="3" name="Content Placeholder 2"/>
          <p:cNvSpPr>
            <a:spLocks noGrp="1"/>
          </p:cNvSpPr>
          <p:nvPr>
            <p:ph idx="1"/>
          </p:nvPr>
        </p:nvSpPr>
        <p:spPr/>
        <p:txBody>
          <a:bodyPr>
            <a:noAutofit/>
          </a:bodyPr>
          <a:lstStyle/>
          <a:p>
            <a:pPr marL="0" indent="0">
              <a:buNone/>
            </a:pPr>
            <a:r>
              <a:rPr lang="en-US" dirty="0" smtClean="0"/>
              <a:t>ARMA/ARIMA</a:t>
            </a:r>
          </a:p>
          <a:p>
            <a:pPr lvl="1" algn="just"/>
            <a:r>
              <a:rPr lang="en-US" sz="3200" dirty="0" smtClean="0"/>
              <a:t>These models are </a:t>
            </a:r>
            <a:r>
              <a:rPr lang="en-US" sz="3200" dirty="0"/>
              <a:t>the most basic time series model and can be fit with many major statistical packages.  </a:t>
            </a:r>
          </a:p>
          <a:p>
            <a:pPr lvl="1" algn="just"/>
            <a:r>
              <a:rPr lang="en-US" sz="3200" dirty="0" smtClean="0"/>
              <a:t>This the tool for understanding and perhaps, predicting future values.</a:t>
            </a:r>
          </a:p>
          <a:p>
            <a:pPr lvl="1" algn="just"/>
            <a:r>
              <a:rPr lang="en-US" sz="3200" dirty="0" smtClean="0"/>
              <a:t>The </a:t>
            </a:r>
            <a:r>
              <a:rPr lang="en-US" sz="3200" dirty="0"/>
              <a:t>disadvantage is that it is often not very descriptive of the underlying processes, the parameters are difficult to interpret</a:t>
            </a:r>
            <a:r>
              <a:rPr lang="en-US" sz="3200" dirty="0" smtClean="0"/>
              <a:t>.</a:t>
            </a:r>
          </a:p>
          <a:p>
            <a:pPr marL="0" indent="0">
              <a:buNone/>
            </a:pPr>
            <a:endParaRPr lang="en-US" dirty="0" smtClean="0"/>
          </a:p>
          <a:p>
            <a:pPr marL="350838" lvl="1" indent="0">
              <a:buNone/>
            </a:pPr>
            <a:endParaRPr lang="en-US" sz="3200" dirty="0" smtClean="0"/>
          </a:p>
        </p:txBody>
      </p:sp>
    </p:spTree>
    <p:extLst>
      <p:ext uri="{BB962C8B-B14F-4D97-AF65-F5344CB8AC3E}">
        <p14:creationId xmlns:p14="http://schemas.microsoft.com/office/powerpoint/2010/main" val="17172151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2AC1150-E69C-624C-AC9A-5B96B1A9D223}" type="slidenum">
              <a:rPr lang="en-US"/>
              <a:pPr/>
              <a:t>17</a:t>
            </a:fld>
            <a:endParaRPr lang="en-US"/>
          </a:p>
        </p:txBody>
      </p:sp>
      <p:sp>
        <p:nvSpPr>
          <p:cNvPr id="1798146" name="Rectangle 2"/>
          <p:cNvSpPr>
            <a:spLocks noGrp="1" noChangeArrowheads="1"/>
          </p:cNvSpPr>
          <p:nvPr>
            <p:ph type="title"/>
          </p:nvPr>
        </p:nvSpPr>
        <p:spPr/>
        <p:txBody>
          <a:bodyPr/>
          <a:lstStyle/>
          <a:p>
            <a:r>
              <a:rPr lang="en-US" sz="4400"/>
              <a:t>ARIMA Models and Forecasting</a:t>
            </a:r>
          </a:p>
        </p:txBody>
      </p:sp>
      <p:sp>
        <p:nvSpPr>
          <p:cNvPr id="1798147" name="Rectangle 3"/>
          <p:cNvSpPr>
            <a:spLocks noGrp="1" noChangeArrowheads="1"/>
          </p:cNvSpPr>
          <p:nvPr>
            <p:ph type="body" idx="1"/>
          </p:nvPr>
        </p:nvSpPr>
        <p:spPr/>
        <p:txBody>
          <a:bodyPr/>
          <a:lstStyle/>
          <a:p>
            <a:pPr>
              <a:lnSpc>
                <a:spcPct val="80000"/>
              </a:lnSpc>
            </a:pPr>
            <a:r>
              <a:rPr lang="en-US" sz="3200" dirty="0"/>
              <a:t>If we can describe the way the points in the series are related to each other (the autocorrelations), then we can describe the series using the relationships that we’ve </a:t>
            </a:r>
            <a:r>
              <a:rPr lang="en-US" sz="3200" dirty="0" smtClean="0"/>
              <a:t>found</a:t>
            </a:r>
          </a:p>
          <a:p>
            <a:pPr>
              <a:lnSpc>
                <a:spcPct val="80000"/>
              </a:lnSpc>
            </a:pPr>
            <a:endParaRPr lang="en-US" sz="3200" dirty="0" smtClean="0"/>
          </a:p>
          <a:p>
            <a:pPr>
              <a:lnSpc>
                <a:spcPct val="80000"/>
              </a:lnSpc>
            </a:pPr>
            <a:r>
              <a:rPr lang="en-US" sz="3200" dirty="0" err="1">
                <a:solidFill>
                  <a:srgbClr val="3083FB"/>
                </a:solidFill>
              </a:rPr>
              <a:t>A</a:t>
            </a:r>
            <a:r>
              <a:rPr lang="en-US" sz="3200" dirty="0" err="1"/>
              <a:t>uto</a:t>
            </a:r>
            <a:r>
              <a:rPr lang="en-US" dirty="0" err="1">
                <a:solidFill>
                  <a:srgbClr val="3083FB"/>
                </a:solidFill>
              </a:rPr>
              <a:t>R</a:t>
            </a:r>
            <a:r>
              <a:rPr lang="en-US" sz="3200" dirty="0" err="1"/>
              <a:t>egressive</a:t>
            </a:r>
            <a:r>
              <a:rPr lang="en-US" sz="3200" dirty="0"/>
              <a:t> </a:t>
            </a:r>
            <a:r>
              <a:rPr lang="en-US" dirty="0">
                <a:solidFill>
                  <a:srgbClr val="3083FB"/>
                </a:solidFill>
              </a:rPr>
              <a:t>I</a:t>
            </a:r>
            <a:r>
              <a:rPr lang="en-US" sz="3200" dirty="0"/>
              <a:t>ntegrated </a:t>
            </a:r>
            <a:r>
              <a:rPr lang="en-US" dirty="0">
                <a:solidFill>
                  <a:srgbClr val="3083FB"/>
                </a:solidFill>
              </a:rPr>
              <a:t>M</a:t>
            </a:r>
            <a:r>
              <a:rPr lang="en-US" sz="3200" dirty="0"/>
              <a:t>oving </a:t>
            </a:r>
            <a:r>
              <a:rPr lang="en-US" dirty="0">
                <a:solidFill>
                  <a:srgbClr val="3083FB"/>
                </a:solidFill>
              </a:rPr>
              <a:t>A</a:t>
            </a:r>
            <a:r>
              <a:rPr lang="en-US" sz="3200" dirty="0"/>
              <a:t>verage Models (ARIMA) are mathematical models of the autocorrelation in a time series</a:t>
            </a:r>
            <a:endParaRPr lang="en-US" sz="3200" dirty="0" smtClean="0"/>
          </a:p>
          <a:p>
            <a:pPr>
              <a:lnSpc>
                <a:spcPct val="80000"/>
              </a:lnSpc>
            </a:pPr>
            <a:endParaRPr lang="en-US" sz="3200" dirty="0" smtClean="0"/>
          </a:p>
          <a:p>
            <a:pPr>
              <a:lnSpc>
                <a:spcPct val="80000"/>
              </a:lnSpc>
            </a:pPr>
            <a:r>
              <a:rPr lang="en-US" sz="3200" dirty="0" smtClean="0"/>
              <a:t>One </a:t>
            </a:r>
            <a:r>
              <a:rPr lang="en-US" sz="3200" dirty="0"/>
              <a:t>way to describe time series</a:t>
            </a:r>
          </a:p>
        </p:txBody>
      </p:sp>
    </p:spTree>
  </p:cSld>
  <p:clrMapOvr>
    <a:masterClrMapping/>
  </p:clrMapOvr>
  <p:transition>
    <p:dissolv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Non-Seasonal ARIMA </a:t>
            </a:r>
            <a:endParaRPr lang="en-US" dirty="0"/>
          </a:p>
        </p:txBody>
      </p:sp>
      <p:sp>
        <p:nvSpPr>
          <p:cNvPr id="6" name="Content Placeholder 5"/>
          <p:cNvSpPr>
            <a:spLocks noGrp="1"/>
          </p:cNvSpPr>
          <p:nvPr>
            <p:ph idx="1"/>
          </p:nvPr>
        </p:nvSpPr>
        <p:spPr/>
        <p:txBody>
          <a:bodyPr/>
          <a:lstStyle/>
          <a:p>
            <a:r>
              <a:rPr lang="en-US" dirty="0" smtClean="0"/>
              <a:t>A </a:t>
            </a:r>
            <a:r>
              <a:rPr lang="en-US" dirty="0" err="1" smtClean="0"/>
              <a:t>nonseasonal</a:t>
            </a:r>
            <a:r>
              <a:rPr lang="en-US" dirty="0" smtClean="0"/>
              <a:t> ARIMA model is classified as an "</a:t>
            </a:r>
            <a:r>
              <a:rPr lang="en-US" dirty="0" err="1" smtClean="0"/>
              <a:t>ARIMA(p,d,q</a:t>
            </a:r>
            <a:r>
              <a:rPr lang="en-US" dirty="0" smtClean="0"/>
              <a:t>)" model, where:</a:t>
            </a:r>
          </a:p>
          <a:p>
            <a:endParaRPr lang="en-US" dirty="0" smtClean="0"/>
          </a:p>
          <a:p>
            <a:r>
              <a:rPr lang="en-US" dirty="0" err="1" smtClean="0"/>
              <a:t>p</a:t>
            </a:r>
            <a:r>
              <a:rPr lang="en-US" dirty="0" smtClean="0"/>
              <a:t> is the number of autoregressive terms,</a:t>
            </a:r>
          </a:p>
          <a:p>
            <a:r>
              <a:rPr lang="en-US" dirty="0" err="1" smtClean="0"/>
              <a:t>d</a:t>
            </a:r>
            <a:r>
              <a:rPr lang="en-US" dirty="0" smtClean="0"/>
              <a:t> is the number of </a:t>
            </a:r>
            <a:r>
              <a:rPr lang="en-US" dirty="0" err="1" smtClean="0"/>
              <a:t>nonseasonal</a:t>
            </a:r>
            <a:r>
              <a:rPr lang="en-US" dirty="0" smtClean="0"/>
              <a:t> differences, and</a:t>
            </a:r>
          </a:p>
          <a:p>
            <a:r>
              <a:rPr lang="en-US" dirty="0" err="1" smtClean="0"/>
              <a:t>q</a:t>
            </a:r>
            <a:r>
              <a:rPr lang="en-US" dirty="0" smtClean="0"/>
              <a:t> is the number of lagged forecast errors in the prediction equation.</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ARIMA-</a:t>
            </a:r>
            <a:r>
              <a:rPr lang="en-US" dirty="0" err="1" smtClean="0"/>
              <a:t>BlackBox</a:t>
            </a:r>
            <a:endParaRPr lang="en-US" dirty="0"/>
          </a:p>
        </p:txBody>
      </p:sp>
      <p:sp>
        <p:nvSpPr>
          <p:cNvPr id="4" name="Rectangle 3"/>
          <p:cNvSpPr/>
          <p:nvPr/>
        </p:nvSpPr>
        <p:spPr>
          <a:xfrm>
            <a:off x="1335069" y="2458298"/>
            <a:ext cx="6349717" cy="266993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Dodecagon 7"/>
          <p:cNvSpPr/>
          <p:nvPr/>
        </p:nvSpPr>
        <p:spPr>
          <a:xfrm>
            <a:off x="1953769" y="3179894"/>
            <a:ext cx="1058287" cy="995000"/>
          </a:xfrm>
          <a:prstGeom prst="dodecagon">
            <a:avLst/>
          </a:prstGeom>
          <a:gradFill flip="none" rotWithShape="1">
            <a:gsLst>
              <a:gs pos="0">
                <a:srgbClr val="FF0000"/>
              </a:gs>
              <a:gs pos="100000">
                <a:srgbClr val="FFFFFF"/>
              </a:gs>
            </a:gsLst>
            <a:path path="circle">
              <a:fillToRect l="100000" t="100000"/>
            </a:path>
            <a:tileRect r="-100000" b="-10000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500" i="1" dirty="0" err="1" smtClean="0">
                <a:solidFill>
                  <a:schemeClr val="tx1"/>
                </a:solidFill>
              </a:rPr>
              <a:t>p</a:t>
            </a:r>
            <a:endParaRPr lang="en-US" sz="3500" i="1" dirty="0">
              <a:solidFill>
                <a:schemeClr val="tx1"/>
              </a:solidFill>
            </a:endParaRPr>
          </a:p>
        </p:txBody>
      </p:sp>
      <p:sp>
        <p:nvSpPr>
          <p:cNvPr id="11" name="Dodecagon 10"/>
          <p:cNvSpPr/>
          <p:nvPr/>
        </p:nvSpPr>
        <p:spPr>
          <a:xfrm>
            <a:off x="4021493" y="3179894"/>
            <a:ext cx="1058287" cy="995000"/>
          </a:xfrm>
          <a:prstGeom prst="dodecagon">
            <a:avLst/>
          </a:prstGeom>
          <a:gradFill flip="none" rotWithShape="1">
            <a:gsLst>
              <a:gs pos="0">
                <a:srgbClr val="FF0000"/>
              </a:gs>
              <a:gs pos="100000">
                <a:srgbClr val="FFFFFF"/>
              </a:gs>
            </a:gsLst>
            <a:path path="circle">
              <a:fillToRect l="100000" t="100000"/>
            </a:path>
            <a:tileRect r="-100000" b="-10000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500" i="1" dirty="0" err="1" smtClean="0">
                <a:solidFill>
                  <a:schemeClr val="tx1"/>
                </a:solidFill>
              </a:rPr>
              <a:t>d</a:t>
            </a:r>
            <a:endParaRPr lang="en-US" sz="3500" i="1" dirty="0">
              <a:solidFill>
                <a:schemeClr val="tx1"/>
              </a:solidFill>
            </a:endParaRPr>
          </a:p>
        </p:txBody>
      </p:sp>
      <p:sp>
        <p:nvSpPr>
          <p:cNvPr id="12" name="Dodecagon 11"/>
          <p:cNvSpPr/>
          <p:nvPr/>
        </p:nvSpPr>
        <p:spPr>
          <a:xfrm>
            <a:off x="5932270" y="3169493"/>
            <a:ext cx="1058287" cy="995000"/>
          </a:xfrm>
          <a:prstGeom prst="dodecagon">
            <a:avLst/>
          </a:prstGeom>
          <a:gradFill flip="none" rotWithShape="1">
            <a:gsLst>
              <a:gs pos="0">
                <a:srgbClr val="FF0000"/>
              </a:gs>
              <a:gs pos="100000">
                <a:srgbClr val="FFFFFF"/>
              </a:gs>
            </a:gsLst>
            <a:path path="circle">
              <a:fillToRect l="100000" t="100000"/>
            </a:path>
            <a:tileRect r="-100000" b="-10000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500" i="1" dirty="0" err="1">
                <a:solidFill>
                  <a:schemeClr val="tx1"/>
                </a:solidFill>
              </a:rPr>
              <a:t>q</a:t>
            </a:r>
            <a:endParaRPr lang="en-US" sz="3500" i="1" dirty="0">
              <a:solidFill>
                <a:schemeClr val="tx1"/>
              </a:solidFill>
            </a:endParaRPr>
          </a:p>
        </p:txBody>
      </p:sp>
      <p:sp>
        <p:nvSpPr>
          <p:cNvPr id="19" name="TextBox 18"/>
          <p:cNvSpPr txBox="1"/>
          <p:nvPr/>
        </p:nvSpPr>
        <p:spPr>
          <a:xfrm>
            <a:off x="1644425" y="3386265"/>
            <a:ext cx="309345" cy="369332"/>
          </a:xfrm>
          <a:prstGeom prst="rect">
            <a:avLst/>
          </a:prstGeom>
          <a:solidFill>
            <a:schemeClr val="bg2"/>
          </a:solidFill>
        </p:spPr>
        <p:txBody>
          <a:bodyPr wrap="square" rtlCol="0">
            <a:spAutoFit/>
          </a:bodyPr>
          <a:lstStyle/>
          <a:p>
            <a:r>
              <a:rPr lang="en-US" dirty="0" smtClean="0"/>
              <a:t>0</a:t>
            </a:r>
            <a:endParaRPr lang="en-US" dirty="0"/>
          </a:p>
        </p:txBody>
      </p:sp>
      <p:sp>
        <p:nvSpPr>
          <p:cNvPr id="20" name="TextBox 19"/>
          <p:cNvSpPr txBox="1"/>
          <p:nvPr/>
        </p:nvSpPr>
        <p:spPr>
          <a:xfrm>
            <a:off x="2285265" y="2838620"/>
            <a:ext cx="309345" cy="369332"/>
          </a:xfrm>
          <a:prstGeom prst="rect">
            <a:avLst/>
          </a:prstGeom>
          <a:solidFill>
            <a:schemeClr val="bg2"/>
          </a:solidFill>
        </p:spPr>
        <p:txBody>
          <a:bodyPr wrap="square" rtlCol="0">
            <a:spAutoFit/>
          </a:bodyPr>
          <a:lstStyle/>
          <a:p>
            <a:r>
              <a:rPr lang="en-US" dirty="0"/>
              <a:t>1</a:t>
            </a:r>
          </a:p>
        </p:txBody>
      </p:sp>
      <p:sp>
        <p:nvSpPr>
          <p:cNvPr id="21" name="TextBox 20"/>
          <p:cNvSpPr txBox="1"/>
          <p:nvPr/>
        </p:nvSpPr>
        <p:spPr>
          <a:xfrm>
            <a:off x="3007512" y="3365464"/>
            <a:ext cx="309345" cy="369332"/>
          </a:xfrm>
          <a:prstGeom prst="rect">
            <a:avLst/>
          </a:prstGeom>
          <a:solidFill>
            <a:schemeClr val="bg2"/>
          </a:solidFill>
        </p:spPr>
        <p:txBody>
          <a:bodyPr wrap="square" rtlCol="0">
            <a:spAutoFit/>
          </a:bodyPr>
          <a:lstStyle/>
          <a:p>
            <a:r>
              <a:rPr lang="en-US" dirty="0"/>
              <a:t>2</a:t>
            </a:r>
          </a:p>
        </p:txBody>
      </p:sp>
      <p:sp>
        <p:nvSpPr>
          <p:cNvPr id="22" name="TextBox 21"/>
          <p:cNvSpPr txBox="1"/>
          <p:nvPr/>
        </p:nvSpPr>
        <p:spPr>
          <a:xfrm>
            <a:off x="3718017" y="3375864"/>
            <a:ext cx="309345" cy="369332"/>
          </a:xfrm>
          <a:prstGeom prst="rect">
            <a:avLst/>
          </a:prstGeom>
          <a:solidFill>
            <a:schemeClr val="bg2"/>
          </a:solidFill>
        </p:spPr>
        <p:txBody>
          <a:bodyPr wrap="square" rtlCol="0">
            <a:spAutoFit/>
          </a:bodyPr>
          <a:lstStyle/>
          <a:p>
            <a:r>
              <a:rPr lang="en-US" dirty="0" smtClean="0"/>
              <a:t>0</a:t>
            </a:r>
            <a:endParaRPr lang="en-US" dirty="0"/>
          </a:p>
        </p:txBody>
      </p:sp>
      <p:sp>
        <p:nvSpPr>
          <p:cNvPr id="23" name="TextBox 22"/>
          <p:cNvSpPr txBox="1"/>
          <p:nvPr/>
        </p:nvSpPr>
        <p:spPr>
          <a:xfrm>
            <a:off x="4358857" y="2828219"/>
            <a:ext cx="309345" cy="369332"/>
          </a:xfrm>
          <a:prstGeom prst="rect">
            <a:avLst/>
          </a:prstGeom>
          <a:solidFill>
            <a:schemeClr val="bg2"/>
          </a:solidFill>
        </p:spPr>
        <p:txBody>
          <a:bodyPr wrap="square" rtlCol="0">
            <a:spAutoFit/>
          </a:bodyPr>
          <a:lstStyle/>
          <a:p>
            <a:r>
              <a:rPr lang="en-US" dirty="0"/>
              <a:t>1</a:t>
            </a:r>
          </a:p>
        </p:txBody>
      </p:sp>
      <p:sp>
        <p:nvSpPr>
          <p:cNvPr id="24" name="TextBox 23"/>
          <p:cNvSpPr txBox="1"/>
          <p:nvPr/>
        </p:nvSpPr>
        <p:spPr>
          <a:xfrm>
            <a:off x="5081104" y="3355063"/>
            <a:ext cx="309345" cy="369332"/>
          </a:xfrm>
          <a:prstGeom prst="rect">
            <a:avLst/>
          </a:prstGeom>
          <a:solidFill>
            <a:schemeClr val="bg2"/>
          </a:solidFill>
        </p:spPr>
        <p:txBody>
          <a:bodyPr wrap="square" rtlCol="0">
            <a:spAutoFit/>
          </a:bodyPr>
          <a:lstStyle/>
          <a:p>
            <a:r>
              <a:rPr lang="en-US" dirty="0"/>
              <a:t>2</a:t>
            </a:r>
          </a:p>
        </p:txBody>
      </p:sp>
      <p:sp>
        <p:nvSpPr>
          <p:cNvPr id="25" name="TextBox 24"/>
          <p:cNvSpPr txBox="1"/>
          <p:nvPr/>
        </p:nvSpPr>
        <p:spPr>
          <a:xfrm>
            <a:off x="5628794" y="3365463"/>
            <a:ext cx="309345" cy="369332"/>
          </a:xfrm>
          <a:prstGeom prst="rect">
            <a:avLst/>
          </a:prstGeom>
          <a:solidFill>
            <a:schemeClr val="bg2"/>
          </a:solidFill>
        </p:spPr>
        <p:txBody>
          <a:bodyPr wrap="square" rtlCol="0">
            <a:spAutoFit/>
          </a:bodyPr>
          <a:lstStyle/>
          <a:p>
            <a:r>
              <a:rPr lang="en-US" dirty="0" smtClean="0"/>
              <a:t>0</a:t>
            </a:r>
            <a:endParaRPr lang="en-US" dirty="0"/>
          </a:p>
        </p:txBody>
      </p:sp>
      <p:sp>
        <p:nvSpPr>
          <p:cNvPr id="26" name="TextBox 25"/>
          <p:cNvSpPr txBox="1"/>
          <p:nvPr/>
        </p:nvSpPr>
        <p:spPr>
          <a:xfrm>
            <a:off x="6269634" y="2817818"/>
            <a:ext cx="309345" cy="369332"/>
          </a:xfrm>
          <a:prstGeom prst="rect">
            <a:avLst/>
          </a:prstGeom>
          <a:solidFill>
            <a:schemeClr val="bg2"/>
          </a:solidFill>
        </p:spPr>
        <p:txBody>
          <a:bodyPr wrap="square" rtlCol="0">
            <a:spAutoFit/>
          </a:bodyPr>
          <a:lstStyle/>
          <a:p>
            <a:r>
              <a:rPr lang="en-US" dirty="0"/>
              <a:t>1</a:t>
            </a:r>
          </a:p>
        </p:txBody>
      </p:sp>
      <p:sp>
        <p:nvSpPr>
          <p:cNvPr id="27" name="TextBox 26"/>
          <p:cNvSpPr txBox="1"/>
          <p:nvPr/>
        </p:nvSpPr>
        <p:spPr>
          <a:xfrm>
            <a:off x="6991881" y="3344662"/>
            <a:ext cx="309345" cy="369332"/>
          </a:xfrm>
          <a:prstGeom prst="rect">
            <a:avLst/>
          </a:prstGeom>
          <a:solidFill>
            <a:schemeClr val="bg2"/>
          </a:solidFill>
        </p:spPr>
        <p:txBody>
          <a:bodyPr wrap="square" rtlCol="0">
            <a:spAutoFit/>
          </a:bodyPr>
          <a:lstStyle/>
          <a:p>
            <a:r>
              <a:rPr lang="en-US" dirty="0"/>
              <a:t>2</a:t>
            </a:r>
          </a:p>
        </p:txBody>
      </p:sp>
      <p:sp>
        <p:nvSpPr>
          <p:cNvPr id="28" name="TextBox 27"/>
          <p:cNvSpPr txBox="1"/>
          <p:nvPr/>
        </p:nvSpPr>
        <p:spPr>
          <a:xfrm>
            <a:off x="71004" y="3327024"/>
            <a:ext cx="1215220" cy="646331"/>
          </a:xfrm>
          <a:prstGeom prst="rect">
            <a:avLst/>
          </a:prstGeom>
          <a:solidFill>
            <a:schemeClr val="bg2"/>
          </a:solidFill>
        </p:spPr>
        <p:txBody>
          <a:bodyPr wrap="square" rtlCol="0">
            <a:spAutoFit/>
          </a:bodyPr>
          <a:lstStyle/>
          <a:p>
            <a:pPr algn="ctr"/>
            <a:r>
              <a:rPr lang="en-US" dirty="0" smtClean="0"/>
              <a:t>Time-Series Data</a:t>
            </a:r>
            <a:endParaRPr lang="en-US" dirty="0"/>
          </a:p>
        </p:txBody>
      </p:sp>
      <p:sp>
        <p:nvSpPr>
          <p:cNvPr id="30" name="TextBox 29"/>
          <p:cNvSpPr txBox="1"/>
          <p:nvPr/>
        </p:nvSpPr>
        <p:spPr>
          <a:xfrm>
            <a:off x="7777940" y="3202662"/>
            <a:ext cx="1215220" cy="369332"/>
          </a:xfrm>
          <a:prstGeom prst="rect">
            <a:avLst/>
          </a:prstGeom>
          <a:solidFill>
            <a:schemeClr val="bg2"/>
          </a:solidFill>
        </p:spPr>
        <p:txBody>
          <a:bodyPr wrap="square" rtlCol="0">
            <a:spAutoFit/>
          </a:bodyPr>
          <a:lstStyle/>
          <a:p>
            <a:pPr algn="ctr"/>
            <a:r>
              <a:rPr lang="en-US" dirty="0" smtClean="0"/>
              <a:t>Forecasts</a:t>
            </a:r>
          </a:p>
        </p:txBody>
      </p:sp>
      <p:sp>
        <p:nvSpPr>
          <p:cNvPr id="31" name="Rectangle 30"/>
          <p:cNvSpPr/>
          <p:nvPr/>
        </p:nvSpPr>
        <p:spPr>
          <a:xfrm>
            <a:off x="1188536" y="5653554"/>
            <a:ext cx="6805595" cy="369332"/>
          </a:xfrm>
          <a:prstGeom prst="rect">
            <a:avLst/>
          </a:prstGeom>
        </p:spPr>
        <p:txBody>
          <a:bodyPr wrap="square">
            <a:spAutoFit/>
          </a:bodyPr>
          <a:lstStyle/>
          <a:p>
            <a:r>
              <a:rPr lang="en-US" dirty="0" smtClean="0"/>
              <a:t>adjust the knobs until the  residuals are “white noise” (uncorrelated)</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prstTxWarp prst="textNoShape">
              <a:avLst/>
            </a:prstTxWarp>
          </a:bodyPr>
          <a:lstStyle/>
          <a:p>
            <a:endParaRPr lang="en-US"/>
          </a:p>
        </p:txBody>
      </p:sp>
      <p:sp>
        <p:nvSpPr>
          <p:cNvPr id="41987"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prstTxWarp prst="textNoShape">
              <a:avLst/>
            </a:prstTxWarp>
          </a:bodyPr>
          <a:lstStyle/>
          <a:p>
            <a:endParaRPr lang="en-US"/>
          </a:p>
        </p:txBody>
      </p:sp>
      <p:sp>
        <p:nvSpPr>
          <p:cNvPr id="41990" name="Freeform 6"/>
          <p:cNvSpPr>
            <a:spLocks/>
          </p:cNvSpPr>
          <p:nvPr/>
        </p:nvSpPr>
        <p:spPr bwMode="auto">
          <a:xfrm>
            <a:off x="6616700" y="3205163"/>
            <a:ext cx="1817688" cy="819150"/>
          </a:xfrm>
          <a:custGeom>
            <a:avLst/>
            <a:gdLst/>
            <a:ahLst/>
            <a:cxnLst>
              <a:cxn ang="0">
                <a:pos x="0" y="515"/>
              </a:cxn>
              <a:cxn ang="0">
                <a:pos x="1144" y="515"/>
              </a:cxn>
              <a:cxn ang="0">
                <a:pos x="1144" y="0"/>
              </a:cxn>
              <a:cxn ang="0">
                <a:pos x="0" y="0"/>
              </a:cxn>
              <a:cxn ang="0">
                <a:pos x="0" y="515"/>
              </a:cxn>
            </a:cxnLst>
            <a:rect l="0" t="0" r="r" b="b"/>
            <a:pathLst>
              <a:path w="1145" h="516">
                <a:moveTo>
                  <a:pt x="0" y="515"/>
                </a:moveTo>
                <a:lnTo>
                  <a:pt x="1144" y="515"/>
                </a:lnTo>
                <a:lnTo>
                  <a:pt x="1144" y="0"/>
                </a:lnTo>
                <a:lnTo>
                  <a:pt x="0" y="0"/>
                </a:lnTo>
                <a:lnTo>
                  <a:pt x="0" y="515"/>
                </a:lnTo>
              </a:path>
            </a:pathLst>
          </a:custGeom>
          <a:solidFill>
            <a:schemeClr val="tx2">
              <a:lumMod val="60000"/>
              <a:lumOff val="40000"/>
            </a:schemeClr>
          </a:solidFill>
          <a:ln w="25400" cap="rnd" cmpd="sng">
            <a:solidFill>
              <a:srgbClr val="1A1A1A"/>
            </a:solidFill>
            <a:prstDash val="solid"/>
            <a:round/>
            <a:headEnd type="none" w="med" len="med"/>
            <a:tailEnd type="none" w="med" len="med"/>
          </a:ln>
          <a:effectLst>
            <a:outerShdw blurRad="63500" dist="71842" dir="2700000" algn="ctr" rotWithShape="0">
              <a:schemeClr val="bg2"/>
            </a:outerShdw>
          </a:effectLst>
        </p:spPr>
        <p:txBody>
          <a:bodyPr>
            <a:prstTxWarp prst="textNoShape">
              <a:avLst/>
            </a:prstTxWarp>
          </a:bodyPr>
          <a:lstStyle/>
          <a:p>
            <a:endParaRPr lang="en-US"/>
          </a:p>
        </p:txBody>
      </p:sp>
      <p:sp>
        <p:nvSpPr>
          <p:cNvPr id="41991" name="Rectangle 7"/>
          <p:cNvSpPr>
            <a:spLocks noChangeArrowheads="1"/>
          </p:cNvSpPr>
          <p:nvPr/>
        </p:nvSpPr>
        <p:spPr bwMode="auto">
          <a:xfrm>
            <a:off x="6911975" y="3200400"/>
            <a:ext cx="1193800" cy="466725"/>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b="1">
                <a:solidFill>
                  <a:srgbClr val="1A1A1A"/>
                </a:solidFill>
                <a:latin typeface="Arial" pitchFamily="-107" charset="0"/>
              </a:rPr>
              <a:t>Causal</a:t>
            </a:r>
          </a:p>
        </p:txBody>
      </p:sp>
      <p:sp>
        <p:nvSpPr>
          <p:cNvPr id="41992" name="Rectangle 8"/>
          <p:cNvSpPr>
            <a:spLocks noChangeArrowheads="1"/>
          </p:cNvSpPr>
          <p:nvPr/>
        </p:nvSpPr>
        <p:spPr bwMode="auto">
          <a:xfrm>
            <a:off x="6888163" y="3556000"/>
            <a:ext cx="1243012" cy="466725"/>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b="1" dirty="0">
                <a:solidFill>
                  <a:srgbClr val="1A1A1A"/>
                </a:solidFill>
                <a:latin typeface="Arial" pitchFamily="-107" charset="0"/>
              </a:rPr>
              <a:t>Models</a:t>
            </a:r>
          </a:p>
        </p:txBody>
      </p:sp>
      <p:sp>
        <p:nvSpPr>
          <p:cNvPr id="41993" name="Rectangle 9"/>
          <p:cNvSpPr>
            <a:spLocks noGrp="1" noChangeArrowheads="1"/>
          </p:cNvSpPr>
          <p:nvPr>
            <p:ph type="title"/>
          </p:nvPr>
        </p:nvSpPr>
        <p:spPr>
          <a:noFill/>
          <a:ln/>
          <a:effectLst>
            <a:outerShdw blurRad="63500" dist="53882" dir="2700000" algn="ctr" rotWithShape="0">
              <a:schemeClr val="bg2"/>
            </a:outerShdw>
          </a:effectLst>
        </p:spPr>
        <p:txBody>
          <a:bodyPr lIns="90488" tIns="44450" rIns="90488" bIns="44450">
            <a:normAutofit fontScale="90000"/>
          </a:bodyPr>
          <a:lstStyle/>
          <a:p>
            <a:r>
              <a:rPr lang="en-US" sz="4800" b="1"/>
              <a:t>Quantitative Forecasting Methods</a:t>
            </a:r>
            <a:endParaRPr lang="en-US"/>
          </a:p>
        </p:txBody>
      </p:sp>
      <p:sp>
        <p:nvSpPr>
          <p:cNvPr id="41994" name="Freeform 10"/>
          <p:cNvSpPr>
            <a:spLocks/>
          </p:cNvSpPr>
          <p:nvPr/>
        </p:nvSpPr>
        <p:spPr bwMode="auto">
          <a:xfrm>
            <a:off x="3527425" y="1892300"/>
            <a:ext cx="2090738" cy="819150"/>
          </a:xfrm>
          <a:custGeom>
            <a:avLst/>
            <a:gdLst/>
            <a:ahLst/>
            <a:cxnLst>
              <a:cxn ang="0">
                <a:pos x="0" y="515"/>
              </a:cxn>
              <a:cxn ang="0">
                <a:pos x="1316" y="515"/>
              </a:cxn>
              <a:cxn ang="0">
                <a:pos x="1316" y="0"/>
              </a:cxn>
              <a:cxn ang="0">
                <a:pos x="0" y="0"/>
              </a:cxn>
              <a:cxn ang="0">
                <a:pos x="0" y="515"/>
              </a:cxn>
            </a:cxnLst>
            <a:rect l="0" t="0" r="r" b="b"/>
            <a:pathLst>
              <a:path w="1317" h="516">
                <a:moveTo>
                  <a:pt x="0" y="515"/>
                </a:moveTo>
                <a:lnTo>
                  <a:pt x="1316" y="515"/>
                </a:lnTo>
                <a:lnTo>
                  <a:pt x="1316" y="0"/>
                </a:lnTo>
                <a:lnTo>
                  <a:pt x="0" y="0"/>
                </a:lnTo>
                <a:lnTo>
                  <a:pt x="0" y="515"/>
                </a:lnTo>
              </a:path>
            </a:pathLst>
          </a:custGeom>
          <a:solidFill>
            <a:schemeClr val="tx2">
              <a:lumMod val="60000"/>
              <a:lumOff val="40000"/>
            </a:schemeClr>
          </a:solidFill>
          <a:ln w="25400" cap="rnd" cmpd="sng">
            <a:solidFill>
              <a:srgbClr val="1A1A1A"/>
            </a:solidFill>
            <a:prstDash val="solid"/>
            <a:round/>
            <a:headEnd type="none" w="med" len="med"/>
            <a:tailEnd type="none" w="med" len="med"/>
          </a:ln>
          <a:effectLst>
            <a:outerShdw blurRad="63500" dist="71842" dir="2700000" algn="ctr" rotWithShape="0">
              <a:schemeClr val="bg2"/>
            </a:outerShdw>
          </a:effectLst>
        </p:spPr>
        <p:txBody>
          <a:bodyPr>
            <a:prstTxWarp prst="textNoShape">
              <a:avLst/>
            </a:prstTxWarp>
          </a:bodyPr>
          <a:lstStyle/>
          <a:p>
            <a:endParaRPr lang="en-US"/>
          </a:p>
        </p:txBody>
      </p:sp>
      <p:sp>
        <p:nvSpPr>
          <p:cNvPr id="41995" name="Rectangle 11"/>
          <p:cNvSpPr>
            <a:spLocks noChangeArrowheads="1"/>
          </p:cNvSpPr>
          <p:nvPr/>
        </p:nvSpPr>
        <p:spPr bwMode="auto">
          <a:xfrm>
            <a:off x="3600450" y="1885950"/>
            <a:ext cx="1954213" cy="466725"/>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b="1">
                <a:solidFill>
                  <a:srgbClr val="1A1A1A"/>
                </a:solidFill>
                <a:latin typeface="Arial" pitchFamily="-107" charset="0"/>
              </a:rPr>
              <a:t>Quantitative</a:t>
            </a:r>
          </a:p>
        </p:txBody>
      </p:sp>
      <p:sp>
        <p:nvSpPr>
          <p:cNvPr id="41996" name="Rectangle 12"/>
          <p:cNvSpPr>
            <a:spLocks noChangeArrowheads="1"/>
          </p:cNvSpPr>
          <p:nvPr/>
        </p:nvSpPr>
        <p:spPr bwMode="auto">
          <a:xfrm>
            <a:off x="3616325" y="2249488"/>
            <a:ext cx="1920875" cy="466725"/>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b="1">
                <a:solidFill>
                  <a:srgbClr val="1A1A1A"/>
                </a:solidFill>
                <a:latin typeface="Arial" pitchFamily="-107" charset="0"/>
              </a:rPr>
              <a:t>Forecasting</a:t>
            </a:r>
          </a:p>
        </p:txBody>
      </p:sp>
      <p:sp>
        <p:nvSpPr>
          <p:cNvPr id="41997" name="Freeform 13"/>
          <p:cNvSpPr>
            <a:spLocks/>
          </p:cNvSpPr>
          <p:nvPr/>
        </p:nvSpPr>
        <p:spPr bwMode="auto">
          <a:xfrm>
            <a:off x="2409825" y="3208338"/>
            <a:ext cx="1817688" cy="819150"/>
          </a:xfrm>
          <a:custGeom>
            <a:avLst/>
            <a:gdLst/>
            <a:ahLst/>
            <a:cxnLst>
              <a:cxn ang="0">
                <a:pos x="0" y="515"/>
              </a:cxn>
              <a:cxn ang="0">
                <a:pos x="1144" y="515"/>
              </a:cxn>
              <a:cxn ang="0">
                <a:pos x="1144" y="0"/>
              </a:cxn>
              <a:cxn ang="0">
                <a:pos x="0" y="0"/>
              </a:cxn>
              <a:cxn ang="0">
                <a:pos x="0" y="515"/>
              </a:cxn>
            </a:cxnLst>
            <a:rect l="0" t="0" r="r" b="b"/>
            <a:pathLst>
              <a:path w="1145" h="516">
                <a:moveTo>
                  <a:pt x="0" y="515"/>
                </a:moveTo>
                <a:lnTo>
                  <a:pt x="1144" y="515"/>
                </a:lnTo>
                <a:lnTo>
                  <a:pt x="1144" y="0"/>
                </a:lnTo>
                <a:lnTo>
                  <a:pt x="0" y="0"/>
                </a:lnTo>
                <a:lnTo>
                  <a:pt x="0" y="515"/>
                </a:lnTo>
              </a:path>
            </a:pathLst>
          </a:custGeom>
          <a:solidFill>
            <a:schemeClr val="tx2">
              <a:lumMod val="60000"/>
              <a:lumOff val="40000"/>
            </a:schemeClr>
          </a:solidFill>
          <a:ln w="25400" cap="rnd" cmpd="sng">
            <a:solidFill>
              <a:srgbClr val="1A1A1A"/>
            </a:solidFill>
            <a:prstDash val="solid"/>
            <a:round/>
            <a:headEnd type="none" w="med" len="med"/>
            <a:tailEnd type="none" w="med" len="med"/>
          </a:ln>
          <a:effectLst>
            <a:outerShdw blurRad="63500" dist="71842" dir="2700000" algn="ctr" rotWithShape="0">
              <a:schemeClr val="bg2"/>
            </a:outerShdw>
          </a:effectLst>
        </p:spPr>
        <p:txBody>
          <a:bodyPr>
            <a:prstTxWarp prst="textNoShape">
              <a:avLst/>
            </a:prstTxWarp>
          </a:bodyPr>
          <a:lstStyle/>
          <a:p>
            <a:endParaRPr lang="en-US"/>
          </a:p>
        </p:txBody>
      </p:sp>
      <p:sp>
        <p:nvSpPr>
          <p:cNvPr id="41998" name="Rectangle 14"/>
          <p:cNvSpPr>
            <a:spLocks noChangeArrowheads="1"/>
          </p:cNvSpPr>
          <p:nvPr/>
        </p:nvSpPr>
        <p:spPr bwMode="auto">
          <a:xfrm>
            <a:off x="2368550" y="3201988"/>
            <a:ext cx="1905000" cy="466725"/>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b="1" dirty="0">
                <a:solidFill>
                  <a:srgbClr val="1A1A1A"/>
                </a:solidFill>
                <a:latin typeface="Arial" pitchFamily="-107" charset="0"/>
              </a:rPr>
              <a:t>Time Series</a:t>
            </a:r>
          </a:p>
        </p:txBody>
      </p:sp>
      <p:sp>
        <p:nvSpPr>
          <p:cNvPr id="41999" name="Rectangle 15"/>
          <p:cNvSpPr>
            <a:spLocks noChangeArrowheads="1"/>
          </p:cNvSpPr>
          <p:nvPr/>
        </p:nvSpPr>
        <p:spPr bwMode="auto">
          <a:xfrm>
            <a:off x="2698750" y="3565525"/>
            <a:ext cx="1243013" cy="466725"/>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b="1" dirty="0">
                <a:solidFill>
                  <a:srgbClr val="1A1A1A"/>
                </a:solidFill>
                <a:latin typeface="Arial" pitchFamily="-107" charset="0"/>
              </a:rPr>
              <a:t>Models</a:t>
            </a:r>
          </a:p>
        </p:txBody>
      </p:sp>
      <p:sp>
        <p:nvSpPr>
          <p:cNvPr id="42000" name="Freeform 16"/>
          <p:cNvSpPr>
            <a:spLocks/>
          </p:cNvSpPr>
          <p:nvPr/>
        </p:nvSpPr>
        <p:spPr bwMode="auto">
          <a:xfrm>
            <a:off x="6591300" y="5153025"/>
            <a:ext cx="1819275" cy="728663"/>
          </a:xfrm>
          <a:custGeom>
            <a:avLst/>
            <a:gdLst/>
            <a:ahLst/>
            <a:cxnLst>
              <a:cxn ang="0">
                <a:pos x="0" y="458"/>
              </a:cxn>
              <a:cxn ang="0">
                <a:pos x="1145" y="458"/>
              </a:cxn>
              <a:cxn ang="0">
                <a:pos x="1145" y="0"/>
              </a:cxn>
              <a:cxn ang="0">
                <a:pos x="0" y="0"/>
              </a:cxn>
              <a:cxn ang="0">
                <a:pos x="0" y="458"/>
              </a:cxn>
            </a:cxnLst>
            <a:rect l="0" t="0" r="r" b="b"/>
            <a:pathLst>
              <a:path w="1146" h="459">
                <a:moveTo>
                  <a:pt x="0" y="458"/>
                </a:moveTo>
                <a:lnTo>
                  <a:pt x="1145" y="458"/>
                </a:lnTo>
                <a:lnTo>
                  <a:pt x="1145" y="0"/>
                </a:lnTo>
                <a:lnTo>
                  <a:pt x="0" y="0"/>
                </a:lnTo>
                <a:lnTo>
                  <a:pt x="0" y="458"/>
                </a:lnTo>
              </a:path>
            </a:pathLst>
          </a:custGeom>
          <a:solidFill>
            <a:schemeClr val="tx2">
              <a:lumMod val="60000"/>
              <a:lumOff val="40000"/>
            </a:schemeClr>
          </a:solidFill>
          <a:ln w="25400" cap="rnd" cmpd="sng">
            <a:solidFill>
              <a:srgbClr val="1A1A1A"/>
            </a:solidFill>
            <a:prstDash val="solid"/>
            <a:round/>
            <a:headEnd type="none" w="med" len="med"/>
            <a:tailEnd type="none" w="med" len="med"/>
          </a:ln>
          <a:effectLst>
            <a:outerShdw blurRad="63500" dist="71842" dir="2700000" algn="ctr" rotWithShape="0">
              <a:schemeClr val="bg2"/>
            </a:outerShdw>
          </a:effectLst>
        </p:spPr>
        <p:txBody>
          <a:bodyPr>
            <a:prstTxWarp prst="textNoShape">
              <a:avLst/>
            </a:prstTxWarp>
          </a:bodyPr>
          <a:lstStyle/>
          <a:p>
            <a:endParaRPr lang="en-US"/>
          </a:p>
        </p:txBody>
      </p:sp>
      <p:sp>
        <p:nvSpPr>
          <p:cNvPr id="42001" name="Rectangle 17"/>
          <p:cNvSpPr>
            <a:spLocks noChangeArrowheads="1"/>
          </p:cNvSpPr>
          <p:nvPr/>
        </p:nvSpPr>
        <p:spPr bwMode="auto">
          <a:xfrm>
            <a:off x="6954838" y="5105400"/>
            <a:ext cx="1098550" cy="457200"/>
          </a:xfrm>
          <a:prstGeom prst="rect">
            <a:avLst/>
          </a:prstGeom>
          <a:noFill/>
          <a:ln w="12700">
            <a:noFill/>
            <a:miter lim="800000"/>
            <a:headEnd/>
            <a:tailEnd/>
          </a:ln>
          <a:effectLst/>
        </p:spPr>
        <p:txBody>
          <a:bodyPr wrap="none" anchor="ctr">
            <a:prstTxWarp prst="textNoShape">
              <a:avLst/>
            </a:prstTxWarp>
          </a:bodyPr>
          <a:lstStyle/>
          <a:p>
            <a:endParaRPr lang="en-US"/>
          </a:p>
        </p:txBody>
      </p:sp>
      <p:sp>
        <p:nvSpPr>
          <p:cNvPr id="42002" name="Rectangle 18"/>
          <p:cNvSpPr>
            <a:spLocks noChangeArrowheads="1"/>
          </p:cNvSpPr>
          <p:nvPr/>
        </p:nvSpPr>
        <p:spPr bwMode="auto">
          <a:xfrm>
            <a:off x="6577013" y="5283200"/>
            <a:ext cx="1854200" cy="466725"/>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b="1">
                <a:solidFill>
                  <a:srgbClr val="1A1A1A"/>
                </a:solidFill>
                <a:latin typeface="Arial" pitchFamily="-107" charset="0"/>
              </a:rPr>
              <a:t>Regression</a:t>
            </a:r>
          </a:p>
        </p:txBody>
      </p:sp>
      <p:sp>
        <p:nvSpPr>
          <p:cNvPr id="42003" name="Freeform 19"/>
          <p:cNvSpPr>
            <a:spLocks/>
          </p:cNvSpPr>
          <p:nvPr/>
        </p:nvSpPr>
        <p:spPr bwMode="auto">
          <a:xfrm>
            <a:off x="2257425" y="5162550"/>
            <a:ext cx="2073275" cy="727075"/>
          </a:xfrm>
          <a:custGeom>
            <a:avLst/>
            <a:gdLst/>
            <a:ahLst/>
            <a:cxnLst>
              <a:cxn ang="0">
                <a:pos x="0" y="457"/>
              </a:cxn>
              <a:cxn ang="0">
                <a:pos x="1305" y="457"/>
              </a:cxn>
              <a:cxn ang="0">
                <a:pos x="1305" y="0"/>
              </a:cxn>
              <a:cxn ang="0">
                <a:pos x="0" y="0"/>
              </a:cxn>
              <a:cxn ang="0">
                <a:pos x="0" y="457"/>
              </a:cxn>
            </a:cxnLst>
            <a:rect l="0" t="0" r="r" b="b"/>
            <a:pathLst>
              <a:path w="1306" h="458">
                <a:moveTo>
                  <a:pt x="0" y="457"/>
                </a:moveTo>
                <a:lnTo>
                  <a:pt x="1305" y="457"/>
                </a:lnTo>
                <a:lnTo>
                  <a:pt x="1305" y="0"/>
                </a:lnTo>
                <a:lnTo>
                  <a:pt x="0" y="0"/>
                </a:lnTo>
                <a:lnTo>
                  <a:pt x="0" y="457"/>
                </a:lnTo>
              </a:path>
            </a:pathLst>
          </a:custGeom>
          <a:solidFill>
            <a:schemeClr val="tx2">
              <a:lumMod val="60000"/>
              <a:lumOff val="40000"/>
            </a:schemeClr>
          </a:solidFill>
          <a:ln w="25400" cap="rnd" cmpd="sng">
            <a:solidFill>
              <a:srgbClr val="1A1A1A"/>
            </a:solidFill>
            <a:prstDash val="solid"/>
            <a:round/>
            <a:headEnd type="none" w="med" len="med"/>
            <a:tailEnd type="none" w="med" len="med"/>
          </a:ln>
          <a:effectLst>
            <a:outerShdw blurRad="63500" dist="71842" dir="2700000" algn="ctr" rotWithShape="0">
              <a:schemeClr val="bg2"/>
            </a:outerShdw>
          </a:effectLst>
        </p:spPr>
        <p:txBody>
          <a:bodyPr>
            <a:prstTxWarp prst="textNoShape">
              <a:avLst/>
            </a:prstTxWarp>
          </a:bodyPr>
          <a:lstStyle/>
          <a:p>
            <a:endParaRPr lang="en-US"/>
          </a:p>
        </p:txBody>
      </p:sp>
      <p:sp>
        <p:nvSpPr>
          <p:cNvPr id="42004" name="Rectangle 20"/>
          <p:cNvSpPr>
            <a:spLocks noChangeArrowheads="1"/>
          </p:cNvSpPr>
          <p:nvPr/>
        </p:nvSpPr>
        <p:spPr bwMode="auto">
          <a:xfrm>
            <a:off x="2338388" y="5114925"/>
            <a:ext cx="1919287" cy="466725"/>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b="1">
                <a:solidFill>
                  <a:srgbClr val="1A1A1A"/>
                </a:solidFill>
                <a:latin typeface="Arial" pitchFamily="-107" charset="0"/>
              </a:rPr>
              <a:t>Exponential</a:t>
            </a:r>
          </a:p>
        </p:txBody>
      </p:sp>
      <p:sp>
        <p:nvSpPr>
          <p:cNvPr id="42005" name="Rectangle 21"/>
          <p:cNvSpPr>
            <a:spLocks noChangeArrowheads="1"/>
          </p:cNvSpPr>
          <p:nvPr/>
        </p:nvSpPr>
        <p:spPr bwMode="auto">
          <a:xfrm>
            <a:off x="2408238" y="5448300"/>
            <a:ext cx="1782762" cy="466725"/>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b="1">
                <a:solidFill>
                  <a:srgbClr val="1A1A1A"/>
                </a:solidFill>
                <a:latin typeface="Arial" pitchFamily="-107" charset="0"/>
              </a:rPr>
              <a:t>Smoothing</a:t>
            </a:r>
          </a:p>
        </p:txBody>
      </p:sp>
      <p:sp>
        <p:nvSpPr>
          <p:cNvPr id="42006" name="Freeform 22"/>
          <p:cNvSpPr>
            <a:spLocks/>
          </p:cNvSpPr>
          <p:nvPr/>
        </p:nvSpPr>
        <p:spPr bwMode="auto">
          <a:xfrm>
            <a:off x="4538663" y="5162550"/>
            <a:ext cx="1627187" cy="727075"/>
          </a:xfrm>
          <a:custGeom>
            <a:avLst/>
            <a:gdLst/>
            <a:ahLst/>
            <a:cxnLst>
              <a:cxn ang="0">
                <a:pos x="0" y="457"/>
              </a:cxn>
              <a:cxn ang="0">
                <a:pos x="1024" y="457"/>
              </a:cxn>
              <a:cxn ang="0">
                <a:pos x="1024" y="0"/>
              </a:cxn>
              <a:cxn ang="0">
                <a:pos x="0" y="0"/>
              </a:cxn>
              <a:cxn ang="0">
                <a:pos x="0" y="457"/>
              </a:cxn>
            </a:cxnLst>
            <a:rect l="0" t="0" r="r" b="b"/>
            <a:pathLst>
              <a:path w="1025" h="458">
                <a:moveTo>
                  <a:pt x="0" y="457"/>
                </a:moveTo>
                <a:lnTo>
                  <a:pt x="1024" y="457"/>
                </a:lnTo>
                <a:lnTo>
                  <a:pt x="1024" y="0"/>
                </a:lnTo>
                <a:lnTo>
                  <a:pt x="0" y="0"/>
                </a:lnTo>
                <a:lnTo>
                  <a:pt x="0" y="457"/>
                </a:lnTo>
              </a:path>
            </a:pathLst>
          </a:custGeom>
          <a:solidFill>
            <a:schemeClr val="tx2">
              <a:lumMod val="60000"/>
              <a:lumOff val="40000"/>
            </a:schemeClr>
          </a:solidFill>
          <a:ln w="25400" cap="rnd" cmpd="sng">
            <a:solidFill>
              <a:srgbClr val="1A1A1A"/>
            </a:solidFill>
            <a:prstDash val="solid"/>
            <a:round/>
            <a:headEnd type="none" w="med" len="med"/>
            <a:tailEnd type="none" w="med" len="med"/>
          </a:ln>
          <a:effectLst>
            <a:outerShdw blurRad="63500" dist="71842" dir="2700000" algn="ctr" rotWithShape="0">
              <a:schemeClr val="bg2"/>
            </a:outerShdw>
          </a:effectLst>
        </p:spPr>
        <p:txBody>
          <a:bodyPr>
            <a:prstTxWarp prst="textNoShape">
              <a:avLst/>
            </a:prstTxWarp>
          </a:bodyPr>
          <a:lstStyle/>
          <a:p>
            <a:endParaRPr lang="en-US" dirty="0"/>
          </a:p>
        </p:txBody>
      </p:sp>
      <p:sp>
        <p:nvSpPr>
          <p:cNvPr id="42007" name="Rectangle 23"/>
          <p:cNvSpPr>
            <a:spLocks noChangeArrowheads="1"/>
          </p:cNvSpPr>
          <p:nvPr/>
        </p:nvSpPr>
        <p:spPr bwMode="auto">
          <a:xfrm>
            <a:off x="4926692" y="5170488"/>
            <a:ext cx="849542" cy="643766"/>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b="1" dirty="0" smtClean="0">
                <a:solidFill>
                  <a:srgbClr val="1A1A1A"/>
                </a:solidFill>
                <a:latin typeface="Arial" pitchFamily="-107" charset="0"/>
              </a:rPr>
              <a:t>Trend</a:t>
            </a:r>
          </a:p>
          <a:p>
            <a:r>
              <a:rPr lang="en-US" b="1" dirty="0" smtClean="0">
                <a:solidFill>
                  <a:srgbClr val="1A1A1A"/>
                </a:solidFill>
                <a:latin typeface="Arial" pitchFamily="-107" charset="0"/>
              </a:rPr>
              <a:t>Model</a:t>
            </a:r>
            <a:endParaRPr lang="en-US" b="1" dirty="0">
              <a:solidFill>
                <a:srgbClr val="1A1A1A"/>
              </a:solidFill>
              <a:latin typeface="Arial" pitchFamily="-107" charset="0"/>
            </a:endParaRPr>
          </a:p>
        </p:txBody>
      </p:sp>
      <p:sp>
        <p:nvSpPr>
          <p:cNvPr id="42009" name="Freeform 25"/>
          <p:cNvSpPr>
            <a:spLocks/>
          </p:cNvSpPr>
          <p:nvPr/>
        </p:nvSpPr>
        <p:spPr bwMode="auto">
          <a:xfrm>
            <a:off x="701675" y="5162550"/>
            <a:ext cx="1352550" cy="727075"/>
          </a:xfrm>
          <a:custGeom>
            <a:avLst/>
            <a:gdLst/>
            <a:ahLst/>
            <a:cxnLst>
              <a:cxn ang="0">
                <a:pos x="0" y="457"/>
              </a:cxn>
              <a:cxn ang="0">
                <a:pos x="851" y="457"/>
              </a:cxn>
              <a:cxn ang="0">
                <a:pos x="851" y="0"/>
              </a:cxn>
              <a:cxn ang="0">
                <a:pos x="0" y="0"/>
              </a:cxn>
              <a:cxn ang="0">
                <a:pos x="0" y="457"/>
              </a:cxn>
            </a:cxnLst>
            <a:rect l="0" t="0" r="r" b="b"/>
            <a:pathLst>
              <a:path w="852" h="458">
                <a:moveTo>
                  <a:pt x="0" y="457"/>
                </a:moveTo>
                <a:lnTo>
                  <a:pt x="851" y="457"/>
                </a:lnTo>
                <a:lnTo>
                  <a:pt x="851" y="0"/>
                </a:lnTo>
                <a:lnTo>
                  <a:pt x="0" y="0"/>
                </a:lnTo>
                <a:lnTo>
                  <a:pt x="0" y="457"/>
                </a:lnTo>
              </a:path>
            </a:pathLst>
          </a:custGeom>
          <a:solidFill>
            <a:schemeClr val="tx2">
              <a:lumMod val="60000"/>
              <a:lumOff val="40000"/>
            </a:schemeClr>
          </a:solidFill>
          <a:ln w="25400" cap="rnd" cmpd="sng">
            <a:solidFill>
              <a:srgbClr val="1A1A1A"/>
            </a:solidFill>
            <a:prstDash val="solid"/>
            <a:round/>
            <a:headEnd type="none" w="med" len="med"/>
            <a:tailEnd type="none" w="med" len="med"/>
          </a:ln>
          <a:effectLst>
            <a:outerShdw blurRad="63500" dist="71842" dir="2700000" algn="ctr" rotWithShape="0">
              <a:schemeClr val="bg2"/>
            </a:outerShdw>
          </a:effectLst>
        </p:spPr>
        <p:txBody>
          <a:bodyPr>
            <a:prstTxWarp prst="textNoShape">
              <a:avLst/>
            </a:prstTxWarp>
          </a:bodyPr>
          <a:lstStyle/>
          <a:p>
            <a:endParaRPr lang="en-US"/>
          </a:p>
        </p:txBody>
      </p:sp>
      <p:sp>
        <p:nvSpPr>
          <p:cNvPr id="42010" name="Rectangle 26"/>
          <p:cNvSpPr>
            <a:spLocks noChangeArrowheads="1"/>
          </p:cNvSpPr>
          <p:nvPr/>
        </p:nvSpPr>
        <p:spPr bwMode="auto">
          <a:xfrm>
            <a:off x="754063" y="5114925"/>
            <a:ext cx="1258887" cy="466725"/>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b="1">
                <a:solidFill>
                  <a:srgbClr val="1A1A1A"/>
                </a:solidFill>
                <a:latin typeface="Arial" pitchFamily="-107" charset="0"/>
              </a:rPr>
              <a:t>Moving</a:t>
            </a:r>
          </a:p>
        </p:txBody>
      </p:sp>
      <p:sp>
        <p:nvSpPr>
          <p:cNvPr id="42011" name="Rectangle 27"/>
          <p:cNvSpPr>
            <a:spLocks noChangeArrowheads="1"/>
          </p:cNvSpPr>
          <p:nvPr/>
        </p:nvSpPr>
        <p:spPr bwMode="auto">
          <a:xfrm>
            <a:off x="688975" y="5448300"/>
            <a:ext cx="1398588" cy="466725"/>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b="1">
                <a:solidFill>
                  <a:srgbClr val="1A1A1A"/>
                </a:solidFill>
                <a:latin typeface="Arial" pitchFamily="-107" charset="0"/>
              </a:rPr>
              <a:t>Average</a:t>
            </a:r>
          </a:p>
        </p:txBody>
      </p:sp>
      <p:sp>
        <p:nvSpPr>
          <p:cNvPr id="42012" name="Freeform 28"/>
          <p:cNvSpPr>
            <a:spLocks/>
          </p:cNvSpPr>
          <p:nvPr/>
        </p:nvSpPr>
        <p:spPr bwMode="auto">
          <a:xfrm>
            <a:off x="4572000" y="2967038"/>
            <a:ext cx="2930525" cy="171450"/>
          </a:xfrm>
          <a:custGeom>
            <a:avLst/>
            <a:gdLst/>
            <a:ahLst/>
            <a:cxnLst>
              <a:cxn ang="0">
                <a:pos x="0" y="0"/>
              </a:cxn>
              <a:cxn ang="0">
                <a:pos x="183" y="0"/>
              </a:cxn>
              <a:cxn ang="0">
                <a:pos x="1845" y="0"/>
              </a:cxn>
              <a:cxn ang="0">
                <a:pos x="1845" y="107"/>
              </a:cxn>
            </a:cxnLst>
            <a:rect l="0" t="0" r="r" b="b"/>
            <a:pathLst>
              <a:path w="1846" h="108">
                <a:moveTo>
                  <a:pt x="0" y="0"/>
                </a:moveTo>
                <a:lnTo>
                  <a:pt x="183" y="0"/>
                </a:lnTo>
                <a:lnTo>
                  <a:pt x="1845" y="0"/>
                </a:lnTo>
                <a:lnTo>
                  <a:pt x="1845" y="107"/>
                </a:lnTo>
              </a:path>
            </a:pathLst>
          </a:custGeom>
          <a:noFill/>
          <a:ln w="50800" cap="rnd" cmpd="sng">
            <a:solidFill>
              <a:schemeClr val="tx1"/>
            </a:solidFill>
            <a:prstDash val="solid"/>
            <a:round/>
            <a:headEnd type="none" w="med" len="med"/>
            <a:tailEnd type="none" w="med" len="med"/>
          </a:ln>
          <a:effectLst>
            <a:outerShdw blurRad="63500" dist="107763" dir="2700000" algn="ctr" rotWithShape="0">
              <a:schemeClr val="bg2"/>
            </a:outerShdw>
          </a:effectLst>
        </p:spPr>
        <p:txBody>
          <a:bodyPr>
            <a:prstTxWarp prst="textNoShape">
              <a:avLst/>
            </a:prstTxWarp>
          </a:bodyPr>
          <a:lstStyle/>
          <a:p>
            <a:endParaRPr lang="en-US"/>
          </a:p>
        </p:txBody>
      </p:sp>
      <p:sp>
        <p:nvSpPr>
          <p:cNvPr id="42014" name="Line 30"/>
          <p:cNvSpPr>
            <a:spLocks noChangeShapeType="1"/>
          </p:cNvSpPr>
          <p:nvPr/>
        </p:nvSpPr>
        <p:spPr bwMode="auto">
          <a:xfrm>
            <a:off x="4572000" y="2744788"/>
            <a:ext cx="0" cy="196850"/>
          </a:xfrm>
          <a:prstGeom prst="line">
            <a:avLst/>
          </a:prstGeom>
          <a:noFill/>
          <a:ln w="50800">
            <a:solidFill>
              <a:schemeClr val="tx1"/>
            </a:solidFill>
            <a:round/>
            <a:headEnd/>
            <a:tailEnd/>
          </a:ln>
          <a:effectLst/>
        </p:spPr>
        <p:txBody>
          <a:bodyPr wrap="none" anchor="ctr">
            <a:prstTxWarp prst="textNoShape">
              <a:avLst/>
            </a:prstTxWarp>
          </a:bodyPr>
          <a:lstStyle/>
          <a:p>
            <a:endParaRPr lang="en-US"/>
          </a:p>
        </p:txBody>
      </p:sp>
      <p:sp>
        <p:nvSpPr>
          <p:cNvPr id="42015" name="Freeform 31"/>
          <p:cNvSpPr>
            <a:spLocks/>
          </p:cNvSpPr>
          <p:nvPr/>
        </p:nvSpPr>
        <p:spPr bwMode="auto">
          <a:xfrm>
            <a:off x="3309938" y="2967038"/>
            <a:ext cx="1219200" cy="120650"/>
          </a:xfrm>
          <a:custGeom>
            <a:avLst/>
            <a:gdLst/>
            <a:ahLst/>
            <a:cxnLst>
              <a:cxn ang="0">
                <a:pos x="767" y="0"/>
              </a:cxn>
              <a:cxn ang="0">
                <a:pos x="691" y="0"/>
              </a:cxn>
              <a:cxn ang="0">
                <a:pos x="0" y="0"/>
              </a:cxn>
              <a:cxn ang="0">
                <a:pos x="0" y="75"/>
              </a:cxn>
            </a:cxnLst>
            <a:rect l="0" t="0" r="r" b="b"/>
            <a:pathLst>
              <a:path w="768" h="76">
                <a:moveTo>
                  <a:pt x="767" y="0"/>
                </a:moveTo>
                <a:lnTo>
                  <a:pt x="691" y="0"/>
                </a:lnTo>
                <a:lnTo>
                  <a:pt x="0" y="0"/>
                </a:lnTo>
                <a:lnTo>
                  <a:pt x="0" y="75"/>
                </a:lnTo>
              </a:path>
            </a:pathLst>
          </a:custGeom>
          <a:noFill/>
          <a:ln w="50800" cap="rnd" cmpd="sng">
            <a:solidFill>
              <a:schemeClr val="tx1"/>
            </a:solidFill>
            <a:prstDash val="solid"/>
            <a:round/>
            <a:headEnd type="none" w="med" len="med"/>
            <a:tailEnd type="none" w="med" len="med"/>
          </a:ln>
          <a:effectLst>
            <a:outerShdw blurRad="63500" dist="107763" dir="2700000" algn="ctr" rotWithShape="0">
              <a:schemeClr val="bg2"/>
            </a:outerShdw>
          </a:effectLst>
        </p:spPr>
        <p:txBody>
          <a:bodyPr>
            <a:prstTxWarp prst="textNoShape">
              <a:avLst/>
            </a:prstTxWarp>
          </a:bodyPr>
          <a:lstStyle/>
          <a:p>
            <a:endParaRPr lang="en-US"/>
          </a:p>
        </p:txBody>
      </p:sp>
      <p:sp>
        <p:nvSpPr>
          <p:cNvPr id="42017" name="Freeform 33"/>
          <p:cNvSpPr>
            <a:spLocks/>
          </p:cNvSpPr>
          <p:nvPr/>
        </p:nvSpPr>
        <p:spPr bwMode="auto">
          <a:xfrm>
            <a:off x="7419975" y="3049588"/>
            <a:ext cx="177800" cy="177800"/>
          </a:xfrm>
          <a:custGeom>
            <a:avLst/>
            <a:gdLst/>
            <a:ahLst/>
            <a:cxnLst>
              <a:cxn ang="0">
                <a:pos x="111" y="0"/>
              </a:cxn>
              <a:cxn ang="0">
                <a:pos x="57" y="111"/>
              </a:cxn>
              <a:cxn ang="0">
                <a:pos x="0" y="0"/>
              </a:cxn>
              <a:cxn ang="0">
                <a:pos x="111" y="0"/>
              </a:cxn>
            </a:cxnLst>
            <a:rect l="0" t="0" r="r" b="b"/>
            <a:pathLst>
              <a:path w="112" h="112">
                <a:moveTo>
                  <a:pt x="111" y="0"/>
                </a:moveTo>
                <a:lnTo>
                  <a:pt x="57" y="111"/>
                </a:lnTo>
                <a:lnTo>
                  <a:pt x="0" y="0"/>
                </a:lnTo>
                <a:lnTo>
                  <a:pt x="111" y="0"/>
                </a:lnTo>
              </a:path>
            </a:pathLst>
          </a:custGeom>
          <a:solidFill>
            <a:schemeClr val="tx1"/>
          </a:solidFill>
          <a:ln w="12700" cap="rnd" cmpd="sng">
            <a:noFill/>
            <a:prstDash val="solid"/>
            <a:round/>
            <a:headEnd type="none" w="med" len="med"/>
            <a:tailEnd type="none" w="med" len="med"/>
          </a:ln>
          <a:effectLst/>
        </p:spPr>
        <p:txBody>
          <a:bodyPr>
            <a:prstTxWarp prst="textNoShape">
              <a:avLst/>
            </a:prstTxWarp>
          </a:bodyPr>
          <a:lstStyle/>
          <a:p>
            <a:endParaRPr lang="en-US"/>
          </a:p>
        </p:txBody>
      </p:sp>
      <p:sp>
        <p:nvSpPr>
          <p:cNvPr id="42020" name="Freeform 36"/>
          <p:cNvSpPr>
            <a:spLocks/>
          </p:cNvSpPr>
          <p:nvPr/>
        </p:nvSpPr>
        <p:spPr bwMode="auto">
          <a:xfrm>
            <a:off x="3222625" y="3043238"/>
            <a:ext cx="177800" cy="177800"/>
          </a:xfrm>
          <a:custGeom>
            <a:avLst/>
            <a:gdLst/>
            <a:ahLst/>
            <a:cxnLst>
              <a:cxn ang="0">
                <a:pos x="111" y="0"/>
              </a:cxn>
              <a:cxn ang="0">
                <a:pos x="57" y="111"/>
              </a:cxn>
              <a:cxn ang="0">
                <a:pos x="0" y="0"/>
              </a:cxn>
              <a:cxn ang="0">
                <a:pos x="111" y="0"/>
              </a:cxn>
            </a:cxnLst>
            <a:rect l="0" t="0" r="r" b="b"/>
            <a:pathLst>
              <a:path w="112" h="112">
                <a:moveTo>
                  <a:pt x="111" y="0"/>
                </a:moveTo>
                <a:lnTo>
                  <a:pt x="57" y="111"/>
                </a:lnTo>
                <a:lnTo>
                  <a:pt x="0" y="0"/>
                </a:lnTo>
                <a:lnTo>
                  <a:pt x="111" y="0"/>
                </a:lnTo>
              </a:path>
            </a:pathLst>
          </a:custGeom>
          <a:solidFill>
            <a:schemeClr val="tx1"/>
          </a:solidFill>
          <a:ln w="12700" cap="rnd" cmpd="sng">
            <a:noFill/>
            <a:prstDash val="solid"/>
            <a:round/>
            <a:headEnd type="none" w="med" len="med"/>
            <a:tailEnd type="none" w="med" len="med"/>
          </a:ln>
          <a:effectLst/>
        </p:spPr>
        <p:txBody>
          <a:bodyPr>
            <a:prstTxWarp prst="textNoShape">
              <a:avLst/>
            </a:prstTxWarp>
          </a:bodyPr>
          <a:lstStyle/>
          <a:p>
            <a:endParaRPr lang="en-US"/>
          </a:p>
        </p:txBody>
      </p:sp>
      <p:cxnSp>
        <p:nvCxnSpPr>
          <p:cNvPr id="40" name="Shape 39"/>
          <p:cNvCxnSpPr>
            <a:endCxn id="42010" idx="0"/>
          </p:cNvCxnSpPr>
          <p:nvPr/>
        </p:nvCxnSpPr>
        <p:spPr>
          <a:xfrm rot="5400000">
            <a:off x="1809354" y="3638153"/>
            <a:ext cx="1050925" cy="1902618"/>
          </a:xfrm>
          <a:prstGeom prst="bentConnector3">
            <a:avLst>
              <a:gd name="adj1" fmla="val 50000"/>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7" name="Shape 39"/>
          <p:cNvCxnSpPr>
            <a:endCxn id="42007" idx="0"/>
          </p:cNvCxnSpPr>
          <p:nvPr/>
        </p:nvCxnSpPr>
        <p:spPr>
          <a:xfrm rot="16200000" flipH="1">
            <a:off x="3765550" y="3584575"/>
            <a:ext cx="1106488" cy="2065338"/>
          </a:xfrm>
          <a:prstGeom prst="bentConnector3">
            <a:avLst>
              <a:gd name="adj1" fmla="val 48792"/>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endCxn id="42004" idx="0"/>
          </p:cNvCxnSpPr>
          <p:nvPr/>
        </p:nvCxnSpPr>
        <p:spPr>
          <a:xfrm rot="16200000" flipH="1">
            <a:off x="2766616" y="4583509"/>
            <a:ext cx="1050926" cy="11906"/>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rot="16200000" flipH="1">
            <a:off x="6939359" y="4539853"/>
            <a:ext cx="1138238" cy="11906"/>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Seasonal ARIMA</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a:p>
        </p:txBody>
      </p:sp>
      <p:pic>
        <p:nvPicPr>
          <p:cNvPr id="4" name="Picture 3"/>
          <p:cNvPicPr>
            <a:picLocks noChangeAspect="1"/>
          </p:cNvPicPr>
          <p:nvPr/>
        </p:nvPicPr>
        <p:blipFill>
          <a:blip r:embed="rId2"/>
          <a:stretch>
            <a:fillRect/>
          </a:stretch>
        </p:blipFill>
        <p:spPr>
          <a:xfrm>
            <a:off x="1472197" y="1600200"/>
            <a:ext cx="6048505" cy="1815214"/>
          </a:xfrm>
          <a:prstGeom prst="rect">
            <a:avLst/>
          </a:prstGeom>
        </p:spPr>
      </p:pic>
      <p:sp>
        <p:nvSpPr>
          <p:cNvPr id="5" name="Rectangle 4"/>
          <p:cNvSpPr/>
          <p:nvPr/>
        </p:nvSpPr>
        <p:spPr>
          <a:xfrm>
            <a:off x="2897428" y="3613666"/>
            <a:ext cx="3349144" cy="369332"/>
          </a:xfrm>
          <a:prstGeom prst="rect">
            <a:avLst/>
          </a:prstGeom>
        </p:spPr>
        <p:txBody>
          <a:bodyPr wrap="none">
            <a:spAutoFit/>
          </a:bodyPr>
          <a:lstStyle/>
          <a:p>
            <a:r>
              <a:rPr lang="en-US" dirty="0" err="1" smtClean="0"/>
              <a:t>m</a:t>
            </a:r>
            <a:r>
              <a:rPr lang="en-US" dirty="0" smtClean="0"/>
              <a:t>= number of periods per season</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214313" y="428625"/>
            <a:ext cx="8715375" cy="582613"/>
          </a:xfrm>
        </p:spPr>
        <p:txBody>
          <a:bodyPr>
            <a:normAutofit fontScale="90000"/>
          </a:bodyPr>
          <a:lstStyle/>
          <a:p>
            <a:r>
              <a:rPr lang="en-CA" sz="2800">
                <a:latin typeface="Times New Roman" pitchFamily="-107" charset="0"/>
                <a:ea typeface="Times New Roman" pitchFamily="-107" charset="0"/>
                <a:cs typeface="Times New Roman" pitchFamily="-107" charset="0"/>
              </a:rPr>
              <a:t>To fit and ARIMA model using a specific method</a:t>
            </a:r>
            <a:br>
              <a:rPr lang="en-CA" sz="2800">
                <a:latin typeface="Times New Roman" pitchFamily="-107" charset="0"/>
                <a:ea typeface="Times New Roman" pitchFamily="-107" charset="0"/>
                <a:cs typeface="Times New Roman" pitchFamily="-107" charset="0"/>
              </a:rPr>
            </a:br>
            <a:r>
              <a:rPr lang="en-CA" sz="2800">
                <a:latin typeface="Times New Roman" pitchFamily="-107" charset="0"/>
                <a:ea typeface="Times New Roman" pitchFamily="-107" charset="0"/>
                <a:cs typeface="Times New Roman" pitchFamily="-107" charset="0"/>
              </a:rPr>
              <a:t>type:</a:t>
            </a:r>
          </a:p>
        </p:txBody>
      </p:sp>
      <p:sp>
        <p:nvSpPr>
          <p:cNvPr id="12291" name="Rectangle 2"/>
          <p:cNvSpPr>
            <a:spLocks noChangeArrowheads="1"/>
          </p:cNvSpPr>
          <p:nvPr/>
        </p:nvSpPr>
        <p:spPr bwMode="auto">
          <a:xfrm>
            <a:off x="1643063" y="1000125"/>
            <a:ext cx="5857875" cy="369888"/>
          </a:xfrm>
          <a:prstGeom prst="rect">
            <a:avLst/>
          </a:prstGeom>
          <a:noFill/>
          <a:ln w="9525">
            <a:noFill/>
            <a:miter lim="800000"/>
            <a:headEnd/>
            <a:tailEnd/>
          </a:ln>
        </p:spPr>
        <p:txBody>
          <a:bodyPr>
            <a:prstTxWarp prst="textNoShape">
              <a:avLst/>
            </a:prstTxWarp>
            <a:spAutoFit/>
          </a:bodyPr>
          <a:lstStyle/>
          <a:p>
            <a:r>
              <a:rPr lang="en-CA">
                <a:solidFill>
                  <a:srgbClr val="FF0000"/>
                </a:solidFill>
                <a:latin typeface="Calibri" pitchFamily="-107" charset="0"/>
              </a:rPr>
              <a:t> &gt; arima(sunData[,”no”],order = c(2,0,0), method ="ML")</a:t>
            </a:r>
          </a:p>
        </p:txBody>
      </p:sp>
      <p:sp>
        <p:nvSpPr>
          <p:cNvPr id="12292" name="Rectangle 4"/>
          <p:cNvSpPr>
            <a:spLocks noChangeArrowheads="1"/>
          </p:cNvSpPr>
          <p:nvPr/>
        </p:nvSpPr>
        <p:spPr bwMode="auto">
          <a:xfrm>
            <a:off x="1071563" y="1785938"/>
            <a:ext cx="7429500" cy="3016250"/>
          </a:xfrm>
          <a:prstGeom prst="rect">
            <a:avLst/>
          </a:prstGeom>
          <a:noFill/>
          <a:ln w="9525">
            <a:noFill/>
            <a:miter lim="800000"/>
            <a:headEnd/>
            <a:tailEnd/>
          </a:ln>
        </p:spPr>
        <p:txBody>
          <a:bodyPr>
            <a:prstTxWarp prst="textNoShape">
              <a:avLst/>
            </a:prstTxWarp>
            <a:spAutoFit/>
          </a:bodyPr>
          <a:lstStyle/>
          <a:p>
            <a:r>
              <a:rPr lang="en-CA" sz="2800" b="1" dirty="0">
                <a:latin typeface="Times New Roman" pitchFamily="-107" charset="0"/>
                <a:ea typeface="Times New Roman" pitchFamily="-107" charset="0"/>
                <a:cs typeface="Times New Roman" pitchFamily="-107" charset="0"/>
              </a:rPr>
              <a:t>The output</a:t>
            </a:r>
          </a:p>
          <a:p>
            <a:r>
              <a:rPr lang="en-CA" dirty="0">
                <a:latin typeface="Calibri" pitchFamily="-107" charset="0"/>
              </a:rPr>
              <a:t>Call:</a:t>
            </a:r>
          </a:p>
          <a:p>
            <a:r>
              <a:rPr lang="en-CA" dirty="0" err="1">
                <a:latin typeface="Calibri" pitchFamily="-107" charset="0"/>
              </a:rPr>
              <a:t>arima</a:t>
            </a:r>
            <a:r>
              <a:rPr lang="en-CA" dirty="0">
                <a:latin typeface="Calibri" pitchFamily="-107" charset="0"/>
              </a:rPr>
              <a:t>(x = </a:t>
            </a:r>
            <a:r>
              <a:rPr lang="en-CA" dirty="0" err="1">
                <a:latin typeface="Calibri" pitchFamily="-107" charset="0"/>
              </a:rPr>
              <a:t>sunData</a:t>
            </a:r>
            <a:r>
              <a:rPr lang="en-CA" dirty="0">
                <a:latin typeface="Calibri" pitchFamily="-107" charset="0"/>
              </a:rPr>
              <a:t>[, "no"], order = c(2, 0, 0), method = "ML")</a:t>
            </a:r>
          </a:p>
          <a:p>
            <a:endParaRPr lang="en-CA" dirty="0">
              <a:latin typeface="Calibri" pitchFamily="-107" charset="0"/>
            </a:endParaRPr>
          </a:p>
          <a:p>
            <a:r>
              <a:rPr lang="en-CA" dirty="0">
                <a:latin typeface="Calibri" pitchFamily="-107" charset="0"/>
              </a:rPr>
              <a:t>Coefficients:</a:t>
            </a:r>
          </a:p>
          <a:p>
            <a:r>
              <a:rPr lang="en-CA" dirty="0">
                <a:latin typeface="Calibri" pitchFamily="-107" charset="0"/>
              </a:rPr>
              <a:t>         ar1      ar2  intercept</a:t>
            </a:r>
          </a:p>
          <a:p>
            <a:r>
              <a:rPr lang="en-CA" dirty="0">
                <a:latin typeface="Calibri" pitchFamily="-107" charset="0"/>
              </a:rPr>
              <a:t>      1.4088  -0.7137    48.2095</a:t>
            </a:r>
          </a:p>
          <a:p>
            <a:r>
              <a:rPr lang="en-CA" dirty="0" err="1">
                <a:latin typeface="Calibri" pitchFamily="-107" charset="0"/>
              </a:rPr>
              <a:t>s.e.</a:t>
            </a:r>
            <a:r>
              <a:rPr lang="en-CA" dirty="0">
                <a:latin typeface="Calibri" pitchFamily="-107" charset="0"/>
              </a:rPr>
              <a:t>  0.0704   0.0700     4.9557</a:t>
            </a:r>
          </a:p>
          <a:p>
            <a:endParaRPr lang="en-CA" dirty="0">
              <a:latin typeface="Calibri" pitchFamily="-107" charset="0"/>
            </a:endParaRPr>
          </a:p>
          <a:p>
            <a:r>
              <a:rPr lang="en-CA" dirty="0">
                <a:latin typeface="Calibri" pitchFamily="-107" charset="0"/>
              </a:rPr>
              <a:t>sigma^2 estimated as 227.2:  log likelihood = -414.46,  </a:t>
            </a:r>
            <a:r>
              <a:rPr lang="en-CA" dirty="0" err="1">
                <a:latin typeface="Calibri" pitchFamily="-107" charset="0"/>
              </a:rPr>
              <a:t>aic</a:t>
            </a:r>
            <a:r>
              <a:rPr lang="en-CA" dirty="0">
                <a:latin typeface="Calibri" pitchFamily="-107" charset="0"/>
              </a:rPr>
              <a:t> = 836.91</a:t>
            </a:r>
          </a:p>
        </p:txBody>
      </p:sp>
      <p:sp>
        <p:nvSpPr>
          <p:cNvPr id="5" name="Rectangle 4"/>
          <p:cNvSpPr>
            <a:spLocks noChangeArrowheads="1"/>
          </p:cNvSpPr>
          <p:nvPr/>
        </p:nvSpPr>
        <p:spPr bwMode="auto">
          <a:xfrm>
            <a:off x="844300" y="5253789"/>
            <a:ext cx="7429500" cy="1323439"/>
          </a:xfrm>
          <a:prstGeom prst="rect">
            <a:avLst/>
          </a:prstGeom>
          <a:noFill/>
          <a:ln w="9525">
            <a:noFill/>
            <a:miter lim="800000"/>
            <a:headEnd/>
            <a:tailEnd/>
          </a:ln>
        </p:spPr>
        <p:txBody>
          <a:bodyPr>
            <a:prstTxWarp prst="textNoShape">
              <a:avLst/>
            </a:prstTxWarp>
            <a:spAutoFit/>
          </a:bodyPr>
          <a:lstStyle/>
          <a:p>
            <a:pPr marL="342900" indent="-342900">
              <a:buFont typeface="Calibri" pitchFamily="-107" charset="0"/>
              <a:buAutoNum type="arabicPeriod"/>
            </a:pPr>
            <a:r>
              <a:rPr lang="en-CA" sz="2000" dirty="0">
                <a:latin typeface="Calibri" pitchFamily="-107" charset="0"/>
              </a:rPr>
              <a:t>“CSS-ML“ - minimize conditional sum-of-squares to find starting values then maximum likelihood (the default method)</a:t>
            </a:r>
          </a:p>
          <a:p>
            <a:pPr marL="342900" indent="-342900">
              <a:buFont typeface="Calibri" pitchFamily="-107" charset="0"/>
              <a:buAutoNum type="arabicPeriod"/>
            </a:pPr>
            <a:r>
              <a:rPr lang="en-CA" sz="2000" dirty="0">
                <a:latin typeface="Calibri" pitchFamily="-107" charset="0"/>
              </a:rPr>
              <a:t>“ML"  - maximum likelihood</a:t>
            </a:r>
          </a:p>
          <a:p>
            <a:pPr marL="342900" indent="-342900">
              <a:buFont typeface="Calibri" pitchFamily="-107" charset="0"/>
              <a:buAutoNum type="arabicPeriod"/>
            </a:pPr>
            <a:r>
              <a:rPr lang="en-CA" sz="2000" dirty="0">
                <a:latin typeface="Calibri" pitchFamily="-107" charset="0"/>
              </a:rPr>
              <a:t>“CSS"  - minimize conditional sum-of-squares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827088" y="304800"/>
            <a:ext cx="8316912" cy="1431925"/>
          </a:xfrm>
        </p:spPr>
        <p:txBody>
          <a:bodyPr/>
          <a:lstStyle/>
          <a:p>
            <a:r>
              <a:rPr lang="en-GB"/>
              <a:t>The autocorrelation</a:t>
            </a:r>
            <a:r>
              <a:rPr lang="hu-HU"/>
              <a:t> </a:t>
            </a:r>
            <a:r>
              <a:rPr lang="en-GB"/>
              <a:t>function</a:t>
            </a:r>
            <a:endParaRPr lang="hu-HU"/>
          </a:p>
        </p:txBody>
      </p:sp>
      <p:sp>
        <p:nvSpPr>
          <p:cNvPr id="15363" name="Rectangle 3"/>
          <p:cNvSpPr>
            <a:spLocks noGrp="1" noChangeArrowheads="1"/>
          </p:cNvSpPr>
          <p:nvPr>
            <p:ph type="body" idx="1"/>
          </p:nvPr>
        </p:nvSpPr>
        <p:spPr>
          <a:xfrm>
            <a:off x="1066800" y="1981200"/>
            <a:ext cx="8077200" cy="4114800"/>
          </a:xfrm>
        </p:spPr>
        <p:txBody>
          <a:bodyPr/>
          <a:lstStyle/>
          <a:p>
            <a:pPr>
              <a:lnSpc>
                <a:spcPct val="90000"/>
              </a:lnSpc>
            </a:pPr>
            <a:r>
              <a:rPr lang="en-GB" sz="2800" dirty="0"/>
              <a:t>The dependence structure of a stationary time series is characterized by the autocorrelation function. </a:t>
            </a:r>
            <a:endParaRPr lang="hu-HU" sz="2800" dirty="0"/>
          </a:p>
          <a:p>
            <a:pPr>
              <a:lnSpc>
                <a:spcPct val="90000"/>
              </a:lnSpc>
            </a:pPr>
            <a:r>
              <a:rPr lang="en-GB" sz="2800" dirty="0"/>
              <a:t>The autocorrelation function is defined as the correlation between </a:t>
            </a:r>
            <a:r>
              <a:rPr lang="en-GB" sz="2800" dirty="0" err="1"/>
              <a:t>z</a:t>
            </a:r>
            <a:r>
              <a:rPr lang="en-GB" sz="2800" baseline="-20000" dirty="0" err="1"/>
              <a:t>t</a:t>
            </a:r>
            <a:r>
              <a:rPr lang="en-GB" sz="2800" dirty="0"/>
              <a:t> and </a:t>
            </a:r>
            <a:r>
              <a:rPr lang="en-GB" sz="2800" dirty="0" err="1"/>
              <a:t>z</a:t>
            </a:r>
            <a:r>
              <a:rPr lang="en-GB" sz="2800" baseline="-20000" dirty="0" err="1"/>
              <a:t>t+k</a:t>
            </a:r>
            <a:r>
              <a:rPr lang="en-GB" sz="2800" dirty="0"/>
              <a:t>; </a:t>
            </a:r>
            <a:r>
              <a:rPr lang="en-GB" sz="2800" dirty="0">
                <a:sym typeface="Symbol" pitchFamily="-107" charset="2"/>
              </a:rPr>
              <a:t></a:t>
            </a:r>
            <a:r>
              <a:rPr lang="en-GB" sz="2800" baseline="-20000" dirty="0"/>
              <a:t>k</a:t>
            </a:r>
            <a:r>
              <a:rPr lang="en-GB" sz="2800" dirty="0"/>
              <a:t>=correlation(</a:t>
            </a:r>
            <a:r>
              <a:rPr lang="en-GB" sz="2800" dirty="0" err="1"/>
              <a:t>z</a:t>
            </a:r>
            <a:r>
              <a:rPr lang="en-GB" sz="2800" baseline="-20000" dirty="0" err="1"/>
              <a:t>t</a:t>
            </a:r>
            <a:r>
              <a:rPr lang="en-GB" sz="2800" dirty="0" err="1"/>
              <a:t>,z</a:t>
            </a:r>
            <a:r>
              <a:rPr lang="en-GB" sz="2800" baseline="-20000" dirty="0" err="1"/>
              <a:t>t+k</a:t>
            </a:r>
            <a:r>
              <a:rPr lang="en-GB" sz="2800" dirty="0"/>
              <a:t>), k is called the time lag. </a:t>
            </a:r>
            <a:endParaRPr lang="hu-HU" sz="2800" dirty="0"/>
          </a:p>
          <a:p>
            <a:pPr>
              <a:lnSpc>
                <a:spcPct val="90000"/>
              </a:lnSpc>
            </a:pPr>
            <a:r>
              <a:rPr lang="en-GB" sz="2800" dirty="0"/>
              <a:t>The </a:t>
            </a:r>
            <a:r>
              <a:rPr lang="en-GB" sz="2800" dirty="0" smtClean="0"/>
              <a:t>autocorrelation function is estimated by the empirical autocorrelation function: </a:t>
            </a:r>
            <a:r>
              <a:rPr lang="en-GB" sz="2800" dirty="0" err="1"/>
              <a:t>r</a:t>
            </a:r>
            <a:r>
              <a:rPr lang="en-GB" sz="2800" baseline="-20000" dirty="0" err="1"/>
              <a:t>k</a:t>
            </a:r>
            <a:r>
              <a:rPr lang="en-GB" sz="2800" dirty="0"/>
              <a:t>=</a:t>
            </a:r>
            <a:r>
              <a:rPr lang="en-GB" sz="2800" dirty="0" err="1"/>
              <a:t>c</a:t>
            </a:r>
            <a:r>
              <a:rPr lang="en-GB" sz="2800" baseline="-20000" dirty="0" err="1"/>
              <a:t>k</a:t>
            </a:r>
            <a:r>
              <a:rPr lang="en-GB" sz="2800" dirty="0"/>
              <a:t>/c</a:t>
            </a:r>
            <a:r>
              <a:rPr lang="en-GB" sz="2800" baseline="-20000" dirty="0"/>
              <a:t>0</a:t>
            </a:r>
            <a:r>
              <a:rPr lang="hu-HU" sz="2800" dirty="0"/>
              <a:t>.</a:t>
            </a:r>
          </a:p>
          <a:p>
            <a:pPr>
              <a:lnSpc>
                <a:spcPct val="90000"/>
              </a:lnSpc>
            </a:pPr>
            <a:endParaRPr lang="hu-HU" sz="2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ARIMA </a:t>
            </a:r>
            <a:r>
              <a:rPr lang="en-US" b="1" u="sng" dirty="0" err="1" smtClean="0"/>
              <a:t>modelling</a:t>
            </a:r>
            <a:r>
              <a:rPr lang="en-US" b="1" u="sng" dirty="0" smtClean="0"/>
              <a:t> of a </a:t>
            </a:r>
            <a:r>
              <a:rPr lang="en-US" b="1" u="sng" dirty="0" err="1" smtClean="0"/>
              <a:t>univariate</a:t>
            </a:r>
            <a:r>
              <a:rPr lang="en-US" b="1" u="sng" dirty="0" smtClean="0"/>
              <a:t> time series. </a:t>
            </a:r>
            <a:endParaRPr lang="en-US" dirty="0"/>
          </a:p>
        </p:txBody>
      </p:sp>
      <p:sp>
        <p:nvSpPr>
          <p:cNvPr id="4" name="Content Placeholder 3"/>
          <p:cNvSpPr>
            <a:spLocks noGrp="1"/>
          </p:cNvSpPr>
          <p:nvPr>
            <p:ph sz="half" idx="1"/>
          </p:nvPr>
        </p:nvSpPr>
        <p:spPr/>
        <p:txBody>
          <a:bodyPr>
            <a:normAutofit fontScale="47500" lnSpcReduction="20000"/>
          </a:bodyPr>
          <a:lstStyle/>
          <a:p>
            <a:pPr eaLnBrk="0" hangingPunct="0"/>
            <a:r>
              <a:rPr lang="en-US" dirty="0" err="1">
                <a:latin typeface="Arial Unicode MS" pitchFamily="-112" charset="0"/>
              </a:rPr>
              <a:t>arima(x</a:t>
            </a:r>
            <a:r>
              <a:rPr lang="en-US" dirty="0">
                <a:latin typeface="Arial Unicode MS" pitchFamily="-112" charset="0"/>
              </a:rPr>
              <a:t>, order = c(0, 0, 0), </a:t>
            </a:r>
          </a:p>
          <a:p>
            <a:pPr eaLnBrk="0" hangingPunct="0"/>
            <a:r>
              <a:rPr lang="en-US" dirty="0">
                <a:latin typeface="Arial Unicode MS" pitchFamily="-112" charset="0"/>
              </a:rPr>
              <a:t>seasonal = </a:t>
            </a:r>
            <a:r>
              <a:rPr lang="en-US" dirty="0" err="1">
                <a:latin typeface="Arial Unicode MS" pitchFamily="-112" charset="0"/>
              </a:rPr>
              <a:t>list(order</a:t>
            </a:r>
            <a:r>
              <a:rPr lang="en-US" dirty="0">
                <a:latin typeface="Arial Unicode MS" pitchFamily="-112" charset="0"/>
              </a:rPr>
              <a:t> = c(0, 0, 0), period = NA), </a:t>
            </a:r>
            <a:r>
              <a:rPr lang="en-US" dirty="0" err="1">
                <a:latin typeface="Arial Unicode MS" pitchFamily="-112" charset="0"/>
              </a:rPr>
              <a:t>xreg</a:t>
            </a:r>
            <a:r>
              <a:rPr lang="en-US" dirty="0">
                <a:latin typeface="Arial Unicode MS" pitchFamily="-112" charset="0"/>
              </a:rPr>
              <a:t> = NULL, </a:t>
            </a:r>
          </a:p>
          <a:p>
            <a:pPr eaLnBrk="0" hangingPunct="0"/>
            <a:r>
              <a:rPr lang="en-US" dirty="0" err="1">
                <a:latin typeface="Arial Unicode MS" pitchFamily="-112" charset="0"/>
              </a:rPr>
              <a:t>include.mean</a:t>
            </a:r>
            <a:r>
              <a:rPr lang="en-US" dirty="0">
                <a:latin typeface="Arial Unicode MS" pitchFamily="-112" charset="0"/>
              </a:rPr>
              <a:t> = TRUE, </a:t>
            </a:r>
          </a:p>
          <a:p>
            <a:pPr eaLnBrk="0" hangingPunct="0"/>
            <a:r>
              <a:rPr lang="en-US" dirty="0" err="1">
                <a:latin typeface="Arial Unicode MS" pitchFamily="-112" charset="0"/>
              </a:rPr>
              <a:t>transform.pars</a:t>
            </a:r>
            <a:r>
              <a:rPr lang="en-US" dirty="0">
                <a:latin typeface="Arial Unicode MS" pitchFamily="-112" charset="0"/>
              </a:rPr>
              <a:t> = TRUE, </a:t>
            </a:r>
          </a:p>
          <a:p>
            <a:pPr eaLnBrk="0" hangingPunct="0"/>
            <a:r>
              <a:rPr lang="en-US" dirty="0">
                <a:latin typeface="Arial Unicode MS" pitchFamily="-112" charset="0"/>
              </a:rPr>
              <a:t>fixed = NULL, </a:t>
            </a:r>
          </a:p>
          <a:p>
            <a:pPr eaLnBrk="0" hangingPunct="0"/>
            <a:r>
              <a:rPr lang="en-US" dirty="0">
                <a:latin typeface="Arial Unicode MS" pitchFamily="-112" charset="0"/>
              </a:rPr>
              <a:t>init = NULL, </a:t>
            </a:r>
          </a:p>
          <a:p>
            <a:pPr eaLnBrk="0" hangingPunct="0"/>
            <a:r>
              <a:rPr lang="en-US" dirty="0">
                <a:latin typeface="Arial Unicode MS" pitchFamily="-112" charset="0"/>
              </a:rPr>
              <a:t>method = </a:t>
            </a:r>
            <a:r>
              <a:rPr lang="en-US" dirty="0" err="1">
                <a:latin typeface="Arial Unicode MS" pitchFamily="-112" charset="0"/>
              </a:rPr>
              <a:t>c("CSS</a:t>
            </a:r>
            <a:r>
              <a:rPr lang="en-US" dirty="0">
                <a:latin typeface="Arial Unicode MS" pitchFamily="-112" charset="0"/>
              </a:rPr>
              <a:t>-ML", "ML", "CSS"), </a:t>
            </a:r>
          </a:p>
          <a:p>
            <a:pPr eaLnBrk="0" hangingPunct="0"/>
            <a:r>
              <a:rPr lang="en-US" dirty="0" err="1">
                <a:latin typeface="Arial Unicode MS" pitchFamily="-112" charset="0"/>
              </a:rPr>
              <a:t>n.cond</a:t>
            </a:r>
            <a:r>
              <a:rPr lang="en-US" dirty="0">
                <a:latin typeface="Arial Unicode MS" pitchFamily="-112" charset="0"/>
              </a:rPr>
              <a:t>, </a:t>
            </a:r>
          </a:p>
          <a:p>
            <a:pPr eaLnBrk="0" hangingPunct="0"/>
            <a:r>
              <a:rPr lang="en-US" dirty="0" err="1">
                <a:latin typeface="Arial Unicode MS" pitchFamily="-112" charset="0"/>
              </a:rPr>
              <a:t>optim.method</a:t>
            </a:r>
            <a:r>
              <a:rPr lang="en-US" dirty="0">
                <a:latin typeface="Arial Unicode MS" pitchFamily="-112" charset="0"/>
              </a:rPr>
              <a:t> = "BFGS", </a:t>
            </a:r>
          </a:p>
          <a:p>
            <a:pPr eaLnBrk="0" hangingPunct="0"/>
            <a:r>
              <a:rPr lang="en-US" dirty="0" err="1">
                <a:latin typeface="Arial Unicode MS" pitchFamily="-112" charset="0"/>
              </a:rPr>
              <a:t>optim.control</a:t>
            </a:r>
            <a:r>
              <a:rPr lang="en-US" dirty="0">
                <a:latin typeface="Arial Unicode MS" pitchFamily="-112" charset="0"/>
              </a:rPr>
              <a:t> = list(), </a:t>
            </a:r>
          </a:p>
          <a:p>
            <a:pPr eaLnBrk="0" hangingPunct="0"/>
            <a:r>
              <a:rPr lang="en-US" dirty="0">
                <a:latin typeface="Arial Unicode MS" pitchFamily="-112" charset="0"/>
              </a:rPr>
              <a:t>kappa = 1e6) </a:t>
            </a:r>
            <a:endParaRPr lang="en-US" dirty="0"/>
          </a:p>
          <a:p>
            <a:pPr>
              <a:buNone/>
            </a:pPr>
            <a:endParaRPr lang="en-US" dirty="0"/>
          </a:p>
        </p:txBody>
      </p:sp>
      <p:sp>
        <p:nvSpPr>
          <p:cNvPr id="5" name="Content Placeholder 4"/>
          <p:cNvSpPr>
            <a:spLocks noGrp="1"/>
          </p:cNvSpPr>
          <p:nvPr>
            <p:ph sz="half" idx="2"/>
          </p:nvPr>
        </p:nvSpPr>
        <p:spPr/>
        <p:txBody>
          <a:bodyPr>
            <a:normAutofit fontScale="47500" lnSpcReduction="20000"/>
          </a:bodyPr>
          <a:lstStyle/>
          <a:p>
            <a:pPr marL="1433513" indent="-1433513">
              <a:buNone/>
              <a:tabLst>
                <a:tab pos="1433513" algn="l"/>
              </a:tabLst>
            </a:pPr>
            <a:endParaRPr lang="en-US" sz="3200" b="1" u="sng" dirty="0" smtClean="0">
              <a:latin typeface="Calibri" pitchFamily="-112" charset="0"/>
            </a:endParaRPr>
          </a:p>
          <a:p>
            <a:pPr marL="1433513" indent="-1433513">
              <a:buNone/>
              <a:tabLst>
                <a:tab pos="1433513" algn="l"/>
              </a:tabLst>
            </a:pPr>
            <a:r>
              <a:rPr lang="en-US" sz="3200" b="1" u="sng" dirty="0" smtClean="0">
                <a:latin typeface="Calibri" pitchFamily="-112" charset="0"/>
              </a:rPr>
              <a:t>X : a </a:t>
            </a:r>
            <a:r>
              <a:rPr lang="en-US" sz="3200" b="1" u="sng" dirty="0" err="1" smtClean="0">
                <a:latin typeface="Calibri" pitchFamily="-112" charset="0"/>
              </a:rPr>
              <a:t>univariate</a:t>
            </a:r>
            <a:r>
              <a:rPr lang="en-US" sz="3200" b="1" u="sng" dirty="0" smtClean="0">
                <a:latin typeface="Calibri" pitchFamily="-112" charset="0"/>
              </a:rPr>
              <a:t> time series </a:t>
            </a:r>
          </a:p>
          <a:p>
            <a:pPr marL="1433513" indent="-1433513">
              <a:buNone/>
              <a:tabLst>
                <a:tab pos="1433513" algn="l"/>
              </a:tabLst>
            </a:pPr>
            <a:r>
              <a:rPr lang="en-US" sz="3200" b="1" u="sng" dirty="0" smtClean="0">
                <a:latin typeface="Calibri" pitchFamily="-112" charset="0"/>
              </a:rPr>
              <a:t>Order : A specification of the non-seasonal part of the ARIMA model: the three components (</a:t>
            </a:r>
            <a:r>
              <a:rPr lang="en-US" sz="3200" b="1" u="sng" dirty="0" err="1" smtClean="0">
                <a:latin typeface="Calibri" pitchFamily="-112" charset="0"/>
              </a:rPr>
              <a:t>p</a:t>
            </a:r>
            <a:r>
              <a:rPr lang="en-US" sz="3200" b="1" u="sng" dirty="0" smtClean="0">
                <a:latin typeface="Calibri" pitchFamily="-112" charset="0"/>
              </a:rPr>
              <a:t>, </a:t>
            </a:r>
            <a:r>
              <a:rPr lang="en-US" sz="3200" b="1" u="sng" dirty="0" err="1" smtClean="0">
                <a:latin typeface="Calibri" pitchFamily="-112" charset="0"/>
              </a:rPr>
              <a:t>d</a:t>
            </a:r>
            <a:r>
              <a:rPr lang="en-US" sz="3200" b="1" u="sng" dirty="0" smtClean="0">
                <a:latin typeface="Calibri" pitchFamily="-112" charset="0"/>
              </a:rPr>
              <a:t>, </a:t>
            </a:r>
            <a:r>
              <a:rPr lang="en-US" sz="3200" b="1" u="sng" dirty="0" err="1" smtClean="0">
                <a:latin typeface="Calibri" pitchFamily="-112" charset="0"/>
              </a:rPr>
              <a:t>q</a:t>
            </a:r>
            <a:r>
              <a:rPr lang="en-US" sz="3200" b="1" u="sng" dirty="0" smtClean="0">
                <a:latin typeface="Calibri" pitchFamily="-112" charset="0"/>
              </a:rPr>
              <a:t>) are the AR order, the degree of differencing, and the MA order.</a:t>
            </a:r>
          </a:p>
          <a:p>
            <a:pPr marL="1433513" indent="-1433513">
              <a:buNone/>
              <a:tabLst>
                <a:tab pos="1433513" algn="l"/>
              </a:tabLst>
            </a:pPr>
            <a:r>
              <a:rPr lang="en-US" sz="3200" b="1" u="sng" dirty="0" smtClean="0">
                <a:latin typeface="Calibri" pitchFamily="-112" charset="0"/>
              </a:rPr>
              <a:t>seasonal 	A specification of the seasonal part of the ARIMA model, plus the period (which defaults to </a:t>
            </a:r>
            <a:r>
              <a:rPr lang="en-US" sz="3200" b="1" u="sng" dirty="0" err="1" smtClean="0">
                <a:latin typeface="Calibri" pitchFamily="-112" charset="0"/>
              </a:rPr>
              <a:t>frequency(x</a:t>
            </a:r>
            <a:r>
              <a:rPr lang="en-US" sz="3200" b="1" u="sng" dirty="0" smtClean="0">
                <a:latin typeface="Calibri" pitchFamily="-112" charset="0"/>
              </a:rPr>
              <a:t>)). This should be a list with components order and period, but a specification of just a numeric vector of length 3 will be turned into a suitable list with the specification as the order.</a:t>
            </a:r>
          </a:p>
          <a:p>
            <a:pPr marL="1433513" indent="-1433513">
              <a:buNone/>
              <a:tabLst>
                <a:tab pos="1433513" algn="l"/>
              </a:tabLst>
            </a:pPr>
            <a:r>
              <a:rPr lang="en-US" sz="3200" b="1" u="sng" dirty="0" err="1" smtClean="0">
                <a:latin typeface="Calibri" pitchFamily="-112" charset="0"/>
              </a:rPr>
              <a:t>xreg</a:t>
            </a:r>
            <a:r>
              <a:rPr lang="en-US" sz="3200" b="1" u="sng" dirty="0" smtClean="0">
                <a:latin typeface="Calibri" pitchFamily="-112" charset="0"/>
              </a:rPr>
              <a:t> : Optionally, a vector or matrix of external </a:t>
            </a:r>
            <a:r>
              <a:rPr lang="en-US" sz="3200" b="1" u="sng" dirty="0" err="1" smtClean="0">
                <a:latin typeface="Calibri" pitchFamily="-112" charset="0"/>
              </a:rPr>
              <a:t>regressors</a:t>
            </a:r>
            <a:r>
              <a:rPr lang="en-US" sz="3200" b="1" u="sng" dirty="0" smtClean="0">
                <a:latin typeface="Calibri" pitchFamily="-112" charset="0"/>
              </a:rPr>
              <a:t>, which must have the same number of rows as </a:t>
            </a:r>
            <a:r>
              <a:rPr lang="en-US" sz="3200" b="1" u="sng" dirty="0" err="1" smtClean="0">
                <a:latin typeface="Calibri" pitchFamily="-112" charset="0"/>
              </a:rPr>
              <a:t>x</a:t>
            </a:r>
            <a:r>
              <a:rPr lang="en-US" sz="3200" b="1" u="sng" dirty="0" smtClean="0">
                <a:latin typeface="Calibri" pitchFamily="-112" charset="0"/>
              </a:rPr>
              <a:t>.</a:t>
            </a:r>
          </a:p>
          <a:p>
            <a:pPr marL="1433513" indent="-1433513">
              <a:buNone/>
              <a:tabLst>
                <a:tab pos="1433513" algn="l"/>
              </a:tabLst>
            </a:pPr>
            <a:endParaRPr lang="en-US" sz="3200" b="1" u="sng" dirty="0" smtClean="0">
              <a:latin typeface="Calibri" pitchFamily="-112"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Tools for identifying ARIMA models: </a:t>
            </a:r>
            <a:br>
              <a:rPr lang="en-US" dirty="0" smtClean="0"/>
            </a:br>
            <a:r>
              <a:rPr lang="en-US" dirty="0" smtClean="0"/>
              <a:t>ACF and PACF plots</a:t>
            </a:r>
            <a:endParaRPr lang="en-US" dirty="0"/>
          </a:p>
        </p:txBody>
      </p:sp>
      <p:sp>
        <p:nvSpPr>
          <p:cNvPr id="3" name="Content Placeholder 2"/>
          <p:cNvSpPr>
            <a:spLocks noGrp="1"/>
          </p:cNvSpPr>
          <p:nvPr>
            <p:ph idx="1"/>
          </p:nvPr>
        </p:nvSpPr>
        <p:spPr>
          <a:xfrm>
            <a:off x="457200" y="1600200"/>
            <a:ext cx="4542183" cy="4525963"/>
          </a:xfrm>
        </p:spPr>
        <p:txBody>
          <a:bodyPr>
            <a:normAutofit fontScale="85000" lnSpcReduction="10000"/>
          </a:bodyPr>
          <a:lstStyle/>
          <a:p>
            <a:r>
              <a:rPr lang="en-US" dirty="0" smtClean="0"/>
              <a:t> The autocorrelation function (ACF) plot shows the  correlation of the series with itself at different lags</a:t>
            </a:r>
          </a:p>
          <a:p>
            <a:endParaRPr lang="en-US" dirty="0" smtClean="0"/>
          </a:p>
          <a:p>
            <a:r>
              <a:rPr lang="en-US" dirty="0" smtClean="0"/>
              <a:t>The partial autocorrelation function (PACF) plot shows the amount of autocorrelation at lag k that is not explained by lower-order autocorrelations</a:t>
            </a:r>
          </a:p>
          <a:p>
            <a:endParaRPr lang="en-US" dirty="0"/>
          </a:p>
        </p:txBody>
      </p:sp>
      <p:pic>
        <p:nvPicPr>
          <p:cNvPr id="4" name="Picture 3"/>
          <p:cNvPicPr>
            <a:picLocks noChangeAspect="1"/>
          </p:cNvPicPr>
          <p:nvPr/>
        </p:nvPicPr>
        <p:blipFill>
          <a:blip r:embed="rId2"/>
          <a:stretch>
            <a:fillRect/>
          </a:stretch>
        </p:blipFill>
        <p:spPr>
          <a:xfrm>
            <a:off x="4999383" y="2491581"/>
            <a:ext cx="3657600" cy="274320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Seasonal Models</a:t>
            </a:r>
            <a:endParaRPr lang="en-CA" dirty="0"/>
          </a:p>
        </p:txBody>
      </p:sp>
      <p:sp>
        <p:nvSpPr>
          <p:cNvPr id="3" name="Content Placeholder 2"/>
          <p:cNvSpPr>
            <a:spLocks noGrp="1"/>
          </p:cNvSpPr>
          <p:nvPr>
            <p:ph sz="quarter" idx="1"/>
          </p:nvPr>
        </p:nvSpPr>
        <p:spPr/>
        <p:txBody>
          <a:bodyPr>
            <a:normAutofit fontScale="85000" lnSpcReduction="20000"/>
          </a:bodyPr>
          <a:lstStyle/>
          <a:p>
            <a:r>
              <a:rPr lang="en-CA" dirty="0" smtClean="0"/>
              <a:t>For ARIMA models, the serial dependence of the current observation to the previous observations was often strongest for the immediate past and followed a decaying pattern as we move further back in time.</a:t>
            </a:r>
          </a:p>
          <a:p>
            <a:r>
              <a:rPr lang="en-CA" dirty="0" smtClean="0"/>
              <a:t>For some systems, this dependence shows a </a:t>
            </a:r>
            <a:r>
              <a:rPr lang="en-CA" dirty="0" smtClean="0">
                <a:solidFill>
                  <a:srgbClr val="C00000"/>
                </a:solidFill>
              </a:rPr>
              <a:t>repeating</a:t>
            </a:r>
            <a:r>
              <a:rPr lang="en-CA" dirty="0" smtClean="0"/>
              <a:t>, </a:t>
            </a:r>
            <a:r>
              <a:rPr lang="en-CA" dirty="0" smtClean="0">
                <a:solidFill>
                  <a:srgbClr val="C00000"/>
                </a:solidFill>
              </a:rPr>
              <a:t>cyclic</a:t>
            </a:r>
            <a:r>
              <a:rPr lang="en-CA" dirty="0" smtClean="0"/>
              <a:t> behaviour.</a:t>
            </a:r>
          </a:p>
          <a:p>
            <a:r>
              <a:rPr lang="en-CA" dirty="0" smtClean="0"/>
              <a:t>This cyclic pattern or as more commonly called seasonal pattern can be effectively used to further improve the forecasting performance.</a:t>
            </a:r>
          </a:p>
          <a:p>
            <a:r>
              <a:rPr lang="en-CA" dirty="0" smtClean="0"/>
              <a:t>The ARIMA models are flexible enough to allow for modeling both seasonal and non-seasonal dependence.</a:t>
            </a:r>
            <a:endParaRPr lang="en-CA"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Temperature Prediction Using Seasonal ARIMA </a:t>
            </a:r>
            <a:endParaRPr lang="en-US" dirty="0"/>
          </a:p>
        </p:txBody>
      </p:sp>
      <p:pic>
        <p:nvPicPr>
          <p:cNvPr id="4" name="Picture 3"/>
          <p:cNvPicPr>
            <a:picLocks noChangeAspect="1"/>
          </p:cNvPicPr>
          <p:nvPr/>
        </p:nvPicPr>
        <p:blipFill>
          <a:blip r:embed="rId2"/>
          <a:stretch>
            <a:fillRect/>
          </a:stretch>
        </p:blipFill>
        <p:spPr>
          <a:xfrm>
            <a:off x="4890372" y="1898374"/>
            <a:ext cx="3657600" cy="2743200"/>
          </a:xfrm>
          <a:prstGeom prst="rect">
            <a:avLst/>
          </a:prstGeom>
        </p:spPr>
      </p:pic>
      <p:pic>
        <p:nvPicPr>
          <p:cNvPr id="5" name="Picture 4"/>
          <p:cNvPicPr>
            <a:picLocks noChangeAspect="1"/>
          </p:cNvPicPr>
          <p:nvPr/>
        </p:nvPicPr>
        <p:blipFill>
          <a:blip r:embed="rId3"/>
          <a:stretch>
            <a:fillRect/>
          </a:stretch>
        </p:blipFill>
        <p:spPr>
          <a:xfrm>
            <a:off x="457200" y="1828800"/>
            <a:ext cx="3657600" cy="2743200"/>
          </a:xfrm>
          <a:prstGeom prst="rect">
            <a:avLst/>
          </a:prstGeom>
        </p:spPr>
      </p:pic>
      <p:sp>
        <p:nvSpPr>
          <p:cNvPr id="6" name="Rectangle 5"/>
          <p:cNvSpPr/>
          <p:nvPr/>
        </p:nvSpPr>
        <p:spPr>
          <a:xfrm>
            <a:off x="6738730" y="6308725"/>
            <a:ext cx="2405270" cy="47218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err="1" smtClean="0">
                <a:ln w="0"/>
                <a:solidFill>
                  <a:schemeClr val="tx1"/>
                </a:solidFill>
                <a:effectLst>
                  <a:outerShdw blurRad="38100" dist="19050" dir="2700000" algn="tl" rotWithShape="0">
                    <a:schemeClr val="dk1">
                      <a:alpha val="40000"/>
                    </a:schemeClr>
                  </a:outerShdw>
                </a:effectLst>
              </a:rPr>
              <a:t>ARIMA_DemoTemp.R</a:t>
            </a:r>
            <a:endParaRPr lang="en-US"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38882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2562" name="Rectangle 2"/>
          <p:cNvSpPr>
            <a:spLocks noGrp="1" noChangeArrowheads="1"/>
          </p:cNvSpPr>
          <p:nvPr>
            <p:ph type="title"/>
          </p:nvPr>
        </p:nvSpPr>
        <p:spPr>
          <a:xfrm>
            <a:off x="152400" y="433388"/>
            <a:ext cx="8229600" cy="457200"/>
          </a:xfrm>
        </p:spPr>
        <p:txBody>
          <a:bodyPr>
            <a:normAutofit fontScale="90000"/>
          </a:bodyPr>
          <a:lstStyle/>
          <a:p>
            <a:r>
              <a:rPr lang="en-US" dirty="0" smtClean="0"/>
              <a:t>Time Series Examples</a:t>
            </a:r>
            <a:endParaRPr lang="en-US" dirty="0"/>
          </a:p>
        </p:txBody>
      </p:sp>
      <p:sp>
        <p:nvSpPr>
          <p:cNvPr id="1602563" name="Text Box 3"/>
          <p:cNvSpPr txBox="1">
            <a:spLocks noChangeArrowheads="1"/>
          </p:cNvSpPr>
          <p:nvPr/>
        </p:nvSpPr>
        <p:spPr bwMode="auto">
          <a:xfrm>
            <a:off x="255588" y="1096963"/>
            <a:ext cx="8126412" cy="427037"/>
          </a:xfrm>
          <a:prstGeom prst="rect">
            <a:avLst/>
          </a:prstGeom>
          <a:solidFill>
            <a:srgbClr val="99CCFF"/>
          </a:solidFill>
          <a:ln w="9525">
            <a:noFill/>
            <a:miter lim="800000"/>
            <a:headEnd/>
            <a:tailEnd/>
          </a:ln>
          <a:effectLst>
            <a:outerShdw dist="107763" dir="2700000" algn="ctr" rotWithShape="0">
              <a:schemeClr val="bg2">
                <a:alpha val="50000"/>
              </a:schemeClr>
            </a:outerShdw>
          </a:effectLst>
        </p:spPr>
        <p:txBody>
          <a:bodyPr wrap="square">
            <a:spAutoFit/>
          </a:bodyPr>
          <a:lstStyle/>
          <a:p>
            <a:pPr algn="ctr" eaLnBrk="0" hangingPunct="0">
              <a:spcBef>
                <a:spcPct val="50000"/>
              </a:spcBef>
            </a:pPr>
            <a:r>
              <a:rPr lang="en-US" sz="2200" b="1">
                <a:latin typeface="Arial" pitchFamily="34" charset="0"/>
              </a:rPr>
              <a:t>Definition:</a:t>
            </a:r>
            <a:r>
              <a:rPr lang="en-US" sz="2200">
                <a:latin typeface="Arial" pitchFamily="34" charset="0"/>
              </a:rPr>
              <a:t> </a:t>
            </a:r>
            <a:r>
              <a:rPr lang="en-US" sz="2200" i="1">
                <a:latin typeface="Arial" pitchFamily="34" charset="0"/>
              </a:rPr>
              <a:t>A sequence of measurements over time</a:t>
            </a:r>
          </a:p>
        </p:txBody>
      </p:sp>
      <p:sp>
        <p:nvSpPr>
          <p:cNvPr id="1602564" name="Rectangle 4"/>
          <p:cNvSpPr>
            <a:spLocks noChangeArrowheads="1"/>
          </p:cNvSpPr>
          <p:nvPr/>
        </p:nvSpPr>
        <p:spPr bwMode="auto">
          <a:xfrm>
            <a:off x="685801" y="1633538"/>
            <a:ext cx="3538537" cy="4038600"/>
          </a:xfrm>
          <a:prstGeom prst="rect">
            <a:avLst/>
          </a:prstGeom>
          <a:noFill/>
          <a:ln w="9525">
            <a:noFill/>
            <a:miter lim="800000"/>
            <a:headEnd/>
            <a:tailEnd/>
          </a:ln>
          <a:effectLst/>
        </p:spPr>
        <p:txBody>
          <a:bodyPr/>
          <a:lstStyle/>
          <a:p>
            <a:pPr marL="342900" indent="-342900">
              <a:lnSpc>
                <a:spcPct val="90000"/>
              </a:lnSpc>
              <a:spcBef>
                <a:spcPct val="35000"/>
              </a:spcBef>
              <a:spcAft>
                <a:spcPct val="15000"/>
              </a:spcAft>
              <a:buClr>
                <a:schemeClr val="accent2"/>
              </a:buClr>
              <a:buFont typeface="Wingdings" pitchFamily="2" charset="2"/>
              <a:buChar char="§"/>
            </a:pPr>
            <a:r>
              <a:rPr lang="en-US" sz="2400" b="1" i="1" dirty="0" smtClean="0">
                <a:latin typeface="Arial" pitchFamily="34" charset="0"/>
              </a:rPr>
              <a:t>Biology</a:t>
            </a:r>
          </a:p>
          <a:p>
            <a:pPr marL="342900" indent="-342900">
              <a:lnSpc>
                <a:spcPct val="90000"/>
              </a:lnSpc>
              <a:spcBef>
                <a:spcPct val="35000"/>
              </a:spcBef>
              <a:spcAft>
                <a:spcPct val="15000"/>
              </a:spcAft>
              <a:buClr>
                <a:schemeClr val="accent2"/>
              </a:buClr>
              <a:buFont typeface="Wingdings" pitchFamily="2" charset="2"/>
              <a:buChar char="§"/>
            </a:pPr>
            <a:r>
              <a:rPr lang="en-US" sz="2400" b="1" i="1" dirty="0" smtClean="0">
                <a:latin typeface="Arial" pitchFamily="34" charset="0"/>
              </a:rPr>
              <a:t>Meteorology</a:t>
            </a:r>
          </a:p>
          <a:p>
            <a:pPr marL="342900" indent="-342900">
              <a:lnSpc>
                <a:spcPct val="90000"/>
              </a:lnSpc>
              <a:spcBef>
                <a:spcPct val="35000"/>
              </a:spcBef>
              <a:spcAft>
                <a:spcPct val="15000"/>
              </a:spcAft>
              <a:buClr>
                <a:schemeClr val="accent2"/>
              </a:buClr>
              <a:buFont typeface="Wingdings" pitchFamily="2" charset="2"/>
              <a:buChar char="§"/>
            </a:pPr>
            <a:r>
              <a:rPr lang="en-US" sz="2400" b="1" i="1" dirty="0" smtClean="0">
                <a:latin typeface="Arial" pitchFamily="34" charset="0"/>
              </a:rPr>
              <a:t>Finance</a:t>
            </a:r>
            <a:endParaRPr lang="en-US" sz="2400" b="1" i="1" dirty="0">
              <a:latin typeface="Arial" pitchFamily="34" charset="0"/>
            </a:endParaRPr>
          </a:p>
          <a:p>
            <a:pPr marL="342900" indent="-342900">
              <a:lnSpc>
                <a:spcPct val="90000"/>
              </a:lnSpc>
              <a:spcBef>
                <a:spcPct val="35000"/>
              </a:spcBef>
              <a:spcAft>
                <a:spcPct val="15000"/>
              </a:spcAft>
              <a:buClr>
                <a:schemeClr val="accent2"/>
              </a:buClr>
              <a:buFont typeface="Wingdings" pitchFamily="2" charset="2"/>
              <a:buChar char="§"/>
            </a:pPr>
            <a:r>
              <a:rPr lang="en-US" sz="2400" b="1" i="1" dirty="0" smtClean="0">
                <a:latin typeface="Arial" pitchFamily="34" charset="0"/>
              </a:rPr>
              <a:t>Social science</a:t>
            </a:r>
            <a:endParaRPr lang="en-US" sz="2400" b="1" i="1" dirty="0">
              <a:latin typeface="Arial" pitchFamily="34" charset="0"/>
            </a:endParaRPr>
          </a:p>
          <a:p>
            <a:pPr marL="342900" indent="-342900">
              <a:lnSpc>
                <a:spcPct val="90000"/>
              </a:lnSpc>
              <a:spcBef>
                <a:spcPct val="35000"/>
              </a:spcBef>
              <a:spcAft>
                <a:spcPct val="15000"/>
              </a:spcAft>
              <a:buClr>
                <a:schemeClr val="accent2"/>
              </a:buClr>
              <a:buFont typeface="Wingdings" pitchFamily="2" charset="2"/>
              <a:buChar char="§"/>
            </a:pPr>
            <a:r>
              <a:rPr lang="en-US" sz="2400" b="1" i="1" dirty="0" smtClean="0">
                <a:latin typeface="Arial" pitchFamily="34" charset="0"/>
              </a:rPr>
              <a:t>Epidemiology</a:t>
            </a:r>
            <a:endParaRPr lang="en-US" sz="2400" b="1" i="1" dirty="0">
              <a:latin typeface="Arial" pitchFamily="34" charset="0"/>
            </a:endParaRPr>
          </a:p>
          <a:p>
            <a:pPr marL="342900" indent="-342900">
              <a:lnSpc>
                <a:spcPct val="90000"/>
              </a:lnSpc>
              <a:spcBef>
                <a:spcPct val="35000"/>
              </a:spcBef>
              <a:spcAft>
                <a:spcPct val="15000"/>
              </a:spcAft>
              <a:buClr>
                <a:schemeClr val="accent2"/>
              </a:buClr>
              <a:buFont typeface="Wingdings" pitchFamily="2" charset="2"/>
              <a:buChar char="§"/>
            </a:pPr>
            <a:r>
              <a:rPr lang="en-US" sz="2400" b="1" i="1" dirty="0" smtClean="0">
                <a:latin typeface="Arial" pitchFamily="34" charset="0"/>
              </a:rPr>
              <a:t>Medicine</a:t>
            </a:r>
          </a:p>
          <a:p>
            <a:pPr marL="342900" indent="-342900">
              <a:lnSpc>
                <a:spcPct val="90000"/>
              </a:lnSpc>
              <a:spcBef>
                <a:spcPct val="35000"/>
              </a:spcBef>
              <a:spcAft>
                <a:spcPct val="15000"/>
              </a:spcAft>
              <a:buClr>
                <a:schemeClr val="accent2"/>
              </a:buClr>
              <a:buFont typeface="Wingdings" pitchFamily="2" charset="2"/>
              <a:buChar char="§"/>
            </a:pPr>
            <a:r>
              <a:rPr lang="en-US" sz="2400" b="1" i="1" dirty="0" smtClean="0">
                <a:latin typeface="Arial" pitchFamily="34" charset="0"/>
              </a:rPr>
              <a:t>Speech</a:t>
            </a:r>
            <a:endParaRPr lang="en-US" sz="2400" b="1" i="1" dirty="0">
              <a:latin typeface="Arial" pitchFamily="34" charset="0"/>
            </a:endParaRPr>
          </a:p>
          <a:p>
            <a:pPr marL="342900" indent="-342900">
              <a:lnSpc>
                <a:spcPct val="90000"/>
              </a:lnSpc>
              <a:spcBef>
                <a:spcPct val="35000"/>
              </a:spcBef>
              <a:spcAft>
                <a:spcPct val="15000"/>
              </a:spcAft>
              <a:buClr>
                <a:schemeClr val="accent2"/>
              </a:buClr>
              <a:buFont typeface="Wingdings" pitchFamily="2" charset="2"/>
              <a:buChar char="§"/>
            </a:pPr>
            <a:r>
              <a:rPr lang="en-US" sz="2400" b="1" i="1" dirty="0" smtClean="0">
                <a:latin typeface="Arial" pitchFamily="34" charset="0"/>
              </a:rPr>
              <a:t>Geophysics</a:t>
            </a:r>
            <a:endParaRPr lang="en-US" sz="2400" b="1" i="1" dirty="0">
              <a:latin typeface="Arial" pitchFamily="34" charset="0"/>
            </a:endParaRPr>
          </a:p>
          <a:p>
            <a:pPr marL="342900" indent="-342900">
              <a:lnSpc>
                <a:spcPct val="90000"/>
              </a:lnSpc>
              <a:spcBef>
                <a:spcPct val="35000"/>
              </a:spcBef>
              <a:spcAft>
                <a:spcPct val="15000"/>
              </a:spcAft>
              <a:buClr>
                <a:schemeClr val="accent2"/>
              </a:buClr>
              <a:buFont typeface="Wingdings" pitchFamily="2" charset="2"/>
              <a:buChar char="§"/>
            </a:pPr>
            <a:r>
              <a:rPr lang="en-US" sz="2400" b="1" i="1" dirty="0" smtClean="0">
                <a:latin typeface="Arial" pitchFamily="34" charset="0"/>
              </a:rPr>
              <a:t>Seismology</a:t>
            </a:r>
          </a:p>
          <a:p>
            <a:pPr marL="342900" indent="-342900">
              <a:lnSpc>
                <a:spcPct val="90000"/>
              </a:lnSpc>
              <a:spcBef>
                <a:spcPct val="35000"/>
              </a:spcBef>
              <a:spcAft>
                <a:spcPct val="15000"/>
              </a:spcAft>
              <a:buClr>
                <a:schemeClr val="accent2"/>
              </a:buClr>
              <a:buFont typeface="Wingdings" pitchFamily="2" charset="2"/>
              <a:buChar char="§"/>
            </a:pPr>
            <a:r>
              <a:rPr lang="en-US" sz="2400" b="1" i="1" dirty="0" smtClean="0">
                <a:latin typeface="Arial" pitchFamily="34" charset="0"/>
              </a:rPr>
              <a:t>Robotics</a:t>
            </a:r>
            <a:endParaRPr lang="en-US" b="1" i="1" dirty="0">
              <a:latin typeface="Arial" pitchFamily="34" charset="0"/>
            </a:endParaRPr>
          </a:p>
        </p:txBody>
      </p:sp>
      <p:pic>
        <p:nvPicPr>
          <p:cNvPr id="5" name="Picture 26"/>
          <p:cNvPicPr>
            <a:picLocks noChangeAspect="1" noChangeArrowheads="1"/>
          </p:cNvPicPr>
          <p:nvPr/>
        </p:nvPicPr>
        <p:blipFill rotWithShape="1">
          <a:blip r:embed="rId3" cstate="print"/>
          <a:srcRect l="52839" t="20599" r="6792" b="11525"/>
          <a:stretch/>
        </p:blipFill>
        <p:spPr bwMode="black">
          <a:xfrm>
            <a:off x="6868006" y="4895323"/>
            <a:ext cx="1513994" cy="1662113"/>
          </a:xfrm>
          <a:prstGeom prst="rect">
            <a:avLst/>
          </a:prstGeom>
          <a:noFill/>
          <a:ln w="9525" algn="ctr">
            <a:noFill/>
            <a:miter lim="800000"/>
            <a:headEnd/>
            <a:tailEnd/>
          </a:ln>
          <a:effectLst/>
        </p:spPr>
      </p:pic>
      <p:pic>
        <p:nvPicPr>
          <p:cNvPr id="1028" name="Picture 4"/>
          <p:cNvPicPr>
            <a:picLocks noChangeAspect="1" noChangeArrowheads="1"/>
          </p:cNvPicPr>
          <p:nvPr/>
        </p:nvPicPr>
        <p:blipFill>
          <a:blip r:embed="rId4" cstate="print"/>
          <a:srcRect/>
          <a:stretch>
            <a:fillRect/>
          </a:stretch>
        </p:blipFill>
        <p:spPr bwMode="auto">
          <a:xfrm>
            <a:off x="6981898" y="1994740"/>
            <a:ext cx="1752600" cy="1400175"/>
          </a:xfrm>
          <a:prstGeom prst="rect">
            <a:avLst/>
          </a:prstGeom>
          <a:noFill/>
          <a:ln w="9525">
            <a:noFill/>
            <a:miter lim="800000"/>
            <a:headEnd/>
            <a:tailEnd/>
          </a:ln>
        </p:spPr>
      </p:pic>
      <p:pic>
        <p:nvPicPr>
          <p:cNvPr id="1026" name="Picture 2" descr="http://www.hazbintech.com/wp-content/uploads/2013/02/weatherstation03_l.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55115" y="1730375"/>
            <a:ext cx="2225799" cy="222579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4" descr="http://www.decagon.com/assets/Images/Product-Images/Sensors/Soil-Moisture-Sensors-PSub-1496-x-2250.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09227" y="4162549"/>
            <a:ext cx="1623738" cy="244212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thumb101.shutterstock.com/display_pic_with_logo/80483/80483,1264013849,7/stock-photo--d-render-stock-market-graph-44917930.jpg"/>
          <p:cNvPicPr>
            <a:picLocks noChangeAspect="1" noChangeArrowheads="1"/>
          </p:cNvPicPr>
          <p:nvPr/>
        </p:nvPicPr>
        <p:blipFill rotWithShape="1">
          <a:blip r:embed="rId7">
            <a:extLst>
              <a:ext uri="{28A0092B-C50C-407E-A947-70E740481C1C}">
                <a14:useLocalDpi xmlns:a14="http://schemas.microsoft.com/office/drawing/2010/main" val="0"/>
              </a:ext>
            </a:extLst>
          </a:blip>
          <a:srcRect b="26722"/>
          <a:stretch/>
        </p:blipFill>
        <p:spPr bwMode="auto">
          <a:xfrm>
            <a:off x="7096125" y="3865655"/>
            <a:ext cx="1766246" cy="10296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What is </a:t>
            </a:r>
            <a:br>
              <a:rPr lang="en-US" dirty="0" smtClean="0"/>
            </a:br>
            <a:r>
              <a:rPr lang="en-US" dirty="0" smtClean="0"/>
              <a:t>Time Series Analysis?</a:t>
            </a:r>
            <a:endParaRPr lang="en-US" dirty="0"/>
          </a:p>
        </p:txBody>
      </p:sp>
      <p:sp>
        <p:nvSpPr>
          <p:cNvPr id="3" name="Content Placeholder 2"/>
          <p:cNvSpPr>
            <a:spLocks noGrp="1"/>
          </p:cNvSpPr>
          <p:nvPr>
            <p:ph idx="1"/>
          </p:nvPr>
        </p:nvSpPr>
        <p:spPr/>
        <p:txBody>
          <a:bodyPr>
            <a:noAutofit/>
          </a:bodyPr>
          <a:lstStyle/>
          <a:p>
            <a:pPr marL="114300" indent="0" algn="just">
              <a:buNone/>
            </a:pPr>
            <a:r>
              <a:rPr lang="en-US" sz="2800" dirty="0" smtClean="0"/>
              <a:t>	Time </a:t>
            </a:r>
            <a:r>
              <a:rPr lang="en-US" sz="2800" dirty="0"/>
              <a:t>series analysis is a process of using statistical techniques to model and explain a time-dependent series of data points.	</a:t>
            </a:r>
            <a:endParaRPr lang="en-US" sz="2800" dirty="0" smtClean="0"/>
          </a:p>
          <a:p>
            <a:pPr lvl="1" algn="just">
              <a:buFont typeface="Wingdings" charset="2"/>
              <a:buChar char="Ø"/>
            </a:pPr>
            <a:r>
              <a:rPr lang="en-US" sz="2800" dirty="0" smtClean="0"/>
              <a:t>In </a:t>
            </a:r>
            <a:r>
              <a:rPr lang="en-US" sz="2800" dirty="0"/>
              <a:t>other words, we are studying data that is dependent on random variables (or vectors) as appose </a:t>
            </a:r>
            <a:r>
              <a:rPr lang="en-US" sz="2800" dirty="0" smtClean="0"/>
              <a:t>to studying </a:t>
            </a:r>
            <a:r>
              <a:rPr lang="en-US" sz="2800" dirty="0"/>
              <a:t>the dependence of one variable on another.</a:t>
            </a:r>
          </a:p>
          <a:p>
            <a:pPr lvl="1" indent="-342900" algn="just">
              <a:buFont typeface="Wingdings" charset="2"/>
              <a:buChar char="Ø"/>
            </a:pPr>
            <a:r>
              <a:rPr lang="en-US" sz="2800" dirty="0">
                <a:solidFill>
                  <a:srgbClr val="FF0000"/>
                </a:solidFill>
              </a:rPr>
              <a:t>We use time series models to help us generate future observations based on what we have seen. </a:t>
            </a:r>
          </a:p>
        </p:txBody>
      </p:sp>
    </p:spTree>
    <p:extLst>
      <p:ext uri="{BB962C8B-B14F-4D97-AF65-F5344CB8AC3E}">
        <p14:creationId xmlns:p14="http://schemas.microsoft.com/office/powerpoint/2010/main" val="919071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762000" y="304800"/>
            <a:ext cx="7772400" cy="1143000"/>
          </a:xfrm>
        </p:spPr>
        <p:txBody>
          <a:bodyPr/>
          <a:lstStyle/>
          <a:p>
            <a:r>
              <a:rPr lang="en-US" dirty="0"/>
              <a:t>Components of a Time Series</a:t>
            </a:r>
          </a:p>
        </p:txBody>
      </p:sp>
      <p:sp>
        <p:nvSpPr>
          <p:cNvPr id="13315" name="Rectangle 3"/>
          <p:cNvSpPr>
            <a:spLocks noGrp="1" noChangeArrowheads="1"/>
          </p:cNvSpPr>
          <p:nvPr>
            <p:ph type="body" idx="1"/>
          </p:nvPr>
        </p:nvSpPr>
        <p:spPr>
          <a:xfrm>
            <a:off x="685800" y="1600200"/>
            <a:ext cx="7772400" cy="4495800"/>
          </a:xfrm>
        </p:spPr>
        <p:txBody>
          <a:bodyPr/>
          <a:lstStyle/>
          <a:p>
            <a:pPr marL="609600" indent="-609600">
              <a:buFontTx/>
              <a:buAutoNum type="arabicPeriod"/>
            </a:pPr>
            <a:r>
              <a:rPr lang="en-US" b="1" dirty="0">
                <a:solidFill>
                  <a:schemeClr val="accent3">
                    <a:lumMod val="75000"/>
                  </a:schemeClr>
                </a:solidFill>
              </a:rPr>
              <a:t>Trend</a:t>
            </a:r>
            <a:r>
              <a:rPr lang="en-US" dirty="0">
                <a:solidFill>
                  <a:schemeClr val="accent3">
                    <a:lumMod val="75000"/>
                  </a:schemeClr>
                </a:solidFill>
              </a:rPr>
              <a:t> </a:t>
            </a:r>
            <a:r>
              <a:rPr lang="en-US" dirty="0"/>
              <a:t>– long term upward or downward movement</a:t>
            </a:r>
          </a:p>
          <a:p>
            <a:pPr marL="609600" indent="-609600">
              <a:buFontTx/>
              <a:buAutoNum type="arabicPeriod"/>
            </a:pPr>
            <a:r>
              <a:rPr lang="en-US" b="1" dirty="0">
                <a:solidFill>
                  <a:schemeClr val="accent5">
                    <a:lumMod val="75000"/>
                  </a:schemeClr>
                </a:solidFill>
              </a:rPr>
              <a:t>Seasonality</a:t>
            </a:r>
            <a:r>
              <a:rPr lang="en-US" dirty="0">
                <a:solidFill>
                  <a:schemeClr val="accent5">
                    <a:lumMod val="75000"/>
                  </a:schemeClr>
                </a:solidFill>
              </a:rPr>
              <a:t> </a:t>
            </a:r>
            <a:r>
              <a:rPr lang="en-US" dirty="0"/>
              <a:t>– the pattern that occurs every year</a:t>
            </a:r>
          </a:p>
          <a:p>
            <a:pPr marL="609600" indent="-609600">
              <a:buFontTx/>
              <a:buAutoNum type="arabicPeriod"/>
            </a:pPr>
            <a:r>
              <a:rPr lang="en-US" b="1" dirty="0">
                <a:solidFill>
                  <a:schemeClr val="bg2">
                    <a:lumMod val="25000"/>
                  </a:schemeClr>
                </a:solidFill>
              </a:rPr>
              <a:t>Cycles</a:t>
            </a:r>
            <a:r>
              <a:rPr lang="en-US" dirty="0">
                <a:solidFill>
                  <a:schemeClr val="bg2">
                    <a:lumMod val="25000"/>
                  </a:schemeClr>
                </a:solidFill>
              </a:rPr>
              <a:t> </a:t>
            </a:r>
            <a:r>
              <a:rPr lang="en-US" dirty="0"/>
              <a:t>– the pattern that occurs over a period of years</a:t>
            </a:r>
          </a:p>
          <a:p>
            <a:pPr marL="609600" indent="-609600">
              <a:buFontTx/>
              <a:buAutoNum type="arabicPeriod"/>
            </a:pPr>
            <a:r>
              <a:rPr lang="en-US" b="1" dirty="0">
                <a:solidFill>
                  <a:schemeClr val="accent6">
                    <a:lumMod val="75000"/>
                  </a:schemeClr>
                </a:solidFill>
              </a:rPr>
              <a:t>Random variations</a:t>
            </a:r>
            <a:r>
              <a:rPr lang="en-US" dirty="0">
                <a:solidFill>
                  <a:schemeClr val="accent6">
                    <a:lumMod val="75000"/>
                  </a:schemeClr>
                </a:solidFill>
              </a:rPr>
              <a:t> </a:t>
            </a:r>
            <a:r>
              <a:rPr lang="en-US" dirty="0"/>
              <a:t>– caused by chance and unusual events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t>Time Series Components</a:t>
            </a:r>
          </a:p>
        </p:txBody>
      </p:sp>
      <p:pic>
        <p:nvPicPr>
          <p:cNvPr id="36869" name="Picture 5" descr="fig11_2"/>
          <p:cNvPicPr>
            <a:picLocks noGrp="1" noChangeAspect="1" noChangeArrowheads="1"/>
          </p:cNvPicPr>
          <p:nvPr>
            <p:ph idx="1"/>
          </p:nvPr>
        </p:nvPicPr>
        <p:blipFill>
          <a:blip r:embed="rId2"/>
          <a:srcRect/>
          <a:stretch>
            <a:fillRect/>
          </a:stretch>
        </p:blipFill>
        <p:spPr>
          <a:xfrm>
            <a:off x="838200" y="1600200"/>
            <a:ext cx="7550150" cy="4865688"/>
          </a:xfrm>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7620000" cy="1637799"/>
          </a:xfrm>
        </p:spPr>
        <p:txBody>
          <a:bodyPr/>
          <a:lstStyle/>
          <a:p>
            <a:pPr algn="ctr"/>
            <a:r>
              <a:rPr lang="en-US" dirty="0" smtClean="0"/>
              <a:t>Why? </a:t>
            </a:r>
            <a:br>
              <a:rPr lang="en-US" dirty="0" smtClean="0"/>
            </a:br>
            <a:r>
              <a:rPr lang="en-US" dirty="0" smtClean="0"/>
              <a:t>Time </a:t>
            </a:r>
            <a:r>
              <a:rPr lang="en-US" dirty="0"/>
              <a:t>Series Analysis</a:t>
            </a:r>
          </a:p>
        </p:txBody>
      </p:sp>
      <p:sp>
        <p:nvSpPr>
          <p:cNvPr id="3" name="Content Placeholder 2"/>
          <p:cNvSpPr>
            <a:spLocks noGrp="1"/>
          </p:cNvSpPr>
          <p:nvPr>
            <p:ph idx="1"/>
          </p:nvPr>
        </p:nvSpPr>
        <p:spPr>
          <a:xfrm>
            <a:off x="844550" y="2292579"/>
            <a:ext cx="7919306" cy="3800522"/>
          </a:xfrm>
        </p:spPr>
        <p:txBody>
          <a:bodyPr>
            <a:normAutofit fontScale="77500" lnSpcReduction="20000"/>
          </a:bodyPr>
          <a:lstStyle/>
          <a:p>
            <a:pPr marL="0" indent="0">
              <a:buNone/>
            </a:pPr>
            <a:endParaRPr lang="en-US" dirty="0" smtClean="0"/>
          </a:p>
          <a:p>
            <a:pPr lvl="1"/>
            <a:r>
              <a:rPr lang="en-US" sz="3000" dirty="0" smtClean="0"/>
              <a:t>Gain a better understanding of the data</a:t>
            </a:r>
          </a:p>
          <a:p>
            <a:pPr lvl="1"/>
            <a:r>
              <a:rPr lang="en-US" sz="3000" dirty="0" smtClean="0"/>
              <a:t>Predict future values</a:t>
            </a:r>
          </a:p>
          <a:p>
            <a:pPr lvl="1"/>
            <a:r>
              <a:rPr lang="en-US" sz="3000" dirty="0" smtClean="0"/>
              <a:t>Optimally control systems</a:t>
            </a:r>
          </a:p>
          <a:p>
            <a:pPr lvl="1"/>
            <a:r>
              <a:rPr lang="en-US" sz="3000" dirty="0" smtClean="0"/>
              <a:t>Monitor processes</a:t>
            </a:r>
          </a:p>
          <a:p>
            <a:pPr lvl="1"/>
            <a:r>
              <a:rPr lang="en-US" sz="3000" dirty="0" smtClean="0"/>
              <a:t>Derive computer simulations</a:t>
            </a:r>
          </a:p>
          <a:p>
            <a:pPr lvl="1"/>
            <a:r>
              <a:rPr lang="en-US" sz="3000" dirty="0" smtClean="0"/>
              <a:t>Prepare countermeasures in cases of unexpected events</a:t>
            </a:r>
          </a:p>
          <a:p>
            <a:pPr lvl="1"/>
            <a:r>
              <a:rPr lang="en-US" sz="3000" dirty="0" smtClean="0"/>
              <a:t>Improve output, quality and/or performance of a system</a:t>
            </a:r>
          </a:p>
          <a:p>
            <a:pPr lvl="1"/>
            <a:endParaRPr lang="en-US" sz="3000" dirty="0"/>
          </a:p>
        </p:txBody>
      </p:sp>
    </p:spTree>
    <p:extLst>
      <p:ext uri="{BB962C8B-B14F-4D97-AF65-F5344CB8AC3E}">
        <p14:creationId xmlns:p14="http://schemas.microsoft.com/office/powerpoint/2010/main" val="3500669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143000"/>
          </a:xfrm>
        </p:spPr>
        <p:txBody>
          <a:bodyPr>
            <a:normAutofit/>
          </a:bodyPr>
          <a:lstStyle/>
          <a:p>
            <a:pPr algn="ctr"/>
            <a:r>
              <a:rPr lang="en-US" dirty="0">
                <a:solidFill>
                  <a:srgbClr val="2F2B20"/>
                </a:solidFill>
              </a:rPr>
              <a:t>Objective</a:t>
            </a:r>
          </a:p>
        </p:txBody>
      </p:sp>
      <p:sp>
        <p:nvSpPr>
          <p:cNvPr id="3" name="Content Placeholder 2"/>
          <p:cNvSpPr>
            <a:spLocks noGrp="1"/>
          </p:cNvSpPr>
          <p:nvPr>
            <p:ph idx="1"/>
          </p:nvPr>
        </p:nvSpPr>
        <p:spPr>
          <a:xfrm>
            <a:off x="207340" y="1600200"/>
            <a:ext cx="8483381" cy="4800600"/>
          </a:xfrm>
        </p:spPr>
        <p:txBody>
          <a:bodyPr>
            <a:normAutofit fontScale="85000" lnSpcReduction="20000"/>
          </a:bodyPr>
          <a:lstStyle/>
          <a:p>
            <a:pPr marL="0" indent="0">
              <a:buNone/>
            </a:pPr>
            <a:r>
              <a:rPr lang="en-US" sz="3200" dirty="0"/>
              <a:t>The main objective of time series </a:t>
            </a:r>
            <a:r>
              <a:rPr lang="en-US" sz="3200" dirty="0" smtClean="0"/>
              <a:t>analysis</a:t>
            </a:r>
            <a:endParaRPr lang="en-US" sz="3600" dirty="0" smtClean="0"/>
          </a:p>
          <a:p>
            <a:pPr marL="0" indent="0">
              <a:buNone/>
            </a:pPr>
            <a:endParaRPr lang="en-US" sz="3600" dirty="0" smtClean="0"/>
          </a:p>
          <a:p>
            <a:pPr marL="0" indent="0">
              <a:buNone/>
            </a:pPr>
            <a:r>
              <a:rPr lang="en-US" sz="3600" dirty="0" smtClean="0">
                <a:solidFill>
                  <a:srgbClr val="008000"/>
                </a:solidFill>
              </a:rPr>
              <a:t>Conversation </a:t>
            </a:r>
            <a:r>
              <a:rPr lang="en-US" sz="3600" dirty="0" smtClean="0"/>
              <a:t>– Convert data based on time</a:t>
            </a:r>
          </a:p>
          <a:p>
            <a:pPr marL="0" indent="0">
              <a:buNone/>
            </a:pPr>
            <a:endParaRPr lang="en-US" sz="3600" dirty="0" smtClean="0"/>
          </a:p>
          <a:p>
            <a:pPr marL="0" indent="0">
              <a:buNone/>
            </a:pPr>
            <a:r>
              <a:rPr lang="en-US" sz="3400" dirty="0" smtClean="0">
                <a:solidFill>
                  <a:schemeClr val="accent6">
                    <a:lumMod val="75000"/>
                  </a:schemeClr>
                </a:solidFill>
              </a:rPr>
              <a:t>Visualizing </a:t>
            </a:r>
            <a:r>
              <a:rPr lang="en-US" sz="3400" dirty="0" smtClean="0"/>
              <a:t>– Looking at the data with plots, graphs and other plotters.</a:t>
            </a:r>
            <a:endParaRPr lang="en-US" sz="3400" dirty="0">
              <a:solidFill>
                <a:schemeClr val="accent4">
                  <a:lumMod val="75000"/>
                </a:schemeClr>
              </a:solidFill>
            </a:endParaRPr>
          </a:p>
          <a:p>
            <a:pPr marL="0" indent="0">
              <a:buNone/>
            </a:pPr>
            <a:endParaRPr lang="en-US" sz="3400" dirty="0">
              <a:solidFill>
                <a:schemeClr val="accent4">
                  <a:lumMod val="75000"/>
                </a:schemeClr>
              </a:solidFill>
            </a:endParaRPr>
          </a:p>
          <a:p>
            <a:pPr marL="0" indent="0">
              <a:buNone/>
            </a:pPr>
            <a:r>
              <a:rPr lang="en-US" sz="3400" dirty="0" smtClean="0">
                <a:solidFill>
                  <a:schemeClr val="accent1">
                    <a:lumMod val="75000"/>
                  </a:schemeClr>
                </a:solidFill>
              </a:rPr>
              <a:t>Filtering </a:t>
            </a:r>
            <a:r>
              <a:rPr lang="en-US" sz="3400" dirty="0" smtClean="0"/>
              <a:t>– Used in preprocessing to </a:t>
            </a:r>
            <a:r>
              <a:rPr lang="en-US" sz="3400" dirty="0"/>
              <a:t>s</a:t>
            </a:r>
            <a:r>
              <a:rPr lang="en-US" sz="3400" dirty="0" smtClean="0"/>
              <a:t>mooth things out. </a:t>
            </a:r>
            <a:endParaRPr lang="en-US" sz="3400" dirty="0"/>
          </a:p>
          <a:p>
            <a:pPr marL="0" indent="0">
              <a:buNone/>
            </a:pPr>
            <a:endParaRPr lang="en-US" sz="3400" dirty="0">
              <a:solidFill>
                <a:srgbClr val="2F2B20"/>
              </a:solidFill>
            </a:endParaRPr>
          </a:p>
          <a:p>
            <a:pPr marL="0" indent="0">
              <a:buNone/>
            </a:pPr>
            <a:r>
              <a:rPr lang="en-US" sz="3400" dirty="0" smtClean="0">
                <a:solidFill>
                  <a:srgbClr val="8D873E"/>
                </a:solidFill>
              </a:rPr>
              <a:t>Prediction</a:t>
            </a:r>
            <a:r>
              <a:rPr lang="en-US" sz="3400" dirty="0" smtClean="0">
                <a:solidFill>
                  <a:srgbClr val="2F2B20"/>
                </a:solidFill>
              </a:rPr>
              <a:t> – Applying the Stochastic Models.</a:t>
            </a:r>
            <a:endParaRPr lang="en-US" sz="3400" dirty="0">
              <a:solidFill>
                <a:srgbClr val="2F2B20"/>
              </a:solidFill>
            </a:endParaRPr>
          </a:p>
          <a:p>
            <a:pPr lvl="3">
              <a:buFont typeface="Wingdings" charset="2"/>
              <a:buChar char="Ø"/>
            </a:pPr>
            <a:endParaRPr lang="en-US" dirty="0"/>
          </a:p>
        </p:txBody>
      </p:sp>
    </p:spTree>
    <p:extLst>
      <p:ext uri="{BB962C8B-B14F-4D97-AF65-F5344CB8AC3E}">
        <p14:creationId xmlns:p14="http://schemas.microsoft.com/office/powerpoint/2010/main" val="33231178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Conversion</a:t>
            </a:r>
            <a:endParaRPr lang="en-US" dirty="0"/>
          </a:p>
        </p:txBody>
      </p:sp>
      <p:sp>
        <p:nvSpPr>
          <p:cNvPr id="3" name="Content Placeholder 2"/>
          <p:cNvSpPr>
            <a:spLocks noGrp="1"/>
          </p:cNvSpPr>
          <p:nvPr>
            <p:ph idx="1"/>
          </p:nvPr>
        </p:nvSpPr>
        <p:spPr/>
        <p:txBody>
          <a:bodyPr/>
          <a:lstStyle/>
          <a:p>
            <a:pPr marL="514350" indent="-514350">
              <a:buAutoNum type="arabicPeriod"/>
            </a:pPr>
            <a:r>
              <a:rPr lang="en-US" dirty="0" smtClean="0"/>
              <a:t>Subset data by date range </a:t>
            </a:r>
          </a:p>
          <a:p>
            <a:pPr marL="514350" indent="-514350">
              <a:buAutoNum type="arabicPeriod"/>
            </a:pPr>
            <a:r>
              <a:rPr lang="en-US" dirty="0" smtClean="0"/>
              <a:t>Convert daily data based on time parameters (e.g. daily to weekly)</a:t>
            </a:r>
          </a:p>
          <a:p>
            <a:pPr marL="514350" indent="-514350">
              <a:buAutoNum type="arabicPeriod"/>
            </a:pPr>
            <a:endParaRPr lang="en-US" dirty="0" smtClean="0"/>
          </a:p>
          <a:p>
            <a:pPr marL="514350" indent="-514350">
              <a:buAutoNum type="arabicPeriod"/>
            </a:pPr>
            <a:endParaRPr lang="en-US" dirty="0" smtClean="0"/>
          </a:p>
          <a:p>
            <a:endParaRPr lang="en-US" dirty="0"/>
          </a:p>
        </p:txBody>
      </p:sp>
      <p:sp>
        <p:nvSpPr>
          <p:cNvPr id="5" name="Rectangle 4"/>
          <p:cNvSpPr/>
          <p:nvPr/>
        </p:nvSpPr>
        <p:spPr>
          <a:xfrm>
            <a:off x="6738730" y="6294752"/>
            <a:ext cx="2405270" cy="47218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Demo1.R</a:t>
            </a:r>
            <a:endParaRPr lang="en-US" dirty="0" smtClean="0">
              <a:ln w="0"/>
              <a:solidFill>
                <a:schemeClr val="tx1"/>
              </a:solidFill>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3759</TotalTime>
  <Words>1063</Words>
  <Application>Microsoft Office PowerPoint</Application>
  <PresentationFormat>On-screen Show (4:3)</PresentationFormat>
  <Paragraphs>178</Paragraphs>
  <Slides>26</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 Unicode MS</vt:lpstr>
      <vt:lpstr>Arial</vt:lpstr>
      <vt:lpstr>Calibri</vt:lpstr>
      <vt:lpstr>Symbol</vt:lpstr>
      <vt:lpstr>Times New Roman</vt:lpstr>
      <vt:lpstr>Wingdings</vt:lpstr>
      <vt:lpstr>Office Theme</vt:lpstr>
      <vt:lpstr>Time Series Analysis  &amp; Prediction</vt:lpstr>
      <vt:lpstr>Quantitative Forecasting Methods</vt:lpstr>
      <vt:lpstr>Time Series Examples</vt:lpstr>
      <vt:lpstr>What is  Time Series Analysis?</vt:lpstr>
      <vt:lpstr>Components of a Time Series</vt:lpstr>
      <vt:lpstr>Time Series Components</vt:lpstr>
      <vt:lpstr>Why?  Time Series Analysis</vt:lpstr>
      <vt:lpstr>Objective</vt:lpstr>
      <vt:lpstr>Data Conversion</vt:lpstr>
      <vt:lpstr>Data Visualizing </vt:lpstr>
      <vt:lpstr>PowerPoint Presentation</vt:lpstr>
      <vt:lpstr>PowerPoint Presentation</vt:lpstr>
      <vt:lpstr>Seasonal and Trend decomposition using Loess</vt:lpstr>
      <vt:lpstr>Exponential smoothing </vt:lpstr>
      <vt:lpstr>Smoothing</vt:lpstr>
      <vt:lpstr>ARMA Model and ARIMA</vt:lpstr>
      <vt:lpstr>ARIMA Models and Forecasting</vt:lpstr>
      <vt:lpstr>Non-Seasonal ARIMA </vt:lpstr>
      <vt:lpstr>ARIMA-BlackBox</vt:lpstr>
      <vt:lpstr>Seasonal ARIMA</vt:lpstr>
      <vt:lpstr>To fit and ARIMA model using a specific method type:</vt:lpstr>
      <vt:lpstr>The autocorrelation function</vt:lpstr>
      <vt:lpstr>ARIMA modelling of a univariate time series. </vt:lpstr>
      <vt:lpstr>Tools for identifying ARIMA models:  ACF and PACF plots</vt:lpstr>
      <vt:lpstr>Seasonal Models</vt:lpstr>
      <vt:lpstr>Temperature Prediction Using Seasonal ARIMA </vt:lpstr>
    </vt:vector>
  </TitlesOfParts>
  <Company>University of Nebraska-Lincoln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Baburao Kamble</dc:creator>
  <cp:lastModifiedBy>Baburao Kamble</cp:lastModifiedBy>
  <cp:revision>31</cp:revision>
  <dcterms:created xsi:type="dcterms:W3CDTF">2014-11-10T02:36:04Z</dcterms:created>
  <dcterms:modified xsi:type="dcterms:W3CDTF">2014-11-10T20:48:20Z</dcterms:modified>
</cp:coreProperties>
</file>