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7"/>
  </p:notesMasterIdLst>
  <p:sldIdLst>
    <p:sldId id="263" r:id="rId2"/>
    <p:sldId id="264" r:id="rId3"/>
    <p:sldId id="269" r:id="rId4"/>
    <p:sldId id="322" r:id="rId5"/>
    <p:sldId id="332" r:id="rId6"/>
    <p:sldId id="356" r:id="rId7"/>
    <p:sldId id="382" r:id="rId8"/>
    <p:sldId id="333" r:id="rId9"/>
    <p:sldId id="389" r:id="rId10"/>
    <p:sldId id="388" r:id="rId11"/>
    <p:sldId id="387" r:id="rId12"/>
    <p:sldId id="381" r:id="rId13"/>
    <p:sldId id="390" r:id="rId14"/>
    <p:sldId id="278" r:id="rId15"/>
    <p:sldId id="383" r:id="rId16"/>
    <p:sldId id="358" r:id="rId17"/>
    <p:sldId id="287" r:id="rId18"/>
    <p:sldId id="360" r:id="rId19"/>
    <p:sldId id="363" r:id="rId20"/>
    <p:sldId id="307" r:id="rId21"/>
    <p:sldId id="359" r:id="rId22"/>
    <p:sldId id="279" r:id="rId23"/>
    <p:sldId id="293" r:id="rId24"/>
    <p:sldId id="291" r:id="rId25"/>
    <p:sldId id="285" r:id="rId26"/>
    <p:sldId id="286" r:id="rId27"/>
    <p:sldId id="384" r:id="rId28"/>
    <p:sldId id="371" r:id="rId29"/>
    <p:sldId id="373" r:id="rId30"/>
    <p:sldId id="374" r:id="rId31"/>
    <p:sldId id="375" r:id="rId32"/>
    <p:sldId id="376" r:id="rId33"/>
    <p:sldId id="377" r:id="rId34"/>
    <p:sldId id="378" r:id="rId35"/>
    <p:sldId id="385" r:id="rId36"/>
    <p:sldId id="335" r:id="rId37"/>
    <p:sldId id="379" r:id="rId38"/>
    <p:sldId id="334" r:id="rId39"/>
    <p:sldId id="345" r:id="rId40"/>
    <p:sldId id="346" r:id="rId41"/>
    <p:sldId id="348" r:id="rId42"/>
    <p:sldId id="386" r:id="rId43"/>
    <p:sldId id="341" r:id="rId44"/>
    <p:sldId id="380" r:id="rId45"/>
    <p:sldId id="34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58176" autoAdjust="0"/>
  </p:normalViewPr>
  <p:slideViewPr>
    <p:cSldViewPr>
      <p:cViewPr varScale="1">
        <p:scale>
          <a:sx n="50" d="100"/>
          <a:sy n="50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02CE3-09DB-4485-9204-91BDC7AE20C0}" type="doc">
      <dgm:prSet loTypeId="urn:microsoft.com/office/officeart/2005/8/layout/cycle7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38045F9-4492-422B-95B2-A98349DF2484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V</a:t>
          </a:r>
          <a:r>
            <a:rPr lang="zh-CN" altLang="en-US" dirty="0" smtClean="0"/>
            <a:t>三维显示</a:t>
          </a:r>
          <a:endParaRPr lang="zh-CN" altLang="en-US" dirty="0"/>
        </a:p>
      </dgm:t>
    </dgm:pt>
    <dgm:pt modelId="{01803339-3CAC-4967-830C-D7195E1F897E}" type="parTrans" cxnId="{583AB20F-C2DF-42BB-AED1-048BEB06E369}">
      <dgm:prSet/>
      <dgm:spPr/>
      <dgm:t>
        <a:bodyPr/>
        <a:lstStyle/>
        <a:p>
          <a:endParaRPr lang="zh-CN" altLang="en-US"/>
        </a:p>
      </dgm:t>
    </dgm:pt>
    <dgm:pt modelId="{6CAB7610-C6C1-4EC2-AB52-29BF67B6797D}" type="sibTrans" cxnId="{583AB20F-C2DF-42BB-AED1-048BEB06E369}">
      <dgm:prSet/>
      <dgm:spPr/>
      <dgm:t>
        <a:bodyPr/>
        <a:lstStyle/>
        <a:p>
          <a:endParaRPr lang="zh-CN" altLang="en-US"/>
        </a:p>
      </dgm:t>
    </dgm:pt>
    <dgm:pt modelId="{2DC913AE-5C48-458E-A351-CAF3511E40F4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M</a:t>
          </a:r>
          <a:r>
            <a:rPr lang="zh-CN" altLang="en-US" dirty="0" smtClean="0">
              <a:latin typeface="+mn-ea"/>
              <a:ea typeface="+mn-ea"/>
              <a:cs typeface="Times New Roman" pitchFamily="18" charset="0"/>
            </a:rPr>
            <a:t>培训</a:t>
          </a:r>
          <a:r>
            <a:rPr lang="zh-CN" altLang="en-US" dirty="0" smtClean="0">
              <a:latin typeface="+mn-ea"/>
              <a:ea typeface="+mn-ea"/>
            </a:rPr>
            <a:t>模型</a:t>
          </a:r>
          <a:endParaRPr lang="zh-CN" altLang="en-US" dirty="0">
            <a:latin typeface="+mn-ea"/>
            <a:ea typeface="+mn-ea"/>
          </a:endParaRPr>
        </a:p>
      </dgm:t>
    </dgm:pt>
    <dgm:pt modelId="{57432F33-D193-4AB0-9AAD-7A1FF8ADF976}" type="parTrans" cxnId="{27850830-4255-4B07-AD7F-41AC6D3E5C3E}">
      <dgm:prSet/>
      <dgm:spPr/>
      <dgm:t>
        <a:bodyPr/>
        <a:lstStyle/>
        <a:p>
          <a:endParaRPr lang="zh-CN" altLang="en-US"/>
        </a:p>
      </dgm:t>
    </dgm:pt>
    <dgm:pt modelId="{2E881968-7887-4A80-8A64-0073DAB8C2AF}" type="sibTrans" cxnId="{27850830-4255-4B07-AD7F-41AC6D3E5C3E}">
      <dgm:prSet/>
      <dgm:spPr/>
      <dgm:t>
        <a:bodyPr/>
        <a:lstStyle/>
        <a:p>
          <a:endParaRPr lang="zh-CN" altLang="en-US"/>
        </a:p>
      </dgm:t>
    </dgm:pt>
    <dgm:pt modelId="{862D7390-6961-4DC4-9F3F-D5BE71AF2672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C</a:t>
          </a:r>
          <a:r>
            <a:rPr lang="zh-CN" altLang="en-US" dirty="0" smtClean="0"/>
            <a:t>逻辑处理</a:t>
          </a:r>
          <a:endParaRPr lang="zh-CN" altLang="en-US" dirty="0"/>
        </a:p>
      </dgm:t>
    </dgm:pt>
    <dgm:pt modelId="{5E4D2D17-943C-47DC-BF95-CCDEDA882108}" type="parTrans" cxnId="{49AC1DC4-F171-43E9-8D84-1A553DCB3436}">
      <dgm:prSet/>
      <dgm:spPr/>
      <dgm:t>
        <a:bodyPr/>
        <a:lstStyle/>
        <a:p>
          <a:endParaRPr lang="zh-CN" altLang="en-US"/>
        </a:p>
      </dgm:t>
    </dgm:pt>
    <dgm:pt modelId="{72A3DDE3-8A5E-4B51-A143-9D9514166BE0}" type="sibTrans" cxnId="{49AC1DC4-F171-43E9-8D84-1A553DCB3436}">
      <dgm:prSet/>
      <dgm:spPr/>
      <dgm:t>
        <a:bodyPr/>
        <a:lstStyle/>
        <a:p>
          <a:endParaRPr lang="zh-CN" altLang="en-US"/>
        </a:p>
      </dgm:t>
    </dgm:pt>
    <dgm:pt modelId="{9AA156D8-1FBC-4B75-B724-E12538856CDB}" type="pres">
      <dgm:prSet presAssocID="{7A402CE3-09DB-4485-9204-91BDC7AE20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0DF9C9-4442-49FC-9F53-2DF4F6A3367E}" type="pres">
      <dgm:prSet presAssocID="{F38045F9-4492-422B-95B2-A98349DF24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8C3CA-7CC4-4FC4-9F46-BC7AECF7831D}" type="pres">
      <dgm:prSet presAssocID="{6CAB7610-C6C1-4EC2-AB52-29BF67B6797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98662B4-2221-4739-91C8-481AA5BA3D88}" type="pres">
      <dgm:prSet presAssocID="{6CAB7610-C6C1-4EC2-AB52-29BF67B6797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80F0156-D035-45F9-BB0B-948295D1CF15}" type="pres">
      <dgm:prSet presAssocID="{2DC913AE-5C48-458E-A351-CAF3511E40F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E819C-1090-419C-9FEE-932921520ADF}" type="pres">
      <dgm:prSet presAssocID="{2E881968-7887-4A80-8A64-0073DAB8C2A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14D5EDB-B8BF-4446-9B21-1F181036F7C7}" type="pres">
      <dgm:prSet presAssocID="{2E881968-7887-4A80-8A64-0073DAB8C2A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38C6046-F115-4BC7-A5D0-31B720C7CDA1}" type="pres">
      <dgm:prSet presAssocID="{862D7390-6961-4DC4-9F3F-D5BE71AF26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8A783-A3F1-4F03-A795-67D6192A36C5}" type="pres">
      <dgm:prSet presAssocID="{72A3DDE3-8A5E-4B51-A143-9D9514166BE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F2F09D1-E3E4-454F-B5A3-B62F9BF51891}" type="pres">
      <dgm:prSet presAssocID="{72A3DDE3-8A5E-4B51-A143-9D9514166BE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1D8E0B8-B5ED-4746-9351-C9C623AF80CB}" type="presOf" srcId="{F38045F9-4492-422B-95B2-A98349DF2484}" destId="{8E0DF9C9-4442-49FC-9F53-2DF4F6A3367E}" srcOrd="0" destOrd="0" presId="urn:microsoft.com/office/officeart/2005/8/layout/cycle7"/>
    <dgm:cxn modelId="{14F90272-C710-4F86-BC2D-5CE25CCEBA62}" type="presOf" srcId="{6CAB7610-C6C1-4EC2-AB52-29BF67B6797D}" destId="{C98662B4-2221-4739-91C8-481AA5BA3D88}" srcOrd="1" destOrd="0" presId="urn:microsoft.com/office/officeart/2005/8/layout/cycle7"/>
    <dgm:cxn modelId="{3C7007BA-AF92-4180-B969-5C1981D98131}" type="presOf" srcId="{2DC913AE-5C48-458E-A351-CAF3511E40F4}" destId="{280F0156-D035-45F9-BB0B-948295D1CF15}" srcOrd="0" destOrd="0" presId="urn:microsoft.com/office/officeart/2005/8/layout/cycle7"/>
    <dgm:cxn modelId="{49AC1DC4-F171-43E9-8D84-1A553DCB3436}" srcId="{7A402CE3-09DB-4485-9204-91BDC7AE20C0}" destId="{862D7390-6961-4DC4-9F3F-D5BE71AF2672}" srcOrd="2" destOrd="0" parTransId="{5E4D2D17-943C-47DC-BF95-CCDEDA882108}" sibTransId="{72A3DDE3-8A5E-4B51-A143-9D9514166BE0}"/>
    <dgm:cxn modelId="{0C1B5B86-6891-4B02-A0F8-F24B8BAACFE2}" type="presOf" srcId="{72A3DDE3-8A5E-4B51-A143-9D9514166BE0}" destId="{4CC8A783-A3F1-4F03-A795-67D6192A36C5}" srcOrd="0" destOrd="0" presId="urn:microsoft.com/office/officeart/2005/8/layout/cycle7"/>
    <dgm:cxn modelId="{C6C6A55B-DE76-4336-9DCA-6493C0F1D1F2}" type="presOf" srcId="{72A3DDE3-8A5E-4B51-A143-9D9514166BE0}" destId="{2F2F09D1-E3E4-454F-B5A3-B62F9BF51891}" srcOrd="1" destOrd="0" presId="urn:microsoft.com/office/officeart/2005/8/layout/cycle7"/>
    <dgm:cxn modelId="{A0631748-CBEA-4B67-B7F2-4C50013F4A78}" type="presOf" srcId="{862D7390-6961-4DC4-9F3F-D5BE71AF2672}" destId="{A38C6046-F115-4BC7-A5D0-31B720C7CDA1}" srcOrd="0" destOrd="0" presId="urn:microsoft.com/office/officeart/2005/8/layout/cycle7"/>
    <dgm:cxn modelId="{8D57F646-E546-49F6-98B6-17A311C43F6A}" type="presOf" srcId="{2E881968-7887-4A80-8A64-0073DAB8C2AF}" destId="{4F9E819C-1090-419C-9FEE-932921520ADF}" srcOrd="0" destOrd="0" presId="urn:microsoft.com/office/officeart/2005/8/layout/cycle7"/>
    <dgm:cxn modelId="{0E0E348B-6EE1-4913-BF75-E15A0A24439E}" type="presOf" srcId="{6CAB7610-C6C1-4EC2-AB52-29BF67B6797D}" destId="{9188C3CA-7CC4-4FC4-9F46-BC7AECF7831D}" srcOrd="0" destOrd="0" presId="urn:microsoft.com/office/officeart/2005/8/layout/cycle7"/>
    <dgm:cxn modelId="{C43152E3-94DF-4749-8E10-72E2CFBE68A1}" type="presOf" srcId="{7A402CE3-09DB-4485-9204-91BDC7AE20C0}" destId="{9AA156D8-1FBC-4B75-B724-E12538856CDB}" srcOrd="0" destOrd="0" presId="urn:microsoft.com/office/officeart/2005/8/layout/cycle7"/>
    <dgm:cxn modelId="{583AB20F-C2DF-42BB-AED1-048BEB06E369}" srcId="{7A402CE3-09DB-4485-9204-91BDC7AE20C0}" destId="{F38045F9-4492-422B-95B2-A98349DF2484}" srcOrd="0" destOrd="0" parTransId="{01803339-3CAC-4967-830C-D7195E1F897E}" sibTransId="{6CAB7610-C6C1-4EC2-AB52-29BF67B6797D}"/>
    <dgm:cxn modelId="{C854CF4A-D80A-4D7F-A1A3-647695669E8B}" type="presOf" srcId="{2E881968-7887-4A80-8A64-0073DAB8C2AF}" destId="{814D5EDB-B8BF-4446-9B21-1F181036F7C7}" srcOrd="1" destOrd="0" presId="urn:microsoft.com/office/officeart/2005/8/layout/cycle7"/>
    <dgm:cxn modelId="{27850830-4255-4B07-AD7F-41AC6D3E5C3E}" srcId="{7A402CE3-09DB-4485-9204-91BDC7AE20C0}" destId="{2DC913AE-5C48-458E-A351-CAF3511E40F4}" srcOrd="1" destOrd="0" parTransId="{57432F33-D193-4AB0-9AAD-7A1FF8ADF976}" sibTransId="{2E881968-7887-4A80-8A64-0073DAB8C2AF}"/>
    <dgm:cxn modelId="{070BA6C4-F06F-435C-AD64-D92226727222}" type="presParOf" srcId="{9AA156D8-1FBC-4B75-B724-E12538856CDB}" destId="{8E0DF9C9-4442-49FC-9F53-2DF4F6A3367E}" srcOrd="0" destOrd="0" presId="urn:microsoft.com/office/officeart/2005/8/layout/cycle7"/>
    <dgm:cxn modelId="{303639A4-CD93-4551-9EE0-694A57CE9A97}" type="presParOf" srcId="{9AA156D8-1FBC-4B75-B724-E12538856CDB}" destId="{9188C3CA-7CC4-4FC4-9F46-BC7AECF7831D}" srcOrd="1" destOrd="0" presId="urn:microsoft.com/office/officeart/2005/8/layout/cycle7"/>
    <dgm:cxn modelId="{8BFF839F-7250-4EA4-83D7-F660BC8C3E96}" type="presParOf" srcId="{9188C3CA-7CC4-4FC4-9F46-BC7AECF7831D}" destId="{C98662B4-2221-4739-91C8-481AA5BA3D88}" srcOrd="0" destOrd="0" presId="urn:microsoft.com/office/officeart/2005/8/layout/cycle7"/>
    <dgm:cxn modelId="{A811AF8C-56C7-474F-820F-9AA62403099F}" type="presParOf" srcId="{9AA156D8-1FBC-4B75-B724-E12538856CDB}" destId="{280F0156-D035-45F9-BB0B-948295D1CF15}" srcOrd="2" destOrd="0" presId="urn:microsoft.com/office/officeart/2005/8/layout/cycle7"/>
    <dgm:cxn modelId="{B591046A-19FC-4EC9-AFFA-4EAA8E663F9C}" type="presParOf" srcId="{9AA156D8-1FBC-4B75-B724-E12538856CDB}" destId="{4F9E819C-1090-419C-9FEE-932921520ADF}" srcOrd="3" destOrd="0" presId="urn:microsoft.com/office/officeart/2005/8/layout/cycle7"/>
    <dgm:cxn modelId="{5F8D171C-D66B-4855-97D4-58C831DEB840}" type="presParOf" srcId="{4F9E819C-1090-419C-9FEE-932921520ADF}" destId="{814D5EDB-B8BF-4446-9B21-1F181036F7C7}" srcOrd="0" destOrd="0" presId="urn:microsoft.com/office/officeart/2005/8/layout/cycle7"/>
    <dgm:cxn modelId="{840563C8-8CDA-49D9-BC58-38F2573C309C}" type="presParOf" srcId="{9AA156D8-1FBC-4B75-B724-E12538856CDB}" destId="{A38C6046-F115-4BC7-A5D0-31B720C7CDA1}" srcOrd="4" destOrd="0" presId="urn:microsoft.com/office/officeart/2005/8/layout/cycle7"/>
    <dgm:cxn modelId="{95851434-B377-40AD-A733-8EE4A5F3B4B2}" type="presParOf" srcId="{9AA156D8-1FBC-4B75-B724-E12538856CDB}" destId="{4CC8A783-A3F1-4F03-A795-67D6192A36C5}" srcOrd="5" destOrd="0" presId="urn:microsoft.com/office/officeart/2005/8/layout/cycle7"/>
    <dgm:cxn modelId="{E2980A28-D684-482D-B3E7-E19BD4BBC7EE}" type="presParOf" srcId="{4CC8A783-A3F1-4F03-A795-67D6192A36C5}" destId="{2F2F09D1-E3E4-454F-B5A3-B62F9BF51891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latin typeface="Arial" charset="0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latin typeface="Arial" charset="0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latin typeface="Arial" charset="0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latin typeface="Arial" charset="0"/>
                <a:ea typeface="Gulim" pitchFamily="34" charset="-127"/>
              </a:defRPr>
            </a:lvl1pPr>
          </a:lstStyle>
          <a:p>
            <a:fld id="{D1F9E7F9-9559-446C-90DF-3BC4D11EFE0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各位老师，各位同学，我叫牛景波，感谢各位在百忙之中抽出时间参加我的答辩</a:t>
            </a:r>
            <a:endParaRPr lang="en-US" altLang="zh-CN" dirty="0" smtClean="0"/>
          </a:p>
          <a:p>
            <a:r>
              <a:rPr lang="zh-CN" altLang="en-US" dirty="0" smtClean="0"/>
              <a:t>我答辩的题目是：面向农民培训的三维可视化应用框架设计与实现</a:t>
            </a:r>
            <a:endParaRPr lang="en-US" altLang="zh-CN" dirty="0" smtClean="0"/>
          </a:p>
          <a:p>
            <a:r>
              <a:rPr lang="zh-CN" altLang="en-US" dirty="0" smtClean="0"/>
              <a:t>指导老师是： 朱虹副教授和陈洪老师。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、使用底层渲染接口，导致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模块紧密耦合，如军工相关的系统，直接利用底层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、解决方法：将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模块分离出来，使用图形引擎</a:t>
            </a:r>
            <a:r>
              <a:rPr lang="zh-CN" altLang="en-US" baseline="0" dirty="0" smtClean="0"/>
              <a:t> 和 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引擎，来完成视图模块的功能。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、一些系统或者框架，已经将</a:t>
            </a:r>
            <a:r>
              <a:rPr lang="en-US" altLang="zh-CN" baseline="0" dirty="0" smtClean="0"/>
              <a:t>View</a:t>
            </a:r>
            <a:r>
              <a:rPr lang="zh-CN" altLang="en-US" baseline="0" dirty="0" smtClean="0"/>
              <a:t>分离了出来，可是实现过程中没有分清</a:t>
            </a:r>
            <a:r>
              <a:rPr lang="en-US" altLang="zh-CN" baseline="0" dirty="0" smtClean="0"/>
              <a:t>Model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Control</a:t>
            </a:r>
            <a:r>
              <a:rPr lang="zh-CN" altLang="en-US" baseline="0" dirty="0" smtClean="0"/>
              <a:t>模块之间的界限，导致两者捆绑在一起，无法分开。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、解决方法：解耦 </a:t>
            </a:r>
            <a:r>
              <a:rPr lang="en-US" altLang="zh-CN" baseline="0" dirty="0" smtClean="0"/>
              <a:t>Model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Control</a:t>
            </a:r>
            <a:r>
              <a:rPr lang="zh-CN" altLang="en-US" baseline="0" dirty="0" smtClean="0"/>
              <a:t>，需要使用</a:t>
            </a:r>
            <a:r>
              <a:rPr lang="en-US" altLang="zh-CN" baseline="0" dirty="0" smtClean="0"/>
              <a:t>Visitor</a:t>
            </a:r>
            <a:r>
              <a:rPr lang="zh-CN" altLang="en-US" baseline="0" dirty="0" smtClean="0"/>
              <a:t>设计模式。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适用性：当一个抽象模型有两个方面，其中一个依赖另一个方面。将这两者封闭在独立的对象中以使他们各自独立地改变和复用。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Visitor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模式可以解耦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Model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Control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模块，此模式中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Visitor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相当于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Control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Element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相当于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Model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Model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调用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Control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的服务。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将模型和控制模块解耦后，分离出来的视图模块该如何处理呢？</a:t>
            </a:r>
            <a:endParaRPr lang="en-US" altLang="zh-CN" dirty="0" smtClean="0"/>
          </a:p>
          <a:p>
            <a:r>
              <a:rPr lang="zh-CN" altLang="en-US" dirty="0" smtClean="0"/>
              <a:t>一部分系统和框架的视图模块采用某一个</a:t>
            </a:r>
            <a:r>
              <a:rPr lang="zh-CN" altLang="en-US" baseline="0" dirty="0" smtClean="0"/>
              <a:t>图形引擎和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引擎，没有提供更换其他引擎的服务，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这依然是一种紧耦合的结构，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理想的结构是：让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模块彻底独立出来，把选择权留给系统开发人员，甚至可以在</a:t>
            </a:r>
            <a:r>
              <a:rPr lang="zh-CN" altLang="en-US" dirty="0" smtClean="0"/>
              <a:t>系统开发中更换引擎，</a:t>
            </a:r>
            <a:endParaRPr lang="en-US" altLang="zh-CN" dirty="0" smtClean="0"/>
          </a:p>
          <a:p>
            <a:r>
              <a:rPr lang="zh-CN" altLang="en-US" dirty="0" smtClean="0"/>
              <a:t>而不影响系统逻辑层。</a:t>
            </a:r>
            <a:endParaRPr lang="en-US" altLang="zh-CN" dirty="0" smtClean="0"/>
          </a:p>
          <a:p>
            <a:r>
              <a:rPr lang="zh-CN" altLang="en-US" dirty="0" smtClean="0"/>
              <a:t>工厂模式可以解决这个问题。对象工厂用于创建具有灵活对象层次的实例。</a:t>
            </a:r>
            <a:endParaRPr lang="en-US" altLang="zh-CN" dirty="0" smtClean="0"/>
          </a:p>
          <a:p>
            <a:r>
              <a:rPr lang="zh-CN" altLang="en-US" dirty="0" smtClean="0"/>
              <a:t>这就需要把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模块的接口抽象出来，然后利用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模式，由抽象接口来决定使用什么引擎。</a:t>
            </a:r>
            <a:endParaRPr lang="en-US" altLang="zh-CN" dirty="0" smtClean="0"/>
          </a:p>
          <a:p>
            <a:r>
              <a:rPr lang="zh-CN" altLang="en-US" dirty="0" smtClean="0"/>
              <a:t>当然，开发时还可能需要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模式来适配引擎相关的功能。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这是利用设计模式将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相互解耦后的框架结构图，图形引擎和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引擎被放在了框架核心之外，</a:t>
            </a:r>
            <a:endParaRPr lang="en-US" altLang="zh-CN" dirty="0" smtClean="0"/>
          </a:p>
          <a:p>
            <a:r>
              <a:rPr lang="zh-CN" altLang="en-US" dirty="0" smtClean="0"/>
              <a:t>框架的主体是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模块，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模块提供对 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模块的控制接口。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模块通过 呼叫服务的方式调用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中的相关的功能。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6C6B-70D9-44E3-A1EB-0B16E67B438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这是框架的详细结构图，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是</a:t>
            </a:r>
            <a:r>
              <a:rPr lang="en-US" altLang="zh-CN" baseline="0" dirty="0" smtClean="0"/>
              <a:t> M </a:t>
            </a:r>
            <a:r>
              <a:rPr lang="zh-CN" altLang="en-US" baseline="0" dirty="0" smtClean="0"/>
              <a:t>最重要的类，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模块 则是 组件。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组件 和 </a:t>
            </a:r>
            <a:r>
              <a:rPr lang="en-US" altLang="zh-CN" baseline="0" dirty="0" smtClean="0"/>
              <a:t>Thing </a:t>
            </a:r>
            <a:r>
              <a:rPr lang="zh-CN" altLang="en-US" baseline="0" dirty="0" smtClean="0"/>
              <a:t>通过 </a:t>
            </a:r>
            <a:r>
              <a:rPr lang="en-US" altLang="zh-CN" baseline="0" dirty="0" smtClean="0"/>
              <a:t>Visitor</a:t>
            </a:r>
            <a:r>
              <a:rPr lang="zh-CN" altLang="en-US" baseline="0" dirty="0" smtClean="0"/>
              <a:t>模式 建立起联系，保证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模块可以独立地演化。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模块 可以派生 子类来 建立对 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的使用接口。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模型，移动，动作等模块是对图形引擎的抽象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UI</a:t>
            </a:r>
            <a:r>
              <a:rPr lang="zh-CN" altLang="en-US" baseline="0" dirty="0" smtClean="0"/>
              <a:t>则是对 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引擎的抽象</a:t>
            </a:r>
            <a:endParaRPr lang="en-US" altLang="zh-CN" baseline="0" dirty="0" smtClean="0"/>
          </a:p>
          <a:p>
            <a:r>
              <a:rPr lang="zh-CN" altLang="en-US" baseline="0" dirty="0" smtClean="0"/>
              <a:t>网络消息，是服务器用来控制客户端的，属于控制部分。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工作流程是，直接控制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模块</a:t>
            </a:r>
            <a:r>
              <a:rPr lang="zh-CN" altLang="en-US" baseline="0" dirty="0" smtClean="0"/>
              <a:t>，这样就间接控制了 视图模块。</a:t>
            </a:r>
            <a:endParaRPr lang="en-US" altLang="zh-CN" baseline="0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前一部分简要介绍了框架，接下来介绍“</a:t>
            </a:r>
            <a:r>
              <a:rPr lang="zh-CN" altLang="en-US" dirty="0" smtClean="0"/>
              <a:t>客户端框架的设计</a:t>
            </a:r>
            <a:r>
              <a:rPr lang="zh-CN" altLang="en-US" dirty="0" smtClean="0"/>
              <a:t>与实现”。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D54E8-9967-4679-8A7E-1AA3BE71817F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首先介绍客户端部分，模型和控制模块之间的关系。</a:t>
            </a:r>
            <a:endParaRPr lang="en-US" altLang="zh-CN" dirty="0" smtClean="0"/>
          </a:p>
          <a:p>
            <a:r>
              <a:rPr lang="en-US" altLang="zh-CN" dirty="0" smtClean="0"/>
              <a:t>Thing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ComponentBase</a:t>
            </a:r>
            <a:r>
              <a:rPr lang="zh-CN" altLang="en-US" dirty="0" smtClean="0"/>
              <a:t>按照</a:t>
            </a:r>
            <a:r>
              <a:rPr lang="zh-CN" altLang="en-US" baseline="0" dirty="0" smtClean="0"/>
              <a:t> 访问者模式建立关系，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但是</a:t>
            </a:r>
            <a:r>
              <a:rPr lang="zh-CN" altLang="en-US" baseline="0" dirty="0" smtClean="0"/>
              <a:t>，访问</a:t>
            </a:r>
            <a:r>
              <a:rPr lang="zh-CN" altLang="en-US" baseline="0" dirty="0" smtClean="0"/>
              <a:t>者模式分离了一个抽象的两个</a:t>
            </a:r>
            <a:r>
              <a:rPr lang="zh-CN" altLang="en-US" baseline="0" dirty="0" smtClean="0"/>
              <a:t>侧面，不能满足框架的需求。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如果严格按照这种关系，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Component</a:t>
            </a:r>
            <a:r>
              <a:rPr lang="zh-CN" altLang="en-US" baseline="0" dirty="0" smtClean="0"/>
              <a:t>是一对一的关系，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，可实际中，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可能要使用多个</a:t>
            </a:r>
            <a:r>
              <a:rPr lang="en-US" altLang="zh-CN" baseline="0" dirty="0" smtClean="0"/>
              <a:t>Component</a:t>
            </a:r>
            <a:r>
              <a:rPr lang="zh-CN" altLang="en-US" baseline="0" dirty="0" smtClean="0"/>
              <a:t>，是一对多的关系。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因此</a:t>
            </a:r>
            <a:r>
              <a:rPr lang="zh-CN" altLang="en-US" baseline="0" dirty="0" smtClean="0"/>
              <a:t>，需要</a:t>
            </a:r>
            <a:r>
              <a:rPr lang="zh-CN" altLang="en-US" baseline="0" dirty="0" smtClean="0"/>
              <a:t>修改访问者模式，在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之内设置一个容器，将</a:t>
            </a:r>
            <a:r>
              <a:rPr lang="en-US" altLang="zh-CN" baseline="0" dirty="0" err="1" smtClean="0"/>
              <a:t>ComponentBase</a:t>
            </a:r>
            <a:r>
              <a:rPr lang="zh-CN" altLang="en-US" baseline="0" dirty="0" smtClean="0"/>
              <a:t>聚合于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然后利用语言的多态性就</a:t>
            </a:r>
            <a:r>
              <a:rPr lang="en-US" altLang="zh-CN" baseline="0" dirty="0" smtClean="0"/>
              <a:t>Thing </a:t>
            </a:r>
            <a:r>
              <a:rPr lang="zh-CN" altLang="en-US" baseline="0" dirty="0" smtClean="0"/>
              <a:t>就可以使用多个子组件的功能了。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ComponentBase</a:t>
            </a:r>
            <a:r>
              <a:rPr lang="zh-CN" altLang="en-US" baseline="0" dirty="0" smtClean="0"/>
              <a:t>分离后，组件在实际执行的过程中需要大量的数据，因此，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为每个组件提供相应的数据包 </a:t>
            </a:r>
            <a:r>
              <a:rPr lang="en-US" altLang="zh-CN" baseline="0" dirty="0" err="1" smtClean="0"/>
              <a:t>ComponentOperateData</a:t>
            </a:r>
            <a:r>
              <a:rPr lang="zh-CN" altLang="en-US" baseline="0" dirty="0" smtClean="0"/>
              <a:t>。其作用就是在</a:t>
            </a:r>
            <a:r>
              <a:rPr lang="en-US" altLang="zh-CN" baseline="0" dirty="0" smtClean="0"/>
              <a:t>Thing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component</a:t>
            </a:r>
            <a:r>
              <a:rPr lang="zh-CN" altLang="en-US" baseline="0" dirty="0" smtClean="0"/>
              <a:t>间传递数据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ComponentOperateData</a:t>
            </a:r>
            <a:r>
              <a:rPr lang="zh-CN" altLang="en-US" baseline="0" dirty="0" smtClean="0"/>
              <a:t>具有专属性，即每个组件有自己的数据包。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623E1-6E32-446A-8935-A3399700698A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人物系统是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模块的核心，一方面需要负责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模块交互，即组件系统和网络消息模块</a:t>
            </a:r>
            <a:endParaRPr lang="en-US" altLang="zh-CN" dirty="0" smtClean="0"/>
          </a:p>
          <a:p>
            <a:r>
              <a:rPr lang="zh-CN" altLang="en-US" dirty="0" smtClean="0"/>
              <a:t>另一方面需要抽象场景中的三维模型的控制接口。</a:t>
            </a:r>
            <a:endParaRPr lang="en-US" altLang="zh-CN" dirty="0" smtClean="0"/>
          </a:p>
          <a:p>
            <a:r>
              <a:rPr lang="zh-CN" altLang="en-US" dirty="0" smtClean="0"/>
              <a:t>与组件系统的交互式基本功能，而网络</a:t>
            </a:r>
            <a:r>
              <a:rPr lang="zh-CN" altLang="en-US" dirty="0" smtClean="0"/>
              <a:t>消息的控制遍布</a:t>
            </a:r>
            <a:r>
              <a:rPr lang="zh-CN" altLang="en-US" dirty="0" smtClean="0"/>
              <a:t>整个人物系统，并且</a:t>
            </a:r>
            <a:r>
              <a:rPr lang="zh-CN" altLang="en-US" dirty="0" smtClean="0"/>
              <a:t>随着项目的实际</a:t>
            </a:r>
            <a:endParaRPr lang="en-US" altLang="zh-CN" dirty="0" smtClean="0"/>
          </a:p>
          <a:p>
            <a:r>
              <a:rPr lang="zh-CN" altLang="en-US" dirty="0" smtClean="0"/>
              <a:t>需求，而有较大的变化，因此框架中提供</a:t>
            </a:r>
            <a:r>
              <a:rPr lang="zh-CN" altLang="en-US" dirty="0" smtClean="0"/>
              <a:t>底层接口来处理网络消息，而将具体</a:t>
            </a:r>
            <a:r>
              <a:rPr lang="zh-CN" altLang="en-US" dirty="0" smtClean="0"/>
              <a:t>实现交给系统开发人员。</a:t>
            </a:r>
            <a:endParaRPr lang="en-US" altLang="zh-CN" dirty="0" smtClean="0"/>
          </a:p>
          <a:p>
            <a:r>
              <a:rPr lang="zh-CN" altLang="en-US" dirty="0" smtClean="0"/>
              <a:t>这两个功能放在基类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中，三维模型的基本控制接口，放在</a:t>
            </a:r>
            <a:r>
              <a:rPr lang="en-US" altLang="zh-CN" dirty="0" err="1" smtClean="0"/>
              <a:t>SceneRole</a:t>
            </a:r>
            <a:r>
              <a:rPr lang="zh-CN" altLang="en-US" dirty="0" smtClean="0"/>
              <a:t>中实现。</a:t>
            </a:r>
            <a:endParaRPr lang="en-US" altLang="zh-CN" dirty="0" smtClean="0"/>
          </a:p>
          <a:p>
            <a:r>
              <a:rPr lang="zh-CN" altLang="en-US" dirty="0" smtClean="0"/>
              <a:t>这两个类完成了人物系统最基本的功能。</a:t>
            </a:r>
            <a:endParaRPr lang="en-US" altLang="zh-CN" dirty="0" smtClean="0"/>
          </a:p>
          <a:p>
            <a:r>
              <a:rPr lang="zh-CN" altLang="en-US" dirty="0" smtClean="0"/>
              <a:t>像</a:t>
            </a:r>
            <a:r>
              <a:rPr lang="en-US" altLang="zh-CN" dirty="0" smtClean="0"/>
              <a:t>Player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NPC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Plant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Animal</a:t>
            </a:r>
            <a:r>
              <a:rPr lang="zh-CN" altLang="en-US" baseline="0" dirty="0" smtClean="0"/>
              <a:t>都是扩展部分，可以根据实际需求进行增删。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D54E8-9967-4679-8A7E-1AA3BE71817F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组件系统的基类</a:t>
            </a:r>
            <a:r>
              <a:rPr lang="en-US" altLang="zh-CN" dirty="0" err="1" smtClean="0"/>
              <a:t>ComponentBase</a:t>
            </a:r>
            <a:r>
              <a:rPr lang="zh-CN" altLang="en-US" dirty="0" smtClean="0"/>
              <a:t>负责与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交互，</a:t>
            </a:r>
            <a:endParaRPr lang="en-US" altLang="zh-CN" dirty="0" smtClean="0"/>
          </a:p>
          <a:p>
            <a:r>
              <a:rPr lang="zh-CN" altLang="en-US" dirty="0" smtClean="0"/>
              <a:t>子类们负责实现具体功能，第一就是对图形引擎的接口进行抽象。</a:t>
            </a:r>
            <a:endParaRPr lang="en-US" altLang="zh-CN" dirty="0" smtClean="0"/>
          </a:p>
          <a:p>
            <a:r>
              <a:rPr lang="zh-CN" altLang="en-US" dirty="0" smtClean="0"/>
              <a:t>图形引擎的主要功能就是建立三维场景，并提供三维模型的控制接口。</a:t>
            </a:r>
            <a:endParaRPr lang="en-US" altLang="zh-CN" dirty="0" smtClean="0"/>
          </a:p>
          <a:p>
            <a:r>
              <a:rPr lang="zh-CN" altLang="en-US" dirty="0" smtClean="0"/>
              <a:t>比如 一个三维人物模型，可以走，跑，跳，甚至撑杆跳高。模型和动作是</a:t>
            </a:r>
            <a:endParaRPr lang="en-US" altLang="zh-CN" dirty="0" smtClean="0"/>
          </a:p>
          <a:p>
            <a:r>
              <a:rPr lang="zh-CN" altLang="en-US" dirty="0" smtClean="0"/>
              <a:t>一对多的关系，但是考虑到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建筑和植物 等</a:t>
            </a:r>
            <a:r>
              <a:rPr lang="zh-CN" altLang="en-US" baseline="0" dirty="0" smtClean="0"/>
              <a:t>物体需要逻辑处理，却没有动作，将模型和动作分离。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动作中，又可以分为基本的移动和复杂动作，</a:t>
            </a:r>
            <a:r>
              <a:rPr lang="en-US" altLang="zh-CN" baseline="0" dirty="0" err="1" smtClean="0"/>
              <a:t>ComponentMove</a:t>
            </a:r>
            <a:r>
              <a:rPr lang="zh-CN" altLang="en-US" baseline="0" dirty="0" smtClean="0"/>
              <a:t>用来处理基本动作，</a:t>
            </a:r>
            <a:r>
              <a:rPr lang="en-US" altLang="zh-CN" baseline="0" dirty="0" err="1" smtClean="0"/>
              <a:t>ComponentAction</a:t>
            </a:r>
            <a:r>
              <a:rPr lang="zh-CN" altLang="en-US" baseline="0" dirty="0" smtClean="0"/>
              <a:t>用来处理复杂动作。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考虑到培训中可能有比较特殊的动作，就添加了技能组件，用来处理这种情况。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三维应用系统中使用最多的外设就是键盘和鼠标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ComponentKey</a:t>
            </a:r>
            <a:r>
              <a:rPr lang="zh-CN" altLang="en-US" baseline="0" dirty="0" smtClean="0"/>
              <a:t>抽象</a:t>
            </a:r>
            <a:r>
              <a:rPr lang="zh-CN" altLang="en-US" baseline="0" dirty="0" smtClean="0"/>
              <a:t>了相应的接口。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D54E8-9967-4679-8A7E-1AA3BE71817F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3D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 MAX, Maya</a:t>
            </a:r>
            <a:r>
              <a:rPr kumimoji="1" lang="zh-CN" altLang="en-US" sz="1200" kern="1200" baseline="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等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建模软件都提供了骨骼动画，基本参数有帧数，动作播放时间，播放速率等。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动作组件最主要的功能就是提供一个播放骨骼动画的接口，只需传入骨骼动画的基本控制参数，就可以播放动画。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具体功能由图形引擎实现。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ActionOperateData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封装了骨骼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动画的控制参数。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C28F6-372A-4787-91FD-5006A4A2E62A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我的汇报内容包括：</a:t>
            </a:r>
            <a:r>
              <a:rPr lang="zh-CN" altLang="en-US" baseline="0" dirty="0" smtClean="0"/>
              <a:t> 第一部分为引言，介绍项目背景，国内外研究现状，以及研究目标和内容；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第二部分 为框架概述，介绍框架的设计思路和整体结构；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第三部分 为客户端框架设计与实现，详细介绍客户端各模块的设计和实现；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第四部分 为服务器框架设计与实现；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第五部分 为实例验证，</a:t>
            </a:r>
            <a:r>
              <a:rPr lang="zh-CN" altLang="en-US" baseline="0" dirty="0" smtClean="0"/>
              <a:t>通过制作一个</a:t>
            </a:r>
            <a:r>
              <a:rPr lang="en-US" altLang="zh-CN" baseline="0" dirty="0" smtClean="0"/>
              <a:t>demo</a:t>
            </a:r>
            <a:r>
              <a:rPr lang="zh-CN" altLang="en-US" baseline="0" dirty="0" smtClean="0"/>
              <a:t>来展示框架的开发流程；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 总结各项工作。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首先介绍项目背景。</a:t>
            </a:r>
            <a:endParaRPr lang="en-US" altLang="zh-CN" baseline="0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F9548-C6FC-4CD4-825A-9DD3FE001DB1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服务器和客户机通信时，想唯一确定一个物体，就必须给出标识。</a:t>
            </a:r>
            <a:endParaRPr lang="en-US" altLang="zh-CN" dirty="0" smtClean="0"/>
          </a:p>
          <a:p>
            <a:r>
              <a:rPr lang="zh-CN" altLang="en-US" dirty="0" smtClean="0"/>
              <a:t>框架的实现中，由服务器为每个物体产生唯一的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，并通过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InitFromNetMessage</a:t>
            </a:r>
            <a:r>
              <a:rPr lang="zh-CN" altLang="en-US" dirty="0" smtClean="0"/>
              <a:t>传递给客户端用户，客户端创建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然后调用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提供的接口来设置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，到此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已经创建完成，</a:t>
            </a:r>
            <a:endParaRPr lang="en-US" altLang="zh-CN" dirty="0" smtClean="0"/>
          </a:p>
          <a:p>
            <a:r>
              <a:rPr lang="zh-CN" altLang="en-US" dirty="0" smtClean="0"/>
              <a:t>可没有三维的模型，需要呼叫模型组件来给自己创建一个三维模型。</a:t>
            </a:r>
            <a:endParaRPr lang="en-US" altLang="zh-CN" dirty="0" smtClean="0"/>
          </a:p>
          <a:p>
            <a:r>
              <a:rPr lang="zh-CN" altLang="en-US" dirty="0" smtClean="0"/>
              <a:t>网络消息中，同时包含了三维模型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给模型组件发送消息时</a:t>
            </a:r>
            <a:endParaRPr lang="en-US" altLang="zh-CN" dirty="0" smtClean="0"/>
          </a:p>
          <a:p>
            <a:r>
              <a:rPr lang="zh-CN" altLang="en-US" dirty="0" smtClean="0"/>
              <a:t>传入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r>
              <a:rPr lang="zh-CN" altLang="en-US" dirty="0" smtClean="0"/>
              <a:t>组件如果成功创建三维模型，会返回</a:t>
            </a:r>
            <a:r>
              <a:rPr lang="en-US" altLang="zh-CN" dirty="0" err="1" smtClean="0"/>
              <a:t>SceneObjID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r>
              <a:rPr lang="zh-CN" altLang="en-US" dirty="0" smtClean="0"/>
              <a:t>唯一标识这个三维模型。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D54E8-9967-4679-8A7E-1AA3BE71817F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人物在创建时就要定制自己需要哪些组件提供服务。</a:t>
            </a:r>
            <a:endParaRPr lang="en-US" altLang="zh-CN" dirty="0" smtClean="0"/>
          </a:p>
          <a:p>
            <a:r>
              <a:rPr lang="en-US" altLang="zh-CN" dirty="0" smtClean="0"/>
              <a:t>Player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InitMyComponent</a:t>
            </a:r>
            <a:r>
              <a:rPr lang="zh-CN" altLang="en-US" dirty="0" smtClean="0"/>
              <a:t>，这需要传入一个</a:t>
            </a:r>
            <a:endParaRPr lang="en-US" altLang="zh-CN" dirty="0" smtClean="0"/>
          </a:p>
          <a:p>
            <a:r>
              <a:rPr lang="zh-CN" altLang="en-US" dirty="0" smtClean="0"/>
              <a:t>组件作为参数。此函数会调用基类的</a:t>
            </a:r>
            <a:r>
              <a:rPr lang="en-US" altLang="zh-CN" dirty="0" err="1" smtClean="0"/>
              <a:t>AddComponent</a:t>
            </a:r>
            <a:endParaRPr lang="en-US" altLang="zh-CN" dirty="0" smtClean="0"/>
          </a:p>
          <a:p>
            <a:r>
              <a:rPr lang="zh-CN" altLang="en-US" dirty="0" smtClean="0"/>
              <a:t>将组件加入容器中。</a:t>
            </a:r>
            <a:endParaRPr lang="en-US" altLang="zh-CN" dirty="0" smtClean="0"/>
          </a:p>
          <a:p>
            <a:r>
              <a:rPr lang="zh-CN" altLang="en-US" dirty="0" smtClean="0"/>
              <a:t>呼叫服务时，</a:t>
            </a:r>
            <a:r>
              <a:rPr lang="en-US" altLang="zh-CN" dirty="0" err="1" smtClean="0"/>
              <a:t>SendComponetMessage</a:t>
            </a:r>
            <a:r>
              <a:rPr lang="zh-CN" altLang="en-US" dirty="0" smtClean="0"/>
              <a:t>需要接收组件名称和组件数据作为参数，</a:t>
            </a:r>
            <a:endParaRPr lang="en-US" altLang="zh-CN" dirty="0" smtClean="0"/>
          </a:p>
          <a:p>
            <a:r>
              <a:rPr lang="zh-CN" altLang="en-US" dirty="0" smtClean="0"/>
              <a:t>基类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接到消息后，调用对应组件的消息处理函数</a:t>
            </a:r>
            <a:endParaRPr lang="en-US" altLang="zh-CN" dirty="0" smtClean="0"/>
          </a:p>
          <a:p>
            <a:r>
              <a:rPr lang="en-US" altLang="zh-CN" dirty="0" err="1" smtClean="0"/>
              <a:t>ProcessMessage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C4BBD-75DA-42CA-9C32-C2EC5790C948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实际虚拟培训系统中，需要多种物品来辅助完成某项功能，比如打农药时，</a:t>
            </a:r>
            <a:endParaRPr lang="en-US" altLang="zh-CN" dirty="0" smtClean="0"/>
          </a:p>
          <a:p>
            <a:r>
              <a:rPr lang="zh-CN" altLang="en-US" dirty="0" smtClean="0"/>
              <a:t>需要农药，播种时需要种子，动物防疫时需要疫苗等，框架需要给人物系统</a:t>
            </a:r>
            <a:endParaRPr lang="en-US" altLang="zh-CN" dirty="0" smtClean="0"/>
          </a:p>
          <a:p>
            <a:r>
              <a:rPr lang="zh-CN" altLang="en-US" dirty="0" smtClean="0"/>
              <a:t>提供一个辅助系统，来模拟</a:t>
            </a:r>
            <a:r>
              <a:rPr lang="zh-CN" altLang="en-US" baseline="0" dirty="0" smtClean="0"/>
              <a:t> 农药，种子，疫苗等物品的功能。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因此，物品系统只需抽象出物品的</a:t>
            </a:r>
            <a:r>
              <a:rPr lang="zh-CN" altLang="en-US" baseline="0" dirty="0" smtClean="0"/>
              <a:t>属性，并实现功能即可。</a:t>
            </a:r>
            <a:endParaRPr lang="en-US" altLang="zh-CN" baseline="0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D54E8-9967-4679-8A7E-1AA3BE71817F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就会调用人物系统的 具体执行函数，并传入 物品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通过此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，可以查询到物品属性。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D288F-60A9-491E-84FC-98477D805362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系统是对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引擎接口的封装，设计思想和组件系统类似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不同的是，组件由子类封装图形引擎的接口，</a:t>
            </a:r>
            <a:r>
              <a:rPr lang="en-US" altLang="zh-CN" dirty="0" smtClean="0"/>
              <a:t>UI</a:t>
            </a:r>
            <a:endParaRPr lang="en-US" altLang="zh-CN" dirty="0" smtClean="0"/>
          </a:p>
          <a:p>
            <a:r>
              <a:rPr lang="zh-CN" altLang="en-US" dirty="0" smtClean="0"/>
              <a:t>由基</a:t>
            </a:r>
            <a:r>
              <a:rPr lang="zh-CN" altLang="en-US" dirty="0" smtClean="0"/>
              <a:t>类 </a:t>
            </a:r>
            <a:r>
              <a:rPr lang="en-US" altLang="zh-CN" dirty="0" err="1" smtClean="0"/>
              <a:t>zFrameWindow</a:t>
            </a:r>
            <a:r>
              <a:rPr lang="zh-CN" altLang="en-US" dirty="0" smtClean="0"/>
              <a:t>封装了所有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zh-CN" altLang="en-US" dirty="0" smtClean="0"/>
              <a:t>这是由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系统的使用特点决定的，框架开发人员是无法知道系统开发人员会需要什么样的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因此只能，提供所有的接口，让系统开发人员决定。</a:t>
            </a:r>
            <a:endParaRPr lang="en-US" altLang="zh-CN" dirty="0" smtClean="0"/>
          </a:p>
          <a:p>
            <a:r>
              <a:rPr lang="zh-CN" altLang="en-US" dirty="0" smtClean="0"/>
              <a:t>具体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，只需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zFrameWindow</a:t>
            </a:r>
            <a:r>
              <a:rPr lang="zh-CN" altLang="en-US" dirty="0" smtClean="0"/>
              <a:t>，载入资源，加入绑定函数即可。</a:t>
            </a:r>
            <a:endParaRPr lang="en-US" altLang="zh-CN" dirty="0" smtClean="0"/>
          </a:p>
          <a:p>
            <a:r>
              <a:rPr lang="zh-CN" altLang="en-US" dirty="0" smtClean="0"/>
              <a:t>复杂功能需要对深入了解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引擎，不详细介绍。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9526D-11CD-4635-BE90-A29AED1B3742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上面介绍客户端的核心模块，这些模块还需要一个窗口框架来加载和运行。</a:t>
            </a:r>
            <a:endParaRPr lang="en-US" altLang="zh-CN" dirty="0" smtClean="0"/>
          </a:p>
          <a:p>
            <a:r>
              <a:rPr lang="zh-CN" altLang="en-US" dirty="0" smtClean="0"/>
              <a:t>首先需要完成客户端窗口的创建，以及各模块的初始化，引擎的初始化，</a:t>
            </a:r>
            <a:endParaRPr lang="en-US" altLang="zh-CN" dirty="0" smtClean="0"/>
          </a:p>
          <a:p>
            <a:r>
              <a:rPr lang="zh-CN" altLang="en-US" dirty="0" smtClean="0"/>
              <a:t>然后运行主循环。</a:t>
            </a:r>
            <a:endParaRPr lang="en-US" altLang="zh-CN" dirty="0" smtClean="0"/>
          </a:p>
          <a:p>
            <a:r>
              <a:rPr lang="zh-CN" altLang="en-US" dirty="0" smtClean="0"/>
              <a:t>由于视图模块的分离，引擎的参数设置需要单独进行。</a:t>
            </a:r>
            <a:endParaRPr lang="en-US" altLang="zh-CN" dirty="0" smtClean="0"/>
          </a:p>
          <a:p>
            <a:r>
              <a:rPr lang="zh-CN" altLang="en-US" dirty="0" smtClean="0"/>
              <a:t>窗口类负责创建窗口，初始化各模块，启动、运行、关闭主循环。</a:t>
            </a:r>
            <a:endParaRPr lang="en-US" altLang="zh-CN" dirty="0" smtClean="0"/>
          </a:p>
          <a:p>
            <a:r>
              <a:rPr lang="zh-CN" altLang="en-US" dirty="0" smtClean="0"/>
              <a:t>引擎的参数调整放在</a:t>
            </a:r>
            <a:r>
              <a:rPr lang="zh-CN" altLang="en-US" baseline="0" dirty="0" smtClean="0"/>
              <a:t> 设备类中。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前一部分简要介绍了客户端部分，接下来介绍“服务器设计与实现”。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常用的网络通信模型有两种，第一种为 客户端服务器模型，另一种为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P2P</a:t>
            </a:r>
            <a:r>
              <a:rPr lang="zh-CN" altLang="en-US" baseline="0" dirty="0" smtClean="0"/>
              <a:t>模型。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P2P</a:t>
            </a:r>
            <a:r>
              <a:rPr lang="zh-CN" altLang="en-US" baseline="0" dirty="0" smtClean="0"/>
              <a:t>模型实现起来非常复杂，并且各节点的同步非常困难，不利于培训内容</a:t>
            </a:r>
            <a:r>
              <a:rPr lang="zh-CN" altLang="en-US" baseline="0" dirty="0" smtClean="0"/>
              <a:t>的同步更新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框架选用客户端服务器模型。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底层通信采用</a:t>
            </a:r>
            <a:r>
              <a:rPr lang="en-US" altLang="zh-CN" dirty="0" smtClean="0"/>
              <a:t>ACE</a:t>
            </a:r>
            <a:r>
              <a:rPr lang="zh-CN" altLang="en-US" dirty="0" smtClean="0"/>
              <a:t>框架，</a:t>
            </a:r>
            <a:r>
              <a:rPr lang="en-US" altLang="zh-CN" dirty="0" smtClean="0"/>
              <a:t>ACE</a:t>
            </a:r>
            <a:r>
              <a:rPr lang="zh-CN" altLang="en-US" dirty="0" smtClean="0"/>
              <a:t>是一个开源架构，比较稳定，</a:t>
            </a:r>
            <a:endParaRPr lang="en-US" altLang="zh-CN" dirty="0" smtClean="0"/>
          </a:p>
          <a:p>
            <a:r>
              <a:rPr lang="zh-CN" altLang="en-US" dirty="0" smtClean="0"/>
              <a:t>提供了多线程处理库</a:t>
            </a:r>
            <a:r>
              <a:rPr lang="zh-CN" altLang="en-US" dirty="0" smtClean="0"/>
              <a:t>。能够满足大部分网络应用程序的需求。</a:t>
            </a:r>
            <a:endParaRPr lang="en-US" altLang="zh-CN" dirty="0" smtClean="0"/>
          </a:p>
          <a:p>
            <a:r>
              <a:rPr lang="zh-CN" altLang="en-US" dirty="0" smtClean="0"/>
              <a:t>消息发送接收系统就通过</a:t>
            </a:r>
            <a:r>
              <a:rPr lang="en-US" altLang="zh-CN" dirty="0" smtClean="0"/>
              <a:t>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模式设计的，这样</a:t>
            </a:r>
            <a:endParaRPr lang="en-US" altLang="zh-CN" dirty="0" smtClean="0"/>
          </a:p>
          <a:p>
            <a:r>
              <a:rPr lang="zh-CN" altLang="en-US" dirty="0" smtClean="0"/>
              <a:t>底层通信对开发人员就是透明的，只需专注于应用上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常用的消息系统是这样实现的，由接收发送队列来管理消息，负责把消息</a:t>
            </a:r>
            <a:endParaRPr lang="en-US" altLang="zh-CN" dirty="0" smtClean="0"/>
          </a:p>
          <a:p>
            <a:r>
              <a:rPr lang="zh-CN" altLang="en-US" dirty="0" smtClean="0"/>
              <a:t>加入队列。实际上消息队列只有一个，如果有大量消息需要管理的话，</a:t>
            </a:r>
            <a:endParaRPr lang="en-US" altLang="zh-CN" dirty="0" smtClean="0"/>
          </a:p>
          <a:p>
            <a:r>
              <a:rPr lang="zh-CN" altLang="en-US" dirty="0" smtClean="0"/>
              <a:t>系统将混乱不堪。</a:t>
            </a:r>
            <a:endParaRPr lang="en-US" altLang="zh-CN" dirty="0" smtClean="0"/>
          </a:p>
          <a:p>
            <a:r>
              <a:rPr lang="zh-CN" altLang="en-US" dirty="0" smtClean="0"/>
              <a:t>这种</a:t>
            </a:r>
            <a:r>
              <a:rPr lang="zh-CN" altLang="en-US" dirty="0" smtClean="0"/>
              <a:t>情况符合 </a:t>
            </a:r>
            <a:r>
              <a:rPr lang="zh-CN" altLang="en-US" dirty="0" smtClean="0"/>
              <a:t>设计模式中的，命令</a:t>
            </a:r>
            <a:r>
              <a:rPr lang="zh-CN" altLang="en-US" dirty="0" smtClean="0"/>
              <a:t>模式，</a:t>
            </a:r>
            <a:endParaRPr lang="en-US" altLang="zh-CN" dirty="0" smtClean="0"/>
          </a:p>
          <a:p>
            <a:r>
              <a:rPr lang="zh-CN" altLang="en-US" dirty="0" smtClean="0"/>
              <a:t>将消息创建成消息类，由这些类负责自己该被添加到哪个队列中。</a:t>
            </a:r>
            <a:endParaRPr lang="en-US" altLang="zh-CN" dirty="0" smtClean="0"/>
          </a:p>
          <a:p>
            <a:r>
              <a:rPr lang="zh-CN" altLang="en-US" dirty="0" smtClean="0"/>
              <a:t>这样就可以把消息</a:t>
            </a:r>
            <a:r>
              <a:rPr lang="zh-CN" altLang="en-US" dirty="0" smtClean="0"/>
              <a:t>的使用者和执行者分开。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02762-E7B1-4E4E-87F1-B4B5035E0310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我国是农业大国，农业人口占国民总人口的</a:t>
            </a:r>
            <a:r>
              <a:rPr lang="en-US" altLang="zh-CN" dirty="0" smtClean="0"/>
              <a:t>56%</a:t>
            </a:r>
            <a:r>
              <a:rPr lang="zh-CN" altLang="en-US" dirty="0" smtClean="0"/>
              <a:t>，农民素质偏低，制约了农业大发展。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农民教育在我国起步较晚，培训体系和评价体系不完善，十个省分的农民调研数据显示，农民培训方式主要集中在 短期或者专题培训班、课堂讲授和现场指导，等几种方式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从培训现状看，存在以下问题：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内容不是农民所需，不能满足农民的实际需求。不是农民需要什么就培训什么，而是什么赚钱就培训什么，如何完成上级任务培训什么。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培训方式单一，主要采用集中授课，对所有人一刀切，忽略了农民个体间的差异。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培训时间安排不合理，城市里的培训机构有时间下乡培训时，刚好是农忙时间，占用农民大量生产时间。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传统培训模式制约了农民所期望的培训质量和效果，不能满足社会需求。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随着电脑的普及和互联网深入农村，以上问题的解决出现了转机。</a:t>
            </a:r>
            <a:endParaRPr lang="en-US" altLang="zh-CN" dirty="0" smtClean="0"/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虚拟培训是虚拟现实技术在教育培训领域的应用。其具有虚拟现实技术 多感知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性，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交互性，自主性等特点。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ea"/>
              <a:ea typeface="Gulim" pitchFamily="34" charset="-127"/>
              <a:cs typeface="+mn-cs"/>
            </a:endParaRPr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是一种非常理想的培训方式。能够解决传统培训中培训内容陈旧，方式单一，培训时间与农忙冲突等问题。</a:t>
            </a:r>
            <a:endParaRPr kumimoji="1" lang="zh-CN" altLang="en-US" sz="1200" b="0" kern="1200" dirty="0" smtClean="0">
              <a:solidFill>
                <a:schemeClr val="tx1"/>
              </a:solidFill>
              <a:latin typeface="+mn-ea"/>
              <a:ea typeface="Gulim" pitchFamily="34" charset="-127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这是网络消息结构图，解耦后的消息系统，扩展更加方便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NetMeseage</a:t>
            </a:r>
            <a:r>
              <a:rPr lang="zh-CN" altLang="en-US" dirty="0" smtClean="0"/>
              <a:t>在底层提供了消息创建，发送，处理等接口。</a:t>
            </a:r>
            <a:endParaRPr lang="en-US" altLang="zh-CN" dirty="0" smtClean="0"/>
          </a:p>
          <a:p>
            <a:r>
              <a:rPr lang="zh-CN" altLang="en-US" dirty="0" smtClean="0"/>
              <a:t>新消息只需实现这些接口。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这是发送接收队列</a:t>
            </a:r>
            <a:r>
              <a:rPr lang="zh-CN" altLang="en-US" dirty="0" smtClean="0"/>
              <a:t>结构图，</a:t>
            </a:r>
            <a:endParaRPr lang="en-US" altLang="zh-CN" dirty="0" smtClean="0"/>
          </a:p>
          <a:p>
            <a:r>
              <a:rPr lang="zh-CN" altLang="en-US" dirty="0" smtClean="0"/>
              <a:t>消息队列继承自</a:t>
            </a:r>
            <a:r>
              <a:rPr lang="en-US" altLang="zh-CN" dirty="0" err="1" smtClean="0"/>
              <a:t>CNetAceTask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因为不管是发送队列还是接收队列</a:t>
            </a:r>
            <a:endParaRPr lang="en-US" altLang="zh-CN" dirty="0" smtClean="0"/>
          </a:p>
          <a:p>
            <a:r>
              <a:rPr lang="zh-CN" altLang="en-US" dirty="0" smtClean="0"/>
              <a:t>都只有一个实例，设计成单件模式。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服务器端的场景管理器一般为扁平结构，服务器端有多个场景，当某个场景需要一个广播消息时，</a:t>
            </a:r>
            <a:endParaRPr lang="en-US" altLang="zh-CN" dirty="0" smtClean="0"/>
          </a:p>
          <a:p>
            <a:r>
              <a:rPr lang="zh-CN" altLang="en-US" dirty="0" smtClean="0"/>
              <a:t>就会通知整个场景中的所有</a:t>
            </a:r>
            <a:r>
              <a:rPr lang="zh-CN" altLang="en-US" dirty="0" smtClean="0"/>
              <a:t>玩家。</a:t>
            </a:r>
            <a:r>
              <a:rPr lang="zh-CN" altLang="en-US" dirty="0" smtClean="0"/>
              <a:t>这是一种非常低效率的结构，因为并不是</a:t>
            </a:r>
            <a:endParaRPr lang="en-US" altLang="zh-CN" dirty="0" smtClean="0"/>
          </a:p>
          <a:p>
            <a:r>
              <a:rPr lang="zh-CN" altLang="en-US" dirty="0" smtClean="0"/>
              <a:t>场景内的每个玩家都需要接收广播消息，有相当部分消息</a:t>
            </a:r>
            <a:r>
              <a:rPr lang="zh-CN" altLang="en-US" dirty="0" smtClean="0"/>
              <a:t>是无用的，白白浪费了网络</a:t>
            </a:r>
            <a:r>
              <a:rPr lang="zh-CN" altLang="en-US" dirty="0" smtClean="0"/>
              <a:t>资源。</a:t>
            </a:r>
            <a:endParaRPr lang="en-US" altLang="zh-CN" dirty="0" smtClean="0"/>
          </a:p>
          <a:p>
            <a:r>
              <a:rPr lang="zh-CN" altLang="en-US" dirty="0" smtClean="0"/>
              <a:t>本框架对场景结构进行了优化。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一个场景被分成若干个区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每个区被分成若干网格，这是一种类似于金字塔的结构。</a:t>
            </a:r>
            <a:endParaRPr lang="en-US" altLang="zh-CN" dirty="0" smtClean="0"/>
          </a:p>
          <a:p>
            <a:r>
              <a:rPr lang="zh-CN" altLang="en-US" dirty="0" smtClean="0"/>
              <a:t>由底层的网格来保存在这个网格内的玩家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，当需要广播消息时，会根据消息类型</a:t>
            </a:r>
            <a:endParaRPr lang="en-US" altLang="zh-CN" dirty="0" smtClean="0"/>
          </a:p>
          <a:p>
            <a:r>
              <a:rPr lang="zh-CN" altLang="en-US" smtClean="0"/>
              <a:t>选择</a:t>
            </a:r>
            <a:r>
              <a:rPr lang="zh-CN" altLang="en-US" smtClean="0"/>
              <a:t>是对此网格内的所有玩家进行广播，</a:t>
            </a:r>
            <a:r>
              <a:rPr lang="zh-CN" altLang="en-US" dirty="0" smtClean="0"/>
              <a:t>还是整个区域，或者是</a:t>
            </a:r>
            <a:r>
              <a:rPr lang="zh-CN" altLang="en-US" smtClean="0"/>
              <a:t>整个场景进行广播。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4B50-18DD-4FCB-8449-63B23D5D15FF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以前确定玩家位置只需要 场景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，场景内坐标即可。</a:t>
            </a:r>
            <a:endParaRPr lang="en-US" altLang="zh-CN" dirty="0" smtClean="0"/>
          </a:p>
          <a:p>
            <a:r>
              <a:rPr lang="zh-CN" altLang="en-US" dirty="0" smtClean="0"/>
              <a:t>优化后的场景管理模块在结构上更加复杂了，</a:t>
            </a:r>
            <a:endParaRPr lang="en-US" altLang="zh-CN" dirty="0" smtClean="0"/>
          </a:p>
          <a:p>
            <a:r>
              <a:rPr lang="zh-CN" altLang="en-US" dirty="0" smtClean="0"/>
              <a:t>使用上和以前一样，只需要场景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和场景内坐标，就可通过</a:t>
            </a:r>
            <a:endParaRPr lang="en-US" altLang="zh-CN" dirty="0" smtClean="0"/>
          </a:p>
          <a:p>
            <a:r>
              <a:rPr lang="zh-CN" altLang="en-US" dirty="0" smtClean="0"/>
              <a:t>转换函数计算出 </a:t>
            </a:r>
            <a:r>
              <a:rPr lang="en-US" altLang="zh-CN" dirty="0" err="1" smtClean="0"/>
              <a:t>ZoneID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GridID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框架部分介绍完毕，，接下来通过开发一个实例，展示如何使用框架。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FC5ED-E310-47B8-BDCA-811B0677F7A7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一个三维应用程序从开始执行到结束，都在进行主循环，</a:t>
            </a:r>
            <a:endParaRPr lang="en-US" altLang="zh-CN" dirty="0" smtClean="0"/>
          </a:p>
          <a:p>
            <a:r>
              <a:rPr lang="zh-CN" altLang="en-US" dirty="0" smtClean="0"/>
              <a:t>循环内部则是一个标准的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架构，首先玩家通过交互部分操作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将数据传递给控制模型，控制模块和模型经过处理后，反映到</a:t>
            </a:r>
            <a:endParaRPr lang="en-US" altLang="zh-CN" dirty="0" smtClean="0"/>
          </a:p>
          <a:p>
            <a:r>
              <a:rPr lang="zh-CN" altLang="en-US" dirty="0" smtClean="0"/>
              <a:t>三维场景中。</a:t>
            </a:r>
            <a:endParaRPr lang="en-US" altLang="zh-CN" dirty="0" smtClean="0"/>
          </a:p>
          <a:p>
            <a:r>
              <a:rPr lang="zh-CN" altLang="en-US" dirty="0" smtClean="0"/>
              <a:t>本框架已经处理好了，视图和模型模块，简单应用只需扩展控制部分，</a:t>
            </a:r>
            <a:endParaRPr lang="en-US" altLang="zh-CN" dirty="0" smtClean="0"/>
          </a:p>
          <a:p>
            <a:r>
              <a:rPr lang="zh-CN" altLang="en-US" dirty="0" smtClean="0"/>
              <a:t>添加新的逻辑控制即可。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FC5ED-E310-47B8-BDCA-811B0677F7A7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任务系统有两种逻辑：</a:t>
            </a:r>
            <a:endParaRPr lang="en-US" altLang="zh-CN" dirty="0" smtClean="0"/>
          </a:p>
          <a:p>
            <a:r>
              <a:rPr lang="zh-CN" altLang="en-US" dirty="0" smtClean="0"/>
              <a:t>第一种</a:t>
            </a:r>
            <a:r>
              <a:rPr lang="zh-CN" altLang="en-US" baseline="0" dirty="0" smtClean="0"/>
              <a:t> 到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处领任务，完成任务后，到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处交任务。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第二种 在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处领任务，收集指定数量的物品后，返回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交任务。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实例中将验证着两种逻辑：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第一个任务源自司马光砸缸。整理后的任务逻辑，到村长那接收“救小孩的任务”，砸缸就出小孩后，向小孩交任务。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第二个任务为采集草药。从村长那接到任务，收集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株草药，收集完成后 去村长那交任务。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A8D5A-6620-4991-8746-94974FFAAD06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实例中用到的主要模型有：　村长，司马光，小孩，缸，草药。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5F86F-080A-4AFA-B178-72081EE15881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ＵＩ比较简单，主要为背包ＵＩ，和物品图标。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B5AB2-CDAE-4248-BB15-6D486B96EE1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广泛应用于军事教学，体育训练，医疗实习，农业技能培训，和普通中学的 实际教学。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美国是虚拟现实的发祥地，大多数研究机构都在美国，其虚拟现实的研究水平基本代表了国际的发展趋势，最早应用于教育培训的国家。</a:t>
            </a:r>
            <a:endParaRPr lang="en-US" altLang="zh-CN" dirty="0" smtClean="0"/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1992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年，美国东卡罗莱纳大学成立虚拟现实技术与教育实验室。该实验室的目的是确认虚拟现实技术在教育方面的适用性。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Gulim" pitchFamily="34" charset="-127"/>
              <a:cs typeface="+mn-cs"/>
            </a:endParaRPr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100" kern="1200" dirty="0" err="1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SimuLearn</a:t>
            </a:r>
            <a:r>
              <a:rPr kumimoji="1" lang="zh-CN" altLang="en-US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公司</a:t>
            </a:r>
            <a:r>
              <a:rPr kumimoji="1" lang="en-US" altLang="zh-CN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2006</a:t>
            </a:r>
            <a:r>
              <a:rPr kumimoji="1" lang="zh-CN" altLang="en-US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年推出一款韩语班的 </a:t>
            </a:r>
            <a:r>
              <a:rPr kumimoji="1" lang="en-US" altLang="zh-CN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Virtual Leader</a:t>
            </a:r>
            <a:r>
              <a:rPr kumimoji="1" lang="zh-CN" altLang="en-US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。通过三维虚拟环境来培训大企业员工的领导力。</a:t>
            </a:r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100" kern="1200" dirty="0" err="1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ForgeFX</a:t>
            </a:r>
            <a:r>
              <a:rPr kumimoji="1" lang="zh-CN" altLang="en-US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是一家总部位于旧金山的仿真和实时三维软件开发公司。</a:t>
            </a:r>
            <a:r>
              <a:rPr kumimoji="1" lang="en-US" altLang="zh-CN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2009</a:t>
            </a:r>
            <a:r>
              <a:rPr kumimoji="1" lang="zh-CN" altLang="en-US" sz="1100" kern="1200" dirty="0" smtClean="0">
                <a:solidFill>
                  <a:schemeClr val="tx1"/>
                </a:solidFill>
                <a:latin typeface="+mn-ea"/>
                <a:ea typeface="Gulim" pitchFamily="34" charset="-127"/>
                <a:cs typeface="+mn-cs"/>
              </a:rPr>
              <a:t>年推出了 生猪养殖培训软件。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生猪养殖软件，利用虚拟现实技术营造三维可视化的环境，逼真模拟了生猪的养殖流程。提供了生猪养殖和疾病防治方面的整套培训。为了提高娱乐性，</a:t>
            </a:r>
            <a:r>
              <a:rPr lang="en-US" altLang="zh-CN" dirty="0" err="1" smtClean="0"/>
              <a:t>ForgeFx</a:t>
            </a:r>
            <a:r>
              <a:rPr lang="zh-CN" altLang="en-US" dirty="0" smtClean="0"/>
              <a:t>还提供了在线交流和积分系统。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舰船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虚拟消防培训系统；某型装备的虚拟操作训练系统；神经外科的临床应用；坦克驾驶模拟训练；集装箱起重机驾驶的仿真培训；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共同存在的问题：系统针对性强，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部分系统使用了底层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接口，系统没有框架支持，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导致重复开发和代码复用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率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低等问题。</a:t>
            </a:r>
            <a:endParaRPr kumimoji="1" lang="en-US" altLang="zh-CN" sz="1200" kern="12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  <a:cs typeface="+mn-cs"/>
            </a:endParaRPr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另外，彭辉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[18]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；杨沛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[19]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；何喜玲，王俊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[20]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rPr>
              <a:t>；探讨了虚拟现实技术在农业领域中可能存在的应用。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7BCFA-D1D7-4274-92D6-316985AA0137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05A1A-C326-4588-A037-A8DD5A522119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最后为结论部分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我的汇报到此结束，谢谢。。。。。。，请各位老师批评指正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8F980-3AE2-4465-9762-DE4BC8B5B344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/>
              <a:t>分析虚拟培训的研究现状，提出本文的研究目标。</a:t>
            </a:r>
            <a:endParaRPr lang="en-US" altLang="zh-CN" dirty="0" smtClean="0"/>
          </a:p>
          <a:p>
            <a:r>
              <a:rPr lang="zh-CN" altLang="en-US" dirty="0" smtClean="0"/>
              <a:t>第一点。。。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第二点。。。。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8F980-3AE2-4465-9762-DE4BC8B5B344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/>
              <a:t>传统农民培训中存在的问题，可以通过虚拟培训来解决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虚拟</a:t>
            </a:r>
            <a:r>
              <a:rPr lang="zh-CN" altLang="en-US" dirty="0" smtClean="0"/>
              <a:t>培训应用系统</a:t>
            </a:r>
            <a:r>
              <a:rPr lang="zh-CN" altLang="en-US" dirty="0" smtClean="0"/>
              <a:t>中存在的问题，则需要研究软件复用技术和框架开发方法，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并以此来设计可复用的三维可视化应用程序框架</a:t>
            </a:r>
            <a:r>
              <a:rPr lang="zh-CN" altLang="en-US" dirty="0" smtClean="0"/>
              <a:t>，才能解决。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并</a:t>
            </a:r>
            <a:r>
              <a:rPr lang="zh-CN" altLang="en-US" dirty="0" smtClean="0"/>
              <a:t>开发实例进行验证。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6AABE-B6D2-4AC1-BFFA-B9FC43E0D575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引言部分主要介绍了相关背景，下面介绍框架概述。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框架是整个或者部分系统的可重用设计。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 smtClean="0"/>
              <a:t>定义可以知道，框架是相对系统而言的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zh-CN" altLang="en-US" dirty="0" smtClean="0"/>
              <a:t>比系统的复用性高，完整性则较低，系统是可以直接拿来使用的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zh-CN" altLang="en-US" dirty="0" smtClean="0"/>
              <a:t>是一个半成品的系统，要根据项目需求进行完善。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在虚拟培训的应用中，需要三维显示，逻辑处理，培训模型三大模块，</a:t>
            </a:r>
            <a:r>
              <a:rPr lang="zh-CN" altLang="en-US" dirty="0" smtClean="0"/>
              <a:t>这符合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架构。</a:t>
            </a:r>
            <a:endParaRPr lang="en-US" altLang="zh-CN" dirty="0" smtClean="0"/>
          </a:p>
          <a:p>
            <a:r>
              <a:rPr lang="zh-CN" altLang="en-US" dirty="0" smtClean="0"/>
              <a:t>所以不管</a:t>
            </a:r>
            <a:r>
              <a:rPr lang="zh-CN" altLang="en-US" dirty="0" smtClean="0"/>
              <a:t>是虚拟培训的应用</a:t>
            </a:r>
            <a:r>
              <a:rPr lang="zh-CN" altLang="en-US" dirty="0" smtClean="0"/>
              <a:t>系统</a:t>
            </a:r>
            <a:r>
              <a:rPr lang="zh-CN" altLang="en-US" baseline="0" dirty="0" smtClean="0"/>
              <a:t> 还是应用</a:t>
            </a:r>
            <a:r>
              <a:rPr lang="zh-CN" altLang="en-US" dirty="0" smtClean="0"/>
              <a:t>框架都符合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架构，</a:t>
            </a:r>
            <a:endParaRPr lang="en-US" altLang="zh-CN" dirty="0" smtClean="0"/>
          </a:p>
          <a:p>
            <a:r>
              <a:rPr lang="zh-CN" altLang="en-US" dirty="0" smtClean="0"/>
              <a:t>而大部分系统和框架中，没有处理好三大模块之间的关系，模块间耦合度过高，导致复用性较低。</a:t>
            </a:r>
            <a:endParaRPr lang="en-US" altLang="zh-CN" dirty="0" smtClean="0"/>
          </a:p>
          <a:p>
            <a:r>
              <a:rPr lang="zh-CN" altLang="en-US" dirty="0" smtClean="0"/>
              <a:t>虽然框架具有较高的复用性，但是，如果不能降低三大模块间的耦合度，依然会导致无法复用的问题。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下面看一下那些问题导致了 模块的紧耦合。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E7F9-9559-446C-90DF-3BC4D11EFE0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6" name="Group 94"/>
          <p:cNvGrpSpPr>
            <a:grpSpLocks/>
          </p:cNvGrpSpPr>
          <p:nvPr/>
        </p:nvGrpSpPr>
        <p:grpSpPr bwMode="auto">
          <a:xfrm>
            <a:off x="25400" y="-996950"/>
            <a:ext cx="9105900" cy="7842250"/>
            <a:chOff x="16" y="-628"/>
            <a:chExt cx="5736" cy="4940"/>
          </a:xfrm>
        </p:grpSpPr>
        <p:pic>
          <p:nvPicPr>
            <p:cNvPr id="13396" name="Picture 84" descr="back_b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" y="391"/>
              <a:ext cx="5728" cy="3921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36471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</p:pic>
        <p:sp>
          <p:nvSpPr>
            <p:cNvPr id="13397" name="Freeform 85"/>
            <p:cNvSpPr>
              <a:spLocks/>
            </p:cNvSpPr>
            <p:nvPr userDrawn="1"/>
          </p:nvSpPr>
          <p:spPr bwMode="gray">
            <a:xfrm>
              <a:off x="16" y="-628"/>
              <a:ext cx="5712" cy="2676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5548" y="2692"/>
                </a:cxn>
                <a:cxn ang="0">
                  <a:pos x="5736" y="2580"/>
                </a:cxn>
                <a:cxn ang="0">
                  <a:pos x="5738" y="641"/>
                </a:cxn>
                <a:cxn ang="0">
                  <a:pos x="22" y="641"/>
                </a:cxn>
                <a:cxn ang="0">
                  <a:pos x="12" y="1613"/>
                </a:cxn>
              </a:cxnLst>
              <a:rect l="0" t="0" r="r" b="b"/>
              <a:pathLst>
                <a:path w="5738" h="2692">
                  <a:moveTo>
                    <a:pt x="0" y="1607"/>
                  </a:moveTo>
                  <a:cubicBezTo>
                    <a:pt x="4478" y="0"/>
                    <a:pt x="5523" y="2457"/>
                    <a:pt x="5548" y="2692"/>
                  </a:cubicBezTo>
                  <a:lnTo>
                    <a:pt x="5736" y="2580"/>
                  </a:lnTo>
                  <a:lnTo>
                    <a:pt x="5738" y="641"/>
                  </a:lnTo>
                  <a:lnTo>
                    <a:pt x="22" y="641"/>
                  </a:lnTo>
                  <a:cubicBezTo>
                    <a:pt x="22" y="641"/>
                    <a:pt x="12" y="1613"/>
                    <a:pt x="12" y="1613"/>
                  </a:cubicBezTo>
                </a:path>
              </a:pathLst>
            </a:custGeom>
            <a:solidFill>
              <a:schemeClr val="tx2"/>
            </a:solidFill>
            <a:ln w="381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975100"/>
            <a:ext cx="7345362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606675"/>
            <a:ext cx="7345362" cy="13684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grpSp>
        <p:nvGrpSpPr>
          <p:cNvPr id="13410" name="Group 98"/>
          <p:cNvGrpSpPr>
            <a:grpSpLocks/>
          </p:cNvGrpSpPr>
          <p:nvPr/>
        </p:nvGrpSpPr>
        <p:grpSpPr bwMode="auto">
          <a:xfrm>
            <a:off x="0" y="3175"/>
            <a:ext cx="9144000" cy="6854825"/>
            <a:chOff x="0" y="2"/>
            <a:chExt cx="5760" cy="4318"/>
          </a:xfrm>
        </p:grpSpPr>
        <p:sp>
          <p:nvSpPr>
            <p:cNvPr id="13405" name="Freeform 93"/>
            <p:cNvSpPr>
              <a:spLocks/>
            </p:cNvSpPr>
            <p:nvPr userDrawn="1"/>
          </p:nvSpPr>
          <p:spPr bwMode="gray">
            <a:xfrm>
              <a:off x="5475" y="3"/>
              <a:ext cx="281" cy="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96"/>
                </a:cxn>
                <a:cxn ang="0">
                  <a:pos x="281" y="332"/>
                </a:cxn>
                <a:cxn ang="0">
                  <a:pos x="281" y="0"/>
                </a:cxn>
              </a:cxnLst>
              <a:rect l="0" t="0" r="r" b="b"/>
              <a:pathLst>
                <a:path w="281" h="348">
                  <a:moveTo>
                    <a:pt x="0" y="0"/>
                  </a:moveTo>
                  <a:cubicBezTo>
                    <a:pt x="33" y="16"/>
                    <a:pt x="125" y="6"/>
                    <a:pt x="202" y="96"/>
                  </a:cubicBezTo>
                  <a:cubicBezTo>
                    <a:pt x="279" y="186"/>
                    <a:pt x="268" y="348"/>
                    <a:pt x="281" y="332"/>
                  </a:cubicBezTo>
                  <a:lnTo>
                    <a:pt x="281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09" name="Group 97"/>
            <p:cNvGrpSpPr>
              <a:grpSpLocks/>
            </p:cNvGrpSpPr>
            <p:nvPr userDrawn="1"/>
          </p:nvGrpSpPr>
          <p:grpSpPr bwMode="auto">
            <a:xfrm>
              <a:off x="0" y="2"/>
              <a:ext cx="5760" cy="4318"/>
              <a:chOff x="0" y="2"/>
              <a:chExt cx="5760" cy="4318"/>
            </a:xfrm>
          </p:grpSpPr>
          <p:sp>
            <p:nvSpPr>
              <p:cNvPr id="13401" name="Freeform 89"/>
              <p:cNvSpPr>
                <a:spLocks/>
              </p:cNvSpPr>
              <p:nvPr userDrawn="1"/>
            </p:nvSpPr>
            <p:spPr bwMode="gray">
              <a:xfrm>
                <a:off x="0" y="4023"/>
                <a:ext cx="275" cy="297"/>
              </a:xfrm>
              <a:custGeom>
                <a:avLst/>
                <a:gdLst/>
                <a:ahLst/>
                <a:cxnLst>
                  <a:cxn ang="0">
                    <a:pos x="275" y="291"/>
                  </a:cxn>
                  <a:cxn ang="0">
                    <a:pos x="112" y="211"/>
                  </a:cxn>
                  <a:cxn ang="0">
                    <a:pos x="28" y="127"/>
                  </a:cxn>
                  <a:cxn ang="0">
                    <a:pos x="0" y="0"/>
                  </a:cxn>
                  <a:cxn ang="0">
                    <a:pos x="1" y="297"/>
                  </a:cxn>
                </a:cxnLst>
                <a:rect l="0" t="0" r="r" b="b"/>
                <a:pathLst>
                  <a:path w="275" h="297">
                    <a:moveTo>
                      <a:pt x="275" y="291"/>
                    </a:moveTo>
                    <a:lnTo>
                      <a:pt x="112" y="211"/>
                    </a:lnTo>
                    <a:lnTo>
                      <a:pt x="28" y="127"/>
                    </a:lnTo>
                    <a:lnTo>
                      <a:pt x="0" y="0"/>
                    </a:lnTo>
                    <a:lnTo>
                      <a:pt x="1" y="297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3" name="AutoShape 91"/>
              <p:cNvSpPr>
                <a:spLocks noChangeArrowheads="1"/>
              </p:cNvSpPr>
              <p:nvPr userDrawn="1"/>
            </p:nvSpPr>
            <p:spPr bwMode="gray">
              <a:xfrm>
                <a:off x="20" y="26"/>
                <a:ext cx="5715" cy="4265"/>
              </a:xfrm>
              <a:prstGeom prst="roundRect">
                <a:avLst>
                  <a:gd name="adj" fmla="val 6227"/>
                </a:avLst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04" name="Freeform 92"/>
              <p:cNvSpPr>
                <a:spLocks/>
              </p:cNvSpPr>
              <p:nvPr userDrawn="1"/>
            </p:nvSpPr>
            <p:spPr bwMode="gray">
              <a:xfrm>
                <a:off x="0" y="2"/>
                <a:ext cx="290" cy="315"/>
              </a:xfrm>
              <a:custGeom>
                <a:avLst/>
                <a:gdLst/>
                <a:ahLst/>
                <a:cxnLst>
                  <a:cxn ang="0">
                    <a:pos x="1" y="315"/>
                  </a:cxn>
                  <a:cxn ang="0">
                    <a:pos x="122" y="97"/>
                  </a:cxn>
                  <a:cxn ang="0">
                    <a:pos x="279" y="0"/>
                  </a:cxn>
                  <a:cxn ang="0">
                    <a:pos x="0" y="1"/>
                  </a:cxn>
                </a:cxnLst>
                <a:rect l="0" t="0" r="r" b="b"/>
                <a:pathLst>
                  <a:path w="290" h="315">
                    <a:moveTo>
                      <a:pt x="1" y="315"/>
                    </a:moveTo>
                    <a:cubicBezTo>
                      <a:pt x="21" y="279"/>
                      <a:pt x="76" y="150"/>
                      <a:pt x="122" y="97"/>
                    </a:cubicBezTo>
                    <a:cubicBezTo>
                      <a:pt x="163" y="44"/>
                      <a:pt x="290" y="23"/>
                      <a:pt x="279" y="0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8" name="Freeform 96"/>
              <p:cNvSpPr>
                <a:spLocks/>
              </p:cNvSpPr>
              <p:nvPr userDrawn="1"/>
            </p:nvSpPr>
            <p:spPr bwMode="gray">
              <a:xfrm>
                <a:off x="5507" y="4031"/>
                <a:ext cx="253" cy="287"/>
              </a:xfrm>
              <a:custGeom>
                <a:avLst/>
                <a:gdLst/>
                <a:ahLst/>
                <a:cxnLst>
                  <a:cxn ang="0">
                    <a:pos x="250" y="0"/>
                  </a:cxn>
                  <a:cxn ang="0">
                    <a:pos x="179" y="143"/>
                  </a:cxn>
                  <a:cxn ang="0">
                    <a:pos x="85" y="236"/>
                  </a:cxn>
                  <a:cxn ang="0">
                    <a:pos x="0" y="287"/>
                  </a:cxn>
                  <a:cxn ang="0">
                    <a:pos x="253" y="284"/>
                  </a:cxn>
                </a:cxnLst>
                <a:rect l="0" t="0" r="r" b="b"/>
                <a:pathLst>
                  <a:path w="253" h="287">
                    <a:moveTo>
                      <a:pt x="250" y="0"/>
                    </a:moveTo>
                    <a:lnTo>
                      <a:pt x="179" y="143"/>
                    </a:lnTo>
                    <a:lnTo>
                      <a:pt x="85" y="236"/>
                    </a:lnTo>
                    <a:lnTo>
                      <a:pt x="0" y="287"/>
                    </a:lnTo>
                    <a:lnTo>
                      <a:pt x="253" y="28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BF248F-25E4-4404-85B4-8F54496A7D7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115888"/>
            <a:ext cx="2105025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167438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8C1122-E1CF-4068-9704-EB57BE79FDE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5365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125538"/>
            <a:ext cx="8013700" cy="532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23850" y="6477000"/>
            <a:ext cx="719138" cy="304800"/>
          </a:xfrm>
        </p:spPr>
        <p:txBody>
          <a:bodyPr/>
          <a:lstStyle>
            <a:lvl1pPr>
              <a:defRPr/>
            </a:lvl1pPr>
          </a:lstStyle>
          <a:p>
            <a:fld id="{E41F69EE-CA1F-4933-BE3F-668BCDA5255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5365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3930650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7263" y="1125538"/>
            <a:ext cx="3930650" cy="258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7263" y="3865563"/>
            <a:ext cx="3930650" cy="258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23850" y="6477000"/>
            <a:ext cx="719138" cy="304800"/>
          </a:xfrm>
        </p:spPr>
        <p:txBody>
          <a:bodyPr/>
          <a:lstStyle>
            <a:lvl1pPr>
              <a:defRPr/>
            </a:lvl1pPr>
          </a:lstStyle>
          <a:p>
            <a:fld id="{B11437FE-8B25-4405-925C-E9D09A28B5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67B156-5360-414C-96F3-206B6198D89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70C8-17B1-4AD5-BCDB-11FCF8BC846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39306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125538"/>
            <a:ext cx="39306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472E13-DFDA-4D30-88F2-3F50644A49D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92FE90-8DC4-4510-BBFE-EF9774955EB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5AD622-EE84-4DC5-9AB3-8E5FE4CD99F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0F7B3B-8F66-4558-B814-830961A4717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B68BB8-A3C1-4B08-AC67-4C6DD8FD91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090ACB-3DDA-4A4A-8800-BE9E95BC60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3" name="Freeform 95"/>
          <p:cNvSpPr>
            <a:spLocks/>
          </p:cNvSpPr>
          <p:nvPr/>
        </p:nvSpPr>
        <p:spPr bwMode="gray">
          <a:xfrm rot="-5400000">
            <a:off x="-2473325" y="2673350"/>
            <a:ext cx="6629400" cy="158750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1504" y="352"/>
              </a:cxn>
              <a:cxn ang="0">
                <a:pos x="3960" y="432"/>
              </a:cxn>
              <a:cxn ang="0">
                <a:pos x="5688" y="1000"/>
              </a:cxn>
              <a:cxn ang="0">
                <a:pos x="5693" y="6"/>
              </a:cxn>
              <a:cxn ang="0">
                <a:pos x="0" y="0"/>
              </a:cxn>
            </a:cxnLst>
            <a:rect l="0" t="0" r="r" b="b"/>
            <a:pathLst>
              <a:path w="5693" h="1000">
                <a:moveTo>
                  <a:pt x="0" y="584"/>
                </a:moveTo>
                <a:cubicBezTo>
                  <a:pt x="249" y="545"/>
                  <a:pt x="844" y="377"/>
                  <a:pt x="1504" y="352"/>
                </a:cubicBezTo>
                <a:cubicBezTo>
                  <a:pt x="2168" y="300"/>
                  <a:pt x="3246" y="322"/>
                  <a:pt x="3960" y="432"/>
                </a:cubicBezTo>
                <a:cubicBezTo>
                  <a:pt x="4641" y="548"/>
                  <a:pt x="5616" y="920"/>
                  <a:pt x="5688" y="1000"/>
                </a:cubicBezTo>
                <a:lnTo>
                  <a:pt x="5693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7451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82" name="Freeform 94"/>
          <p:cNvSpPr>
            <a:spLocks/>
          </p:cNvSpPr>
          <p:nvPr/>
        </p:nvSpPr>
        <p:spPr bwMode="gray">
          <a:xfrm>
            <a:off x="63500" y="63500"/>
            <a:ext cx="9037638" cy="16049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1520" y="392"/>
              </a:cxn>
              <a:cxn ang="0">
                <a:pos x="4200" y="504"/>
              </a:cxn>
              <a:cxn ang="0">
                <a:pos x="5688" y="1000"/>
              </a:cxn>
              <a:cxn ang="0">
                <a:pos x="5693" y="6"/>
              </a:cxn>
              <a:cxn ang="0">
                <a:pos x="0" y="0"/>
              </a:cxn>
            </a:cxnLst>
            <a:rect l="0" t="0" r="r" b="b"/>
            <a:pathLst>
              <a:path w="5693" h="1000">
                <a:moveTo>
                  <a:pt x="0" y="584"/>
                </a:moveTo>
                <a:cubicBezTo>
                  <a:pt x="253" y="552"/>
                  <a:pt x="820" y="405"/>
                  <a:pt x="1520" y="392"/>
                </a:cubicBezTo>
                <a:cubicBezTo>
                  <a:pt x="2184" y="340"/>
                  <a:pt x="3486" y="394"/>
                  <a:pt x="4200" y="504"/>
                </a:cubicBezTo>
                <a:cubicBezTo>
                  <a:pt x="4881" y="620"/>
                  <a:pt x="5616" y="920"/>
                  <a:pt x="5688" y="1000"/>
                </a:cubicBezTo>
                <a:lnTo>
                  <a:pt x="5693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15888"/>
            <a:ext cx="84248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1">
                <a:latin typeface="+mn-lt"/>
                <a:ea typeface="Gulim" pitchFamily="34" charset="-127"/>
              </a:defRPr>
            </a:lvl1pPr>
          </a:lstStyle>
          <a:p>
            <a:fld id="{0D942D28-65B0-42E1-BB9A-5968292AEC3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4213" y="1125538"/>
            <a:ext cx="80137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grpSp>
        <p:nvGrpSpPr>
          <p:cNvPr id="12402" name="Group 114"/>
          <p:cNvGrpSpPr>
            <a:grpSpLocks/>
          </p:cNvGrpSpPr>
          <p:nvPr/>
        </p:nvGrpSpPr>
        <p:grpSpPr bwMode="auto">
          <a:xfrm>
            <a:off x="0" y="3175"/>
            <a:ext cx="9144000" cy="6854825"/>
            <a:chOff x="0" y="2"/>
            <a:chExt cx="5760" cy="4318"/>
          </a:xfrm>
        </p:grpSpPr>
        <p:grpSp>
          <p:nvGrpSpPr>
            <p:cNvPr id="12396" name="Group 108"/>
            <p:cNvGrpSpPr>
              <a:grpSpLocks/>
            </p:cNvGrpSpPr>
            <p:nvPr userDrawn="1"/>
          </p:nvGrpSpPr>
          <p:grpSpPr bwMode="auto">
            <a:xfrm>
              <a:off x="0" y="2"/>
              <a:ext cx="5760" cy="4318"/>
              <a:chOff x="0" y="2"/>
              <a:chExt cx="5760" cy="4318"/>
            </a:xfrm>
          </p:grpSpPr>
          <p:sp>
            <p:nvSpPr>
              <p:cNvPr id="12397" name="Freeform 109"/>
              <p:cNvSpPr>
                <a:spLocks/>
              </p:cNvSpPr>
              <p:nvPr userDrawn="1"/>
            </p:nvSpPr>
            <p:spPr bwMode="gray">
              <a:xfrm>
                <a:off x="0" y="4023"/>
                <a:ext cx="275" cy="297"/>
              </a:xfrm>
              <a:custGeom>
                <a:avLst/>
                <a:gdLst/>
                <a:ahLst/>
                <a:cxnLst>
                  <a:cxn ang="0">
                    <a:pos x="275" y="291"/>
                  </a:cxn>
                  <a:cxn ang="0">
                    <a:pos x="112" y="211"/>
                  </a:cxn>
                  <a:cxn ang="0">
                    <a:pos x="28" y="127"/>
                  </a:cxn>
                  <a:cxn ang="0">
                    <a:pos x="0" y="0"/>
                  </a:cxn>
                  <a:cxn ang="0">
                    <a:pos x="1" y="297"/>
                  </a:cxn>
                </a:cxnLst>
                <a:rect l="0" t="0" r="r" b="b"/>
                <a:pathLst>
                  <a:path w="275" h="297">
                    <a:moveTo>
                      <a:pt x="275" y="291"/>
                    </a:moveTo>
                    <a:lnTo>
                      <a:pt x="112" y="211"/>
                    </a:lnTo>
                    <a:lnTo>
                      <a:pt x="28" y="127"/>
                    </a:lnTo>
                    <a:lnTo>
                      <a:pt x="0" y="0"/>
                    </a:lnTo>
                    <a:lnTo>
                      <a:pt x="1" y="297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 userDrawn="1"/>
            </p:nvSpPr>
            <p:spPr bwMode="gray">
              <a:xfrm>
                <a:off x="20" y="26"/>
                <a:ext cx="5715" cy="4265"/>
              </a:xfrm>
              <a:prstGeom prst="roundRect">
                <a:avLst>
                  <a:gd name="adj" fmla="val 6227"/>
                </a:avLst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" name="Freeform 111"/>
              <p:cNvSpPr>
                <a:spLocks/>
              </p:cNvSpPr>
              <p:nvPr userDrawn="1"/>
            </p:nvSpPr>
            <p:spPr bwMode="gray">
              <a:xfrm>
                <a:off x="0" y="2"/>
                <a:ext cx="290" cy="315"/>
              </a:xfrm>
              <a:custGeom>
                <a:avLst/>
                <a:gdLst/>
                <a:ahLst/>
                <a:cxnLst>
                  <a:cxn ang="0">
                    <a:pos x="1" y="315"/>
                  </a:cxn>
                  <a:cxn ang="0">
                    <a:pos x="122" y="97"/>
                  </a:cxn>
                  <a:cxn ang="0">
                    <a:pos x="279" y="0"/>
                  </a:cxn>
                  <a:cxn ang="0">
                    <a:pos x="0" y="1"/>
                  </a:cxn>
                </a:cxnLst>
                <a:rect l="0" t="0" r="r" b="b"/>
                <a:pathLst>
                  <a:path w="290" h="315">
                    <a:moveTo>
                      <a:pt x="1" y="315"/>
                    </a:moveTo>
                    <a:cubicBezTo>
                      <a:pt x="21" y="279"/>
                      <a:pt x="76" y="150"/>
                      <a:pt x="122" y="97"/>
                    </a:cubicBezTo>
                    <a:cubicBezTo>
                      <a:pt x="163" y="44"/>
                      <a:pt x="290" y="23"/>
                      <a:pt x="279" y="0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0" name="Freeform 112"/>
              <p:cNvSpPr>
                <a:spLocks/>
              </p:cNvSpPr>
              <p:nvPr userDrawn="1"/>
            </p:nvSpPr>
            <p:spPr bwMode="gray">
              <a:xfrm>
                <a:off x="5507" y="4031"/>
                <a:ext cx="253" cy="287"/>
              </a:xfrm>
              <a:custGeom>
                <a:avLst/>
                <a:gdLst/>
                <a:ahLst/>
                <a:cxnLst>
                  <a:cxn ang="0">
                    <a:pos x="250" y="0"/>
                  </a:cxn>
                  <a:cxn ang="0">
                    <a:pos x="179" y="143"/>
                  </a:cxn>
                  <a:cxn ang="0">
                    <a:pos x="85" y="236"/>
                  </a:cxn>
                  <a:cxn ang="0">
                    <a:pos x="0" y="287"/>
                  </a:cxn>
                  <a:cxn ang="0">
                    <a:pos x="253" y="284"/>
                  </a:cxn>
                </a:cxnLst>
                <a:rect l="0" t="0" r="r" b="b"/>
                <a:pathLst>
                  <a:path w="253" h="287">
                    <a:moveTo>
                      <a:pt x="250" y="0"/>
                    </a:moveTo>
                    <a:lnTo>
                      <a:pt x="179" y="143"/>
                    </a:lnTo>
                    <a:lnTo>
                      <a:pt x="85" y="236"/>
                    </a:lnTo>
                    <a:lnTo>
                      <a:pt x="0" y="287"/>
                    </a:lnTo>
                    <a:lnTo>
                      <a:pt x="253" y="28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01" name="Freeform 113"/>
            <p:cNvSpPr>
              <a:spLocks/>
            </p:cNvSpPr>
            <p:nvPr userDrawn="1"/>
          </p:nvSpPr>
          <p:spPr bwMode="gray">
            <a:xfrm>
              <a:off x="5475" y="3"/>
              <a:ext cx="281" cy="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96"/>
                </a:cxn>
                <a:cxn ang="0">
                  <a:pos x="281" y="332"/>
                </a:cxn>
                <a:cxn ang="0">
                  <a:pos x="281" y="0"/>
                </a:cxn>
              </a:cxnLst>
              <a:rect l="0" t="0" r="r" b="b"/>
              <a:pathLst>
                <a:path w="281" h="348">
                  <a:moveTo>
                    <a:pt x="0" y="0"/>
                  </a:moveTo>
                  <a:cubicBezTo>
                    <a:pt x="33" y="16"/>
                    <a:pt x="125" y="6"/>
                    <a:pt x="202" y="96"/>
                  </a:cubicBezTo>
                  <a:cubicBezTo>
                    <a:pt x="279" y="186"/>
                    <a:pt x="268" y="348"/>
                    <a:pt x="281" y="332"/>
                  </a:cubicBezTo>
                  <a:lnTo>
                    <a:pt x="281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3.xml"/><Relationship Id="rId7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5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面向农民培训的三维可视化应用框架设计与实现</a:t>
            </a:r>
            <a:endParaRPr lang="ko-KR" altLang="en-US" sz="4000" b="0" dirty="0">
              <a:latin typeface="+mn-ea"/>
              <a:ea typeface="+mn-ea"/>
            </a:endParaRPr>
          </a:p>
        </p:txBody>
      </p:sp>
      <p:sp>
        <p:nvSpPr>
          <p:cNvPr id="3" name="Sous-titre 2"/>
          <p:cNvSpPr>
            <a:spLocks/>
          </p:cNvSpPr>
          <p:nvPr/>
        </p:nvSpPr>
        <p:spPr bwMode="gray">
          <a:xfrm>
            <a:off x="4932040" y="4581128"/>
            <a:ext cx="3995737" cy="208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学       生</a:t>
            </a:r>
            <a:r>
              <a:rPr lang="zh-CN" altLang="fr-FR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牛景波</a:t>
            </a:r>
            <a:endParaRPr lang="fr-FR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指导老师</a:t>
            </a:r>
            <a:r>
              <a:rPr lang="zh-CN" altLang="fr-FR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朱虹</a:t>
            </a:r>
            <a:r>
              <a:rPr lang="zh-CN" altLang="fr-FR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陈洪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zh-CN" altLang="fr-FR" dirty="0" smtClean="0">
                <a:solidFill>
                  <a:schemeClr val="bg1"/>
                </a:solidFill>
                <a:latin typeface="+mn-ea"/>
                <a:ea typeface="+mn-ea"/>
              </a:rPr>
              <a:t>学       号</a:t>
            </a:r>
            <a:r>
              <a:rPr lang="zh-CN" altLang="fr-FR" dirty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r>
              <a:rPr lang="fr-FR" altLang="zh-CN" dirty="0" smtClean="0">
                <a:solidFill>
                  <a:schemeClr val="bg1"/>
                </a:solidFill>
                <a:latin typeface="+mn-ea"/>
                <a:ea typeface="+mn-ea"/>
              </a:rPr>
              <a:t>S08111418</a:t>
            </a:r>
            <a:endParaRPr lang="fr-FR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2.2 </a:t>
            </a:r>
            <a:r>
              <a:rPr lang="zh-CN" altLang="en-US" sz="3200" b="0" dirty="0" smtClean="0">
                <a:latin typeface="+mn-ea"/>
                <a:ea typeface="+mn-ea"/>
              </a:rPr>
              <a:t>框架优势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系统缺点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1115616" y="1484784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、使用底层渲染接口，导致</a:t>
            </a:r>
            <a:r>
              <a:rPr lang="en-US" altLang="zh-CN" sz="2400" dirty="0" smtClean="0">
                <a:latin typeface="+mn-ea"/>
                <a:ea typeface="+mn-ea"/>
              </a:rPr>
              <a:t>Model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Control</a:t>
            </a:r>
            <a:r>
              <a:rPr lang="zh-CN" altLang="en-US" sz="2400" dirty="0" smtClean="0">
                <a:latin typeface="+mn-ea"/>
                <a:ea typeface="+mn-ea"/>
              </a:rPr>
              <a:t>模块和</a:t>
            </a:r>
            <a:r>
              <a:rPr lang="en-US" altLang="zh-CN" sz="2400" dirty="0" smtClean="0">
                <a:latin typeface="+mn-ea"/>
                <a:ea typeface="+mn-ea"/>
              </a:rPr>
              <a:t>View</a:t>
            </a:r>
            <a:r>
              <a:rPr lang="zh-CN" altLang="en-US" sz="2400" dirty="0" smtClean="0">
                <a:latin typeface="+mn-ea"/>
                <a:ea typeface="+mn-ea"/>
              </a:rPr>
              <a:t>模块紧密耦合。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49289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解决方法：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分离</a:t>
            </a:r>
            <a:r>
              <a:rPr lang="en-US" altLang="zh-CN" sz="2400" dirty="0" smtClean="0">
                <a:latin typeface="+mn-ea"/>
                <a:ea typeface="+mn-ea"/>
              </a:rPr>
              <a:t>View</a:t>
            </a:r>
            <a:r>
              <a:rPr lang="zh-CN" altLang="en-US" sz="2400" dirty="0" smtClean="0">
                <a:latin typeface="+mn-ea"/>
                <a:ea typeface="+mn-ea"/>
              </a:rPr>
              <a:t>模块，使用图形引擎 和 </a:t>
            </a:r>
            <a:r>
              <a:rPr lang="en-US" altLang="zh-CN" sz="2400" dirty="0" smtClean="0">
                <a:latin typeface="+mn-ea"/>
                <a:ea typeface="+mn-ea"/>
              </a:rPr>
              <a:t>GUI</a:t>
            </a:r>
            <a:r>
              <a:rPr lang="zh-CN" altLang="en-US" sz="2400" dirty="0" smtClean="0">
                <a:latin typeface="+mn-ea"/>
                <a:ea typeface="+mn-ea"/>
              </a:rPr>
              <a:t>引擎。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3645024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latin typeface="+mn-ea"/>
                <a:ea typeface="+mn-ea"/>
              </a:rPr>
              <a:t>View</a:t>
            </a:r>
            <a:r>
              <a:rPr lang="zh-CN" altLang="en-US" sz="2400" dirty="0" smtClean="0">
                <a:latin typeface="+mn-ea"/>
                <a:ea typeface="+mn-ea"/>
              </a:rPr>
              <a:t>分离，</a:t>
            </a:r>
            <a:r>
              <a:rPr lang="en-US" altLang="zh-CN" sz="2400" dirty="0" smtClean="0">
                <a:latin typeface="+mn-ea"/>
                <a:ea typeface="+mn-ea"/>
              </a:rPr>
              <a:t>Model</a:t>
            </a:r>
            <a:r>
              <a:rPr lang="zh-CN" altLang="en-US" sz="2400" dirty="0" smtClean="0">
                <a:latin typeface="+mn-ea"/>
                <a:ea typeface="+mn-ea"/>
              </a:rPr>
              <a:t>模块和</a:t>
            </a:r>
            <a:r>
              <a:rPr lang="en-US" altLang="zh-CN" sz="2400" dirty="0" smtClean="0">
                <a:latin typeface="+mn-ea"/>
                <a:ea typeface="+mn-ea"/>
              </a:rPr>
              <a:t>Control</a:t>
            </a:r>
            <a:r>
              <a:rPr lang="zh-CN" altLang="en-US" sz="2400" dirty="0" smtClean="0">
                <a:latin typeface="+mn-ea"/>
                <a:ea typeface="+mn-ea"/>
              </a:rPr>
              <a:t>模块紧耦合。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4509120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解决方法：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解耦</a:t>
            </a:r>
            <a:r>
              <a:rPr lang="en-US" altLang="zh-CN" sz="2400" dirty="0" smtClean="0">
                <a:latin typeface="+mn-ea"/>
                <a:ea typeface="+mn-ea"/>
              </a:rPr>
              <a:t>Model</a:t>
            </a:r>
            <a:r>
              <a:rPr lang="zh-CN" altLang="en-US" sz="2400" dirty="0" smtClean="0">
                <a:latin typeface="+mn-ea"/>
                <a:ea typeface="+mn-ea"/>
              </a:rPr>
              <a:t>模块和</a:t>
            </a:r>
            <a:r>
              <a:rPr lang="en-US" altLang="zh-CN" sz="2400" dirty="0" smtClean="0">
                <a:latin typeface="+mn-ea"/>
                <a:ea typeface="+mn-ea"/>
              </a:rPr>
              <a:t>Control</a:t>
            </a:r>
            <a:r>
              <a:rPr lang="zh-CN" altLang="en-US" sz="2400" dirty="0" smtClean="0">
                <a:latin typeface="+mn-ea"/>
                <a:ea typeface="+mn-ea"/>
              </a:rPr>
              <a:t>模块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使用设计模式</a:t>
            </a:r>
            <a:r>
              <a:rPr lang="en-US" altLang="zh-CN" sz="2400" dirty="0" smtClean="0">
                <a:latin typeface="+mn-ea"/>
                <a:ea typeface="+mn-ea"/>
              </a:rPr>
              <a:t>——Visitor</a:t>
            </a:r>
            <a:r>
              <a:rPr lang="zh-CN" altLang="en-US" sz="2400" dirty="0" smtClean="0">
                <a:latin typeface="+mn-ea"/>
                <a:ea typeface="+mn-ea"/>
              </a:rPr>
              <a:t>模式。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2.3 </a:t>
            </a:r>
            <a:r>
              <a:rPr lang="zh-CN" altLang="en-US" sz="3200" b="0" dirty="0" smtClean="0">
                <a:latin typeface="+mn-ea"/>
                <a:ea typeface="+mn-ea"/>
              </a:rPr>
              <a:t>框架与设计模式</a:t>
            </a:r>
            <a:r>
              <a:rPr lang="en-US" altLang="zh-CN" sz="3200" b="0" dirty="0" smtClean="0">
                <a:latin typeface="+mn-ea"/>
                <a:ea typeface="+mn-ea"/>
              </a:rPr>
              <a:t>——Visitor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1556792"/>
            <a:ext cx="52673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15616" y="1412776"/>
            <a:ext cx="2232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+mn-ea"/>
                <a:ea typeface="+mn-ea"/>
              </a:rPr>
              <a:t>Visitor</a:t>
            </a:r>
            <a:r>
              <a:rPr kumimoji="1" lang="zh-CN" altLang="en-US" sz="2400" dirty="0" smtClean="0">
                <a:latin typeface="+mn-ea"/>
                <a:ea typeface="+mn-ea"/>
              </a:rPr>
              <a:t>模式适用性：</a:t>
            </a:r>
            <a:endParaRPr kumimoji="1" lang="en-US" altLang="zh-CN" sz="2400" dirty="0" smtClean="0"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latin typeface="+mn-ea"/>
                <a:ea typeface="+mn-ea"/>
              </a:rPr>
              <a:t>       </a:t>
            </a:r>
            <a:r>
              <a:rPr kumimoji="1" lang="zh-CN" altLang="en-US" sz="2400" dirty="0" smtClean="0">
                <a:latin typeface="+mn-ea"/>
                <a:ea typeface="+mn-ea"/>
              </a:rPr>
              <a:t>一个抽象模型有两个方面，其中一个依赖另一个方面。</a:t>
            </a:r>
            <a:endParaRPr kumimoji="1" lang="en-US" altLang="zh-CN" sz="2400" dirty="0" smtClean="0"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latin typeface="+mn-ea"/>
                <a:ea typeface="+mn-ea"/>
              </a:rPr>
              <a:t>      </a:t>
            </a:r>
            <a:r>
              <a:rPr kumimoji="1" lang="zh-CN" altLang="en-US" sz="2400" dirty="0" smtClean="0">
                <a:latin typeface="+mn-ea"/>
                <a:ea typeface="+mn-ea"/>
              </a:rPr>
              <a:t>将这两者封闭在独立的对象中以使他们各自独立地改变和复用。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7092280" y="1916832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6732240" y="1052736"/>
            <a:ext cx="1368152" cy="612648"/>
          </a:xfrm>
          <a:prstGeom prst="wedgeRectCallout">
            <a:avLst>
              <a:gd name="adj1" fmla="val -68291"/>
              <a:gd name="adj2" fmla="val 1004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Control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660232" y="3933056"/>
            <a:ext cx="1296144" cy="612648"/>
          </a:xfrm>
          <a:prstGeom prst="wedgeRectCallout">
            <a:avLst>
              <a:gd name="adj1" fmla="val -75613"/>
              <a:gd name="adj2" fmla="val 1004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2.4 </a:t>
            </a:r>
            <a:r>
              <a:rPr lang="zh-CN" altLang="en-US" sz="3200" b="0" dirty="0" smtClean="0">
                <a:latin typeface="+mn-ea"/>
                <a:ea typeface="+mn-ea"/>
              </a:rPr>
              <a:t>框架与设计模式</a:t>
            </a:r>
            <a:r>
              <a:rPr lang="en-US" altLang="zh-CN" sz="3200" b="0" dirty="0" smtClean="0">
                <a:latin typeface="+mn-ea"/>
                <a:ea typeface="+mn-ea"/>
              </a:rPr>
              <a:t>——Factory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1259632" y="908720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View</a:t>
            </a:r>
            <a:r>
              <a:rPr lang="zh-CN" altLang="en-US" sz="2400" dirty="0" smtClean="0">
                <a:latin typeface="+mn-ea"/>
                <a:ea typeface="+mn-ea"/>
              </a:rPr>
              <a:t>模块彻底独立，自由更换图形引擎和</a:t>
            </a:r>
            <a:r>
              <a:rPr lang="en-US" altLang="zh-CN" sz="2400" dirty="0" smtClean="0">
                <a:latin typeface="+mn-ea"/>
                <a:ea typeface="+mn-ea"/>
              </a:rPr>
              <a:t>GUI</a:t>
            </a:r>
            <a:r>
              <a:rPr lang="zh-CN" altLang="en-US" sz="2400" dirty="0" smtClean="0">
                <a:latin typeface="+mn-ea"/>
                <a:ea typeface="+mn-ea"/>
              </a:rPr>
              <a:t>引擎。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将 选择权交给系统开发人员。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2996952"/>
            <a:ext cx="4558372" cy="33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99592" y="2852936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对象工厂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用于创建具有灵活对象层次的实例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6732240" y="2492896"/>
            <a:ext cx="1656184" cy="612648"/>
          </a:xfrm>
          <a:prstGeom prst="wedgeRectCallout">
            <a:avLst>
              <a:gd name="adj1" fmla="val -13435"/>
              <a:gd name="adj2" fmla="val 1004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抽象接口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3923928" y="2492896"/>
            <a:ext cx="1008112" cy="612648"/>
          </a:xfrm>
          <a:prstGeom prst="wedgeRectCallout">
            <a:avLst>
              <a:gd name="adj1" fmla="val 21241"/>
              <a:gd name="adj2" fmla="val 1004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引擎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2.5 </a:t>
            </a:r>
            <a:r>
              <a:rPr lang="zh-CN" altLang="en-US" sz="3200" b="0" dirty="0" smtClean="0">
                <a:latin typeface="+mn-ea"/>
                <a:ea typeface="+mn-ea"/>
              </a:rPr>
              <a:t>框架结构图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13</a:t>
            </a:fld>
            <a:endParaRPr lang="en-US" altLang="ko-KR"/>
          </a:p>
        </p:txBody>
      </p:sp>
      <p:graphicFrame>
        <p:nvGraphicFramePr>
          <p:cNvPr id="343042" name="Object 2"/>
          <p:cNvGraphicFramePr>
            <a:graphicFrameLocks noChangeAspect="1"/>
          </p:cNvGraphicFramePr>
          <p:nvPr/>
        </p:nvGraphicFramePr>
        <p:xfrm>
          <a:off x="1547664" y="1844824"/>
          <a:ext cx="6696744" cy="4455759"/>
        </p:xfrm>
        <a:graphic>
          <a:graphicData uri="http://schemas.openxmlformats.org/presentationml/2006/ole">
            <p:oleObj spid="_x0000_s343042" name="Visio" r:id="rId4" imgW="4870800" imgH="3242520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187624" y="1124744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M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V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C  </a:t>
            </a:r>
            <a:r>
              <a:rPr lang="zh-CN" altLang="en-US" sz="2400" dirty="0" smtClean="0">
                <a:latin typeface="+mn-ea"/>
                <a:ea typeface="+mn-ea"/>
              </a:rPr>
              <a:t>相互解耦后的框架结构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424863" cy="649288"/>
          </a:xfrm>
        </p:spPr>
        <p:txBody>
          <a:bodyPr/>
          <a:lstStyle/>
          <a:p>
            <a:pPr algn="l"/>
            <a:r>
              <a:rPr lang="fr-FR" altLang="zh-CN" sz="3200" b="0" dirty="0">
                <a:latin typeface="+mn-ea"/>
                <a:ea typeface="+mn-ea"/>
              </a:rPr>
              <a:t>2.2 </a:t>
            </a:r>
            <a:r>
              <a:rPr lang="zh-CN" altLang="en-US" sz="3200" b="0" dirty="0" smtClean="0">
                <a:latin typeface="+mn-ea"/>
                <a:ea typeface="+mn-ea"/>
              </a:rPr>
              <a:t>框架详细结构图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B6CA-6674-417B-A988-67F715908803}" type="slidenum">
              <a:rPr lang="ko-KR" altLang="en-US"/>
              <a:pPr/>
              <a:t>14</a:t>
            </a:fld>
            <a:endParaRPr lang="en-US" altLang="ko-KR"/>
          </a:p>
        </p:txBody>
      </p:sp>
      <p:pic>
        <p:nvPicPr>
          <p:cNvPr id="21" name="图片 20"/>
          <p:cNvPicPr/>
          <p:nvPr/>
        </p:nvPicPr>
        <p:blipFill>
          <a:blip r:embed="rId3"/>
          <a:srcRect l="2390" t="6539" r="3380" b="3571"/>
          <a:stretch>
            <a:fillRect/>
          </a:stretch>
        </p:blipFill>
        <p:spPr bwMode="auto">
          <a:xfrm>
            <a:off x="1259632" y="1124744"/>
            <a:ext cx="66967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三、</a:t>
            </a:r>
            <a:r>
              <a:rPr lang="zh-CN" altLang="en-US" sz="4000" b="0" dirty="0" smtClean="0">
                <a:latin typeface="+mn-ea"/>
                <a:ea typeface="+mn-ea"/>
              </a:rPr>
              <a:t>客户端框架设计</a:t>
            </a:r>
            <a:r>
              <a:rPr lang="zh-CN" altLang="en-US" sz="4000" b="0" dirty="0" smtClean="0">
                <a:latin typeface="+mn-ea"/>
                <a:ea typeface="+mn-ea"/>
              </a:rPr>
              <a:t>与实现</a:t>
            </a:r>
            <a:endParaRPr lang="ko-KR" altLang="en-US" sz="4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3.1 Model</a:t>
            </a:r>
            <a:r>
              <a:rPr lang="zh-CN" altLang="en-US" sz="3200" b="0" dirty="0" smtClean="0">
                <a:latin typeface="+mn-ea"/>
                <a:ea typeface="+mn-ea"/>
              </a:rPr>
              <a:t>和</a:t>
            </a:r>
            <a:r>
              <a:rPr lang="en-US" altLang="zh-CN" sz="3200" b="0" dirty="0" smtClean="0">
                <a:latin typeface="+mn-ea"/>
                <a:ea typeface="+mn-ea"/>
              </a:rPr>
              <a:t>Control</a:t>
            </a:r>
            <a:r>
              <a:rPr lang="zh-CN" altLang="en-US" sz="3200" b="0" dirty="0" smtClean="0">
                <a:latin typeface="+mn-ea"/>
                <a:ea typeface="+mn-ea"/>
              </a:rPr>
              <a:t>模块关系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FD40-3DE7-46A0-BAF3-7337371E74D0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>
            <a:off x="1835150" y="1989138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124744"/>
            <a:ext cx="36004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984" y="3429000"/>
            <a:ext cx="4164707" cy="306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424863" cy="536575"/>
          </a:xfrm>
        </p:spPr>
        <p:txBody>
          <a:bodyPr/>
          <a:lstStyle/>
          <a:p>
            <a:pPr algn="l"/>
            <a:r>
              <a:rPr lang="fr-FR" altLang="zh-CN" sz="3200" b="0" dirty="0" smtClean="0">
                <a:latin typeface="+mn-ea"/>
                <a:ea typeface="+mn-ea"/>
              </a:rPr>
              <a:t>3.2 </a:t>
            </a:r>
            <a:r>
              <a:rPr lang="en-US" altLang="zh-CN" sz="3200" b="0" dirty="0" smtClean="0">
                <a:latin typeface="+mn-ea"/>
                <a:ea typeface="+mn-ea"/>
              </a:rPr>
              <a:t>Model</a:t>
            </a:r>
            <a:r>
              <a:rPr lang="zh-CN" altLang="en-US" sz="3200" b="0" dirty="0" smtClean="0">
                <a:latin typeface="+mn-ea"/>
                <a:ea typeface="+mn-ea"/>
              </a:rPr>
              <a:t>模块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人物系统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69DDC-2CFD-4F8E-9108-8E5886269AB0}" type="slidenum">
              <a:rPr lang="ko-KR" altLang="en-US"/>
              <a:pPr/>
              <a:t>17</a:t>
            </a:fld>
            <a:endParaRPr lang="en-US" altLang="ko-KR"/>
          </a:p>
        </p:txBody>
      </p:sp>
      <p:pic>
        <p:nvPicPr>
          <p:cNvPr id="19" name="图片 1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124744"/>
            <a:ext cx="6183957" cy="528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</a:rPr>
              <a:t>3.3</a:t>
            </a:r>
            <a:r>
              <a:rPr lang="en-US" altLang="zh-CN" sz="3200" b="0" dirty="0" smtClean="0">
                <a:latin typeface="+mn-ea"/>
                <a:ea typeface="+mn-ea"/>
              </a:rPr>
              <a:t> Control</a:t>
            </a:r>
            <a:r>
              <a:rPr lang="zh-CN" altLang="en-US" sz="3200" b="0" dirty="0" smtClean="0">
                <a:latin typeface="+mn-ea"/>
                <a:ea typeface="+mn-ea"/>
              </a:rPr>
              <a:t>模块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组件系统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FD40-3DE7-46A0-BAF3-7337371E74D0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>
            <a:off x="1835150" y="1989138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3"/>
          <a:srcRect l="1637" t="6117" r="1290" b="1591"/>
          <a:stretch>
            <a:fillRect/>
          </a:stretch>
        </p:blipFill>
        <p:spPr bwMode="auto">
          <a:xfrm>
            <a:off x="1115616" y="1052736"/>
            <a:ext cx="7004640" cy="44644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</a:rPr>
              <a:t>3.4 </a:t>
            </a:r>
            <a:r>
              <a:rPr lang="zh-CN" altLang="en-US" sz="3200" b="0" dirty="0" smtClean="0">
                <a:latin typeface="+mn-ea"/>
              </a:rPr>
              <a:t>组件系统</a:t>
            </a:r>
            <a:r>
              <a:rPr lang="en-US" altLang="zh-CN" sz="3200" b="0" dirty="0" smtClean="0">
                <a:latin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动作组件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FD40-3DE7-46A0-BAF3-7337371E74D0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>
            <a:off x="1835150" y="1989138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1484784"/>
            <a:ext cx="5385197" cy="36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24863" cy="765175"/>
          </a:xfrm>
        </p:spPr>
        <p:txBody>
          <a:bodyPr/>
          <a:lstStyle/>
          <a:p>
            <a:pPr algn="l"/>
            <a:r>
              <a:rPr lang="zh-CN" altLang="en-US" sz="4000" b="0" dirty="0" smtClean="0">
                <a:latin typeface="+mn-ea"/>
                <a:ea typeface="+mn-ea"/>
              </a:rPr>
              <a:t>  汇报</a:t>
            </a:r>
            <a:r>
              <a:rPr lang="zh-CN" altLang="en-US" sz="4000" b="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0B63-494B-42AE-8716-895EE34585E0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3" name="Espace réservé du contenu 2"/>
          <p:cNvSpPr>
            <a:spLocks/>
          </p:cNvSpPr>
          <p:nvPr/>
        </p:nvSpPr>
        <p:spPr bwMode="gray">
          <a:xfrm>
            <a:off x="1331640" y="1124744"/>
            <a:ext cx="6481762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Aft>
                <a:spcPct val="50000"/>
              </a:spcAft>
            </a:pP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一</a:t>
            </a:r>
            <a:r>
              <a:rPr lang="zh-CN" altLang="fr-FR" sz="3200" dirty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、引言</a:t>
            </a:r>
            <a:endParaRPr lang="zh-CN" altLang="fr-FR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fr-FR" sz="3200" dirty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二</a:t>
            </a: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框架概述</a:t>
            </a:r>
            <a:endParaRPr lang="zh-CN" altLang="fr-FR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fr-FR" sz="3200" dirty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三</a:t>
            </a: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客户端框架设计</a:t>
            </a:r>
            <a:endParaRPr lang="zh-CN" altLang="fr-FR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fr-FR" sz="3200" dirty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四</a:t>
            </a: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服务器框架设计</a:t>
            </a:r>
            <a:endParaRPr lang="fr-FR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hlinkClick r:id="rId7" action="ppaction://hlinksldjump"/>
              </a:rPr>
              <a:t>五</a:t>
            </a: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7" action="ppaction://hlinksldjump"/>
              </a:rPr>
              <a:t>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hlinkClick r:id="rId7" action="ppaction://hlinksldjump"/>
              </a:rPr>
              <a:t>实例验证</a:t>
            </a:r>
            <a:endParaRPr lang="zh-CN" altLang="fr-FR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hlinkClick r:id="rId8" action="ppaction://hlinksldjump"/>
              </a:rPr>
              <a:t>六</a:t>
            </a:r>
            <a:r>
              <a:rPr lang="zh-CN" altLang="fr-FR" sz="3200" dirty="0" smtClean="0">
                <a:latin typeface="微软雅黑" pitchFamily="34" charset="-122"/>
                <a:ea typeface="微软雅黑" pitchFamily="34" charset="-122"/>
                <a:hlinkClick r:id="rId8" action="ppaction://hlinksldjump"/>
              </a:rPr>
              <a:t>、</a:t>
            </a:r>
            <a:r>
              <a:rPr lang="zh-CN" altLang="fr-FR" sz="3200" dirty="0">
                <a:latin typeface="微软雅黑" pitchFamily="34" charset="-122"/>
                <a:ea typeface="微软雅黑" pitchFamily="34" charset="-122"/>
                <a:hlinkClick r:id="rId8" action="ppaction://hlinksldjump"/>
              </a:rPr>
              <a:t>总结</a:t>
            </a:r>
            <a:endParaRPr lang="zh-CN" altLang="fr-FR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altLang="zh-CN" sz="3200" b="0" dirty="0" smtClean="0">
                <a:latin typeface="+mn-ea"/>
                <a:ea typeface="+mn-ea"/>
              </a:rPr>
              <a:t>3.5 </a:t>
            </a:r>
            <a:r>
              <a:rPr lang="zh-CN" altLang="en-US" sz="3200" b="0" dirty="0" smtClean="0">
                <a:latin typeface="+mn-ea"/>
                <a:ea typeface="+mn-ea"/>
              </a:rPr>
              <a:t>人物系统实现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4B30-E3E3-4A8F-B170-7B8377AF60BC}" type="slidenum">
              <a:rPr lang="ko-KR" altLang="en-US"/>
              <a:pPr/>
              <a:t>20</a:t>
            </a:fld>
            <a:endParaRPr lang="en-US" altLang="ko-KR"/>
          </a:p>
        </p:txBody>
      </p:sp>
      <p:pic>
        <p:nvPicPr>
          <p:cNvPr id="85" name="图片 8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196752"/>
            <a:ext cx="676875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</a:rPr>
              <a:t>3.6</a:t>
            </a:r>
            <a:r>
              <a:rPr lang="en-US" altLang="zh-CN" sz="3200" b="0" dirty="0" smtClean="0">
                <a:latin typeface="+mn-ea"/>
                <a:ea typeface="+mn-ea"/>
              </a:rPr>
              <a:t> </a:t>
            </a:r>
            <a:r>
              <a:rPr lang="zh-CN" altLang="en-US" sz="3200" b="0" dirty="0" smtClean="0">
                <a:latin typeface="+mn-ea"/>
                <a:ea typeface="+mn-ea"/>
              </a:rPr>
              <a:t>组件系统实现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FD40-3DE7-46A0-BAF3-7337371E74D0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>
            <a:off x="1835150" y="1989138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268760"/>
            <a:ext cx="63367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3.7 </a:t>
            </a:r>
            <a:r>
              <a:rPr lang="zh-CN" altLang="en-US" sz="3200" b="0" dirty="0" smtClean="0">
                <a:latin typeface="+mn-ea"/>
                <a:ea typeface="+mn-ea"/>
              </a:rPr>
              <a:t>背包物品系统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BC4B3-40FD-4E75-9577-39E4390DCDB4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gray">
          <a:xfrm>
            <a:off x="1547813" y="4868863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pic>
        <p:nvPicPr>
          <p:cNvPr id="22" name="图片 2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1340768"/>
            <a:ext cx="41764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3.8 </a:t>
            </a:r>
            <a:r>
              <a:rPr lang="zh-CN" altLang="en-US" sz="3200" b="0" dirty="0" smtClean="0">
                <a:latin typeface="+mn-ea"/>
                <a:ea typeface="+mn-ea"/>
              </a:rPr>
              <a:t>背包系统使用流程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FD40-3DE7-46A0-BAF3-7337371E74D0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>
            <a:off x="1835150" y="1989138"/>
            <a:ext cx="914400" cy="609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endParaRPr lang="zh-CN" altLang="en-US"/>
          </a:p>
        </p:txBody>
      </p:sp>
      <p:graphicFrame>
        <p:nvGraphicFramePr>
          <p:cNvPr id="200705" name="Object 1"/>
          <p:cNvGraphicFramePr>
            <a:graphicFrameLocks noChangeAspect="1"/>
          </p:cNvGraphicFramePr>
          <p:nvPr/>
        </p:nvGraphicFramePr>
        <p:xfrm>
          <a:off x="2699792" y="980728"/>
          <a:ext cx="4104456" cy="5529643"/>
        </p:xfrm>
        <a:graphic>
          <a:graphicData uri="http://schemas.openxmlformats.org/presentationml/2006/ole">
            <p:oleObj spid="_x0000_s200705" name="Visio" r:id="rId4" imgW="1420560" imgH="40845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3.8 UI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8EC6A-13C0-44BA-9269-C6D8E18B9675}" type="slidenum">
              <a:rPr lang="ko-KR" altLang="en-US"/>
              <a:pPr/>
              <a:t>24</a:t>
            </a:fld>
            <a:endParaRPr lang="en-US" altLang="ko-KR"/>
          </a:p>
        </p:txBody>
      </p:sp>
      <p:pic>
        <p:nvPicPr>
          <p:cNvPr id="42" name="图片 4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556792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433"/>
            <a:ext cx="8424863" cy="576263"/>
          </a:xfrm>
        </p:spPr>
        <p:txBody>
          <a:bodyPr/>
          <a:lstStyle/>
          <a:p>
            <a:pPr algn="l"/>
            <a:r>
              <a:rPr lang="fr-FR" altLang="zh-CN" sz="3200" b="0" dirty="0" smtClean="0">
                <a:latin typeface="+mn-ea"/>
                <a:ea typeface="+mn-ea"/>
              </a:rPr>
              <a:t>3.9 </a:t>
            </a:r>
            <a:r>
              <a:rPr lang="zh-CN" altLang="en-US" sz="3200" b="0" dirty="0" smtClean="0">
                <a:latin typeface="+mn-ea"/>
              </a:rPr>
              <a:t>世界框架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A9DC3-6846-488B-9CFC-608EB9009FE6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23" name="矩形 22"/>
          <p:cNvSpPr/>
          <p:nvPr/>
        </p:nvSpPr>
        <p:spPr>
          <a:xfrm>
            <a:off x="755576" y="1228398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         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       窗口类主要负责创建显示窗口，其中包括</a:t>
            </a:r>
            <a:r>
              <a:rPr lang="en-US" sz="2400" dirty="0" smtClean="0">
                <a:latin typeface="+mn-ea"/>
                <a:ea typeface="+mn-ea"/>
              </a:rPr>
              <a:t>windows</a:t>
            </a:r>
            <a:r>
              <a:rPr lang="zh-CN" altLang="en-US" sz="2400" dirty="0" smtClean="0">
                <a:latin typeface="+mn-ea"/>
                <a:ea typeface="+mn-ea"/>
              </a:rPr>
              <a:t>窗口创建的所有操作。图形引擎的初始化，框架主逻辑的加载都需要在这里完成。</a:t>
            </a:r>
          </a:p>
          <a:p>
            <a:r>
              <a:rPr lang="en-US" altLang="zh-CN" sz="2400" dirty="0" smtClean="0">
                <a:latin typeface="+mn-ea"/>
                <a:ea typeface="+mn-ea"/>
              </a:rPr>
              <a:t>         </a:t>
            </a: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       </a:t>
            </a:r>
            <a:r>
              <a:rPr lang="zh-CN" altLang="en-US" sz="2400" dirty="0" smtClean="0">
                <a:latin typeface="+mn-ea"/>
                <a:ea typeface="+mn-ea"/>
              </a:rPr>
              <a:t>设备类主要与图形引擎相关，需要对引擎中与底层设备相关的接口进行封装。主要负责调整渲染参数，设置视口大小，恢复设备等。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4" name="图片 23"/>
          <p:cNvPicPr/>
          <p:nvPr/>
        </p:nvPicPr>
        <p:blipFill>
          <a:blip r:embed="rId3"/>
          <a:srcRect l="5333" t="8738" r="5667" b="5178"/>
          <a:stretch>
            <a:fillRect/>
          </a:stretch>
        </p:blipFill>
        <p:spPr bwMode="auto">
          <a:xfrm>
            <a:off x="6084168" y="1340768"/>
            <a:ext cx="25431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/>
          <p:cNvPicPr/>
          <p:nvPr/>
        </p:nvPicPr>
        <p:blipFill>
          <a:blip r:embed="rId4"/>
          <a:srcRect l="2703" t="2448" r="3716" b="2448"/>
          <a:stretch>
            <a:fillRect/>
          </a:stretch>
        </p:blipFill>
        <p:spPr bwMode="auto">
          <a:xfrm>
            <a:off x="6012160" y="3789040"/>
            <a:ext cx="27363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altLang="zh-CN" sz="3200" b="0" dirty="0" smtClean="0">
                <a:latin typeface="+mn-ea"/>
                <a:ea typeface="+mn-ea"/>
              </a:rPr>
              <a:t>3.10 </a:t>
            </a:r>
            <a:r>
              <a:rPr lang="zh-CN" altLang="en-US" sz="3200" b="0" dirty="0" smtClean="0">
                <a:latin typeface="+mn-ea"/>
                <a:ea typeface="+mn-ea"/>
              </a:rPr>
              <a:t>世界框架实现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960F2-90F4-4D9B-B20C-448345F3D789}" type="slidenum">
              <a:rPr lang="ko-KR" altLang="en-US"/>
              <a:pPr/>
              <a:t>26</a:t>
            </a:fld>
            <a:endParaRPr lang="en-US" altLang="ko-KR"/>
          </a:p>
        </p:txBody>
      </p:sp>
      <p:pic>
        <p:nvPicPr>
          <p:cNvPr id="18" name="图片 1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12776"/>
            <a:ext cx="7200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四、</a:t>
            </a:r>
            <a:r>
              <a:rPr lang="zh-CN" altLang="en-US" sz="4000" b="0" dirty="0" smtClean="0">
                <a:latin typeface="+mn-ea"/>
                <a:ea typeface="+mn-ea"/>
              </a:rPr>
              <a:t>服务器框架设计</a:t>
            </a:r>
            <a:r>
              <a:rPr lang="zh-CN" altLang="en-US" sz="4000" b="0" dirty="0" smtClean="0">
                <a:latin typeface="+mn-ea"/>
                <a:ea typeface="+mn-ea"/>
              </a:rPr>
              <a:t>与实现</a:t>
            </a:r>
            <a:endParaRPr lang="ko-KR" altLang="en-US" sz="4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4.1 </a:t>
            </a:r>
            <a:r>
              <a:rPr lang="zh-CN" altLang="en-US" sz="3200" b="0" dirty="0" smtClean="0">
                <a:latin typeface="+mn-ea"/>
                <a:ea typeface="+mn-ea"/>
              </a:rPr>
              <a:t>服务器设计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28</a:t>
            </a:fld>
            <a:endParaRPr lang="en-US" altLang="ko-KR"/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1907704" y="1124744"/>
          <a:ext cx="5620146" cy="5084420"/>
        </p:xfrm>
        <a:graphic>
          <a:graphicData uri="http://schemas.openxmlformats.org/presentationml/2006/ole">
            <p:oleObj spid="_x0000_s271363" name="Visio" r:id="rId4" imgW="3089160" imgH="272664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4.2 </a:t>
            </a:r>
            <a:r>
              <a:rPr lang="zh-CN" altLang="en-US" sz="3200" b="0" dirty="0" smtClean="0">
                <a:latin typeface="+mn-ea"/>
                <a:ea typeface="+mn-ea"/>
              </a:rPr>
              <a:t>服务器设计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29</a:t>
            </a:fld>
            <a:endParaRPr lang="en-US" altLang="ko-KR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916832"/>
            <a:ext cx="78488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259632" y="112474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消息发送队列和消息之间的关系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424863" cy="649288"/>
          </a:xfrm>
        </p:spPr>
        <p:txBody>
          <a:bodyPr/>
          <a:lstStyle/>
          <a:p>
            <a:pPr algn="l"/>
            <a:r>
              <a:rPr lang="fr-CA" altLang="zh-CN" sz="3200" b="0" dirty="0">
                <a:latin typeface="+mn-ea"/>
                <a:ea typeface="+mn-ea"/>
              </a:rPr>
              <a:t>1.1 </a:t>
            </a:r>
            <a:r>
              <a:rPr lang="zh-CN" altLang="fr-CA" sz="3200" b="0" dirty="0" smtClean="0">
                <a:latin typeface="+mn-ea"/>
                <a:ea typeface="+mn-ea"/>
              </a:rPr>
              <a:t>背景</a:t>
            </a:r>
            <a:endParaRPr lang="ko-KR" altLang="en-US" sz="3200" b="0" dirty="0">
              <a:latin typeface="+mn-ea"/>
              <a:ea typeface="+mn-ea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343775" cy="4392612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b="0" dirty="0" smtClean="0">
                <a:latin typeface="+mn-ea"/>
                <a:ea typeface="+mn-ea"/>
              </a:rPr>
              <a:t>传统农民培训中存在的问题：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b="0" dirty="0" smtClean="0">
                <a:latin typeface="+mn-ea"/>
              </a:rPr>
              <a:t>1</a:t>
            </a:r>
            <a:r>
              <a:rPr lang="zh-CN" altLang="en-US" sz="2000" b="0" dirty="0" smtClean="0">
                <a:latin typeface="+mn-ea"/>
              </a:rPr>
              <a:t>、内容陈旧，不能满足农民的实际需求；</a:t>
            </a:r>
            <a:endParaRPr lang="en-US" altLang="zh-CN" sz="2000" b="0" dirty="0" smtClean="0"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、培训方式单一，缺乏个性化；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b="0" dirty="0" smtClean="0">
                <a:latin typeface="+mn-ea"/>
                <a:ea typeface="+mn-ea"/>
              </a:rPr>
              <a:t>3</a:t>
            </a:r>
            <a:r>
              <a:rPr lang="zh-CN" altLang="en-US" sz="2000" b="0" dirty="0" smtClean="0">
                <a:latin typeface="+mn-ea"/>
                <a:ea typeface="+mn-ea"/>
              </a:rPr>
              <a:t>、时间安排不合理，经常和农业生产时间冲突；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latin typeface="+mn-ea"/>
                <a:ea typeface="+mn-ea"/>
              </a:rPr>
              <a:t>虚拟培训的优越性：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b="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、多感知性</a:t>
            </a:r>
            <a:endParaRPr lang="en-US" altLang="zh-CN" sz="2000" dirty="0" smtClean="0"/>
          </a:p>
          <a:p>
            <a:pPr lvl="1">
              <a:spcBef>
                <a:spcPct val="50000"/>
              </a:spcBef>
            </a:pPr>
            <a:r>
              <a:rPr lang="en-US" altLang="zh-CN" sz="2000" b="0" dirty="0" smtClean="0">
                <a:latin typeface="+mn-ea"/>
                <a:ea typeface="+mn-ea"/>
              </a:rPr>
              <a:t>2</a:t>
            </a:r>
            <a:r>
              <a:rPr lang="zh-CN" altLang="en-US" sz="2000" b="0" dirty="0" smtClean="0">
                <a:latin typeface="+mn-ea"/>
                <a:ea typeface="+mn-ea"/>
              </a:rPr>
              <a:t>、交互性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、自主性</a:t>
            </a:r>
            <a:endParaRPr lang="en-US" altLang="zh-CN" sz="2000" b="0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61FA3-2658-4C8E-99F5-9567B3D5629D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4.2 </a:t>
            </a:r>
            <a:r>
              <a:rPr lang="zh-CN" altLang="en-US" sz="3200" b="0" dirty="0" smtClean="0">
                <a:latin typeface="+mn-ea"/>
                <a:ea typeface="+mn-ea"/>
              </a:rPr>
              <a:t>服务器设计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30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1484784"/>
            <a:ext cx="5196036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403648" y="9807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网络消息结构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4.2 </a:t>
            </a:r>
            <a:r>
              <a:rPr lang="zh-CN" altLang="en-US" sz="3200" b="0" dirty="0" smtClean="0">
                <a:latin typeface="+mn-ea"/>
                <a:ea typeface="+mn-ea"/>
              </a:rPr>
              <a:t>服务器设计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31</a:t>
            </a:fld>
            <a:endParaRPr lang="en-US" altLang="ko-KR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2" y="1556792"/>
            <a:ext cx="4979814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403648" y="98072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发送接收队列结构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4.3 </a:t>
            </a:r>
            <a:r>
              <a:rPr lang="zh-CN" altLang="en-US" sz="3200" b="0" dirty="0" smtClean="0">
                <a:latin typeface="+mn-ea"/>
                <a:ea typeface="+mn-ea"/>
              </a:rPr>
              <a:t>场景管理设计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32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1412776"/>
            <a:ext cx="475252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87624" y="9807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一般场景结构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4.3 </a:t>
            </a:r>
            <a:r>
              <a:rPr lang="zh-CN" altLang="en-US" sz="3200" b="0" dirty="0" smtClean="0">
                <a:latin typeface="+mn-ea"/>
                <a:ea typeface="+mn-ea"/>
              </a:rPr>
              <a:t>场景管理设计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33</a:t>
            </a:fld>
            <a:endParaRPr lang="en-US" altLang="ko-KR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1268760"/>
            <a:ext cx="446449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87624" y="9807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优化后的场景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4.3 </a:t>
            </a:r>
            <a:r>
              <a:rPr lang="zh-CN" altLang="en-US" sz="3200" b="0" dirty="0" smtClean="0">
                <a:latin typeface="+mn-ea"/>
                <a:ea typeface="+mn-ea"/>
              </a:rPr>
              <a:t>场景管理设计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1D14-F9F2-44FA-B64A-B2137D59E0EC}" type="slidenum">
              <a:rPr lang="ko-KR" altLang="en-US"/>
              <a:pPr/>
              <a:t>34</a:t>
            </a:fld>
            <a:endParaRPr lang="en-US" altLang="ko-KR"/>
          </a:p>
        </p:txBody>
      </p:sp>
      <p:pic>
        <p:nvPicPr>
          <p:cNvPr id="5" name="图片 4"/>
          <p:cNvPicPr/>
          <p:nvPr/>
        </p:nvPicPr>
        <p:blipFill>
          <a:blip r:embed="rId3"/>
          <a:srcRect l="6034" t="8914" r="6609" b="10028"/>
          <a:stretch>
            <a:fillRect/>
          </a:stretch>
        </p:blipFill>
        <p:spPr bwMode="auto">
          <a:xfrm>
            <a:off x="1979712" y="1124744"/>
            <a:ext cx="554461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87624" y="98072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类层次结构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五、实例</a:t>
            </a:r>
            <a:endParaRPr lang="ko-KR" altLang="en-US" sz="4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5.1 </a:t>
            </a:r>
            <a:r>
              <a:rPr lang="zh-CN" altLang="en-US" sz="3200" b="0" dirty="0" smtClean="0">
                <a:latin typeface="+mn-ea"/>
                <a:ea typeface="+mn-ea"/>
              </a:rPr>
              <a:t>实例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9983-7F43-4D5E-89A9-8B1759548453}" type="slidenum">
              <a:rPr lang="ko-KR" altLang="en-US"/>
              <a:pPr/>
              <a:t>36</a:t>
            </a:fld>
            <a:endParaRPr lang="en-US" altLang="ko-KR"/>
          </a:p>
        </p:txBody>
      </p:sp>
      <p:graphicFrame>
        <p:nvGraphicFramePr>
          <p:cNvPr id="190465" name="Object 1"/>
          <p:cNvGraphicFramePr>
            <a:graphicFrameLocks noChangeAspect="1"/>
          </p:cNvGraphicFramePr>
          <p:nvPr/>
        </p:nvGraphicFramePr>
        <p:xfrm>
          <a:off x="2411760" y="1772816"/>
          <a:ext cx="4968552" cy="3497029"/>
        </p:xfrm>
        <a:graphic>
          <a:graphicData uri="http://schemas.openxmlformats.org/presentationml/2006/ole">
            <p:oleObj spid="_x0000_s190465" name="Visio" r:id="rId4" imgW="2734560" imgH="19245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5.2 </a:t>
            </a:r>
            <a:r>
              <a:rPr lang="zh-CN" altLang="en-US" sz="3200" b="0" dirty="0" smtClean="0">
                <a:latin typeface="+mn-ea"/>
                <a:ea typeface="+mn-ea"/>
              </a:rPr>
              <a:t>实例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任务设计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9983-7F43-4D5E-89A9-8B1759548453}" type="slidenum">
              <a:rPr lang="ko-KR" altLang="en-US"/>
              <a:pPr/>
              <a:t>37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1988840"/>
          <a:ext cx="7178934" cy="3921598"/>
        </p:xfrm>
        <a:graphic>
          <a:graphicData uri="http://schemas.openxmlformats.org/drawingml/2006/table">
            <a:tbl>
              <a:tblPr/>
              <a:tblGrid>
                <a:gridCol w="2392978"/>
                <a:gridCol w="2392978"/>
                <a:gridCol w="2392978"/>
              </a:tblGrid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任务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任务名称：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救小孩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采草药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接任务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NPC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村长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村长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交任务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NPC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小孩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村长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需求物品类型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草药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需求数量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已经获取数量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01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接到任务时对话内容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村边刚才有人喊救命，我走不动了，你去看看吧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帮村长采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株草药吧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完成任务时的对话内容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谢谢你救了我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好孩子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0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未完成任务时的对话内容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时间宝贵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时间宝贵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59632" y="119675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任务文件内容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5.3 </a:t>
            </a:r>
            <a:r>
              <a:rPr lang="zh-CN" altLang="en-US" sz="3200" b="0" dirty="0" smtClean="0">
                <a:latin typeface="+mn-ea"/>
                <a:ea typeface="+mn-ea"/>
              </a:rPr>
              <a:t>实例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模型设计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F839-F629-4548-A288-B17CAA28A24A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gray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32" name="Rectangle 16"/>
          <p:cNvSpPr>
            <a:spLocks noChangeArrowheads="1"/>
          </p:cNvSpPr>
          <p:nvPr/>
        </p:nvSpPr>
        <p:spPr bwMode="gray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" name="图片 2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3789040"/>
            <a:ext cx="302433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3783330"/>
            <a:ext cx="3312368" cy="274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836712"/>
            <a:ext cx="302433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3648" y="836712"/>
            <a:ext cx="33123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5.3 </a:t>
            </a:r>
            <a:r>
              <a:rPr lang="zh-CN" altLang="en-US" sz="3200" b="0" dirty="0" smtClean="0">
                <a:latin typeface="+mn-ea"/>
                <a:ea typeface="+mn-ea"/>
              </a:rPr>
              <a:t>实例</a:t>
            </a:r>
            <a:r>
              <a:rPr lang="en-US" altLang="zh-CN" sz="3200" b="0" dirty="0" smtClean="0">
                <a:latin typeface="+mn-ea"/>
                <a:ea typeface="+mn-ea"/>
              </a:rPr>
              <a:t>——UI</a:t>
            </a:r>
            <a:r>
              <a:rPr lang="zh-CN" altLang="en-US" sz="3200" b="0" dirty="0" smtClean="0">
                <a:latin typeface="+mn-ea"/>
                <a:ea typeface="+mn-ea"/>
              </a:rPr>
              <a:t>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8AC90-A924-4B0D-B390-07015900D0EC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gray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gray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gray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340768"/>
            <a:ext cx="338437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40" y="1340768"/>
            <a:ext cx="338437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altLang="zh-CN" sz="3200" b="0" dirty="0">
                <a:latin typeface="+mn-ea"/>
                <a:ea typeface="+mn-ea"/>
              </a:rPr>
              <a:t>1.2 </a:t>
            </a:r>
            <a:r>
              <a:rPr lang="zh-CN" altLang="en-US" sz="3200" b="0" dirty="0" smtClean="0">
                <a:latin typeface="+mn-ea"/>
                <a:ea typeface="+mn-ea"/>
              </a:rPr>
              <a:t>研究</a:t>
            </a:r>
            <a:r>
              <a:rPr lang="zh-CN" altLang="en-US" sz="3200" b="0" dirty="0">
                <a:latin typeface="+mn-ea"/>
                <a:ea typeface="+mn-ea"/>
              </a:rPr>
              <a:t>现状</a:t>
            </a:r>
            <a:endParaRPr lang="en-US" altLang="zh-CN" sz="3200" b="0" dirty="0">
              <a:latin typeface="+mn-ea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AEA1B-D28F-4587-B6B2-DD2AC62E4B29}" type="slidenum">
              <a:rPr lang="ko-KR" altLang="en-US">
                <a:latin typeface="+mn-ea"/>
                <a:ea typeface="+mn-ea"/>
              </a:rPr>
              <a:pPr/>
              <a:t>4</a:t>
            </a:fld>
            <a:endParaRPr lang="en-US" altLang="ko-KR">
              <a:latin typeface="+mn-ea"/>
              <a:ea typeface="+mn-ea"/>
            </a:endParaRP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857224" y="1142984"/>
            <a:ext cx="716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       虚拟培训作为一种理想的培训方式，目前国外已经被广泛应用于各个领域。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9592" y="4437112"/>
            <a:ext cx="746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        </a:t>
            </a:r>
            <a:r>
              <a:rPr lang="zh-CN" altLang="en-US" sz="2400" dirty="0" smtClean="0">
                <a:latin typeface="+mn-ea"/>
                <a:ea typeface="+mn-ea"/>
              </a:rPr>
              <a:t>国内虚拟现实和虚拟培训方面的研究起步晚，主要集中在航空航天，工业，军事等领域。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        </a:t>
            </a:r>
            <a:r>
              <a:rPr lang="zh-CN" altLang="en-US" sz="2400" dirty="0" smtClean="0">
                <a:latin typeface="+mn-ea"/>
                <a:ea typeface="+mn-ea"/>
              </a:rPr>
              <a:t>各行业间存在重复开发，代码复用率低等问题。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        </a:t>
            </a:r>
            <a:r>
              <a:rPr lang="zh-CN" altLang="en-US" sz="2400" dirty="0" smtClean="0">
                <a:latin typeface="+mn-ea"/>
                <a:ea typeface="+mn-ea"/>
              </a:rPr>
              <a:t>农业方面应用较少。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2060848"/>
            <a:ext cx="28384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60848"/>
            <a:ext cx="2605658" cy="19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928794" y="4000504"/>
            <a:ext cx="1990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+mn-ea"/>
                <a:ea typeface="Gulim" pitchFamily="34" charset="-127"/>
              </a:rPr>
              <a:t>SimuLearn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00628" y="4000504"/>
            <a:ext cx="159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+mn-ea"/>
                <a:ea typeface="Gulim" pitchFamily="34" charset="-127"/>
              </a:rPr>
              <a:t>ForgeFX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5.4 </a:t>
            </a:r>
            <a:r>
              <a:rPr lang="zh-CN" altLang="en-US" sz="3200" b="0" dirty="0" smtClean="0">
                <a:latin typeface="+mn-ea"/>
                <a:ea typeface="+mn-ea"/>
              </a:rPr>
              <a:t>实例</a:t>
            </a:r>
            <a:r>
              <a:rPr lang="en-US" altLang="zh-CN" sz="3200" b="0" dirty="0" smtClean="0">
                <a:latin typeface="+mn-ea"/>
                <a:ea typeface="+mn-ea"/>
              </a:rPr>
              <a:t>——</a:t>
            </a:r>
            <a:r>
              <a:rPr lang="zh-CN" altLang="en-US" sz="3200" b="0" dirty="0" smtClean="0">
                <a:latin typeface="+mn-ea"/>
                <a:ea typeface="+mn-ea"/>
              </a:rPr>
              <a:t>逻辑功能实现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9FCB-36D5-429A-8EB6-F0E1287D983B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gray">
          <a:xfrm>
            <a:off x="0" y="3309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gray">
          <a:xfrm>
            <a:off x="0" y="3789363"/>
            <a:ext cx="9144000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gray">
          <a:xfrm>
            <a:off x="0" y="37163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1412776"/>
            <a:ext cx="41764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412776"/>
            <a:ext cx="41764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</a:rPr>
              <a:t>5.4 </a:t>
            </a:r>
            <a:r>
              <a:rPr lang="zh-CN" altLang="en-US" sz="3200" b="0" dirty="0" smtClean="0">
                <a:latin typeface="+mn-ea"/>
              </a:rPr>
              <a:t>实例</a:t>
            </a:r>
            <a:r>
              <a:rPr lang="en-US" altLang="zh-CN" sz="3200" b="0" dirty="0" smtClean="0">
                <a:latin typeface="+mn-ea"/>
              </a:rPr>
              <a:t>——</a:t>
            </a:r>
            <a:r>
              <a:rPr lang="zh-CN" altLang="en-US" sz="3200" b="0" dirty="0" smtClean="0">
                <a:latin typeface="+mn-ea"/>
              </a:rPr>
              <a:t>逻辑功能实现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D6CB2-FEAA-41B7-931E-13EE3B3DBA3E}" type="slidenum">
              <a:rPr lang="ko-KR" altLang="en-US"/>
              <a:pPr/>
              <a:t>41</a:t>
            </a:fld>
            <a:endParaRPr lang="en-US" altLang="ko-KR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836712"/>
            <a:ext cx="3600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836712"/>
            <a:ext cx="35283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600" y="3861048"/>
            <a:ext cx="36004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8024" y="3861048"/>
            <a:ext cx="35283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六、总结</a:t>
            </a:r>
            <a:endParaRPr lang="ko-KR" altLang="en-US" sz="4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 smtClean="0">
                <a:latin typeface="+mn-ea"/>
                <a:ea typeface="+mn-ea"/>
              </a:rPr>
              <a:t>6.1 </a:t>
            </a:r>
            <a:r>
              <a:rPr lang="zh-CN" altLang="en-US" sz="3200" b="0" dirty="0" smtClean="0">
                <a:latin typeface="+mn-ea"/>
                <a:ea typeface="+mn-ea"/>
              </a:rPr>
              <a:t>总结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E05E0-92F9-45A7-9814-0FF66A6821E1}" type="slidenum">
              <a:rPr lang="ko-KR" altLang="en-US"/>
              <a:pPr/>
              <a:t>43</a:t>
            </a:fld>
            <a:endParaRPr lang="en-US" altLang="ko-KR"/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971550" y="1196975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Tx/>
              <a:buFontTx/>
              <a:buAutoNum type="arabicPeriod"/>
            </a:pPr>
            <a:r>
              <a:rPr lang="zh-CN" altLang="en-US" sz="2400" dirty="0" smtClean="0">
                <a:latin typeface="+mn-ea"/>
                <a:ea typeface="+mn-ea"/>
              </a:rPr>
              <a:t>研究了虚拟培训技术和软件复用技术。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971550" y="2205038"/>
            <a:ext cx="7237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2.  </a:t>
            </a:r>
            <a:r>
              <a:rPr lang="zh-CN" altLang="en-US" sz="2400" dirty="0" smtClean="0">
                <a:latin typeface="+mn-ea"/>
                <a:ea typeface="+mn-ea"/>
              </a:rPr>
              <a:t>完成了 </a:t>
            </a:r>
            <a:r>
              <a:rPr lang="en-US" altLang="zh-CN" sz="2400" dirty="0" smtClean="0">
                <a:latin typeface="+mn-ea"/>
                <a:ea typeface="+mn-ea"/>
              </a:rPr>
              <a:t>Model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Control</a:t>
            </a:r>
            <a:r>
              <a:rPr lang="zh-CN" altLang="en-US" sz="2400" dirty="0" smtClean="0">
                <a:latin typeface="+mn-ea"/>
                <a:ea typeface="+mn-ea"/>
              </a:rPr>
              <a:t>， </a:t>
            </a:r>
            <a:r>
              <a:rPr lang="en-US" altLang="zh-CN" sz="2400" dirty="0" smtClean="0">
                <a:latin typeface="+mn-ea"/>
                <a:ea typeface="+mn-ea"/>
              </a:rPr>
              <a:t>View</a:t>
            </a:r>
            <a:r>
              <a:rPr lang="zh-CN" altLang="en-US" sz="2400" dirty="0" smtClean="0">
                <a:latin typeface="+mn-ea"/>
                <a:ea typeface="+mn-ea"/>
              </a:rPr>
              <a:t>相互分离的 三维可视化框架的设计与实现。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971550" y="3284538"/>
            <a:ext cx="7237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3. </a:t>
            </a:r>
            <a:r>
              <a:rPr lang="zh-CN" altLang="en-US" sz="2400" dirty="0" smtClean="0">
                <a:latin typeface="+mn-ea"/>
                <a:ea typeface="+mn-ea"/>
              </a:rPr>
              <a:t>完成实例，验证了框架。可有效解决虚拟培训存在的复用性较低的问题。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971600" y="4365104"/>
            <a:ext cx="72374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4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. </a:t>
            </a:r>
            <a:r>
              <a:rPr lang="zh-CN" altLang="en-US" sz="2400" dirty="0" smtClean="0">
                <a:latin typeface="+mn-ea"/>
                <a:ea typeface="+mn-ea"/>
              </a:rPr>
              <a:t>不足之处：框架没有实现农业科学模型，实例仅仅用来验证了框架的复用性和易用性，没有提供实质的农民培训内容。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/>
      <p:bldP spid="197643" grpId="0"/>
      <p:bldP spid="197645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0" dirty="0" smtClean="0">
                <a:latin typeface="+mn-ea"/>
                <a:ea typeface="+mn-ea"/>
              </a:rPr>
              <a:t>致谢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80137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感谢朱虹老师，陈洪老师，王庆老师的辛勤指导与帮助！</a:t>
            </a:r>
            <a:endParaRPr lang="en-US" altLang="zh-CN" b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感谢论文评审老师和答辩委员的各位老师！</a:t>
            </a:r>
            <a:endParaRPr lang="en-US" altLang="zh-CN" b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b="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感谢实验室的其他老师和所有同学！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1B1D-D172-46F2-B083-BB60A6AB6CC5}" type="slidenum">
              <a:rPr lang="ko-KR" altLang="en-US"/>
              <a:pPr/>
              <a:t>44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 smtClean="0">
                <a:latin typeface="+mn-ea"/>
                <a:ea typeface="+mn-ea"/>
              </a:rPr>
              <a:t>个人简介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41425"/>
            <a:ext cx="8013700" cy="5616575"/>
          </a:xfrm>
        </p:spPr>
        <p:txBody>
          <a:bodyPr/>
          <a:lstStyle/>
          <a:p>
            <a:r>
              <a:rPr lang="zh-CN" altLang="en-US" sz="2400" b="0" dirty="0" smtClean="0">
                <a:latin typeface="+mn-ea"/>
                <a:ea typeface="+mn-ea"/>
              </a:rPr>
              <a:t>牛景波：男，</a:t>
            </a:r>
            <a:r>
              <a:rPr lang="en-US" sz="2400" b="0" dirty="0" smtClean="0">
                <a:latin typeface="+mn-ea"/>
                <a:ea typeface="+mn-ea"/>
              </a:rPr>
              <a:t>1984</a:t>
            </a:r>
            <a:r>
              <a:rPr lang="zh-CN" altLang="en-US" sz="2400" b="0" dirty="0" smtClean="0">
                <a:latin typeface="+mn-ea"/>
                <a:ea typeface="+mn-ea"/>
              </a:rPr>
              <a:t>年</a:t>
            </a:r>
            <a:r>
              <a:rPr lang="en-US" sz="2400" b="0" dirty="0" smtClean="0">
                <a:latin typeface="+mn-ea"/>
                <a:ea typeface="+mn-ea"/>
              </a:rPr>
              <a:t>11</a:t>
            </a:r>
            <a:r>
              <a:rPr lang="zh-CN" altLang="en-US" sz="2400" b="0" dirty="0" smtClean="0">
                <a:latin typeface="+mn-ea"/>
                <a:ea typeface="+mn-ea"/>
              </a:rPr>
              <a:t>月</a:t>
            </a:r>
            <a:r>
              <a:rPr lang="en-US" sz="2400" b="0" dirty="0" smtClean="0">
                <a:latin typeface="+mn-ea"/>
                <a:ea typeface="+mn-ea"/>
              </a:rPr>
              <a:t>15</a:t>
            </a:r>
            <a:r>
              <a:rPr lang="zh-CN" altLang="en-US" sz="2400" b="0" dirty="0" smtClean="0">
                <a:latin typeface="+mn-ea"/>
                <a:ea typeface="+mn-ea"/>
              </a:rPr>
              <a:t>日出生于河南省。</a:t>
            </a:r>
            <a:r>
              <a:rPr lang="en-US" sz="2400" b="0" dirty="0" smtClean="0">
                <a:latin typeface="+mn-ea"/>
                <a:ea typeface="+mn-ea"/>
              </a:rPr>
              <a:t>2004</a:t>
            </a:r>
            <a:r>
              <a:rPr lang="zh-CN" altLang="en-US" sz="2400" b="0" dirty="0" smtClean="0">
                <a:latin typeface="+mn-ea"/>
                <a:ea typeface="+mn-ea"/>
              </a:rPr>
              <a:t>年</a:t>
            </a:r>
            <a:r>
              <a:rPr lang="en-US" sz="2400" b="0" dirty="0" smtClean="0">
                <a:latin typeface="+mn-ea"/>
                <a:ea typeface="+mn-ea"/>
              </a:rPr>
              <a:t>9</a:t>
            </a:r>
            <a:r>
              <a:rPr lang="zh-CN" altLang="en-US" sz="2400" b="0" dirty="0" smtClean="0">
                <a:latin typeface="+mn-ea"/>
                <a:ea typeface="+mn-ea"/>
              </a:rPr>
              <a:t>月考入中国农业大学信息与电气工程学院学习，于</a:t>
            </a:r>
            <a:r>
              <a:rPr lang="en-US" sz="2400" b="0" dirty="0" smtClean="0">
                <a:latin typeface="+mn-ea"/>
                <a:ea typeface="+mn-ea"/>
              </a:rPr>
              <a:t>2008</a:t>
            </a:r>
            <a:r>
              <a:rPr lang="zh-CN" altLang="en-US" sz="2400" b="0" dirty="0" smtClean="0">
                <a:latin typeface="+mn-ea"/>
                <a:ea typeface="+mn-ea"/>
              </a:rPr>
              <a:t>年</a:t>
            </a:r>
            <a:r>
              <a:rPr lang="en-US" sz="2400" b="0" dirty="0" smtClean="0">
                <a:latin typeface="+mn-ea"/>
                <a:ea typeface="+mn-ea"/>
              </a:rPr>
              <a:t>7</a:t>
            </a:r>
            <a:r>
              <a:rPr lang="zh-CN" altLang="en-US" sz="2400" b="0" dirty="0" smtClean="0">
                <a:latin typeface="+mn-ea"/>
                <a:ea typeface="+mn-ea"/>
              </a:rPr>
              <a:t>月毕业获得工学学士学位。</a:t>
            </a:r>
            <a:r>
              <a:rPr lang="en-US" sz="2400" b="0" dirty="0" smtClean="0">
                <a:latin typeface="+mn-ea"/>
                <a:ea typeface="+mn-ea"/>
              </a:rPr>
              <a:t>2008</a:t>
            </a:r>
            <a:r>
              <a:rPr lang="zh-CN" altLang="en-US" sz="2400" b="0" dirty="0" smtClean="0">
                <a:latin typeface="+mn-ea"/>
                <a:ea typeface="+mn-ea"/>
              </a:rPr>
              <a:t>年</a:t>
            </a:r>
            <a:r>
              <a:rPr lang="en-US" sz="2400" b="0" dirty="0" smtClean="0">
                <a:latin typeface="+mn-ea"/>
                <a:ea typeface="+mn-ea"/>
              </a:rPr>
              <a:t>9</a:t>
            </a:r>
            <a:r>
              <a:rPr lang="zh-CN" altLang="en-US" sz="2400" b="0" dirty="0" smtClean="0">
                <a:latin typeface="+mn-ea"/>
                <a:ea typeface="+mn-ea"/>
              </a:rPr>
              <a:t>月保研进入中国农业大学信息与电气工程学院计算机应用专业学习，师从于朱虹副教授和陈洪老师。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endParaRPr lang="en-US" altLang="zh-CN" sz="2400" b="0" dirty="0" smtClean="0">
              <a:latin typeface="+mn-ea"/>
              <a:ea typeface="+mn-ea"/>
            </a:endParaRPr>
          </a:p>
          <a:p>
            <a:r>
              <a:rPr lang="zh-CN" altLang="en-US" sz="2400" b="0" dirty="0" smtClean="0">
                <a:latin typeface="+mn-ea"/>
                <a:ea typeface="+mn-ea"/>
              </a:rPr>
              <a:t>研读硕士期间发表论文：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400" b="0" dirty="0" smtClean="0">
                <a:latin typeface="+mn-ea"/>
                <a:ea typeface="+mn-ea"/>
              </a:rPr>
              <a:t>    </a:t>
            </a:r>
            <a:r>
              <a:rPr lang="en-US" altLang="zh-CN" sz="2400" b="0" dirty="0" smtClean="0">
                <a:latin typeface="+mn-ea"/>
                <a:ea typeface="+mn-ea"/>
              </a:rPr>
              <a:t>1</a:t>
            </a:r>
            <a:r>
              <a:rPr lang="zh-CN" altLang="en-US" sz="2400" b="0" dirty="0" smtClean="0">
                <a:latin typeface="+mn-ea"/>
                <a:ea typeface="+mn-ea"/>
              </a:rPr>
              <a:t>、牛景波，陈洪，王庆，朱虹，赵琛</a:t>
            </a:r>
            <a:r>
              <a:rPr lang="en-US" sz="2400" b="0" dirty="0" smtClean="0">
                <a:latin typeface="+mn-ea"/>
                <a:ea typeface="+mn-ea"/>
              </a:rPr>
              <a:t>. </a:t>
            </a:r>
            <a:r>
              <a:rPr lang="zh-CN" altLang="en-US" sz="2400" b="0" dirty="0" smtClean="0">
                <a:latin typeface="+mn-ea"/>
                <a:ea typeface="+mn-ea"/>
              </a:rPr>
              <a:t>基于农业模型的农业培训系统的设计与实现</a:t>
            </a:r>
            <a:r>
              <a:rPr lang="en-US" sz="2400" b="0" dirty="0" smtClean="0">
                <a:latin typeface="+mn-ea"/>
                <a:ea typeface="+mn-ea"/>
              </a:rPr>
              <a:t>. </a:t>
            </a:r>
            <a:r>
              <a:rPr lang="zh-CN" altLang="en-US" sz="2400" b="0" dirty="0" smtClean="0">
                <a:latin typeface="+mn-ea"/>
                <a:ea typeface="+mn-ea"/>
              </a:rPr>
              <a:t>微计算机信息</a:t>
            </a:r>
            <a:r>
              <a:rPr lang="en-US" sz="2400" b="0" dirty="0" smtClean="0">
                <a:latin typeface="+mn-ea"/>
                <a:ea typeface="+mn-ea"/>
              </a:rPr>
              <a:t>. 2010.11</a:t>
            </a:r>
          </a:p>
          <a:p>
            <a:pPr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  2</a:t>
            </a:r>
            <a:r>
              <a:rPr lang="zh-CN" altLang="en-US" sz="2400" b="0" dirty="0" smtClean="0">
                <a:latin typeface="+mn-ea"/>
                <a:ea typeface="+mn-ea"/>
              </a:rPr>
              <a:t>、牛景波，王 庆，陈 洪，朱 虹，赵 琛，朱德海</a:t>
            </a:r>
            <a:r>
              <a:rPr lang="en-US" sz="2400" b="0" dirty="0" smtClean="0">
                <a:latin typeface="+mn-ea"/>
                <a:ea typeface="+mn-ea"/>
              </a:rPr>
              <a:t>. </a:t>
            </a:r>
            <a:r>
              <a:rPr lang="zh-CN" altLang="en-US" sz="2400" b="0" dirty="0" smtClean="0">
                <a:latin typeface="+mn-ea"/>
                <a:ea typeface="+mn-ea"/>
              </a:rPr>
              <a:t>基于虚拟现实技术的农民培训系统框架设计及实现</a:t>
            </a:r>
            <a:r>
              <a:rPr lang="en-US" sz="2400" b="0" dirty="0" smtClean="0">
                <a:latin typeface="+mn-ea"/>
                <a:ea typeface="+mn-ea"/>
              </a:rPr>
              <a:t>. </a:t>
            </a:r>
            <a:r>
              <a:rPr lang="zh-CN" altLang="en-US" sz="2400" b="0" dirty="0" smtClean="0">
                <a:latin typeface="+mn-ea"/>
                <a:ea typeface="+mn-ea"/>
              </a:rPr>
              <a:t>计算机应用</a:t>
            </a:r>
            <a:r>
              <a:rPr lang="en-US" sz="2400" b="0" dirty="0" smtClean="0">
                <a:latin typeface="+mn-ea"/>
                <a:ea typeface="+mn-ea"/>
              </a:rPr>
              <a:t>. 2010.6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1B1D-D172-46F2-B083-BB60A6AB6CC5}" type="slidenum">
              <a:rPr lang="ko-KR" altLang="en-US"/>
              <a:pPr/>
              <a:t>45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altLang="zh-CN" sz="3200" b="0" dirty="0" smtClean="0">
                <a:latin typeface="+mn-ea"/>
                <a:ea typeface="+mn-ea"/>
              </a:rPr>
              <a:t>1.3 </a:t>
            </a:r>
            <a:r>
              <a:rPr lang="zh-CN" altLang="en-US" sz="3200" b="0" dirty="0" smtClean="0">
                <a:latin typeface="+mn-ea"/>
                <a:ea typeface="+mn-ea"/>
              </a:rPr>
              <a:t>研究目标</a:t>
            </a:r>
            <a:endParaRPr lang="en-US" altLang="zh-CN" sz="3200" b="0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6C84-32AF-4129-9347-D5137A7E5EB5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gray">
          <a:xfrm>
            <a:off x="899592" y="1700808"/>
            <a:ext cx="800417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、针对传统农民培训中存在的问题，提出解决方法。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、针对虚拟培训应用中存在的问题，设计出解决方案。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altLang="zh-CN" sz="3200" b="0" dirty="0" smtClean="0">
                <a:latin typeface="+mn-ea"/>
                <a:ea typeface="+mn-ea"/>
              </a:rPr>
              <a:t>1.4 </a:t>
            </a:r>
            <a:r>
              <a:rPr lang="zh-CN" altLang="en-US" sz="3200" b="0" dirty="0">
                <a:latin typeface="+mn-ea"/>
                <a:ea typeface="+mn-ea"/>
              </a:rPr>
              <a:t>研究内容</a:t>
            </a:r>
            <a:endParaRPr lang="en-US" altLang="zh-CN" sz="3200" b="0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6C84-32AF-4129-9347-D5137A7E5EB5}" type="slidenum">
              <a:rPr lang="ko-KR" altLang="en-US"/>
              <a:pPr/>
              <a:t>6</a:t>
            </a:fld>
            <a:endParaRPr lang="en-US" altLang="ko-KR" dirty="0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gray">
          <a:xfrm>
            <a:off x="971600" y="1772816"/>
            <a:ext cx="8004175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、软件复用技术和框架设计方法。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、设计可复用的三维可视化框架。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、利用框架开发实例，验证框架。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/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042988" y="1700213"/>
            <a:ext cx="7345362" cy="1368425"/>
          </a:xfrm>
        </p:spPr>
        <p:txBody>
          <a:bodyPr/>
          <a:lstStyle/>
          <a:p>
            <a:r>
              <a:rPr lang="zh-CN" altLang="en-US" sz="4000" b="0" dirty="0" smtClean="0">
                <a:latin typeface="+mn-ea"/>
                <a:ea typeface="+mn-ea"/>
              </a:rPr>
              <a:t>二、框架概述</a:t>
            </a:r>
            <a:endParaRPr lang="ko-KR" altLang="en-US" sz="4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>
                <a:latin typeface="+mn-ea"/>
                <a:ea typeface="+mn-ea"/>
              </a:rPr>
              <a:t>2.1 </a:t>
            </a:r>
            <a:r>
              <a:rPr lang="zh-CN" altLang="en-US" sz="3200" b="0" dirty="0" smtClean="0">
                <a:latin typeface="+mn-ea"/>
                <a:ea typeface="+mn-ea"/>
              </a:rPr>
              <a:t>框架定义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8</a:t>
            </a:fld>
            <a:endParaRPr lang="en-US" altLang="ko-KR"/>
          </a:p>
        </p:txBody>
      </p:sp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1475656" y="364502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矩形 96"/>
          <p:cNvSpPr/>
          <p:nvPr/>
        </p:nvSpPr>
        <p:spPr>
          <a:xfrm>
            <a:off x="1187624" y="126876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框架（</a:t>
            </a:r>
            <a:r>
              <a:rPr lang="en-US" altLang="zh-CN" sz="2400" dirty="0" smtClean="0">
                <a:latin typeface="+mn-ea"/>
                <a:ea typeface="+mn-ea"/>
              </a:rPr>
              <a:t>Framework</a:t>
            </a:r>
            <a:r>
              <a:rPr lang="zh-CN" altLang="en-US" sz="2400" dirty="0" smtClean="0">
                <a:latin typeface="+mn-ea"/>
                <a:ea typeface="+mn-ea"/>
              </a:rPr>
              <a:t>）是整个或部分系统的可重用设计，表现为一组抽象构件及构件实例间交互的方法</a:t>
            </a:r>
            <a:r>
              <a:rPr lang="en-US" altLang="zh-CN" sz="2400" dirty="0" smtClean="0">
                <a:latin typeface="+mn-ea"/>
                <a:ea typeface="+mn-ea"/>
              </a:rPr>
              <a:t>;</a:t>
            </a:r>
            <a:r>
              <a:rPr lang="zh-CN" altLang="en-US" sz="2400" dirty="0" smtClean="0">
                <a:latin typeface="+mn-ea"/>
                <a:ea typeface="+mn-ea"/>
              </a:rPr>
              <a:t>另一种定义认为，框架是可被应用开发者定制的应用骨架。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0" dirty="0">
                <a:latin typeface="+mn-ea"/>
                <a:ea typeface="+mn-ea"/>
              </a:rPr>
              <a:t>2.1 </a:t>
            </a:r>
            <a:r>
              <a:rPr lang="zh-CN" altLang="en-US" sz="3200" b="0" dirty="0" smtClean="0">
                <a:latin typeface="+mn-ea"/>
                <a:ea typeface="+mn-ea"/>
              </a:rPr>
              <a:t>框架的构架</a:t>
            </a:r>
            <a:endParaRPr lang="zh-CN" altLang="en-US" sz="3200" b="0" dirty="0">
              <a:latin typeface="+mn-ea"/>
              <a:ea typeface="+mn-ea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6FF5-D5A4-40F2-8A9E-94A1593142F0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虚拟培训领域中，应用系统和框架都符合</a:t>
            </a:r>
            <a:r>
              <a:rPr lang="en-US" altLang="zh-CN" sz="2400" dirty="0" smtClean="0">
                <a:latin typeface="+mn-ea"/>
                <a:ea typeface="+mn-ea"/>
              </a:rPr>
              <a:t>MVC</a:t>
            </a:r>
            <a:r>
              <a:rPr lang="zh-CN" altLang="en-US" sz="2400" dirty="0" smtClean="0">
                <a:latin typeface="+mn-ea"/>
                <a:ea typeface="+mn-ea"/>
              </a:rPr>
              <a:t>架构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123728" y="2204864"/>
          <a:ext cx="513623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有用的模版1">
  <a:themeElements>
    <a:clrScheme name="有用的模版1 3">
      <a:dk1>
        <a:srgbClr val="000066"/>
      </a:dk1>
      <a:lt1>
        <a:srgbClr val="FFFFFF"/>
      </a:lt1>
      <a:dk2>
        <a:srgbClr val="1C74CC"/>
      </a:dk2>
      <a:lt2>
        <a:srgbClr val="B2B2B2"/>
      </a:lt2>
      <a:accent1>
        <a:srgbClr val="A2CCFA"/>
      </a:accent1>
      <a:accent2>
        <a:srgbClr val="E26052"/>
      </a:accent2>
      <a:accent3>
        <a:srgbClr val="FFFFFF"/>
      </a:accent3>
      <a:accent4>
        <a:srgbClr val="000056"/>
      </a:accent4>
      <a:accent5>
        <a:srgbClr val="CEE2FC"/>
      </a:accent5>
      <a:accent6>
        <a:srgbClr val="CD5649"/>
      </a:accent6>
      <a:hlink>
        <a:srgbClr val="3FA3DB"/>
      </a:hlink>
      <a:folHlink>
        <a:srgbClr val="2C98A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有用的模版1 1">
        <a:dk1>
          <a:srgbClr val="000066"/>
        </a:dk1>
        <a:lt1>
          <a:srgbClr val="FFFFFF"/>
        </a:lt1>
        <a:dk2>
          <a:srgbClr val="1EA491"/>
        </a:dk2>
        <a:lt2>
          <a:srgbClr val="B2B2B2"/>
        </a:lt2>
        <a:accent1>
          <a:srgbClr val="A3D5A8"/>
        </a:accent1>
        <a:accent2>
          <a:srgbClr val="99CC00"/>
        </a:accent2>
        <a:accent3>
          <a:srgbClr val="FFFFFF"/>
        </a:accent3>
        <a:accent4>
          <a:srgbClr val="000056"/>
        </a:accent4>
        <a:accent5>
          <a:srgbClr val="CEE7D1"/>
        </a:accent5>
        <a:accent6>
          <a:srgbClr val="8AB900"/>
        </a:accent6>
        <a:hlink>
          <a:srgbClr val="6CAE87"/>
        </a:hlink>
        <a:folHlink>
          <a:srgbClr val="386B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有用的模版1 2">
        <a:dk1>
          <a:srgbClr val="000066"/>
        </a:dk1>
        <a:lt1>
          <a:srgbClr val="FFFFFF"/>
        </a:lt1>
        <a:dk2>
          <a:srgbClr val="1074A6"/>
        </a:dk2>
        <a:lt2>
          <a:srgbClr val="B2B2B2"/>
        </a:lt2>
        <a:accent1>
          <a:srgbClr val="96DAF2"/>
        </a:accent1>
        <a:accent2>
          <a:srgbClr val="D98E5B"/>
        </a:accent2>
        <a:accent3>
          <a:srgbClr val="FFFFFF"/>
        </a:accent3>
        <a:accent4>
          <a:srgbClr val="000056"/>
        </a:accent4>
        <a:accent5>
          <a:srgbClr val="C9EAF7"/>
        </a:accent5>
        <a:accent6>
          <a:srgbClr val="C48052"/>
        </a:accent6>
        <a:hlink>
          <a:srgbClr val="6847D3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有用的模版1 3">
        <a:dk1>
          <a:srgbClr val="000066"/>
        </a:dk1>
        <a:lt1>
          <a:srgbClr val="FFFFFF"/>
        </a:lt1>
        <a:dk2>
          <a:srgbClr val="1C74CC"/>
        </a:dk2>
        <a:lt2>
          <a:srgbClr val="B2B2B2"/>
        </a:lt2>
        <a:accent1>
          <a:srgbClr val="A2CCFA"/>
        </a:accent1>
        <a:accent2>
          <a:srgbClr val="E26052"/>
        </a:accent2>
        <a:accent3>
          <a:srgbClr val="FFFFFF"/>
        </a:accent3>
        <a:accent4>
          <a:srgbClr val="000056"/>
        </a:accent4>
        <a:accent5>
          <a:srgbClr val="CEE2FC"/>
        </a:accent5>
        <a:accent6>
          <a:srgbClr val="CD5649"/>
        </a:accent6>
        <a:hlink>
          <a:srgbClr val="3FA3DB"/>
        </a:hlink>
        <a:folHlink>
          <a:srgbClr val="2C98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9799</TotalTime>
  <Words>4387</Words>
  <Application>Microsoft Office PowerPoint</Application>
  <PresentationFormat>全屏显示(4:3)</PresentationFormat>
  <Paragraphs>439</Paragraphs>
  <Slides>45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有用的模版1</vt:lpstr>
      <vt:lpstr>Visio</vt:lpstr>
      <vt:lpstr>面向农民培训的三维可视化应用框架设计与实现</vt:lpstr>
      <vt:lpstr>  汇报内容</vt:lpstr>
      <vt:lpstr>1.1 背景</vt:lpstr>
      <vt:lpstr>1.2 研究现状</vt:lpstr>
      <vt:lpstr>1.3 研究目标</vt:lpstr>
      <vt:lpstr>1.4 研究内容</vt:lpstr>
      <vt:lpstr>二、框架概述</vt:lpstr>
      <vt:lpstr>2.1 框架定义</vt:lpstr>
      <vt:lpstr>2.1 框架的构架</vt:lpstr>
      <vt:lpstr>2.2 框架优势——系统缺点</vt:lpstr>
      <vt:lpstr>2.3 框架与设计模式——Visitor</vt:lpstr>
      <vt:lpstr>2.4 框架与设计模式——Factory</vt:lpstr>
      <vt:lpstr>2.5 框架结构图</vt:lpstr>
      <vt:lpstr>2.2 框架详细结构图</vt:lpstr>
      <vt:lpstr>三、客户端框架设计与实现</vt:lpstr>
      <vt:lpstr>3.1 Model和Control模块关系</vt:lpstr>
      <vt:lpstr>3.2 Model模块——人物系统</vt:lpstr>
      <vt:lpstr>3.3 Control模块——组件系统</vt:lpstr>
      <vt:lpstr>3.4 组件系统——动作组件</vt:lpstr>
      <vt:lpstr>3.5 人物系统实现</vt:lpstr>
      <vt:lpstr>3.6 组件系统实现</vt:lpstr>
      <vt:lpstr>3.7 背包物品系统</vt:lpstr>
      <vt:lpstr>3.8 背包系统使用流程</vt:lpstr>
      <vt:lpstr>3.8 UI</vt:lpstr>
      <vt:lpstr>3.9 世界框架</vt:lpstr>
      <vt:lpstr>3.10 世界框架实现</vt:lpstr>
      <vt:lpstr>四、服务器框架设计与实现</vt:lpstr>
      <vt:lpstr>4.1 服务器设计</vt:lpstr>
      <vt:lpstr>4.2 服务器设计</vt:lpstr>
      <vt:lpstr>4.2 服务器设计</vt:lpstr>
      <vt:lpstr>4.2 服务器设计</vt:lpstr>
      <vt:lpstr>4.3 场景管理设计</vt:lpstr>
      <vt:lpstr>4.3 场景管理设计</vt:lpstr>
      <vt:lpstr>4.3 场景管理设计</vt:lpstr>
      <vt:lpstr>五、实例</vt:lpstr>
      <vt:lpstr>5.1 实例</vt:lpstr>
      <vt:lpstr>5.2 实例——任务设计</vt:lpstr>
      <vt:lpstr>5.3 实例——模型设计</vt:lpstr>
      <vt:lpstr>5.3 实例——UI实现</vt:lpstr>
      <vt:lpstr>5.4 实例——逻辑功能实现</vt:lpstr>
      <vt:lpstr>5.4 实例——逻辑功能实现</vt:lpstr>
      <vt:lpstr>六、总结</vt:lpstr>
      <vt:lpstr>6.1 总结</vt:lpstr>
      <vt:lpstr>致谢</vt:lpstr>
      <vt:lpstr>个人简介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牛景波</dc:creator>
  <cp:lastModifiedBy>Suda</cp:lastModifiedBy>
  <cp:revision>497</cp:revision>
  <dcterms:created xsi:type="dcterms:W3CDTF">2009-10-29T11:52:57Z</dcterms:created>
  <dcterms:modified xsi:type="dcterms:W3CDTF">2010-11-26T01:42:23Z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utao">
    <vt:lpwstr>2010.11.6</vt:lpwstr>
  </property>
</Properties>
</file>