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0" r:id="rId3"/>
    <p:sldId id="257"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8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35"/>
    <p:restoredTop sz="94663"/>
  </p:normalViewPr>
  <p:slideViewPr>
    <p:cSldViewPr snapToGrid="0" snapToObjects="1">
      <p:cViewPr varScale="1">
        <p:scale>
          <a:sx n="115" d="100"/>
          <a:sy n="115" d="100"/>
        </p:scale>
        <p:origin x="24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2056DB-AFC9-F84D-BF8D-56353B4DDAC2}" type="datetimeFigureOut">
              <a:rPr lang="en-US" smtClean="0"/>
              <a:t>7/11/21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9FB18-5727-4D41-9A1F-F1D020BBD913}" type="slidenum">
              <a:rPr lang="en-US" smtClean="0"/>
              <a:t>‹#›</a:t>
            </a:fld>
            <a:endParaRPr lang="en-US"/>
          </a:p>
        </p:txBody>
      </p:sp>
    </p:spTree>
    <p:extLst>
      <p:ext uri="{BB962C8B-B14F-4D97-AF65-F5344CB8AC3E}">
        <p14:creationId xmlns:p14="http://schemas.microsoft.com/office/powerpoint/2010/main" val="44259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09FB18-5727-4D41-9A1F-F1D020BBD913}" type="slidenum">
              <a:rPr lang="en-US" smtClean="0"/>
              <a:t>4</a:t>
            </a:fld>
            <a:endParaRPr lang="en-US"/>
          </a:p>
        </p:txBody>
      </p:sp>
    </p:spTree>
    <p:extLst>
      <p:ext uri="{BB962C8B-B14F-4D97-AF65-F5344CB8AC3E}">
        <p14:creationId xmlns:p14="http://schemas.microsoft.com/office/powerpoint/2010/main" val="401194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09FB18-5727-4D41-9A1F-F1D020BBD913}" type="slidenum">
              <a:rPr lang="en-US" smtClean="0"/>
              <a:t>5</a:t>
            </a:fld>
            <a:endParaRPr lang="en-US"/>
          </a:p>
        </p:txBody>
      </p:sp>
    </p:spTree>
    <p:extLst>
      <p:ext uri="{BB962C8B-B14F-4D97-AF65-F5344CB8AC3E}">
        <p14:creationId xmlns:p14="http://schemas.microsoft.com/office/powerpoint/2010/main" val="2567414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AAEC-C9FC-304A-A045-5D1D74218B0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FCD4099-C386-E94B-9797-E2514AF8CD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0F857FC-3210-6047-BE00-A7F94A7FC85C}"/>
              </a:ext>
            </a:extLst>
          </p:cNvPr>
          <p:cNvSpPr>
            <a:spLocks noGrp="1"/>
          </p:cNvSpPr>
          <p:nvPr>
            <p:ph type="dt" sz="half" idx="10"/>
          </p:nvPr>
        </p:nvSpPr>
        <p:spPr/>
        <p:txBody>
          <a:bodyPr/>
          <a:lstStyle/>
          <a:p>
            <a:fld id="{F79030C4-10B9-8646-A2E8-6C527943D4FC}" type="datetimeFigureOut">
              <a:rPr lang="en-US" smtClean="0"/>
              <a:t>7/10/21</a:t>
            </a:fld>
            <a:endParaRPr lang="en-US"/>
          </a:p>
        </p:txBody>
      </p:sp>
      <p:sp>
        <p:nvSpPr>
          <p:cNvPr id="5" name="Footer Placeholder 4">
            <a:extLst>
              <a:ext uri="{FF2B5EF4-FFF2-40B4-BE49-F238E27FC236}">
                <a16:creationId xmlns:a16="http://schemas.microsoft.com/office/drawing/2014/main" id="{73144642-7291-C748-B9B0-CCBF3A726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847B0-0904-B149-8CFD-7372A33E89EC}"/>
              </a:ext>
            </a:extLst>
          </p:cNvPr>
          <p:cNvSpPr>
            <a:spLocks noGrp="1"/>
          </p:cNvSpPr>
          <p:nvPr>
            <p:ph type="sldNum" sz="quarter" idx="12"/>
          </p:nvPr>
        </p:nvSpPr>
        <p:spPr/>
        <p:txBody>
          <a:bodyPr/>
          <a:lstStyle/>
          <a:p>
            <a:fld id="{B3EB1BEE-ACE2-5F43-B30E-AC13D9E4AC43}" type="slidenum">
              <a:rPr lang="en-US" smtClean="0"/>
              <a:t>‹#›</a:t>
            </a:fld>
            <a:endParaRPr lang="en-US"/>
          </a:p>
        </p:txBody>
      </p:sp>
    </p:spTree>
    <p:extLst>
      <p:ext uri="{BB962C8B-B14F-4D97-AF65-F5344CB8AC3E}">
        <p14:creationId xmlns:p14="http://schemas.microsoft.com/office/powerpoint/2010/main" val="3247934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3F2A-4ADA-9A48-ADA4-F17AC2F1104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533A035-DDE4-944C-A7CF-249ED6462D5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92D881-CFAD-CD48-95FD-4B880EA0B8E7}"/>
              </a:ext>
            </a:extLst>
          </p:cNvPr>
          <p:cNvSpPr>
            <a:spLocks noGrp="1"/>
          </p:cNvSpPr>
          <p:nvPr>
            <p:ph type="dt" sz="half" idx="10"/>
          </p:nvPr>
        </p:nvSpPr>
        <p:spPr/>
        <p:txBody>
          <a:bodyPr/>
          <a:lstStyle/>
          <a:p>
            <a:fld id="{F79030C4-10B9-8646-A2E8-6C527943D4FC}" type="datetimeFigureOut">
              <a:rPr lang="en-US" smtClean="0"/>
              <a:t>7/10/21</a:t>
            </a:fld>
            <a:endParaRPr lang="en-US"/>
          </a:p>
        </p:txBody>
      </p:sp>
      <p:sp>
        <p:nvSpPr>
          <p:cNvPr id="5" name="Footer Placeholder 4">
            <a:extLst>
              <a:ext uri="{FF2B5EF4-FFF2-40B4-BE49-F238E27FC236}">
                <a16:creationId xmlns:a16="http://schemas.microsoft.com/office/drawing/2014/main" id="{3201BB02-1BB8-444E-B665-69A01D3C9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37C45-8149-6A4F-B8C5-4428841807D5}"/>
              </a:ext>
            </a:extLst>
          </p:cNvPr>
          <p:cNvSpPr>
            <a:spLocks noGrp="1"/>
          </p:cNvSpPr>
          <p:nvPr>
            <p:ph type="sldNum" sz="quarter" idx="12"/>
          </p:nvPr>
        </p:nvSpPr>
        <p:spPr/>
        <p:txBody>
          <a:bodyPr/>
          <a:lstStyle/>
          <a:p>
            <a:fld id="{B3EB1BEE-ACE2-5F43-B30E-AC13D9E4AC43}" type="slidenum">
              <a:rPr lang="en-US" smtClean="0"/>
              <a:t>‹#›</a:t>
            </a:fld>
            <a:endParaRPr lang="en-US"/>
          </a:p>
        </p:txBody>
      </p:sp>
    </p:spTree>
    <p:extLst>
      <p:ext uri="{BB962C8B-B14F-4D97-AF65-F5344CB8AC3E}">
        <p14:creationId xmlns:p14="http://schemas.microsoft.com/office/powerpoint/2010/main" val="66789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A9E85-3FCC-AD4C-A73C-84EBD9EF397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0064197-9B29-C84E-B951-06262663FE4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A6189D-7130-BC4A-9CB9-D5DB783A5E98}"/>
              </a:ext>
            </a:extLst>
          </p:cNvPr>
          <p:cNvSpPr>
            <a:spLocks noGrp="1"/>
          </p:cNvSpPr>
          <p:nvPr>
            <p:ph type="dt" sz="half" idx="10"/>
          </p:nvPr>
        </p:nvSpPr>
        <p:spPr/>
        <p:txBody>
          <a:bodyPr/>
          <a:lstStyle/>
          <a:p>
            <a:fld id="{F79030C4-10B9-8646-A2E8-6C527943D4FC}" type="datetimeFigureOut">
              <a:rPr lang="en-US" smtClean="0"/>
              <a:t>7/10/21</a:t>
            </a:fld>
            <a:endParaRPr lang="en-US"/>
          </a:p>
        </p:txBody>
      </p:sp>
      <p:sp>
        <p:nvSpPr>
          <p:cNvPr id="5" name="Footer Placeholder 4">
            <a:extLst>
              <a:ext uri="{FF2B5EF4-FFF2-40B4-BE49-F238E27FC236}">
                <a16:creationId xmlns:a16="http://schemas.microsoft.com/office/drawing/2014/main" id="{C33857AE-63F0-4242-807D-556060D4A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6D99E-FB78-7346-B19D-EB415BDFC5FA}"/>
              </a:ext>
            </a:extLst>
          </p:cNvPr>
          <p:cNvSpPr>
            <a:spLocks noGrp="1"/>
          </p:cNvSpPr>
          <p:nvPr>
            <p:ph type="sldNum" sz="quarter" idx="12"/>
          </p:nvPr>
        </p:nvSpPr>
        <p:spPr/>
        <p:txBody>
          <a:bodyPr/>
          <a:lstStyle/>
          <a:p>
            <a:fld id="{B3EB1BEE-ACE2-5F43-B30E-AC13D9E4AC43}" type="slidenum">
              <a:rPr lang="en-US" smtClean="0"/>
              <a:t>‹#›</a:t>
            </a:fld>
            <a:endParaRPr lang="en-US"/>
          </a:p>
        </p:txBody>
      </p:sp>
    </p:spTree>
    <p:extLst>
      <p:ext uri="{BB962C8B-B14F-4D97-AF65-F5344CB8AC3E}">
        <p14:creationId xmlns:p14="http://schemas.microsoft.com/office/powerpoint/2010/main" val="6725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AB2F-7D8B-944B-B771-68819BB824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6DBC5CF-CA47-824C-925A-A4F413C64EC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4383FE-33B9-4644-B2A9-33EBA650CE46}"/>
              </a:ext>
            </a:extLst>
          </p:cNvPr>
          <p:cNvSpPr>
            <a:spLocks noGrp="1"/>
          </p:cNvSpPr>
          <p:nvPr>
            <p:ph type="dt" sz="half" idx="10"/>
          </p:nvPr>
        </p:nvSpPr>
        <p:spPr/>
        <p:txBody>
          <a:bodyPr/>
          <a:lstStyle/>
          <a:p>
            <a:fld id="{F79030C4-10B9-8646-A2E8-6C527943D4FC}" type="datetimeFigureOut">
              <a:rPr lang="en-US" smtClean="0"/>
              <a:t>7/10/21</a:t>
            </a:fld>
            <a:endParaRPr lang="en-US"/>
          </a:p>
        </p:txBody>
      </p:sp>
      <p:sp>
        <p:nvSpPr>
          <p:cNvPr id="5" name="Footer Placeholder 4">
            <a:extLst>
              <a:ext uri="{FF2B5EF4-FFF2-40B4-BE49-F238E27FC236}">
                <a16:creationId xmlns:a16="http://schemas.microsoft.com/office/drawing/2014/main" id="{53425576-CC08-1341-9195-51F332E31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D3BF01-3155-DE49-8B16-10F761074940}"/>
              </a:ext>
            </a:extLst>
          </p:cNvPr>
          <p:cNvSpPr>
            <a:spLocks noGrp="1"/>
          </p:cNvSpPr>
          <p:nvPr>
            <p:ph type="sldNum" sz="quarter" idx="12"/>
          </p:nvPr>
        </p:nvSpPr>
        <p:spPr/>
        <p:txBody>
          <a:bodyPr/>
          <a:lstStyle/>
          <a:p>
            <a:fld id="{B3EB1BEE-ACE2-5F43-B30E-AC13D9E4AC43}" type="slidenum">
              <a:rPr lang="en-US" smtClean="0"/>
              <a:t>‹#›</a:t>
            </a:fld>
            <a:endParaRPr lang="en-US"/>
          </a:p>
        </p:txBody>
      </p:sp>
    </p:spTree>
    <p:extLst>
      <p:ext uri="{BB962C8B-B14F-4D97-AF65-F5344CB8AC3E}">
        <p14:creationId xmlns:p14="http://schemas.microsoft.com/office/powerpoint/2010/main" val="426304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E90E-259E-7346-A9D1-71B1FBAB0E4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5283803-7724-2440-848A-9463570B92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E817EBB-822B-054B-B955-10DD0D84330E}"/>
              </a:ext>
            </a:extLst>
          </p:cNvPr>
          <p:cNvSpPr>
            <a:spLocks noGrp="1"/>
          </p:cNvSpPr>
          <p:nvPr>
            <p:ph type="dt" sz="half" idx="10"/>
          </p:nvPr>
        </p:nvSpPr>
        <p:spPr/>
        <p:txBody>
          <a:bodyPr/>
          <a:lstStyle/>
          <a:p>
            <a:fld id="{F79030C4-10B9-8646-A2E8-6C527943D4FC}" type="datetimeFigureOut">
              <a:rPr lang="en-US" smtClean="0"/>
              <a:t>7/10/21</a:t>
            </a:fld>
            <a:endParaRPr lang="en-US"/>
          </a:p>
        </p:txBody>
      </p:sp>
      <p:sp>
        <p:nvSpPr>
          <p:cNvPr id="5" name="Footer Placeholder 4">
            <a:extLst>
              <a:ext uri="{FF2B5EF4-FFF2-40B4-BE49-F238E27FC236}">
                <a16:creationId xmlns:a16="http://schemas.microsoft.com/office/drawing/2014/main" id="{0A0D1E80-C8AD-5C41-A2F1-D8E250B52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E6D50-6ACE-A34F-AFF3-070CA6159794}"/>
              </a:ext>
            </a:extLst>
          </p:cNvPr>
          <p:cNvSpPr>
            <a:spLocks noGrp="1"/>
          </p:cNvSpPr>
          <p:nvPr>
            <p:ph type="sldNum" sz="quarter" idx="12"/>
          </p:nvPr>
        </p:nvSpPr>
        <p:spPr/>
        <p:txBody>
          <a:bodyPr/>
          <a:lstStyle/>
          <a:p>
            <a:fld id="{B3EB1BEE-ACE2-5F43-B30E-AC13D9E4AC43}" type="slidenum">
              <a:rPr lang="en-US" smtClean="0"/>
              <a:t>‹#›</a:t>
            </a:fld>
            <a:endParaRPr lang="en-US"/>
          </a:p>
        </p:txBody>
      </p:sp>
    </p:spTree>
    <p:extLst>
      <p:ext uri="{BB962C8B-B14F-4D97-AF65-F5344CB8AC3E}">
        <p14:creationId xmlns:p14="http://schemas.microsoft.com/office/powerpoint/2010/main" val="309194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A7E3-521F-1B47-82CD-11A864BD4CF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6F00932-AC81-B441-9DE6-3F0C023A9B3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64A53D0-C134-6340-9EDA-8A65C6BA41F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135D8F7-5CD6-B848-9AC8-4AA69DE7C7FC}"/>
              </a:ext>
            </a:extLst>
          </p:cNvPr>
          <p:cNvSpPr>
            <a:spLocks noGrp="1"/>
          </p:cNvSpPr>
          <p:nvPr>
            <p:ph type="dt" sz="half" idx="10"/>
          </p:nvPr>
        </p:nvSpPr>
        <p:spPr/>
        <p:txBody>
          <a:bodyPr/>
          <a:lstStyle/>
          <a:p>
            <a:fld id="{F79030C4-10B9-8646-A2E8-6C527943D4FC}" type="datetimeFigureOut">
              <a:rPr lang="en-US" smtClean="0"/>
              <a:t>7/10/21</a:t>
            </a:fld>
            <a:endParaRPr lang="en-US"/>
          </a:p>
        </p:txBody>
      </p:sp>
      <p:sp>
        <p:nvSpPr>
          <p:cNvPr id="6" name="Footer Placeholder 5">
            <a:extLst>
              <a:ext uri="{FF2B5EF4-FFF2-40B4-BE49-F238E27FC236}">
                <a16:creationId xmlns:a16="http://schemas.microsoft.com/office/drawing/2014/main" id="{FF246036-F8EA-8D4C-A785-76DD01962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D54B1-155F-8A4E-BF96-9E747F1840F5}"/>
              </a:ext>
            </a:extLst>
          </p:cNvPr>
          <p:cNvSpPr>
            <a:spLocks noGrp="1"/>
          </p:cNvSpPr>
          <p:nvPr>
            <p:ph type="sldNum" sz="quarter" idx="12"/>
          </p:nvPr>
        </p:nvSpPr>
        <p:spPr/>
        <p:txBody>
          <a:bodyPr/>
          <a:lstStyle/>
          <a:p>
            <a:fld id="{B3EB1BEE-ACE2-5F43-B30E-AC13D9E4AC43}" type="slidenum">
              <a:rPr lang="en-US" smtClean="0"/>
              <a:t>‹#›</a:t>
            </a:fld>
            <a:endParaRPr lang="en-US"/>
          </a:p>
        </p:txBody>
      </p:sp>
    </p:spTree>
    <p:extLst>
      <p:ext uri="{BB962C8B-B14F-4D97-AF65-F5344CB8AC3E}">
        <p14:creationId xmlns:p14="http://schemas.microsoft.com/office/powerpoint/2010/main" val="362331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9ED6A-0250-5549-82B6-59F4F4B224D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D26FF67-668B-7346-BE4D-B82FEEFD7C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93FB03C-CB12-0F4E-B14D-320858E7A62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ECEE153-95DB-C143-B48B-8EDD76E3C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9063CF1-C85E-3B4B-BBF8-D0F441B3D71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4AF540B-6421-3641-8238-BC29A4FF3A9A}"/>
              </a:ext>
            </a:extLst>
          </p:cNvPr>
          <p:cNvSpPr>
            <a:spLocks noGrp="1"/>
          </p:cNvSpPr>
          <p:nvPr>
            <p:ph type="dt" sz="half" idx="10"/>
          </p:nvPr>
        </p:nvSpPr>
        <p:spPr/>
        <p:txBody>
          <a:bodyPr/>
          <a:lstStyle/>
          <a:p>
            <a:fld id="{F79030C4-10B9-8646-A2E8-6C527943D4FC}" type="datetimeFigureOut">
              <a:rPr lang="en-US" smtClean="0"/>
              <a:t>7/10/21</a:t>
            </a:fld>
            <a:endParaRPr lang="en-US"/>
          </a:p>
        </p:txBody>
      </p:sp>
      <p:sp>
        <p:nvSpPr>
          <p:cNvPr id="8" name="Footer Placeholder 7">
            <a:extLst>
              <a:ext uri="{FF2B5EF4-FFF2-40B4-BE49-F238E27FC236}">
                <a16:creationId xmlns:a16="http://schemas.microsoft.com/office/drawing/2014/main" id="{872003D1-95E6-1548-A09C-82A7CFB50F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E5D07-EC54-1C4C-ABE7-DA7333FC1520}"/>
              </a:ext>
            </a:extLst>
          </p:cNvPr>
          <p:cNvSpPr>
            <a:spLocks noGrp="1"/>
          </p:cNvSpPr>
          <p:nvPr>
            <p:ph type="sldNum" sz="quarter" idx="12"/>
          </p:nvPr>
        </p:nvSpPr>
        <p:spPr/>
        <p:txBody>
          <a:bodyPr/>
          <a:lstStyle/>
          <a:p>
            <a:fld id="{B3EB1BEE-ACE2-5F43-B30E-AC13D9E4AC43}" type="slidenum">
              <a:rPr lang="en-US" smtClean="0"/>
              <a:t>‹#›</a:t>
            </a:fld>
            <a:endParaRPr lang="en-US"/>
          </a:p>
        </p:txBody>
      </p:sp>
    </p:spTree>
    <p:extLst>
      <p:ext uri="{BB962C8B-B14F-4D97-AF65-F5344CB8AC3E}">
        <p14:creationId xmlns:p14="http://schemas.microsoft.com/office/powerpoint/2010/main" val="145191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0970-0BDF-B749-9415-140CD66CA48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25E1549-109B-6941-8310-98DCE219C8D9}"/>
              </a:ext>
            </a:extLst>
          </p:cNvPr>
          <p:cNvSpPr>
            <a:spLocks noGrp="1"/>
          </p:cNvSpPr>
          <p:nvPr>
            <p:ph type="dt" sz="half" idx="10"/>
          </p:nvPr>
        </p:nvSpPr>
        <p:spPr/>
        <p:txBody>
          <a:bodyPr/>
          <a:lstStyle/>
          <a:p>
            <a:fld id="{F79030C4-10B9-8646-A2E8-6C527943D4FC}" type="datetimeFigureOut">
              <a:rPr lang="en-US" smtClean="0"/>
              <a:t>7/10/21</a:t>
            </a:fld>
            <a:endParaRPr lang="en-US"/>
          </a:p>
        </p:txBody>
      </p:sp>
      <p:sp>
        <p:nvSpPr>
          <p:cNvPr id="4" name="Footer Placeholder 3">
            <a:extLst>
              <a:ext uri="{FF2B5EF4-FFF2-40B4-BE49-F238E27FC236}">
                <a16:creationId xmlns:a16="http://schemas.microsoft.com/office/drawing/2014/main" id="{ACDF4F21-FB08-2643-BA0D-097019273E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ED5D72-18D7-414D-8E5F-2D9405561960}"/>
              </a:ext>
            </a:extLst>
          </p:cNvPr>
          <p:cNvSpPr>
            <a:spLocks noGrp="1"/>
          </p:cNvSpPr>
          <p:nvPr>
            <p:ph type="sldNum" sz="quarter" idx="12"/>
          </p:nvPr>
        </p:nvSpPr>
        <p:spPr/>
        <p:txBody>
          <a:bodyPr/>
          <a:lstStyle/>
          <a:p>
            <a:fld id="{B3EB1BEE-ACE2-5F43-B30E-AC13D9E4AC43}" type="slidenum">
              <a:rPr lang="en-US" smtClean="0"/>
              <a:t>‹#›</a:t>
            </a:fld>
            <a:endParaRPr lang="en-US"/>
          </a:p>
        </p:txBody>
      </p:sp>
    </p:spTree>
    <p:extLst>
      <p:ext uri="{BB962C8B-B14F-4D97-AF65-F5344CB8AC3E}">
        <p14:creationId xmlns:p14="http://schemas.microsoft.com/office/powerpoint/2010/main" val="118126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A3A82-A5AC-5F44-B3A4-6A399706DAAE}"/>
              </a:ext>
            </a:extLst>
          </p:cNvPr>
          <p:cNvSpPr>
            <a:spLocks noGrp="1"/>
          </p:cNvSpPr>
          <p:nvPr>
            <p:ph type="dt" sz="half" idx="10"/>
          </p:nvPr>
        </p:nvSpPr>
        <p:spPr/>
        <p:txBody>
          <a:bodyPr/>
          <a:lstStyle/>
          <a:p>
            <a:fld id="{F79030C4-10B9-8646-A2E8-6C527943D4FC}" type="datetimeFigureOut">
              <a:rPr lang="en-US" smtClean="0"/>
              <a:t>7/10/21</a:t>
            </a:fld>
            <a:endParaRPr lang="en-US"/>
          </a:p>
        </p:txBody>
      </p:sp>
      <p:sp>
        <p:nvSpPr>
          <p:cNvPr id="3" name="Footer Placeholder 2">
            <a:extLst>
              <a:ext uri="{FF2B5EF4-FFF2-40B4-BE49-F238E27FC236}">
                <a16:creationId xmlns:a16="http://schemas.microsoft.com/office/drawing/2014/main" id="{12BBD58B-DAAF-7A45-A0C1-A40A0AFC88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5A097D-C9DA-C241-BC7A-0C3620F12029}"/>
              </a:ext>
            </a:extLst>
          </p:cNvPr>
          <p:cNvSpPr>
            <a:spLocks noGrp="1"/>
          </p:cNvSpPr>
          <p:nvPr>
            <p:ph type="sldNum" sz="quarter" idx="12"/>
          </p:nvPr>
        </p:nvSpPr>
        <p:spPr/>
        <p:txBody>
          <a:bodyPr/>
          <a:lstStyle/>
          <a:p>
            <a:fld id="{B3EB1BEE-ACE2-5F43-B30E-AC13D9E4AC43}" type="slidenum">
              <a:rPr lang="en-US" smtClean="0"/>
              <a:t>‹#›</a:t>
            </a:fld>
            <a:endParaRPr lang="en-US"/>
          </a:p>
        </p:txBody>
      </p:sp>
    </p:spTree>
    <p:extLst>
      <p:ext uri="{BB962C8B-B14F-4D97-AF65-F5344CB8AC3E}">
        <p14:creationId xmlns:p14="http://schemas.microsoft.com/office/powerpoint/2010/main" val="20826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4A31-941D-8F43-A0F3-464B68A493A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AD4C5A5-7378-4746-8F5F-AA1A1B199C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6C2817A-9978-AE48-9469-E7C516A33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A7FC591-D50E-AE4A-8BEB-B87E3590BBDA}"/>
              </a:ext>
            </a:extLst>
          </p:cNvPr>
          <p:cNvSpPr>
            <a:spLocks noGrp="1"/>
          </p:cNvSpPr>
          <p:nvPr>
            <p:ph type="dt" sz="half" idx="10"/>
          </p:nvPr>
        </p:nvSpPr>
        <p:spPr/>
        <p:txBody>
          <a:bodyPr/>
          <a:lstStyle/>
          <a:p>
            <a:fld id="{F79030C4-10B9-8646-A2E8-6C527943D4FC}" type="datetimeFigureOut">
              <a:rPr lang="en-US" smtClean="0"/>
              <a:t>7/10/21</a:t>
            </a:fld>
            <a:endParaRPr lang="en-US"/>
          </a:p>
        </p:txBody>
      </p:sp>
      <p:sp>
        <p:nvSpPr>
          <p:cNvPr id="6" name="Footer Placeholder 5">
            <a:extLst>
              <a:ext uri="{FF2B5EF4-FFF2-40B4-BE49-F238E27FC236}">
                <a16:creationId xmlns:a16="http://schemas.microsoft.com/office/drawing/2014/main" id="{166EFFA2-8561-214B-9B84-F0154422F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B552C0-2ABE-DE4C-9401-8BBAC722E8C8}"/>
              </a:ext>
            </a:extLst>
          </p:cNvPr>
          <p:cNvSpPr>
            <a:spLocks noGrp="1"/>
          </p:cNvSpPr>
          <p:nvPr>
            <p:ph type="sldNum" sz="quarter" idx="12"/>
          </p:nvPr>
        </p:nvSpPr>
        <p:spPr/>
        <p:txBody>
          <a:bodyPr/>
          <a:lstStyle/>
          <a:p>
            <a:fld id="{B3EB1BEE-ACE2-5F43-B30E-AC13D9E4AC43}" type="slidenum">
              <a:rPr lang="en-US" smtClean="0"/>
              <a:t>‹#›</a:t>
            </a:fld>
            <a:endParaRPr lang="en-US"/>
          </a:p>
        </p:txBody>
      </p:sp>
    </p:spTree>
    <p:extLst>
      <p:ext uri="{BB962C8B-B14F-4D97-AF65-F5344CB8AC3E}">
        <p14:creationId xmlns:p14="http://schemas.microsoft.com/office/powerpoint/2010/main" val="185784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D7E9-5EB8-4449-8F0B-6238F7B795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130A6DC-9B40-BC4B-B6E3-120F57681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05A251-77F8-1A48-B052-436485ACB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7157BB-7A1A-8F42-9913-D5BC68D0C397}"/>
              </a:ext>
            </a:extLst>
          </p:cNvPr>
          <p:cNvSpPr>
            <a:spLocks noGrp="1"/>
          </p:cNvSpPr>
          <p:nvPr>
            <p:ph type="dt" sz="half" idx="10"/>
          </p:nvPr>
        </p:nvSpPr>
        <p:spPr/>
        <p:txBody>
          <a:bodyPr/>
          <a:lstStyle/>
          <a:p>
            <a:fld id="{F79030C4-10B9-8646-A2E8-6C527943D4FC}" type="datetimeFigureOut">
              <a:rPr lang="en-US" smtClean="0"/>
              <a:t>7/10/21</a:t>
            </a:fld>
            <a:endParaRPr lang="en-US"/>
          </a:p>
        </p:txBody>
      </p:sp>
      <p:sp>
        <p:nvSpPr>
          <p:cNvPr id="6" name="Footer Placeholder 5">
            <a:extLst>
              <a:ext uri="{FF2B5EF4-FFF2-40B4-BE49-F238E27FC236}">
                <a16:creationId xmlns:a16="http://schemas.microsoft.com/office/drawing/2014/main" id="{1061B0A9-1B91-4545-9A85-8638D5B2A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152E72-A594-C94A-9E43-90A15786D8B7}"/>
              </a:ext>
            </a:extLst>
          </p:cNvPr>
          <p:cNvSpPr>
            <a:spLocks noGrp="1"/>
          </p:cNvSpPr>
          <p:nvPr>
            <p:ph type="sldNum" sz="quarter" idx="12"/>
          </p:nvPr>
        </p:nvSpPr>
        <p:spPr/>
        <p:txBody>
          <a:bodyPr/>
          <a:lstStyle/>
          <a:p>
            <a:fld id="{B3EB1BEE-ACE2-5F43-B30E-AC13D9E4AC43}" type="slidenum">
              <a:rPr lang="en-US" smtClean="0"/>
              <a:t>‹#›</a:t>
            </a:fld>
            <a:endParaRPr lang="en-US"/>
          </a:p>
        </p:txBody>
      </p:sp>
    </p:spTree>
    <p:extLst>
      <p:ext uri="{BB962C8B-B14F-4D97-AF65-F5344CB8AC3E}">
        <p14:creationId xmlns:p14="http://schemas.microsoft.com/office/powerpoint/2010/main" val="1184578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A88A8-B68B-6E4F-AA4A-228D392443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41DE2A5-ABC1-BD4F-AA1C-5CEC8557B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4C1284E-BE4B-E14E-839B-A89769E3B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030C4-10B9-8646-A2E8-6C527943D4FC}" type="datetimeFigureOut">
              <a:rPr lang="en-US" smtClean="0"/>
              <a:t>7/10/21</a:t>
            </a:fld>
            <a:endParaRPr lang="en-US"/>
          </a:p>
        </p:txBody>
      </p:sp>
      <p:sp>
        <p:nvSpPr>
          <p:cNvPr id="5" name="Footer Placeholder 4">
            <a:extLst>
              <a:ext uri="{FF2B5EF4-FFF2-40B4-BE49-F238E27FC236}">
                <a16:creationId xmlns:a16="http://schemas.microsoft.com/office/drawing/2014/main" id="{AC36F7EF-4F57-4B42-BBAD-8CC3593E5D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32E545-7035-E546-A558-1889C34117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B1BEE-ACE2-5F43-B30E-AC13D9E4AC43}" type="slidenum">
              <a:rPr lang="en-US" smtClean="0"/>
              <a:t>‹#›</a:t>
            </a:fld>
            <a:endParaRPr lang="en-US"/>
          </a:p>
        </p:txBody>
      </p:sp>
    </p:spTree>
    <p:extLst>
      <p:ext uri="{BB962C8B-B14F-4D97-AF65-F5344CB8AC3E}">
        <p14:creationId xmlns:p14="http://schemas.microsoft.com/office/powerpoint/2010/main" val="1625161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mailto:megha.jain2409@gmail.co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megha.jain2409@gmail.com"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A9C921-1541-E440-BF32-0AE9D1F5B81E}"/>
              </a:ext>
            </a:extLst>
          </p:cNvPr>
          <p:cNvSpPr/>
          <p:nvPr/>
        </p:nvSpPr>
        <p:spPr>
          <a:xfrm>
            <a:off x="-3064" y="0"/>
            <a:ext cx="12192000" cy="1223163"/>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ct val="150000"/>
              </a:lnSpc>
            </a:pPr>
            <a:r>
              <a:rPr lang="en-US" sz="2400" b="1" dirty="0">
                <a:solidFill>
                  <a:srgbClr val="C00000"/>
                </a:solidFill>
              </a:rPr>
              <a:t>Megha Jain</a:t>
            </a:r>
          </a:p>
          <a:p>
            <a:pPr algn="ctr">
              <a:lnSpc>
                <a:spcPct val="150000"/>
              </a:lnSpc>
            </a:pPr>
            <a:r>
              <a:rPr lang="en-US" sz="1400" dirty="0">
                <a:solidFill>
                  <a:schemeClr val="bg2">
                    <a:lumMod val="90000"/>
                  </a:schemeClr>
                </a:solidFill>
              </a:rPr>
              <a:t>Digital Strategy and Innovations</a:t>
            </a:r>
          </a:p>
        </p:txBody>
      </p:sp>
      <p:cxnSp>
        <p:nvCxnSpPr>
          <p:cNvPr id="5" name="Straight Arrow Connector 4">
            <a:extLst>
              <a:ext uri="{FF2B5EF4-FFF2-40B4-BE49-F238E27FC236}">
                <a16:creationId xmlns:a16="http://schemas.microsoft.com/office/drawing/2014/main" id="{9222FEC5-FA7F-1540-ADAF-9AB4C88937CB}"/>
              </a:ext>
            </a:extLst>
          </p:cNvPr>
          <p:cNvCxnSpPr>
            <a:cxnSpLocks/>
          </p:cNvCxnSpPr>
          <p:nvPr/>
        </p:nvCxnSpPr>
        <p:spPr>
          <a:xfrm>
            <a:off x="6692687" y="1492750"/>
            <a:ext cx="0" cy="4991881"/>
          </a:xfrm>
          <a:prstGeom prst="straightConnector1">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E7B8421-ED53-AA46-80B6-98B7501595AC}"/>
              </a:ext>
            </a:extLst>
          </p:cNvPr>
          <p:cNvSpPr txBox="1"/>
          <p:nvPr/>
        </p:nvSpPr>
        <p:spPr>
          <a:xfrm>
            <a:off x="1600200" y="1514762"/>
            <a:ext cx="3194937" cy="369332"/>
          </a:xfrm>
          <a:prstGeom prst="rect">
            <a:avLst/>
          </a:prstGeom>
          <a:noFill/>
          <a:ln>
            <a:solidFill>
              <a:schemeClr val="bg2"/>
            </a:solidFill>
          </a:ln>
        </p:spPr>
        <p:txBody>
          <a:bodyPr wrap="square" rtlCol="0">
            <a:spAutoFit/>
          </a:bodyPr>
          <a:lstStyle/>
          <a:p>
            <a:r>
              <a:rPr lang="en-US" dirty="0">
                <a:solidFill>
                  <a:schemeClr val="bg2">
                    <a:lumMod val="90000"/>
                  </a:schemeClr>
                </a:solidFill>
              </a:rPr>
              <a:t>Work Experience (9+ years)</a:t>
            </a:r>
          </a:p>
        </p:txBody>
      </p:sp>
      <p:sp>
        <p:nvSpPr>
          <p:cNvPr id="10" name="Rectangle 9">
            <a:extLst>
              <a:ext uri="{FF2B5EF4-FFF2-40B4-BE49-F238E27FC236}">
                <a16:creationId xmlns:a16="http://schemas.microsoft.com/office/drawing/2014/main" id="{59634D35-A12D-E74D-B829-29934BAF7C82}"/>
              </a:ext>
            </a:extLst>
          </p:cNvPr>
          <p:cNvSpPr/>
          <p:nvPr/>
        </p:nvSpPr>
        <p:spPr>
          <a:xfrm>
            <a:off x="1544125" y="2049475"/>
            <a:ext cx="4551867" cy="10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lumMod val="85000"/>
                  </a:schemeClr>
                </a:solidFill>
              </a:rPr>
              <a:t>Co-founder, Satkaponi Consulting </a:t>
            </a:r>
            <a:r>
              <a:rPr lang="en-US" sz="1400" dirty="0">
                <a:solidFill>
                  <a:schemeClr val="bg1">
                    <a:lumMod val="85000"/>
                  </a:schemeClr>
                </a:solidFill>
              </a:rPr>
              <a:t>[The company develops Digital solutions for clients based on requirements] </a:t>
            </a:r>
          </a:p>
          <a:p>
            <a:r>
              <a:rPr lang="en-US" sz="1400" i="1" dirty="0">
                <a:solidFill>
                  <a:schemeClr val="bg1">
                    <a:lumMod val="85000"/>
                  </a:schemeClr>
                </a:solidFill>
              </a:rPr>
              <a:t>(July 2018 to Present) </a:t>
            </a:r>
          </a:p>
        </p:txBody>
      </p:sp>
      <p:sp>
        <p:nvSpPr>
          <p:cNvPr id="11" name="Rectangle 10">
            <a:extLst>
              <a:ext uri="{FF2B5EF4-FFF2-40B4-BE49-F238E27FC236}">
                <a16:creationId xmlns:a16="http://schemas.microsoft.com/office/drawing/2014/main" id="{5D400032-BCF8-0440-A5FC-4A4749DFA3FA}"/>
              </a:ext>
            </a:extLst>
          </p:cNvPr>
          <p:cNvSpPr/>
          <p:nvPr/>
        </p:nvSpPr>
        <p:spPr>
          <a:xfrm>
            <a:off x="1600199" y="3187426"/>
            <a:ext cx="4495791" cy="10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lumMod val="85000"/>
                  </a:schemeClr>
                </a:solidFill>
              </a:rPr>
              <a:t>Product manager: Vodafone India Limited [It was second largest telecom operator in India]</a:t>
            </a:r>
          </a:p>
          <a:p>
            <a:r>
              <a:rPr lang="en-US" sz="1400" b="1" dirty="0">
                <a:solidFill>
                  <a:schemeClr val="bg1">
                    <a:lumMod val="85000"/>
                  </a:schemeClr>
                </a:solidFill>
              </a:rPr>
              <a:t>(June 2014 to June 2018) </a:t>
            </a:r>
          </a:p>
        </p:txBody>
      </p:sp>
      <p:sp>
        <p:nvSpPr>
          <p:cNvPr id="12" name="Rectangle 11">
            <a:extLst>
              <a:ext uri="{FF2B5EF4-FFF2-40B4-BE49-F238E27FC236}">
                <a16:creationId xmlns:a16="http://schemas.microsoft.com/office/drawing/2014/main" id="{3C3A6F87-CD46-1D4F-A8A3-A9DE3BCCE60E}"/>
              </a:ext>
            </a:extLst>
          </p:cNvPr>
          <p:cNvSpPr/>
          <p:nvPr/>
        </p:nvSpPr>
        <p:spPr>
          <a:xfrm>
            <a:off x="1600199" y="4336912"/>
            <a:ext cx="4495777" cy="10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lumMod val="85000"/>
                  </a:schemeClr>
                </a:solidFill>
              </a:rPr>
              <a:t>Application developer : Infosys Limited [Second largest IT services company in India]</a:t>
            </a:r>
          </a:p>
          <a:p>
            <a:r>
              <a:rPr lang="en-US" sz="1400" b="1" dirty="0">
                <a:solidFill>
                  <a:schemeClr val="bg1">
                    <a:lumMod val="85000"/>
                  </a:schemeClr>
                </a:solidFill>
              </a:rPr>
              <a:t>(Nov 2010 to June 2012) </a:t>
            </a:r>
          </a:p>
        </p:txBody>
      </p:sp>
      <p:sp>
        <p:nvSpPr>
          <p:cNvPr id="13" name="Rectangle 12">
            <a:extLst>
              <a:ext uri="{FF2B5EF4-FFF2-40B4-BE49-F238E27FC236}">
                <a16:creationId xmlns:a16="http://schemas.microsoft.com/office/drawing/2014/main" id="{4C5E964D-3B4B-2441-B4FD-304246F36DB9}"/>
              </a:ext>
            </a:extLst>
          </p:cNvPr>
          <p:cNvSpPr/>
          <p:nvPr/>
        </p:nvSpPr>
        <p:spPr>
          <a:xfrm>
            <a:off x="1600199" y="5486398"/>
            <a:ext cx="4492737" cy="10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lumMod val="85000"/>
                  </a:schemeClr>
                </a:solidFill>
              </a:rPr>
              <a:t>Summer Intern: Nielsen Audio [Market research company]</a:t>
            </a:r>
          </a:p>
          <a:p>
            <a:r>
              <a:rPr lang="en-US" sz="1400" b="1" dirty="0">
                <a:solidFill>
                  <a:schemeClr val="bg1">
                    <a:lumMod val="85000"/>
                  </a:schemeClr>
                </a:solidFill>
              </a:rPr>
              <a:t>(Nov 2010 to June 2012) </a:t>
            </a:r>
          </a:p>
        </p:txBody>
      </p:sp>
      <p:sp>
        <p:nvSpPr>
          <p:cNvPr id="15" name="Rectangle 14">
            <a:extLst>
              <a:ext uri="{FF2B5EF4-FFF2-40B4-BE49-F238E27FC236}">
                <a16:creationId xmlns:a16="http://schemas.microsoft.com/office/drawing/2014/main" id="{C80F3FC1-A410-C74F-BE2A-C4166807F7FE}"/>
              </a:ext>
            </a:extLst>
          </p:cNvPr>
          <p:cNvSpPr/>
          <p:nvPr/>
        </p:nvSpPr>
        <p:spPr>
          <a:xfrm>
            <a:off x="7868936" y="2107426"/>
            <a:ext cx="432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2"/>
                </a:solidFill>
              </a:rPr>
              <a:t>MBA: IIM Kozhikode </a:t>
            </a:r>
          </a:p>
          <a:p>
            <a:r>
              <a:rPr lang="en-US" sz="1400" dirty="0">
                <a:solidFill>
                  <a:schemeClr val="bg2"/>
                </a:solidFill>
              </a:rPr>
              <a:t>Specialization: Marketing, Strategy</a:t>
            </a:r>
          </a:p>
          <a:p>
            <a:r>
              <a:rPr lang="en-US" sz="1400" i="1" dirty="0">
                <a:solidFill>
                  <a:schemeClr val="bg2"/>
                </a:solidFill>
              </a:rPr>
              <a:t>(July 2012 to Mar 2014)</a:t>
            </a:r>
          </a:p>
        </p:txBody>
      </p:sp>
      <p:sp>
        <p:nvSpPr>
          <p:cNvPr id="16" name="Rectangle 15">
            <a:extLst>
              <a:ext uri="{FF2B5EF4-FFF2-40B4-BE49-F238E27FC236}">
                <a16:creationId xmlns:a16="http://schemas.microsoft.com/office/drawing/2014/main" id="{F774C871-5B67-974E-A250-8572A9F9D0AB}"/>
              </a:ext>
            </a:extLst>
          </p:cNvPr>
          <p:cNvSpPr/>
          <p:nvPr/>
        </p:nvSpPr>
        <p:spPr>
          <a:xfrm>
            <a:off x="7868936" y="3314369"/>
            <a:ext cx="4320000" cy="1180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a:solidFill>
                  <a:schemeClr val="bg2"/>
                </a:solidFill>
              </a:rPr>
              <a:t>B.Tech</a:t>
            </a:r>
            <a:r>
              <a:rPr lang="en-US" sz="1400" b="1" dirty="0">
                <a:solidFill>
                  <a:schemeClr val="bg2"/>
                </a:solidFill>
              </a:rPr>
              <a:t>: Shri Vaishnav Institute of Technology and Science (Rajiv Gandhi Technical University) </a:t>
            </a:r>
          </a:p>
          <a:p>
            <a:r>
              <a:rPr lang="en-US" sz="1400" dirty="0">
                <a:solidFill>
                  <a:schemeClr val="bg2"/>
                </a:solidFill>
              </a:rPr>
              <a:t>Branch: Information Technology</a:t>
            </a:r>
          </a:p>
          <a:p>
            <a:r>
              <a:rPr lang="en-US" sz="1400" i="1" dirty="0">
                <a:solidFill>
                  <a:schemeClr val="bg2"/>
                </a:solidFill>
              </a:rPr>
              <a:t>(July 2006 to June 2010)</a:t>
            </a:r>
          </a:p>
        </p:txBody>
      </p:sp>
      <p:sp>
        <p:nvSpPr>
          <p:cNvPr id="18" name="Rectangle 17">
            <a:extLst>
              <a:ext uri="{FF2B5EF4-FFF2-40B4-BE49-F238E27FC236}">
                <a16:creationId xmlns:a16="http://schemas.microsoft.com/office/drawing/2014/main" id="{65D36CC7-16E2-5548-BCB6-649C4D73A535}"/>
              </a:ext>
            </a:extLst>
          </p:cNvPr>
          <p:cNvSpPr/>
          <p:nvPr/>
        </p:nvSpPr>
        <p:spPr>
          <a:xfrm>
            <a:off x="7868936" y="5132988"/>
            <a:ext cx="4320000" cy="13516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solidFill>
              </a:rPr>
              <a:t>Mobile number: +91-7045159459</a:t>
            </a:r>
          </a:p>
          <a:p>
            <a:r>
              <a:rPr lang="en-US" sz="1400" dirty="0">
                <a:solidFill>
                  <a:schemeClr val="bg2"/>
                </a:solidFill>
              </a:rPr>
              <a:t>WhatsApp number: +91-7045159459</a:t>
            </a:r>
          </a:p>
          <a:p>
            <a:r>
              <a:rPr lang="en-US" sz="1400" dirty="0">
                <a:solidFill>
                  <a:schemeClr val="bg2"/>
                </a:solidFill>
              </a:rPr>
              <a:t>Alternate number: +91-9833125513</a:t>
            </a:r>
          </a:p>
          <a:p>
            <a:r>
              <a:rPr lang="en-US" sz="1400" dirty="0">
                <a:solidFill>
                  <a:schemeClr val="bg2"/>
                </a:solidFill>
              </a:rPr>
              <a:t>Email address: </a:t>
            </a:r>
            <a:r>
              <a:rPr lang="en-US" sz="1400" dirty="0">
                <a:solidFill>
                  <a:schemeClr val="bg2"/>
                </a:solidFill>
                <a:hlinkClick r:id="rId2">
                  <a:extLst>
                    <a:ext uri="{A12FA001-AC4F-418D-AE19-62706E023703}">
                      <ahyp:hlinkClr xmlns:ahyp="http://schemas.microsoft.com/office/drawing/2018/hyperlinkcolor" val="tx"/>
                    </a:ext>
                  </a:extLst>
                </a:hlinkClick>
              </a:rPr>
              <a:t>megha.jain2409@gmail.com</a:t>
            </a:r>
            <a:endParaRPr lang="en-US" sz="1400" dirty="0">
              <a:solidFill>
                <a:schemeClr val="bg2"/>
              </a:solidFill>
            </a:endParaRPr>
          </a:p>
          <a:p>
            <a:r>
              <a:rPr lang="en-US" sz="1400" dirty="0">
                <a:solidFill>
                  <a:schemeClr val="bg2"/>
                </a:solidFill>
              </a:rPr>
              <a:t>Current location: Mumbai</a:t>
            </a:r>
          </a:p>
        </p:txBody>
      </p:sp>
      <p:sp>
        <p:nvSpPr>
          <p:cNvPr id="20" name="TextBox 19">
            <a:extLst>
              <a:ext uri="{FF2B5EF4-FFF2-40B4-BE49-F238E27FC236}">
                <a16:creationId xmlns:a16="http://schemas.microsoft.com/office/drawing/2014/main" id="{0B014F0E-1E54-7341-ABCE-31FC57F39BFB}"/>
              </a:ext>
            </a:extLst>
          </p:cNvPr>
          <p:cNvSpPr txBox="1"/>
          <p:nvPr/>
        </p:nvSpPr>
        <p:spPr>
          <a:xfrm>
            <a:off x="7868935" y="4705523"/>
            <a:ext cx="3194937" cy="369332"/>
          </a:xfrm>
          <a:prstGeom prst="rect">
            <a:avLst/>
          </a:prstGeom>
          <a:noFill/>
          <a:ln>
            <a:solidFill>
              <a:schemeClr val="bg2"/>
            </a:solidFill>
          </a:ln>
        </p:spPr>
        <p:txBody>
          <a:bodyPr wrap="square" rtlCol="0">
            <a:spAutoFit/>
          </a:bodyPr>
          <a:lstStyle/>
          <a:p>
            <a:r>
              <a:rPr lang="en-US" dirty="0">
                <a:solidFill>
                  <a:schemeClr val="bg2"/>
                </a:solidFill>
              </a:rPr>
              <a:t>Contact details</a:t>
            </a:r>
          </a:p>
        </p:txBody>
      </p:sp>
      <p:pic>
        <p:nvPicPr>
          <p:cNvPr id="24" name="Picture 23" descr="Text, icon&#10;&#10;Description automatically generated">
            <a:extLst>
              <a:ext uri="{FF2B5EF4-FFF2-40B4-BE49-F238E27FC236}">
                <a16:creationId xmlns:a16="http://schemas.microsoft.com/office/drawing/2014/main" id="{210C6319-9ECA-0743-986B-8598FA1F0E62}"/>
              </a:ext>
            </a:extLst>
          </p:cNvPr>
          <p:cNvPicPr>
            <a:picLocks noChangeAspect="1"/>
          </p:cNvPicPr>
          <p:nvPr/>
        </p:nvPicPr>
        <p:blipFill>
          <a:blip r:embed="rId3"/>
          <a:stretch>
            <a:fillRect/>
          </a:stretch>
        </p:blipFill>
        <p:spPr>
          <a:xfrm>
            <a:off x="127194" y="2395148"/>
            <a:ext cx="1363794" cy="257073"/>
          </a:xfrm>
          <a:prstGeom prst="rect">
            <a:avLst/>
          </a:prstGeom>
        </p:spPr>
      </p:pic>
      <p:pic>
        <p:nvPicPr>
          <p:cNvPr id="36" name="Picture 35" descr="A picture containing text, tableware, dishware&#10;&#10;Description automatically generated">
            <a:extLst>
              <a:ext uri="{FF2B5EF4-FFF2-40B4-BE49-F238E27FC236}">
                <a16:creationId xmlns:a16="http://schemas.microsoft.com/office/drawing/2014/main" id="{44E4CDE3-64AA-6149-A3B1-954E0C3E30FB}"/>
              </a:ext>
            </a:extLst>
          </p:cNvPr>
          <p:cNvPicPr>
            <a:picLocks noChangeAspect="1"/>
          </p:cNvPicPr>
          <p:nvPr/>
        </p:nvPicPr>
        <p:blipFill>
          <a:blip r:embed="rId4"/>
          <a:stretch>
            <a:fillRect/>
          </a:stretch>
        </p:blipFill>
        <p:spPr>
          <a:xfrm>
            <a:off x="268601" y="5808810"/>
            <a:ext cx="1228723" cy="435173"/>
          </a:xfrm>
          <a:prstGeom prst="rect">
            <a:avLst/>
          </a:prstGeom>
        </p:spPr>
      </p:pic>
      <p:pic>
        <p:nvPicPr>
          <p:cNvPr id="38" name="Picture 37" descr="Logo, company name&#10;&#10;Description automatically generated">
            <a:extLst>
              <a:ext uri="{FF2B5EF4-FFF2-40B4-BE49-F238E27FC236}">
                <a16:creationId xmlns:a16="http://schemas.microsoft.com/office/drawing/2014/main" id="{D0BFE660-6F77-E44B-950E-61CABFF143C7}"/>
              </a:ext>
            </a:extLst>
          </p:cNvPr>
          <p:cNvPicPr>
            <a:picLocks noChangeAspect="1"/>
          </p:cNvPicPr>
          <p:nvPr/>
        </p:nvPicPr>
        <p:blipFill>
          <a:blip r:embed="rId5"/>
          <a:stretch>
            <a:fillRect/>
          </a:stretch>
        </p:blipFill>
        <p:spPr>
          <a:xfrm>
            <a:off x="330511" y="4609457"/>
            <a:ext cx="1104902" cy="561465"/>
          </a:xfrm>
          <a:prstGeom prst="rect">
            <a:avLst/>
          </a:prstGeom>
        </p:spPr>
      </p:pic>
      <p:pic>
        <p:nvPicPr>
          <p:cNvPr id="42" name="Picture 41" descr="Logo, company name&#10;&#10;Description automatically generated">
            <a:extLst>
              <a:ext uri="{FF2B5EF4-FFF2-40B4-BE49-F238E27FC236}">
                <a16:creationId xmlns:a16="http://schemas.microsoft.com/office/drawing/2014/main" id="{5DE816D7-6001-DA47-94A0-EE2215DF45F2}"/>
              </a:ext>
            </a:extLst>
          </p:cNvPr>
          <p:cNvPicPr>
            <a:picLocks noChangeAspect="1"/>
          </p:cNvPicPr>
          <p:nvPr/>
        </p:nvPicPr>
        <p:blipFill>
          <a:blip r:embed="rId6"/>
          <a:stretch>
            <a:fillRect/>
          </a:stretch>
        </p:blipFill>
        <p:spPr>
          <a:xfrm>
            <a:off x="282835" y="3214915"/>
            <a:ext cx="1052511" cy="1052511"/>
          </a:xfrm>
          <a:prstGeom prst="rect">
            <a:avLst/>
          </a:prstGeom>
        </p:spPr>
      </p:pic>
      <p:sp>
        <p:nvSpPr>
          <p:cNvPr id="43" name="TextBox 42">
            <a:extLst>
              <a:ext uri="{FF2B5EF4-FFF2-40B4-BE49-F238E27FC236}">
                <a16:creationId xmlns:a16="http://schemas.microsoft.com/office/drawing/2014/main" id="{645E4B89-D669-2E43-B5D9-0C6F5658C149}"/>
              </a:ext>
            </a:extLst>
          </p:cNvPr>
          <p:cNvSpPr txBox="1"/>
          <p:nvPr/>
        </p:nvSpPr>
        <p:spPr>
          <a:xfrm>
            <a:off x="7868935" y="1540346"/>
            <a:ext cx="3194937" cy="369332"/>
          </a:xfrm>
          <a:prstGeom prst="rect">
            <a:avLst/>
          </a:prstGeom>
          <a:noFill/>
          <a:ln>
            <a:solidFill>
              <a:schemeClr val="bg2"/>
            </a:solidFill>
          </a:ln>
        </p:spPr>
        <p:txBody>
          <a:bodyPr wrap="square" rtlCol="0">
            <a:spAutoFit/>
          </a:bodyPr>
          <a:lstStyle/>
          <a:p>
            <a:r>
              <a:rPr lang="en-US" dirty="0">
                <a:solidFill>
                  <a:schemeClr val="bg2"/>
                </a:solidFill>
              </a:rPr>
              <a:t>Education</a:t>
            </a:r>
          </a:p>
        </p:txBody>
      </p:sp>
      <p:pic>
        <p:nvPicPr>
          <p:cNvPr id="45" name="Picture 44" descr="Logo&#10;&#10;Description automatically generated">
            <a:extLst>
              <a:ext uri="{FF2B5EF4-FFF2-40B4-BE49-F238E27FC236}">
                <a16:creationId xmlns:a16="http://schemas.microsoft.com/office/drawing/2014/main" id="{4B46F2FB-3583-CC4F-BC68-C71F874EA8A2}"/>
              </a:ext>
            </a:extLst>
          </p:cNvPr>
          <p:cNvPicPr>
            <a:picLocks noChangeAspect="1"/>
          </p:cNvPicPr>
          <p:nvPr/>
        </p:nvPicPr>
        <p:blipFill>
          <a:blip r:embed="rId7"/>
          <a:stretch>
            <a:fillRect/>
          </a:stretch>
        </p:blipFill>
        <p:spPr>
          <a:xfrm>
            <a:off x="6948113" y="3511645"/>
            <a:ext cx="682536" cy="738321"/>
          </a:xfrm>
          <a:prstGeom prst="rect">
            <a:avLst/>
          </a:prstGeom>
        </p:spPr>
      </p:pic>
      <p:pic>
        <p:nvPicPr>
          <p:cNvPr id="47" name="Picture 46" descr="Sunburst chart&#10;&#10;Description automatically generated">
            <a:extLst>
              <a:ext uri="{FF2B5EF4-FFF2-40B4-BE49-F238E27FC236}">
                <a16:creationId xmlns:a16="http://schemas.microsoft.com/office/drawing/2014/main" id="{995CCB79-630D-F940-8EF0-C40A64340B6B}"/>
              </a:ext>
            </a:extLst>
          </p:cNvPr>
          <p:cNvPicPr>
            <a:picLocks noChangeAspect="1"/>
          </p:cNvPicPr>
          <p:nvPr/>
        </p:nvPicPr>
        <p:blipFill>
          <a:blip r:embed="rId8"/>
          <a:stretch>
            <a:fillRect/>
          </a:stretch>
        </p:blipFill>
        <p:spPr>
          <a:xfrm>
            <a:off x="6866184" y="2252889"/>
            <a:ext cx="846395" cy="857680"/>
          </a:xfrm>
          <a:prstGeom prst="rect">
            <a:avLst/>
          </a:prstGeom>
        </p:spPr>
      </p:pic>
      <p:pic>
        <p:nvPicPr>
          <p:cNvPr id="49" name="Picture 48" descr="Icon&#10;&#10;Description automatically generated">
            <a:extLst>
              <a:ext uri="{FF2B5EF4-FFF2-40B4-BE49-F238E27FC236}">
                <a16:creationId xmlns:a16="http://schemas.microsoft.com/office/drawing/2014/main" id="{A96EBEC5-3C68-DC40-BB34-936CDF58D57F}"/>
              </a:ext>
            </a:extLst>
          </p:cNvPr>
          <p:cNvPicPr>
            <a:picLocks noChangeAspect="1"/>
          </p:cNvPicPr>
          <p:nvPr/>
        </p:nvPicPr>
        <p:blipFill>
          <a:blip r:embed="rId9"/>
          <a:stretch>
            <a:fillRect/>
          </a:stretch>
        </p:blipFill>
        <p:spPr>
          <a:xfrm>
            <a:off x="6948113" y="5296157"/>
            <a:ext cx="682536" cy="682536"/>
          </a:xfrm>
          <a:prstGeom prst="rect">
            <a:avLst/>
          </a:prstGeom>
        </p:spPr>
      </p:pic>
    </p:spTree>
    <p:extLst>
      <p:ext uri="{BB962C8B-B14F-4D97-AF65-F5344CB8AC3E}">
        <p14:creationId xmlns:p14="http://schemas.microsoft.com/office/powerpoint/2010/main" val="237989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person, indoor, wall&#10;&#10;Description automatically generated">
            <a:extLst>
              <a:ext uri="{FF2B5EF4-FFF2-40B4-BE49-F238E27FC236}">
                <a16:creationId xmlns:a16="http://schemas.microsoft.com/office/drawing/2014/main" id="{436EE570-852D-704E-ADA8-ACBFCB8E0EC8}"/>
              </a:ext>
            </a:extLst>
          </p:cNvPr>
          <p:cNvPicPr>
            <a:picLocks noChangeAspect="1"/>
          </p:cNvPicPr>
          <p:nvPr/>
        </p:nvPicPr>
        <p:blipFill rotWithShape="1">
          <a:blip r:embed="rId2"/>
          <a:srcRect b="15746"/>
          <a:stretch/>
        </p:blipFill>
        <p:spPr>
          <a:xfrm>
            <a:off x="20" y="1282"/>
            <a:ext cx="12191980" cy="6856718"/>
          </a:xfrm>
          <a:prstGeom prst="rect">
            <a:avLst/>
          </a:prstGeom>
        </p:spPr>
      </p:pic>
      <p:sp>
        <p:nvSpPr>
          <p:cNvPr id="25" name="Rectangle 24">
            <a:extLst>
              <a:ext uri="{FF2B5EF4-FFF2-40B4-BE49-F238E27FC236}">
                <a16:creationId xmlns:a16="http://schemas.microsoft.com/office/drawing/2014/main" id="{6AB2B0AC-0732-7143-A095-7932DF1C638C}"/>
              </a:ext>
            </a:extLst>
          </p:cNvPr>
          <p:cNvSpPr/>
          <p:nvPr/>
        </p:nvSpPr>
        <p:spPr>
          <a:xfrm>
            <a:off x="0" y="2817418"/>
            <a:ext cx="12192000" cy="1223163"/>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ct val="150000"/>
              </a:lnSpc>
            </a:pPr>
            <a:r>
              <a:rPr lang="en-US" sz="3600" b="1" dirty="0">
                <a:solidFill>
                  <a:srgbClr val="C00000"/>
                </a:solidFill>
              </a:rPr>
              <a:t>Work Experience Details</a:t>
            </a:r>
            <a:endParaRPr lang="en-US" sz="2000" dirty="0">
              <a:solidFill>
                <a:schemeClr val="bg2">
                  <a:lumMod val="90000"/>
                </a:schemeClr>
              </a:solidFill>
            </a:endParaRPr>
          </a:p>
        </p:txBody>
      </p:sp>
    </p:spTree>
    <p:extLst>
      <p:ext uri="{BB962C8B-B14F-4D97-AF65-F5344CB8AC3E}">
        <p14:creationId xmlns:p14="http://schemas.microsoft.com/office/powerpoint/2010/main" val="247623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6A37FEA-6028-AC44-8863-BDA5F6179B6C}"/>
              </a:ext>
            </a:extLst>
          </p:cNvPr>
          <p:cNvSpPr/>
          <p:nvPr/>
        </p:nvSpPr>
        <p:spPr>
          <a:xfrm>
            <a:off x="-3064" y="0"/>
            <a:ext cx="12192000" cy="1223163"/>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ct val="150000"/>
              </a:lnSpc>
            </a:pPr>
            <a:r>
              <a:rPr lang="en-US" sz="2400" b="1" dirty="0">
                <a:solidFill>
                  <a:srgbClr val="C00000"/>
                </a:solidFill>
              </a:rPr>
              <a:t>Work experience</a:t>
            </a:r>
          </a:p>
          <a:p>
            <a:pPr algn="ctr">
              <a:lnSpc>
                <a:spcPct val="150000"/>
              </a:lnSpc>
            </a:pPr>
            <a:r>
              <a:rPr lang="en-US" sz="1400" dirty="0">
                <a:solidFill>
                  <a:schemeClr val="bg2">
                    <a:lumMod val="90000"/>
                  </a:schemeClr>
                </a:solidFill>
              </a:rPr>
              <a:t>Number of years: More than 9 years of experience in Digital </a:t>
            </a:r>
          </a:p>
        </p:txBody>
      </p:sp>
      <p:pic>
        <p:nvPicPr>
          <p:cNvPr id="3" name="Picture 2" descr="Text, icon&#10;&#10;Description automatically generated">
            <a:extLst>
              <a:ext uri="{FF2B5EF4-FFF2-40B4-BE49-F238E27FC236}">
                <a16:creationId xmlns:a16="http://schemas.microsoft.com/office/drawing/2014/main" id="{3B472A12-BA0B-FC48-8377-2F7230CF7523}"/>
              </a:ext>
            </a:extLst>
          </p:cNvPr>
          <p:cNvPicPr>
            <a:picLocks noChangeAspect="1"/>
          </p:cNvPicPr>
          <p:nvPr/>
        </p:nvPicPr>
        <p:blipFill>
          <a:blip r:embed="rId2"/>
          <a:stretch>
            <a:fillRect/>
          </a:stretch>
        </p:blipFill>
        <p:spPr>
          <a:xfrm>
            <a:off x="305614" y="1441757"/>
            <a:ext cx="2329993" cy="439200"/>
          </a:xfrm>
          <a:prstGeom prst="rect">
            <a:avLst/>
          </a:prstGeom>
        </p:spPr>
      </p:pic>
      <p:sp>
        <p:nvSpPr>
          <p:cNvPr id="4" name="Rectangle 3">
            <a:extLst>
              <a:ext uri="{FF2B5EF4-FFF2-40B4-BE49-F238E27FC236}">
                <a16:creationId xmlns:a16="http://schemas.microsoft.com/office/drawing/2014/main" id="{8871F531-14F6-E549-9D3E-5CB6E2668091}"/>
              </a:ext>
            </a:extLst>
          </p:cNvPr>
          <p:cNvSpPr/>
          <p:nvPr/>
        </p:nvSpPr>
        <p:spPr>
          <a:xfrm>
            <a:off x="2893422" y="1282042"/>
            <a:ext cx="9138744" cy="7586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90000"/>
                  </a:schemeClr>
                </a:solidFill>
              </a:rPr>
              <a:t>Satkaponi Consulting develops digital solutions to address client’s business needs. Over a period of 3 years, Satkaponi has onboarded more than 10 clients to collaborate in the field of Digital innovations. </a:t>
            </a:r>
          </a:p>
        </p:txBody>
      </p:sp>
      <p:sp>
        <p:nvSpPr>
          <p:cNvPr id="6" name="TextBox 5">
            <a:extLst>
              <a:ext uri="{FF2B5EF4-FFF2-40B4-BE49-F238E27FC236}">
                <a16:creationId xmlns:a16="http://schemas.microsoft.com/office/drawing/2014/main" id="{53A27EC5-5B8A-A340-86F5-3EF2674B8A88}"/>
              </a:ext>
            </a:extLst>
          </p:cNvPr>
          <p:cNvSpPr txBox="1"/>
          <p:nvPr/>
        </p:nvSpPr>
        <p:spPr>
          <a:xfrm>
            <a:off x="4267857" y="2046551"/>
            <a:ext cx="3194937" cy="338554"/>
          </a:xfrm>
          <a:prstGeom prst="rect">
            <a:avLst/>
          </a:prstGeom>
          <a:noFill/>
          <a:ln>
            <a:noFill/>
          </a:ln>
        </p:spPr>
        <p:txBody>
          <a:bodyPr wrap="square" rtlCol="0">
            <a:spAutoFit/>
          </a:bodyPr>
          <a:lstStyle/>
          <a:p>
            <a:pPr algn="ctr"/>
            <a:r>
              <a:rPr lang="en-US" sz="1600" dirty="0">
                <a:solidFill>
                  <a:schemeClr val="bg2">
                    <a:lumMod val="90000"/>
                  </a:schemeClr>
                </a:solidFill>
              </a:rPr>
              <a:t>[July 2018 to Present]       </a:t>
            </a:r>
            <a:r>
              <a:rPr lang="en-US" sz="1200" dirty="0">
                <a:solidFill>
                  <a:schemeClr val="tx1">
                    <a:lumMod val="65000"/>
                    <a:lumOff val="35000"/>
                  </a:schemeClr>
                </a:solidFill>
              </a:rPr>
              <a:t>~ 3 years</a:t>
            </a:r>
            <a:endParaRPr lang="en-US" sz="1600" dirty="0">
              <a:solidFill>
                <a:schemeClr val="tx1">
                  <a:lumMod val="65000"/>
                  <a:lumOff val="35000"/>
                </a:schemeClr>
              </a:solidFill>
            </a:endParaRPr>
          </a:p>
        </p:txBody>
      </p:sp>
      <p:sp>
        <p:nvSpPr>
          <p:cNvPr id="12" name="TextBox 11">
            <a:extLst>
              <a:ext uri="{FF2B5EF4-FFF2-40B4-BE49-F238E27FC236}">
                <a16:creationId xmlns:a16="http://schemas.microsoft.com/office/drawing/2014/main" id="{D752917F-E407-BF4C-8540-3CE5058F28FD}"/>
              </a:ext>
            </a:extLst>
          </p:cNvPr>
          <p:cNvSpPr txBox="1"/>
          <p:nvPr/>
        </p:nvSpPr>
        <p:spPr>
          <a:xfrm>
            <a:off x="249539" y="2543394"/>
            <a:ext cx="5790386" cy="338554"/>
          </a:xfrm>
          <a:prstGeom prst="rect">
            <a:avLst/>
          </a:prstGeom>
          <a:noFill/>
          <a:ln>
            <a:solidFill>
              <a:schemeClr val="bg1">
                <a:lumMod val="50000"/>
              </a:schemeClr>
            </a:solidFill>
            <a:prstDash val="sysDot"/>
          </a:ln>
        </p:spPr>
        <p:txBody>
          <a:bodyPr wrap="square" rtlCol="0">
            <a:spAutoFit/>
          </a:bodyPr>
          <a:lstStyle/>
          <a:p>
            <a:r>
              <a:rPr lang="en-US" sz="1600" dirty="0">
                <a:solidFill>
                  <a:schemeClr val="bg2">
                    <a:lumMod val="90000"/>
                  </a:schemeClr>
                </a:solidFill>
              </a:rPr>
              <a:t>Roles and Responsibilities</a:t>
            </a:r>
          </a:p>
        </p:txBody>
      </p:sp>
      <p:sp>
        <p:nvSpPr>
          <p:cNvPr id="13" name="Rectangle 12">
            <a:extLst>
              <a:ext uri="{FF2B5EF4-FFF2-40B4-BE49-F238E27FC236}">
                <a16:creationId xmlns:a16="http://schemas.microsoft.com/office/drawing/2014/main" id="{A440CE50-18CD-464D-B1F8-BDBB3E1C228C}"/>
              </a:ext>
            </a:extLst>
          </p:cNvPr>
          <p:cNvSpPr/>
          <p:nvPr/>
        </p:nvSpPr>
        <p:spPr>
          <a:xfrm>
            <a:off x="249539" y="3057103"/>
            <a:ext cx="5790386" cy="1503746"/>
          </a:xfrm>
          <a:prstGeom prst="rect">
            <a:avLst/>
          </a:prstGeom>
          <a:solidFill>
            <a:schemeClr val="tx1"/>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dirty="0">
                <a:solidFill>
                  <a:schemeClr val="bg1">
                    <a:lumMod val="85000"/>
                  </a:schemeClr>
                </a:solidFill>
              </a:rPr>
              <a:t>Co-founder and Head- Digital Solutions</a:t>
            </a:r>
          </a:p>
          <a:p>
            <a:endParaRPr lang="en-US" sz="1400" i="1" dirty="0">
              <a:solidFill>
                <a:schemeClr val="bg1">
                  <a:lumMod val="85000"/>
                </a:schemeClr>
              </a:solidFill>
            </a:endParaRPr>
          </a:p>
          <a:p>
            <a:pPr marL="285750" indent="-285750">
              <a:buFontTx/>
              <a:buChar char="-"/>
            </a:pPr>
            <a:r>
              <a:rPr lang="en-US" sz="1400" dirty="0">
                <a:solidFill>
                  <a:schemeClr val="bg1">
                    <a:lumMod val="85000"/>
                  </a:schemeClr>
                </a:solidFill>
              </a:rPr>
              <a:t>Understand business needs and propose solutions through use of emerging technology</a:t>
            </a:r>
          </a:p>
          <a:p>
            <a:pPr marL="285750" indent="-285750">
              <a:buFontTx/>
              <a:buChar char="-"/>
            </a:pPr>
            <a:r>
              <a:rPr lang="en-US" sz="1400" dirty="0">
                <a:solidFill>
                  <a:schemeClr val="bg1">
                    <a:lumMod val="85000"/>
                  </a:schemeClr>
                </a:solidFill>
              </a:rPr>
              <a:t>Managing delivery of the service / product</a:t>
            </a:r>
          </a:p>
          <a:p>
            <a:pPr marL="285750" indent="-285750">
              <a:buFontTx/>
              <a:buChar char="-"/>
            </a:pPr>
            <a:r>
              <a:rPr lang="en-US" sz="1400" dirty="0">
                <a:solidFill>
                  <a:schemeClr val="bg1">
                    <a:lumMod val="85000"/>
                  </a:schemeClr>
                </a:solidFill>
              </a:rPr>
              <a:t>Responsible for maintaining P &amp; L sheet of the company</a:t>
            </a:r>
          </a:p>
        </p:txBody>
      </p:sp>
      <p:sp>
        <p:nvSpPr>
          <p:cNvPr id="14" name="TextBox 13">
            <a:extLst>
              <a:ext uri="{FF2B5EF4-FFF2-40B4-BE49-F238E27FC236}">
                <a16:creationId xmlns:a16="http://schemas.microsoft.com/office/drawing/2014/main" id="{731B97F0-7919-FC49-8AA1-DD23444555C5}"/>
              </a:ext>
            </a:extLst>
          </p:cNvPr>
          <p:cNvSpPr txBox="1"/>
          <p:nvPr/>
        </p:nvSpPr>
        <p:spPr>
          <a:xfrm>
            <a:off x="6389650" y="2543394"/>
            <a:ext cx="5552811" cy="338554"/>
          </a:xfrm>
          <a:prstGeom prst="rect">
            <a:avLst/>
          </a:prstGeom>
          <a:noFill/>
          <a:ln>
            <a:solidFill>
              <a:schemeClr val="bg1">
                <a:lumMod val="50000"/>
              </a:schemeClr>
            </a:solidFill>
            <a:prstDash val="sysDot"/>
          </a:ln>
        </p:spPr>
        <p:txBody>
          <a:bodyPr wrap="square" rtlCol="0">
            <a:spAutoFit/>
          </a:bodyPr>
          <a:lstStyle>
            <a:defPPr>
              <a:defRPr lang="en-US"/>
            </a:defPPr>
            <a:lvl1pPr>
              <a:defRPr sz="1600">
                <a:solidFill>
                  <a:schemeClr val="bg2">
                    <a:lumMod val="90000"/>
                  </a:schemeClr>
                </a:solidFill>
              </a:defRPr>
            </a:lvl1pPr>
          </a:lstStyle>
          <a:p>
            <a:r>
              <a:rPr lang="en-US" dirty="0"/>
              <a:t>Key Projects</a:t>
            </a:r>
          </a:p>
        </p:txBody>
      </p:sp>
      <p:sp>
        <p:nvSpPr>
          <p:cNvPr id="18" name="TextBox 17">
            <a:extLst>
              <a:ext uri="{FF2B5EF4-FFF2-40B4-BE49-F238E27FC236}">
                <a16:creationId xmlns:a16="http://schemas.microsoft.com/office/drawing/2014/main" id="{5DFCD4E9-0943-1F48-82AF-D407F73D8023}"/>
              </a:ext>
            </a:extLst>
          </p:cNvPr>
          <p:cNvSpPr txBox="1"/>
          <p:nvPr/>
        </p:nvSpPr>
        <p:spPr>
          <a:xfrm>
            <a:off x="249539" y="4736004"/>
            <a:ext cx="5790386" cy="338554"/>
          </a:xfrm>
          <a:prstGeom prst="rect">
            <a:avLst/>
          </a:prstGeom>
          <a:noFill/>
          <a:ln>
            <a:solidFill>
              <a:schemeClr val="bg1">
                <a:lumMod val="50000"/>
              </a:schemeClr>
            </a:solidFill>
            <a:prstDash val="sysDot"/>
          </a:ln>
        </p:spPr>
        <p:txBody>
          <a:bodyPr wrap="square" rtlCol="0">
            <a:spAutoFit/>
          </a:bodyPr>
          <a:lstStyle>
            <a:defPPr>
              <a:defRPr lang="en-US"/>
            </a:defPPr>
            <a:lvl1pPr>
              <a:defRPr sz="1600">
                <a:solidFill>
                  <a:schemeClr val="bg2">
                    <a:lumMod val="90000"/>
                  </a:schemeClr>
                </a:solidFill>
              </a:defRPr>
            </a:lvl1pPr>
          </a:lstStyle>
          <a:p>
            <a:r>
              <a:rPr lang="en-US" dirty="0"/>
              <a:t>Highlights</a:t>
            </a:r>
          </a:p>
        </p:txBody>
      </p:sp>
      <p:sp>
        <p:nvSpPr>
          <p:cNvPr id="19" name="Rectangle 18">
            <a:extLst>
              <a:ext uri="{FF2B5EF4-FFF2-40B4-BE49-F238E27FC236}">
                <a16:creationId xmlns:a16="http://schemas.microsoft.com/office/drawing/2014/main" id="{9CB1C155-909B-B846-A9AA-B6B7D3CDF147}"/>
              </a:ext>
            </a:extLst>
          </p:cNvPr>
          <p:cNvSpPr/>
          <p:nvPr/>
        </p:nvSpPr>
        <p:spPr>
          <a:xfrm>
            <a:off x="249538" y="5249713"/>
            <a:ext cx="5790385" cy="13406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bg1">
                    <a:lumMod val="85000"/>
                  </a:schemeClr>
                </a:solidFill>
              </a:rPr>
              <a:t>Partnered with more than 10 clients from varied sectors: BFSI, e-commerce, Consulting, Real estate</a:t>
            </a:r>
          </a:p>
          <a:p>
            <a:pPr marL="285750" indent="-285750">
              <a:buFont typeface="Arial" panose="020B0604020202020204" pitchFamily="34" charset="0"/>
              <a:buChar char="•"/>
            </a:pPr>
            <a:endParaRPr lang="en-US" sz="1400" dirty="0">
              <a:solidFill>
                <a:schemeClr val="bg1">
                  <a:lumMod val="85000"/>
                </a:schemeClr>
              </a:solidFill>
            </a:endParaRPr>
          </a:p>
          <a:p>
            <a:pPr marL="285750" indent="-285750">
              <a:buFont typeface="Arial" panose="020B0604020202020204" pitchFamily="34" charset="0"/>
              <a:buChar char="•"/>
            </a:pPr>
            <a:r>
              <a:rPr lang="en-US" sz="1400" dirty="0">
                <a:solidFill>
                  <a:schemeClr val="bg1">
                    <a:lumMod val="85000"/>
                  </a:schemeClr>
                </a:solidFill>
              </a:rPr>
              <a:t>Learnt industry applications of emerging technology IoT, AI, RPA, VR, mixed reality</a:t>
            </a:r>
          </a:p>
        </p:txBody>
      </p:sp>
      <p:sp>
        <p:nvSpPr>
          <p:cNvPr id="20" name="Rectangle 19">
            <a:extLst>
              <a:ext uri="{FF2B5EF4-FFF2-40B4-BE49-F238E27FC236}">
                <a16:creationId xmlns:a16="http://schemas.microsoft.com/office/drawing/2014/main" id="{43432C78-E07E-254A-BCDE-C85014B5AA72}"/>
              </a:ext>
            </a:extLst>
          </p:cNvPr>
          <p:cNvSpPr/>
          <p:nvPr/>
        </p:nvSpPr>
        <p:spPr>
          <a:xfrm>
            <a:off x="6389650" y="3041906"/>
            <a:ext cx="5552810" cy="3792465"/>
          </a:xfrm>
          <a:prstGeom prst="rect">
            <a:avLst/>
          </a:prstGeom>
          <a:solidFill>
            <a:schemeClr val="tx1"/>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1400" dirty="0">
                <a:solidFill>
                  <a:schemeClr val="bg2">
                    <a:lumMod val="90000"/>
                  </a:schemeClr>
                </a:solidFill>
              </a:rPr>
              <a:t>(1) Digital strategy consultant with an Education group: A large school chain, based out of Mumbai had plans to work on 4 different start-ups in these segments: e-commerce for school essentials, school operations management, e-learning content development, Gamified learning content for pre-schools.</a:t>
            </a:r>
          </a:p>
          <a:p>
            <a:pPr lvl="0"/>
            <a:r>
              <a:rPr lang="en-IN" sz="1400" dirty="0">
                <a:solidFill>
                  <a:schemeClr val="bg2">
                    <a:lumMod val="90000"/>
                  </a:schemeClr>
                </a:solidFill>
              </a:rPr>
              <a:t>The education group wanted to have a digital consultant who can formulate digital strategy for each of this business and help them achieve stated goals. On a retainer basis, Satkaponi worked with the client to formulate their digital strategy, developed solutions for their business needs, and took it live.</a:t>
            </a:r>
          </a:p>
          <a:p>
            <a:pPr lvl="0"/>
            <a:endParaRPr lang="en-IN" sz="1400" dirty="0">
              <a:solidFill>
                <a:schemeClr val="bg1">
                  <a:lumMod val="85000"/>
                </a:schemeClr>
              </a:solidFill>
            </a:endParaRPr>
          </a:p>
          <a:p>
            <a:pPr lvl="0"/>
            <a:r>
              <a:rPr lang="en-IN" sz="1400" dirty="0">
                <a:solidFill>
                  <a:schemeClr val="bg1">
                    <a:lumMod val="85000"/>
                  </a:schemeClr>
                </a:solidFill>
              </a:rPr>
              <a:t>(2) Seller onboarding platform for an e-commerce giant</a:t>
            </a:r>
          </a:p>
          <a:p>
            <a:pPr lvl="0"/>
            <a:endParaRPr lang="en-IN" sz="1400" dirty="0">
              <a:solidFill>
                <a:schemeClr val="bg1">
                  <a:lumMod val="85000"/>
                </a:schemeClr>
              </a:solidFill>
            </a:endParaRPr>
          </a:p>
          <a:p>
            <a:r>
              <a:rPr lang="en-IN" sz="1400" dirty="0">
                <a:solidFill>
                  <a:schemeClr val="bg1">
                    <a:lumMod val="85000"/>
                  </a:schemeClr>
                </a:solidFill>
              </a:rPr>
              <a:t>(3) Automated response to customer queries</a:t>
            </a:r>
          </a:p>
          <a:p>
            <a:endParaRPr lang="en-IN" sz="1400" dirty="0">
              <a:solidFill>
                <a:schemeClr val="bg1">
                  <a:lumMod val="85000"/>
                </a:schemeClr>
              </a:solidFill>
            </a:endParaRPr>
          </a:p>
          <a:p>
            <a:r>
              <a:rPr lang="en-IN" sz="1400" dirty="0">
                <a:solidFill>
                  <a:schemeClr val="bg1">
                    <a:lumMod val="85000"/>
                  </a:schemeClr>
                </a:solidFill>
              </a:rPr>
              <a:t>(4) Interactive e-learning content creation for largest Mutual Fund company India</a:t>
            </a:r>
          </a:p>
          <a:p>
            <a:pPr lvl="0"/>
            <a:endParaRPr lang="en-IN" sz="1400" dirty="0"/>
          </a:p>
        </p:txBody>
      </p:sp>
    </p:spTree>
    <p:extLst>
      <p:ext uri="{BB962C8B-B14F-4D97-AF65-F5344CB8AC3E}">
        <p14:creationId xmlns:p14="http://schemas.microsoft.com/office/powerpoint/2010/main" val="195578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6A37FEA-6028-AC44-8863-BDA5F6179B6C}"/>
              </a:ext>
            </a:extLst>
          </p:cNvPr>
          <p:cNvSpPr/>
          <p:nvPr/>
        </p:nvSpPr>
        <p:spPr>
          <a:xfrm>
            <a:off x="-3064" y="0"/>
            <a:ext cx="12192000" cy="1223163"/>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ct val="150000"/>
              </a:lnSpc>
            </a:pPr>
            <a:r>
              <a:rPr lang="en-US" sz="2400" b="1" dirty="0">
                <a:solidFill>
                  <a:srgbClr val="C00000"/>
                </a:solidFill>
              </a:rPr>
              <a:t>Work experience</a:t>
            </a:r>
          </a:p>
          <a:p>
            <a:pPr algn="ctr">
              <a:lnSpc>
                <a:spcPct val="150000"/>
              </a:lnSpc>
            </a:pPr>
            <a:r>
              <a:rPr lang="en-US" sz="1400" dirty="0">
                <a:solidFill>
                  <a:schemeClr val="bg2">
                    <a:lumMod val="90000"/>
                  </a:schemeClr>
                </a:solidFill>
              </a:rPr>
              <a:t>Number of years: More than 9 years of experience in Digital </a:t>
            </a:r>
          </a:p>
        </p:txBody>
      </p:sp>
      <p:sp>
        <p:nvSpPr>
          <p:cNvPr id="4" name="Rectangle 3">
            <a:extLst>
              <a:ext uri="{FF2B5EF4-FFF2-40B4-BE49-F238E27FC236}">
                <a16:creationId xmlns:a16="http://schemas.microsoft.com/office/drawing/2014/main" id="{8871F531-14F6-E549-9D3E-5CB6E2668091}"/>
              </a:ext>
            </a:extLst>
          </p:cNvPr>
          <p:cNvSpPr/>
          <p:nvPr/>
        </p:nvSpPr>
        <p:spPr>
          <a:xfrm>
            <a:off x="1170878" y="1282042"/>
            <a:ext cx="10861288" cy="7586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90000"/>
                  </a:schemeClr>
                </a:solidFill>
              </a:rPr>
              <a:t>Vodafone India Limited, was part of Vodafone Group, a fortune 500 company. VIL was 2</a:t>
            </a:r>
            <a:r>
              <a:rPr lang="en-US" sz="1400" baseline="30000" dirty="0">
                <a:solidFill>
                  <a:schemeClr val="bg2">
                    <a:lumMod val="90000"/>
                  </a:schemeClr>
                </a:solidFill>
              </a:rPr>
              <a:t>nd</a:t>
            </a:r>
            <a:r>
              <a:rPr lang="en-US" sz="1400" dirty="0">
                <a:solidFill>
                  <a:schemeClr val="bg2">
                    <a:lumMod val="90000"/>
                  </a:schemeClr>
                </a:solidFill>
              </a:rPr>
              <a:t> largest telecom operator in India. With Digital first approach, it had around 200 million customers. Vodafone Business Services (VBS) offered enterprise solutions like connected devices (IoT), geo location tracking in real time, Intelligent customer research, along with other core telecom services.</a:t>
            </a:r>
          </a:p>
        </p:txBody>
      </p:sp>
      <p:sp>
        <p:nvSpPr>
          <p:cNvPr id="6" name="TextBox 5">
            <a:extLst>
              <a:ext uri="{FF2B5EF4-FFF2-40B4-BE49-F238E27FC236}">
                <a16:creationId xmlns:a16="http://schemas.microsoft.com/office/drawing/2014/main" id="{53A27EC5-5B8A-A340-86F5-3EF2674B8A88}"/>
              </a:ext>
            </a:extLst>
          </p:cNvPr>
          <p:cNvSpPr txBox="1"/>
          <p:nvPr/>
        </p:nvSpPr>
        <p:spPr>
          <a:xfrm>
            <a:off x="4267857" y="2046551"/>
            <a:ext cx="3194937" cy="338554"/>
          </a:xfrm>
          <a:prstGeom prst="rect">
            <a:avLst/>
          </a:prstGeom>
          <a:noFill/>
          <a:ln>
            <a:noFill/>
          </a:ln>
        </p:spPr>
        <p:txBody>
          <a:bodyPr wrap="square" rtlCol="0">
            <a:spAutoFit/>
          </a:bodyPr>
          <a:lstStyle/>
          <a:p>
            <a:pPr algn="ctr"/>
            <a:r>
              <a:rPr lang="en-US" sz="1600" dirty="0">
                <a:solidFill>
                  <a:schemeClr val="bg2">
                    <a:lumMod val="90000"/>
                  </a:schemeClr>
                </a:solidFill>
              </a:rPr>
              <a:t>[June 2014 to June 2018]       </a:t>
            </a:r>
            <a:r>
              <a:rPr lang="en-US" sz="1200" dirty="0">
                <a:solidFill>
                  <a:schemeClr val="tx1">
                    <a:lumMod val="65000"/>
                    <a:lumOff val="35000"/>
                  </a:schemeClr>
                </a:solidFill>
              </a:rPr>
              <a:t>~ 4 years</a:t>
            </a:r>
            <a:endParaRPr lang="en-US" sz="1600" dirty="0">
              <a:solidFill>
                <a:schemeClr val="tx1">
                  <a:lumMod val="65000"/>
                  <a:lumOff val="35000"/>
                </a:schemeClr>
              </a:solidFill>
            </a:endParaRPr>
          </a:p>
        </p:txBody>
      </p:sp>
      <p:sp>
        <p:nvSpPr>
          <p:cNvPr id="12" name="TextBox 11">
            <a:extLst>
              <a:ext uri="{FF2B5EF4-FFF2-40B4-BE49-F238E27FC236}">
                <a16:creationId xmlns:a16="http://schemas.microsoft.com/office/drawing/2014/main" id="{D752917F-E407-BF4C-8540-3CE5058F28FD}"/>
              </a:ext>
            </a:extLst>
          </p:cNvPr>
          <p:cNvSpPr txBox="1"/>
          <p:nvPr/>
        </p:nvSpPr>
        <p:spPr>
          <a:xfrm>
            <a:off x="249539" y="2543394"/>
            <a:ext cx="5790386" cy="338554"/>
          </a:xfrm>
          <a:prstGeom prst="rect">
            <a:avLst/>
          </a:prstGeom>
          <a:noFill/>
          <a:ln>
            <a:solidFill>
              <a:schemeClr val="bg1">
                <a:lumMod val="50000"/>
              </a:schemeClr>
            </a:solidFill>
            <a:prstDash val="sysDot"/>
          </a:ln>
        </p:spPr>
        <p:txBody>
          <a:bodyPr wrap="square" rtlCol="0">
            <a:spAutoFit/>
          </a:bodyPr>
          <a:lstStyle/>
          <a:p>
            <a:r>
              <a:rPr lang="en-US" sz="1600" dirty="0">
                <a:solidFill>
                  <a:schemeClr val="bg2">
                    <a:lumMod val="90000"/>
                  </a:schemeClr>
                </a:solidFill>
              </a:rPr>
              <a:t>Roles and Responsibilities</a:t>
            </a:r>
          </a:p>
        </p:txBody>
      </p:sp>
      <p:sp>
        <p:nvSpPr>
          <p:cNvPr id="13" name="Rectangle 12">
            <a:extLst>
              <a:ext uri="{FF2B5EF4-FFF2-40B4-BE49-F238E27FC236}">
                <a16:creationId xmlns:a16="http://schemas.microsoft.com/office/drawing/2014/main" id="{A440CE50-18CD-464D-B1F8-BDBB3E1C228C}"/>
              </a:ext>
            </a:extLst>
          </p:cNvPr>
          <p:cNvSpPr/>
          <p:nvPr/>
        </p:nvSpPr>
        <p:spPr>
          <a:xfrm>
            <a:off x="302550" y="3040237"/>
            <a:ext cx="5790386" cy="3639343"/>
          </a:xfrm>
          <a:prstGeom prst="rect">
            <a:avLst/>
          </a:prstGeom>
          <a:solidFill>
            <a:schemeClr val="tx1"/>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dirty="0">
                <a:solidFill>
                  <a:schemeClr val="bg1">
                    <a:lumMod val="85000"/>
                  </a:schemeClr>
                </a:solidFill>
              </a:rPr>
              <a:t>Product manager – My Vodafone App</a:t>
            </a:r>
          </a:p>
          <a:p>
            <a:endParaRPr lang="en-US" sz="1400" i="1" dirty="0">
              <a:solidFill>
                <a:schemeClr val="bg1">
                  <a:lumMod val="85000"/>
                </a:schemeClr>
              </a:solidFill>
            </a:endParaRPr>
          </a:p>
          <a:p>
            <a:pPr marL="285750" indent="-285750">
              <a:buFont typeface="Arial" panose="020B0604020202020204" pitchFamily="34" charset="0"/>
              <a:buChar char="•"/>
            </a:pPr>
            <a:r>
              <a:rPr lang="en-US" sz="1400" dirty="0">
                <a:solidFill>
                  <a:schemeClr val="bg1">
                    <a:lumMod val="85000"/>
                  </a:schemeClr>
                </a:solidFill>
              </a:rPr>
              <a:t>To make roadmap for Digital assets by understanding telecom consumption patterns from consumers</a:t>
            </a:r>
          </a:p>
          <a:p>
            <a:pPr marL="285750" indent="-285750">
              <a:buFont typeface="Arial" panose="020B0604020202020204" pitchFamily="34" charset="0"/>
              <a:buChar char="•"/>
            </a:pPr>
            <a:r>
              <a:rPr lang="en-US" sz="1400" dirty="0">
                <a:solidFill>
                  <a:schemeClr val="bg1">
                    <a:lumMod val="85000"/>
                  </a:schemeClr>
                </a:solidFill>
              </a:rPr>
              <a:t>To drive digital adoption by improving customer experience through effective design and implementation</a:t>
            </a:r>
          </a:p>
          <a:p>
            <a:pPr marL="285750" indent="-285750">
              <a:buFont typeface="Arial" panose="020B0604020202020204" pitchFamily="34" charset="0"/>
              <a:buChar char="•"/>
            </a:pPr>
            <a:r>
              <a:rPr lang="en-US" sz="1400" dirty="0">
                <a:solidFill>
                  <a:schemeClr val="bg1">
                    <a:lumMod val="85000"/>
                  </a:schemeClr>
                </a:solidFill>
              </a:rPr>
              <a:t>To coordinate with the technology team in order to execute digital transformation projects</a:t>
            </a:r>
          </a:p>
          <a:p>
            <a:pPr marL="285750" indent="-285750">
              <a:buFont typeface="Arial" panose="020B0604020202020204" pitchFamily="34" charset="0"/>
              <a:buChar char="•"/>
            </a:pPr>
            <a:r>
              <a:rPr lang="en-US" sz="1400" dirty="0">
                <a:solidFill>
                  <a:schemeClr val="bg1">
                    <a:lumMod val="85000"/>
                  </a:schemeClr>
                </a:solidFill>
              </a:rPr>
              <a:t>To work as a change agent by thinking existing journeys in terms of digital, keeping customers at the center of thought process</a:t>
            </a:r>
          </a:p>
          <a:p>
            <a:pPr marL="285750" indent="-285750">
              <a:buFont typeface="Arial" panose="020B0604020202020204" pitchFamily="34" charset="0"/>
              <a:buChar char="•"/>
            </a:pPr>
            <a:r>
              <a:rPr lang="en-IN" sz="1400" dirty="0">
                <a:solidFill>
                  <a:schemeClr val="bg1">
                    <a:lumMod val="85000"/>
                  </a:schemeClr>
                </a:solidFill>
              </a:rPr>
              <a:t>Business ownership to drive KPIs – in terms of revenue and cost to service the customer</a:t>
            </a:r>
          </a:p>
          <a:p>
            <a:pPr marL="285750" indent="-285750">
              <a:buFont typeface="Arial" panose="020B0604020202020204" pitchFamily="34" charset="0"/>
              <a:buChar char="•"/>
            </a:pPr>
            <a:r>
              <a:rPr lang="en-IN" sz="1400" dirty="0">
                <a:solidFill>
                  <a:schemeClr val="bg1">
                    <a:lumMod val="85000"/>
                  </a:schemeClr>
                </a:solidFill>
              </a:rPr>
              <a:t>To manage budgets allocated across different segments – product development, customer acquisition and customer retention</a:t>
            </a:r>
          </a:p>
          <a:p>
            <a:pPr marL="285750" indent="-285750">
              <a:buFont typeface="Arial" panose="020B0604020202020204" pitchFamily="34" charset="0"/>
              <a:buChar char="•"/>
            </a:pPr>
            <a:r>
              <a:rPr lang="en-IN" sz="1400" dirty="0">
                <a:solidFill>
                  <a:schemeClr val="bg1">
                    <a:lumMod val="85000"/>
                  </a:schemeClr>
                </a:solidFill>
              </a:rPr>
              <a:t>To manage stakeholder expectations across different verticals from Digital go-live</a:t>
            </a:r>
          </a:p>
          <a:p>
            <a:endParaRPr lang="en-US" sz="1400" dirty="0">
              <a:solidFill>
                <a:schemeClr val="bg1">
                  <a:lumMod val="85000"/>
                </a:schemeClr>
              </a:solidFill>
            </a:endParaRPr>
          </a:p>
        </p:txBody>
      </p:sp>
      <p:sp>
        <p:nvSpPr>
          <p:cNvPr id="14" name="TextBox 13">
            <a:extLst>
              <a:ext uri="{FF2B5EF4-FFF2-40B4-BE49-F238E27FC236}">
                <a16:creationId xmlns:a16="http://schemas.microsoft.com/office/drawing/2014/main" id="{731B97F0-7919-FC49-8AA1-DD23444555C5}"/>
              </a:ext>
            </a:extLst>
          </p:cNvPr>
          <p:cNvSpPr txBox="1"/>
          <p:nvPr/>
        </p:nvSpPr>
        <p:spPr>
          <a:xfrm>
            <a:off x="6389650" y="2543394"/>
            <a:ext cx="5552811" cy="338554"/>
          </a:xfrm>
          <a:prstGeom prst="rect">
            <a:avLst/>
          </a:prstGeom>
          <a:noFill/>
          <a:ln>
            <a:solidFill>
              <a:schemeClr val="bg1">
                <a:lumMod val="50000"/>
              </a:schemeClr>
            </a:solidFill>
            <a:prstDash val="sysDot"/>
          </a:ln>
        </p:spPr>
        <p:txBody>
          <a:bodyPr wrap="square" rtlCol="0">
            <a:spAutoFit/>
          </a:bodyPr>
          <a:lstStyle>
            <a:defPPr>
              <a:defRPr lang="en-US"/>
            </a:defPPr>
            <a:lvl1pPr>
              <a:defRPr sz="1600">
                <a:solidFill>
                  <a:schemeClr val="bg2">
                    <a:lumMod val="90000"/>
                  </a:schemeClr>
                </a:solidFill>
              </a:defRPr>
            </a:lvl1pPr>
          </a:lstStyle>
          <a:p>
            <a:r>
              <a:rPr lang="en-US" dirty="0"/>
              <a:t>Key Projects</a:t>
            </a:r>
          </a:p>
        </p:txBody>
      </p:sp>
      <p:sp>
        <p:nvSpPr>
          <p:cNvPr id="20" name="Rectangle 19">
            <a:extLst>
              <a:ext uri="{FF2B5EF4-FFF2-40B4-BE49-F238E27FC236}">
                <a16:creationId xmlns:a16="http://schemas.microsoft.com/office/drawing/2014/main" id="{43432C78-E07E-254A-BCDE-C85014B5AA72}"/>
              </a:ext>
            </a:extLst>
          </p:cNvPr>
          <p:cNvSpPr/>
          <p:nvPr/>
        </p:nvSpPr>
        <p:spPr>
          <a:xfrm>
            <a:off x="6389650" y="3041907"/>
            <a:ext cx="5552810" cy="3470406"/>
          </a:xfrm>
          <a:prstGeom prst="rect">
            <a:avLst/>
          </a:prstGeom>
          <a:solidFill>
            <a:schemeClr val="tx1"/>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AutoNum type="arabicParenBoth"/>
            </a:pPr>
            <a:r>
              <a:rPr lang="en-IN" sz="1400" dirty="0">
                <a:solidFill>
                  <a:schemeClr val="bg2">
                    <a:lumMod val="90000"/>
                  </a:schemeClr>
                </a:solidFill>
              </a:rPr>
              <a:t>Revamp of My Vodafone App: Redesigning the customer experience for mobile app users in order to provide Digital first service and drive Digital Adoption. The App has 10 million daily users till 30</a:t>
            </a:r>
            <a:r>
              <a:rPr lang="en-IN" sz="1400" baseline="30000" dirty="0">
                <a:solidFill>
                  <a:schemeClr val="bg2">
                    <a:lumMod val="90000"/>
                  </a:schemeClr>
                </a:solidFill>
              </a:rPr>
              <a:t>th</a:t>
            </a:r>
            <a:r>
              <a:rPr lang="en-IN" sz="1400" dirty="0">
                <a:solidFill>
                  <a:schemeClr val="bg2">
                    <a:lumMod val="90000"/>
                  </a:schemeClr>
                </a:solidFill>
              </a:rPr>
              <a:t> June 2018.</a:t>
            </a:r>
          </a:p>
          <a:p>
            <a:pPr marL="342900" lvl="0" indent="-342900">
              <a:buAutoNum type="arabicParenBoth"/>
            </a:pPr>
            <a:r>
              <a:rPr lang="en-IN" sz="1400" dirty="0">
                <a:solidFill>
                  <a:schemeClr val="bg2">
                    <a:lumMod val="90000"/>
                  </a:schemeClr>
                </a:solidFill>
              </a:rPr>
              <a:t>Paperless SIM card purchase : Ideation to Go-live. Collaborated with. multiple teams across organization to implement completely online purchase of a new connection.</a:t>
            </a:r>
          </a:p>
          <a:p>
            <a:pPr marL="342900" lvl="0" indent="-342900">
              <a:buAutoNum type="arabicParenBoth"/>
            </a:pPr>
            <a:r>
              <a:rPr lang="en-IN" sz="1400" dirty="0">
                <a:solidFill>
                  <a:schemeClr val="bg2">
                    <a:lumMod val="90000"/>
                  </a:schemeClr>
                </a:solidFill>
              </a:rPr>
              <a:t>Increased digital recharges to 5X in a period of 3 years: Revamped the journeys of website and App to enable customer to recharge quickly with appropriate denominations.</a:t>
            </a:r>
          </a:p>
          <a:p>
            <a:pPr marL="342900" lvl="0" indent="-342900">
              <a:buAutoNum type="arabicParenBoth"/>
            </a:pPr>
            <a:r>
              <a:rPr lang="en-IN" sz="1400" dirty="0">
                <a:solidFill>
                  <a:schemeClr val="bg2">
                    <a:lumMod val="90000"/>
                  </a:schemeClr>
                </a:solidFill>
              </a:rPr>
              <a:t>Payment gateway integration to simplify bill payment journey leading to completion of payment in less than 30 seconds</a:t>
            </a:r>
          </a:p>
          <a:p>
            <a:pPr marL="342900" lvl="0" indent="-342900">
              <a:buAutoNum type="arabicParenBoth"/>
            </a:pPr>
            <a:r>
              <a:rPr lang="en-IN" sz="1400" dirty="0">
                <a:solidFill>
                  <a:schemeClr val="bg2">
                    <a:lumMod val="90000"/>
                  </a:schemeClr>
                </a:solidFill>
              </a:rPr>
              <a:t>Connected cabinets project deployment for a chocolate company: As part of B2B sales stint (as a National Account Manager), cracked a deal with a chocolate manufacturer for connected cabinets. It helps them manager quality of chocolates at point of sale.</a:t>
            </a:r>
            <a:endParaRPr lang="en-IN" sz="1400" dirty="0"/>
          </a:p>
        </p:txBody>
      </p:sp>
      <p:pic>
        <p:nvPicPr>
          <p:cNvPr id="15" name="Picture 14" descr="Logo, company name&#10;&#10;Description automatically generated">
            <a:extLst>
              <a:ext uri="{FF2B5EF4-FFF2-40B4-BE49-F238E27FC236}">
                <a16:creationId xmlns:a16="http://schemas.microsoft.com/office/drawing/2014/main" id="{7456C5C6-9EE5-B44C-B8FA-CDE1582A1DD4}"/>
              </a:ext>
            </a:extLst>
          </p:cNvPr>
          <p:cNvPicPr>
            <a:picLocks noChangeAspect="1"/>
          </p:cNvPicPr>
          <p:nvPr/>
        </p:nvPicPr>
        <p:blipFill>
          <a:blip r:embed="rId3"/>
          <a:stretch>
            <a:fillRect/>
          </a:stretch>
        </p:blipFill>
        <p:spPr>
          <a:xfrm>
            <a:off x="249538" y="1346965"/>
            <a:ext cx="820979" cy="820979"/>
          </a:xfrm>
          <a:prstGeom prst="rect">
            <a:avLst/>
          </a:prstGeom>
        </p:spPr>
      </p:pic>
    </p:spTree>
    <p:extLst>
      <p:ext uri="{BB962C8B-B14F-4D97-AF65-F5344CB8AC3E}">
        <p14:creationId xmlns:p14="http://schemas.microsoft.com/office/powerpoint/2010/main" val="234676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A9C921-1541-E440-BF32-0AE9D1F5B81E}"/>
              </a:ext>
            </a:extLst>
          </p:cNvPr>
          <p:cNvSpPr/>
          <p:nvPr/>
        </p:nvSpPr>
        <p:spPr>
          <a:xfrm>
            <a:off x="-3064" y="0"/>
            <a:ext cx="12192000" cy="1223163"/>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ct val="150000"/>
              </a:lnSpc>
            </a:pPr>
            <a:r>
              <a:rPr lang="en-US" sz="2400" b="1" dirty="0">
                <a:solidFill>
                  <a:srgbClr val="C00000"/>
                </a:solidFill>
              </a:rPr>
              <a:t>Work Experience</a:t>
            </a:r>
          </a:p>
          <a:p>
            <a:pPr algn="ctr">
              <a:lnSpc>
                <a:spcPct val="150000"/>
              </a:lnSpc>
            </a:pPr>
            <a:r>
              <a:rPr lang="en-US" sz="1400" dirty="0">
                <a:solidFill>
                  <a:schemeClr val="bg2">
                    <a:lumMod val="90000"/>
                  </a:schemeClr>
                </a:solidFill>
              </a:rPr>
              <a:t>Internship (During MBA), and prior to MBA</a:t>
            </a:r>
          </a:p>
        </p:txBody>
      </p:sp>
      <p:cxnSp>
        <p:nvCxnSpPr>
          <p:cNvPr id="5" name="Straight Arrow Connector 4">
            <a:extLst>
              <a:ext uri="{FF2B5EF4-FFF2-40B4-BE49-F238E27FC236}">
                <a16:creationId xmlns:a16="http://schemas.microsoft.com/office/drawing/2014/main" id="{9222FEC5-FA7F-1540-ADAF-9AB4C88937CB}"/>
              </a:ext>
            </a:extLst>
          </p:cNvPr>
          <p:cNvCxnSpPr>
            <a:cxnSpLocks/>
          </p:cNvCxnSpPr>
          <p:nvPr/>
        </p:nvCxnSpPr>
        <p:spPr>
          <a:xfrm>
            <a:off x="4629711" y="1520628"/>
            <a:ext cx="0" cy="4991881"/>
          </a:xfrm>
          <a:prstGeom prst="straightConnector1">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 name="Picture 20" descr="A picture containing text, tableware, dishware&#10;&#10;Description automatically generated">
            <a:extLst>
              <a:ext uri="{FF2B5EF4-FFF2-40B4-BE49-F238E27FC236}">
                <a16:creationId xmlns:a16="http://schemas.microsoft.com/office/drawing/2014/main" id="{652AF117-5B7D-7B4C-AEDE-CFD127E22023}"/>
              </a:ext>
            </a:extLst>
          </p:cNvPr>
          <p:cNvPicPr>
            <a:picLocks noChangeAspect="1"/>
          </p:cNvPicPr>
          <p:nvPr/>
        </p:nvPicPr>
        <p:blipFill>
          <a:blip r:embed="rId3"/>
          <a:stretch>
            <a:fillRect/>
          </a:stretch>
        </p:blipFill>
        <p:spPr>
          <a:xfrm>
            <a:off x="189740" y="1520628"/>
            <a:ext cx="1228723" cy="435173"/>
          </a:xfrm>
          <a:prstGeom prst="rect">
            <a:avLst/>
          </a:prstGeom>
        </p:spPr>
      </p:pic>
      <p:sp>
        <p:nvSpPr>
          <p:cNvPr id="22" name="Rectangle 21">
            <a:extLst>
              <a:ext uri="{FF2B5EF4-FFF2-40B4-BE49-F238E27FC236}">
                <a16:creationId xmlns:a16="http://schemas.microsoft.com/office/drawing/2014/main" id="{3D6566F4-7298-4F4B-BBD2-BDF6E32F9049}"/>
              </a:ext>
            </a:extLst>
          </p:cNvPr>
          <p:cNvSpPr/>
          <p:nvPr/>
        </p:nvSpPr>
        <p:spPr>
          <a:xfrm>
            <a:off x="1564004" y="1322726"/>
            <a:ext cx="2782541" cy="9762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90000"/>
                  </a:schemeClr>
                </a:solidFill>
              </a:rPr>
              <a:t>Nielsen Audio (formerly Arbitron) is a market research company, primarily focusing on audio-based consumer insights.</a:t>
            </a:r>
          </a:p>
        </p:txBody>
      </p:sp>
      <p:sp>
        <p:nvSpPr>
          <p:cNvPr id="23" name="TextBox 22">
            <a:extLst>
              <a:ext uri="{FF2B5EF4-FFF2-40B4-BE49-F238E27FC236}">
                <a16:creationId xmlns:a16="http://schemas.microsoft.com/office/drawing/2014/main" id="{8E3E1607-3B3E-4545-918F-E9B0148BDFF3}"/>
              </a:ext>
            </a:extLst>
          </p:cNvPr>
          <p:cNvSpPr txBox="1"/>
          <p:nvPr/>
        </p:nvSpPr>
        <p:spPr>
          <a:xfrm>
            <a:off x="95539" y="2559634"/>
            <a:ext cx="1417127" cy="338554"/>
          </a:xfrm>
          <a:prstGeom prst="rect">
            <a:avLst/>
          </a:prstGeom>
          <a:noFill/>
          <a:ln>
            <a:solidFill>
              <a:schemeClr val="bg1">
                <a:lumMod val="50000"/>
              </a:schemeClr>
            </a:solidFill>
            <a:prstDash val="sysDot"/>
          </a:ln>
        </p:spPr>
        <p:txBody>
          <a:bodyPr wrap="square" rtlCol="0">
            <a:spAutoFit/>
          </a:bodyPr>
          <a:lstStyle/>
          <a:p>
            <a:r>
              <a:rPr lang="en-US" sz="1600" dirty="0">
                <a:solidFill>
                  <a:schemeClr val="bg2">
                    <a:lumMod val="90000"/>
                  </a:schemeClr>
                </a:solidFill>
              </a:rPr>
              <a:t>Project Title:</a:t>
            </a:r>
          </a:p>
        </p:txBody>
      </p:sp>
      <p:sp>
        <p:nvSpPr>
          <p:cNvPr id="25" name="Rectangle 24">
            <a:extLst>
              <a:ext uri="{FF2B5EF4-FFF2-40B4-BE49-F238E27FC236}">
                <a16:creationId xmlns:a16="http://schemas.microsoft.com/office/drawing/2014/main" id="{7B2C501C-2FDA-1949-92B3-C3A56F8BCDE1}"/>
              </a:ext>
            </a:extLst>
          </p:cNvPr>
          <p:cNvSpPr/>
          <p:nvPr/>
        </p:nvSpPr>
        <p:spPr>
          <a:xfrm>
            <a:off x="1563996" y="2483305"/>
            <a:ext cx="2782541" cy="4896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90000"/>
                  </a:schemeClr>
                </a:solidFill>
              </a:rPr>
              <a:t>Second screen App marketing and its potential in Indian market.</a:t>
            </a:r>
          </a:p>
        </p:txBody>
      </p:sp>
      <p:sp>
        <p:nvSpPr>
          <p:cNvPr id="26" name="Rectangle 25">
            <a:extLst>
              <a:ext uri="{FF2B5EF4-FFF2-40B4-BE49-F238E27FC236}">
                <a16:creationId xmlns:a16="http://schemas.microsoft.com/office/drawing/2014/main" id="{A3D67B83-FF6F-594E-9EEB-06B738B567A3}"/>
              </a:ext>
            </a:extLst>
          </p:cNvPr>
          <p:cNvSpPr/>
          <p:nvPr/>
        </p:nvSpPr>
        <p:spPr>
          <a:xfrm>
            <a:off x="146876" y="3047742"/>
            <a:ext cx="4199661" cy="3665292"/>
          </a:xfrm>
          <a:prstGeom prst="rect">
            <a:avLst/>
          </a:prstGeom>
          <a:solidFill>
            <a:schemeClr val="tx1"/>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i="1" dirty="0">
                <a:solidFill>
                  <a:schemeClr val="bg1">
                    <a:lumMod val="85000"/>
                  </a:schemeClr>
                </a:solidFill>
              </a:rPr>
              <a:t>Summer Intern</a:t>
            </a:r>
          </a:p>
          <a:p>
            <a:pPr marL="285750" indent="-285750">
              <a:lnSpc>
                <a:spcPct val="150000"/>
              </a:lnSpc>
              <a:buFont typeface="Arial" panose="020B0604020202020204" pitchFamily="34" charset="0"/>
              <a:buChar char="•"/>
            </a:pPr>
            <a:r>
              <a:rPr lang="en-US" sz="1400" dirty="0">
                <a:solidFill>
                  <a:schemeClr val="bg1">
                    <a:lumMod val="85000"/>
                  </a:schemeClr>
                </a:solidFill>
              </a:rPr>
              <a:t>Conducted secondary research to understand customers’ shopping pattern</a:t>
            </a:r>
          </a:p>
          <a:p>
            <a:pPr marL="285750" indent="-285750">
              <a:lnSpc>
                <a:spcPct val="150000"/>
              </a:lnSpc>
              <a:buFont typeface="Arial" panose="020B0604020202020204" pitchFamily="34" charset="0"/>
              <a:buChar char="•"/>
            </a:pPr>
            <a:r>
              <a:rPr lang="en-US" sz="1400" dirty="0">
                <a:solidFill>
                  <a:schemeClr val="bg1">
                    <a:lumMod val="85000"/>
                  </a:schemeClr>
                </a:solidFill>
              </a:rPr>
              <a:t>Played active role in implementing a pilot project involving 100 participants to test second screen usage</a:t>
            </a:r>
          </a:p>
          <a:p>
            <a:pPr marL="285750" indent="-285750">
              <a:lnSpc>
                <a:spcPct val="150000"/>
              </a:lnSpc>
              <a:buFont typeface="Arial" panose="020B0604020202020204" pitchFamily="34" charset="0"/>
              <a:buChar char="•"/>
            </a:pPr>
            <a:r>
              <a:rPr lang="en-US" sz="1400" dirty="0">
                <a:solidFill>
                  <a:schemeClr val="bg1">
                    <a:lumMod val="85000"/>
                  </a:schemeClr>
                </a:solidFill>
              </a:rPr>
              <a:t>Worked with product teams to gamify mobile applications that can be used for second screen marketing</a:t>
            </a:r>
          </a:p>
          <a:p>
            <a:pPr marL="285750" indent="-285750">
              <a:lnSpc>
                <a:spcPct val="150000"/>
              </a:lnSpc>
              <a:buFont typeface="Arial" panose="020B0604020202020204" pitchFamily="34" charset="0"/>
              <a:buChar char="•"/>
            </a:pPr>
            <a:r>
              <a:rPr lang="en-US" sz="1400" dirty="0">
                <a:solidFill>
                  <a:schemeClr val="bg1">
                    <a:lumMod val="85000"/>
                  </a:schemeClr>
                </a:solidFill>
              </a:rPr>
              <a:t>Secondary data analysis to develop a potential product mix to be pitched to prospective clients</a:t>
            </a:r>
          </a:p>
        </p:txBody>
      </p:sp>
      <p:pic>
        <p:nvPicPr>
          <p:cNvPr id="27" name="Picture 26" descr="Logo, company name&#10;&#10;Description automatically generated">
            <a:extLst>
              <a:ext uri="{FF2B5EF4-FFF2-40B4-BE49-F238E27FC236}">
                <a16:creationId xmlns:a16="http://schemas.microsoft.com/office/drawing/2014/main" id="{5FDBD310-A065-9949-BE7F-7FFD48A8C621}"/>
              </a:ext>
            </a:extLst>
          </p:cNvPr>
          <p:cNvPicPr>
            <a:picLocks noChangeAspect="1"/>
          </p:cNvPicPr>
          <p:nvPr/>
        </p:nvPicPr>
        <p:blipFill>
          <a:blip r:embed="rId4"/>
          <a:stretch>
            <a:fillRect/>
          </a:stretch>
        </p:blipFill>
        <p:spPr>
          <a:xfrm>
            <a:off x="4988034" y="1520628"/>
            <a:ext cx="1104902" cy="561465"/>
          </a:xfrm>
          <a:prstGeom prst="rect">
            <a:avLst/>
          </a:prstGeom>
        </p:spPr>
      </p:pic>
      <p:sp>
        <p:nvSpPr>
          <p:cNvPr id="29" name="Rectangle 28">
            <a:extLst>
              <a:ext uri="{FF2B5EF4-FFF2-40B4-BE49-F238E27FC236}">
                <a16:creationId xmlns:a16="http://schemas.microsoft.com/office/drawing/2014/main" id="{0C67A339-8D46-BD45-AC2D-F7C31B519569}"/>
              </a:ext>
            </a:extLst>
          </p:cNvPr>
          <p:cNvSpPr/>
          <p:nvPr/>
        </p:nvSpPr>
        <p:spPr>
          <a:xfrm>
            <a:off x="6290710" y="1429916"/>
            <a:ext cx="5808362" cy="6521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90000"/>
                  </a:schemeClr>
                </a:solidFill>
              </a:rPr>
              <a:t>Infosys is second largest IT company in India by revenue figures. It provides business consulting, information technology, and outsourcing services.</a:t>
            </a:r>
          </a:p>
        </p:txBody>
      </p:sp>
      <p:sp>
        <p:nvSpPr>
          <p:cNvPr id="30" name="TextBox 29">
            <a:extLst>
              <a:ext uri="{FF2B5EF4-FFF2-40B4-BE49-F238E27FC236}">
                <a16:creationId xmlns:a16="http://schemas.microsoft.com/office/drawing/2014/main" id="{2A72F951-3376-CD42-8B7B-2B0AC078C738}"/>
              </a:ext>
            </a:extLst>
          </p:cNvPr>
          <p:cNvSpPr txBox="1"/>
          <p:nvPr/>
        </p:nvSpPr>
        <p:spPr>
          <a:xfrm>
            <a:off x="4988034" y="2288847"/>
            <a:ext cx="6854557" cy="338554"/>
          </a:xfrm>
          <a:prstGeom prst="rect">
            <a:avLst/>
          </a:prstGeom>
          <a:noFill/>
          <a:ln>
            <a:solidFill>
              <a:schemeClr val="bg1">
                <a:lumMod val="50000"/>
              </a:schemeClr>
            </a:solidFill>
            <a:prstDash val="sysDot"/>
          </a:ln>
        </p:spPr>
        <p:txBody>
          <a:bodyPr wrap="square" rtlCol="0">
            <a:spAutoFit/>
          </a:bodyPr>
          <a:lstStyle/>
          <a:p>
            <a:r>
              <a:rPr lang="en-US" sz="1600" dirty="0">
                <a:solidFill>
                  <a:schemeClr val="bg2">
                    <a:lumMod val="90000"/>
                  </a:schemeClr>
                </a:solidFill>
              </a:rPr>
              <a:t>Roles and Responsibilities</a:t>
            </a:r>
          </a:p>
        </p:txBody>
      </p:sp>
      <p:sp>
        <p:nvSpPr>
          <p:cNvPr id="31" name="Rectangle 30">
            <a:extLst>
              <a:ext uri="{FF2B5EF4-FFF2-40B4-BE49-F238E27FC236}">
                <a16:creationId xmlns:a16="http://schemas.microsoft.com/office/drawing/2014/main" id="{C36BB80C-A13D-3B43-B01D-41C52264E620}"/>
              </a:ext>
            </a:extLst>
          </p:cNvPr>
          <p:cNvSpPr/>
          <p:nvPr/>
        </p:nvSpPr>
        <p:spPr>
          <a:xfrm>
            <a:off x="4988034" y="2802556"/>
            <a:ext cx="6854557" cy="2716196"/>
          </a:xfrm>
          <a:prstGeom prst="rect">
            <a:avLst/>
          </a:prstGeom>
          <a:solidFill>
            <a:schemeClr val="tx1"/>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i="1" dirty="0">
                <a:solidFill>
                  <a:schemeClr val="bg1">
                    <a:lumMod val="85000"/>
                  </a:schemeClr>
                </a:solidFill>
              </a:rPr>
              <a:t>Software Application developer</a:t>
            </a:r>
          </a:p>
          <a:p>
            <a:pPr marL="285750" lvl="0" indent="-285750" fontAlgn="base">
              <a:lnSpc>
                <a:spcPct val="150000"/>
              </a:lnSpc>
              <a:buFont typeface="Arial" panose="020B0604020202020204" pitchFamily="34" charset="0"/>
              <a:buChar char="•"/>
            </a:pPr>
            <a:r>
              <a:rPr lang="en-IN" sz="1400" dirty="0">
                <a:solidFill>
                  <a:schemeClr val="bg1">
                    <a:lumMod val="85000"/>
                  </a:schemeClr>
                </a:solidFill>
              </a:rPr>
              <a:t>Collaborated on all stages of systems development lifecycle, from requirement gathering to production releases</a:t>
            </a:r>
          </a:p>
          <a:p>
            <a:pPr marL="285750" lvl="0" indent="-285750" fontAlgn="base">
              <a:lnSpc>
                <a:spcPct val="150000"/>
              </a:lnSpc>
              <a:buFont typeface="Arial" panose="020B0604020202020204" pitchFamily="34" charset="0"/>
              <a:buChar char="•"/>
            </a:pPr>
            <a:r>
              <a:rPr lang="en-IN" sz="1400" dirty="0">
                <a:solidFill>
                  <a:schemeClr val="bg1">
                    <a:lumMod val="85000"/>
                  </a:schemeClr>
                </a:solidFill>
              </a:rPr>
              <a:t>Collaborated with project managers to select ambitious, but realistic coding milestones on pre-release software project development</a:t>
            </a:r>
          </a:p>
          <a:p>
            <a:pPr marL="285750" lvl="0" indent="-285750" fontAlgn="base">
              <a:lnSpc>
                <a:spcPct val="150000"/>
              </a:lnSpc>
              <a:buFont typeface="Arial" panose="020B0604020202020204" pitchFamily="34" charset="0"/>
              <a:buChar char="•"/>
            </a:pPr>
            <a:r>
              <a:rPr lang="en-IN" sz="1400" dirty="0">
                <a:solidFill>
                  <a:schemeClr val="bg1">
                    <a:lumMod val="85000"/>
                  </a:schemeClr>
                </a:solidFill>
              </a:rPr>
              <a:t>Created workflow diagrams and Gantt charts to clearly demonstrate processes and timelines</a:t>
            </a:r>
          </a:p>
          <a:p>
            <a:pPr marL="285750" lvl="0" indent="-285750" fontAlgn="base">
              <a:lnSpc>
                <a:spcPct val="150000"/>
              </a:lnSpc>
              <a:buFont typeface="Arial" panose="020B0604020202020204" pitchFamily="34" charset="0"/>
              <a:buChar char="•"/>
            </a:pPr>
            <a:r>
              <a:rPr lang="en-IN" sz="1400" dirty="0">
                <a:solidFill>
                  <a:schemeClr val="bg1">
                    <a:lumMod val="85000"/>
                  </a:schemeClr>
                </a:solidFill>
              </a:rPr>
              <a:t>Gathered and defined customer requirements to develop clear specifications for creating well </a:t>
            </a:r>
            <a:r>
              <a:rPr lang="en-US" sz="1400" dirty="0">
                <a:solidFill>
                  <a:schemeClr val="bg1">
                    <a:lumMod val="85000"/>
                  </a:schemeClr>
                </a:solidFill>
              </a:rPr>
              <a:t>organized </a:t>
            </a:r>
            <a:r>
              <a:rPr lang="en-IN" sz="1400" dirty="0">
                <a:solidFill>
                  <a:schemeClr val="bg1">
                    <a:lumMod val="85000"/>
                  </a:schemeClr>
                </a:solidFill>
              </a:rPr>
              <a:t>project plans</a:t>
            </a:r>
          </a:p>
        </p:txBody>
      </p:sp>
      <p:sp>
        <p:nvSpPr>
          <p:cNvPr id="32" name="TextBox 31">
            <a:extLst>
              <a:ext uri="{FF2B5EF4-FFF2-40B4-BE49-F238E27FC236}">
                <a16:creationId xmlns:a16="http://schemas.microsoft.com/office/drawing/2014/main" id="{924F3A96-0F7B-C440-9780-0390EDBC1F30}"/>
              </a:ext>
            </a:extLst>
          </p:cNvPr>
          <p:cNvSpPr txBox="1"/>
          <p:nvPr/>
        </p:nvSpPr>
        <p:spPr>
          <a:xfrm>
            <a:off x="4988033" y="5845533"/>
            <a:ext cx="6854557" cy="338554"/>
          </a:xfrm>
          <a:prstGeom prst="rect">
            <a:avLst/>
          </a:prstGeom>
          <a:noFill/>
          <a:ln>
            <a:solidFill>
              <a:schemeClr val="bg1">
                <a:lumMod val="50000"/>
              </a:schemeClr>
            </a:solidFill>
            <a:prstDash val="sysDot"/>
          </a:ln>
        </p:spPr>
        <p:txBody>
          <a:bodyPr wrap="square" rtlCol="0">
            <a:spAutoFit/>
          </a:bodyPr>
          <a:lstStyle>
            <a:defPPr>
              <a:defRPr lang="en-US"/>
            </a:defPPr>
            <a:lvl1pPr>
              <a:defRPr sz="1600">
                <a:solidFill>
                  <a:schemeClr val="bg2">
                    <a:lumMod val="90000"/>
                  </a:schemeClr>
                </a:solidFill>
              </a:defRPr>
            </a:lvl1pPr>
          </a:lstStyle>
          <a:p>
            <a:r>
              <a:rPr lang="en-US" dirty="0"/>
              <a:t>Highlights</a:t>
            </a:r>
          </a:p>
        </p:txBody>
      </p:sp>
      <p:sp>
        <p:nvSpPr>
          <p:cNvPr id="33" name="Rectangle 32">
            <a:extLst>
              <a:ext uri="{FF2B5EF4-FFF2-40B4-BE49-F238E27FC236}">
                <a16:creationId xmlns:a16="http://schemas.microsoft.com/office/drawing/2014/main" id="{73319E77-8456-5041-8A58-D502AB5665EC}"/>
              </a:ext>
            </a:extLst>
          </p:cNvPr>
          <p:cNvSpPr/>
          <p:nvPr/>
        </p:nvSpPr>
        <p:spPr>
          <a:xfrm>
            <a:off x="4988034" y="6312239"/>
            <a:ext cx="6854556" cy="3922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bg1">
                    <a:lumMod val="85000"/>
                  </a:schemeClr>
                </a:solidFill>
              </a:rPr>
              <a:t>Felicitated with “Insta award” for exceeding the milestone performance in Q3FY12.</a:t>
            </a:r>
          </a:p>
        </p:txBody>
      </p:sp>
    </p:spTree>
    <p:extLst>
      <p:ext uri="{BB962C8B-B14F-4D97-AF65-F5344CB8AC3E}">
        <p14:creationId xmlns:p14="http://schemas.microsoft.com/office/powerpoint/2010/main" val="141617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5E08F11A-BFAB-2441-9EF8-BB9D165E909B}"/>
              </a:ext>
            </a:extLst>
          </p:cNvPr>
          <p:cNvPicPr>
            <a:picLocks noChangeAspect="1"/>
          </p:cNvPicPr>
          <p:nvPr/>
        </p:nvPicPr>
        <p:blipFill rotWithShape="1">
          <a:blip r:embed="rId2"/>
          <a:srcRect t="15524" r="2" b="10819"/>
          <a:stretch/>
        </p:blipFill>
        <p:spPr>
          <a:xfrm>
            <a:off x="196850" y="173518"/>
            <a:ext cx="11798300" cy="6512763"/>
          </a:xfrm>
          <a:prstGeom prst="rect">
            <a:avLst/>
          </a:prstGeom>
        </p:spPr>
      </p:pic>
      <p:sp>
        <p:nvSpPr>
          <p:cNvPr id="8" name="Rectangle 7">
            <a:extLst>
              <a:ext uri="{FF2B5EF4-FFF2-40B4-BE49-F238E27FC236}">
                <a16:creationId xmlns:a16="http://schemas.microsoft.com/office/drawing/2014/main" id="{DB6C0CC8-84BA-BE42-8552-91B31B859840}"/>
              </a:ext>
            </a:extLst>
          </p:cNvPr>
          <p:cNvSpPr/>
          <p:nvPr/>
        </p:nvSpPr>
        <p:spPr>
          <a:xfrm>
            <a:off x="0" y="2817418"/>
            <a:ext cx="12192000" cy="1223163"/>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ct val="150000"/>
              </a:lnSpc>
            </a:pPr>
            <a:r>
              <a:rPr lang="en-US" sz="3600" b="1" dirty="0">
                <a:solidFill>
                  <a:srgbClr val="C00000"/>
                </a:solidFill>
              </a:rPr>
              <a:t>Education Details</a:t>
            </a:r>
            <a:endParaRPr lang="en-US" sz="2000" dirty="0">
              <a:solidFill>
                <a:schemeClr val="bg2">
                  <a:lumMod val="90000"/>
                </a:schemeClr>
              </a:solidFill>
            </a:endParaRPr>
          </a:p>
        </p:txBody>
      </p:sp>
    </p:spTree>
    <p:extLst>
      <p:ext uri="{BB962C8B-B14F-4D97-AF65-F5344CB8AC3E}">
        <p14:creationId xmlns:p14="http://schemas.microsoft.com/office/powerpoint/2010/main" val="3060643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A9C921-1541-E440-BF32-0AE9D1F5B81E}"/>
              </a:ext>
            </a:extLst>
          </p:cNvPr>
          <p:cNvSpPr/>
          <p:nvPr/>
        </p:nvSpPr>
        <p:spPr>
          <a:xfrm>
            <a:off x="-3064" y="0"/>
            <a:ext cx="12192000" cy="1223163"/>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ct val="150000"/>
              </a:lnSpc>
            </a:pPr>
            <a:r>
              <a:rPr lang="en-US" sz="2400" b="1" dirty="0">
                <a:solidFill>
                  <a:srgbClr val="C00000"/>
                </a:solidFill>
              </a:rPr>
              <a:t>Megha Jain</a:t>
            </a:r>
          </a:p>
        </p:txBody>
      </p:sp>
      <p:cxnSp>
        <p:nvCxnSpPr>
          <p:cNvPr id="5" name="Straight Arrow Connector 4">
            <a:extLst>
              <a:ext uri="{FF2B5EF4-FFF2-40B4-BE49-F238E27FC236}">
                <a16:creationId xmlns:a16="http://schemas.microsoft.com/office/drawing/2014/main" id="{9222FEC5-FA7F-1540-ADAF-9AB4C88937CB}"/>
              </a:ext>
            </a:extLst>
          </p:cNvPr>
          <p:cNvCxnSpPr>
            <a:cxnSpLocks/>
          </p:cNvCxnSpPr>
          <p:nvPr/>
        </p:nvCxnSpPr>
        <p:spPr>
          <a:xfrm>
            <a:off x="6268940" y="1492750"/>
            <a:ext cx="0" cy="4991881"/>
          </a:xfrm>
          <a:prstGeom prst="straightConnector1">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80F3FC1-A410-C74F-BE2A-C4166807F7FE}"/>
              </a:ext>
            </a:extLst>
          </p:cNvPr>
          <p:cNvSpPr/>
          <p:nvPr/>
        </p:nvSpPr>
        <p:spPr>
          <a:xfrm>
            <a:off x="1006868" y="1884343"/>
            <a:ext cx="3955419" cy="946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lumMod val="85000"/>
                  </a:schemeClr>
                </a:solidFill>
              </a:rPr>
              <a:t>MBA: IIM Kozhikode </a:t>
            </a:r>
          </a:p>
          <a:p>
            <a:r>
              <a:rPr lang="en-US" sz="1400" dirty="0">
                <a:solidFill>
                  <a:schemeClr val="bg1">
                    <a:lumMod val="85000"/>
                  </a:schemeClr>
                </a:solidFill>
              </a:rPr>
              <a:t>Specialization: Marketing, Strategy</a:t>
            </a:r>
          </a:p>
          <a:p>
            <a:r>
              <a:rPr lang="en-US" sz="1400" i="1" dirty="0">
                <a:solidFill>
                  <a:schemeClr val="bg1">
                    <a:lumMod val="85000"/>
                  </a:schemeClr>
                </a:solidFill>
              </a:rPr>
              <a:t>(July 2012 to Mar 2014)</a:t>
            </a:r>
          </a:p>
        </p:txBody>
      </p:sp>
      <p:sp>
        <p:nvSpPr>
          <p:cNvPr id="16" name="Rectangle 15">
            <a:extLst>
              <a:ext uri="{FF2B5EF4-FFF2-40B4-BE49-F238E27FC236}">
                <a16:creationId xmlns:a16="http://schemas.microsoft.com/office/drawing/2014/main" id="{F774C871-5B67-974E-A250-8572A9F9D0AB}"/>
              </a:ext>
            </a:extLst>
          </p:cNvPr>
          <p:cNvSpPr/>
          <p:nvPr/>
        </p:nvSpPr>
        <p:spPr>
          <a:xfrm>
            <a:off x="1006868" y="4465253"/>
            <a:ext cx="4320000" cy="1180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a:solidFill>
                  <a:schemeClr val="bg2"/>
                </a:solidFill>
              </a:rPr>
              <a:t>B.Tech</a:t>
            </a:r>
            <a:r>
              <a:rPr lang="en-US" sz="1400" b="1" dirty="0">
                <a:solidFill>
                  <a:schemeClr val="bg2"/>
                </a:solidFill>
              </a:rPr>
              <a:t>: Shri Vaishnav Institute of Technology and Science (Rajiv Gandhi Technical University) </a:t>
            </a:r>
          </a:p>
          <a:p>
            <a:r>
              <a:rPr lang="en-US" sz="1400" dirty="0">
                <a:solidFill>
                  <a:schemeClr val="bg2"/>
                </a:solidFill>
              </a:rPr>
              <a:t>Branch: Information Technology</a:t>
            </a:r>
          </a:p>
          <a:p>
            <a:r>
              <a:rPr lang="en-US" sz="1400" i="1" dirty="0">
                <a:solidFill>
                  <a:schemeClr val="bg2"/>
                </a:solidFill>
              </a:rPr>
              <a:t>(July 2006 to June 2010)</a:t>
            </a:r>
          </a:p>
        </p:txBody>
      </p:sp>
      <p:sp>
        <p:nvSpPr>
          <p:cNvPr id="18" name="Rectangle 17">
            <a:extLst>
              <a:ext uri="{FF2B5EF4-FFF2-40B4-BE49-F238E27FC236}">
                <a16:creationId xmlns:a16="http://schemas.microsoft.com/office/drawing/2014/main" id="{65D36CC7-16E2-5548-BCB6-649C4D73A535}"/>
              </a:ext>
            </a:extLst>
          </p:cNvPr>
          <p:cNvSpPr/>
          <p:nvPr/>
        </p:nvSpPr>
        <p:spPr>
          <a:xfrm>
            <a:off x="6523458" y="3498902"/>
            <a:ext cx="5307977" cy="16864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dirty="0">
                <a:solidFill>
                  <a:schemeClr val="bg2"/>
                </a:solidFill>
              </a:rPr>
              <a:t>Mobile number: +91-7045159459</a:t>
            </a:r>
          </a:p>
          <a:p>
            <a:pPr>
              <a:lnSpc>
                <a:spcPct val="150000"/>
              </a:lnSpc>
            </a:pPr>
            <a:r>
              <a:rPr lang="en-US" sz="1400" dirty="0">
                <a:solidFill>
                  <a:schemeClr val="bg2"/>
                </a:solidFill>
              </a:rPr>
              <a:t>WhatsApp number: +91-7045159459</a:t>
            </a:r>
          </a:p>
          <a:p>
            <a:pPr>
              <a:lnSpc>
                <a:spcPct val="150000"/>
              </a:lnSpc>
            </a:pPr>
            <a:r>
              <a:rPr lang="en-US" sz="1400" dirty="0">
                <a:solidFill>
                  <a:schemeClr val="bg2"/>
                </a:solidFill>
              </a:rPr>
              <a:t>Alternate number: +91-9833125513</a:t>
            </a:r>
          </a:p>
          <a:p>
            <a:pPr>
              <a:lnSpc>
                <a:spcPct val="150000"/>
              </a:lnSpc>
            </a:pPr>
            <a:r>
              <a:rPr lang="en-US" sz="1400" dirty="0">
                <a:solidFill>
                  <a:schemeClr val="bg2"/>
                </a:solidFill>
              </a:rPr>
              <a:t>Email address: </a:t>
            </a:r>
            <a:r>
              <a:rPr lang="en-US" sz="1400" dirty="0">
                <a:solidFill>
                  <a:schemeClr val="bg2"/>
                </a:solidFill>
                <a:hlinkClick r:id="rId2">
                  <a:extLst>
                    <a:ext uri="{A12FA001-AC4F-418D-AE19-62706E023703}">
                      <ahyp:hlinkClr xmlns:ahyp="http://schemas.microsoft.com/office/drawing/2018/hyperlinkcolor" val="tx"/>
                    </a:ext>
                  </a:extLst>
                </a:hlinkClick>
              </a:rPr>
              <a:t>megha.jain2409@gmail.com</a:t>
            </a:r>
            <a:endParaRPr lang="en-US" sz="1400" dirty="0">
              <a:solidFill>
                <a:schemeClr val="bg2"/>
              </a:solidFill>
            </a:endParaRPr>
          </a:p>
          <a:p>
            <a:pPr>
              <a:lnSpc>
                <a:spcPct val="150000"/>
              </a:lnSpc>
            </a:pPr>
            <a:r>
              <a:rPr lang="en-US" sz="1400" dirty="0">
                <a:solidFill>
                  <a:schemeClr val="bg2"/>
                </a:solidFill>
              </a:rPr>
              <a:t>Current location: Mumbai</a:t>
            </a:r>
          </a:p>
        </p:txBody>
      </p:sp>
      <p:sp>
        <p:nvSpPr>
          <p:cNvPr id="20" name="TextBox 19">
            <a:extLst>
              <a:ext uri="{FF2B5EF4-FFF2-40B4-BE49-F238E27FC236}">
                <a16:creationId xmlns:a16="http://schemas.microsoft.com/office/drawing/2014/main" id="{0B014F0E-1E54-7341-ABCE-31FC57F39BFB}"/>
              </a:ext>
            </a:extLst>
          </p:cNvPr>
          <p:cNvSpPr txBox="1"/>
          <p:nvPr/>
        </p:nvSpPr>
        <p:spPr>
          <a:xfrm>
            <a:off x="6544710" y="3059668"/>
            <a:ext cx="4620156" cy="369332"/>
          </a:xfrm>
          <a:prstGeom prst="rect">
            <a:avLst/>
          </a:prstGeom>
          <a:noFill/>
          <a:ln>
            <a:solidFill>
              <a:schemeClr val="bg2"/>
            </a:solidFill>
          </a:ln>
        </p:spPr>
        <p:txBody>
          <a:bodyPr wrap="square" rtlCol="0">
            <a:spAutoFit/>
          </a:bodyPr>
          <a:lstStyle/>
          <a:p>
            <a:r>
              <a:rPr lang="en-US" dirty="0">
                <a:solidFill>
                  <a:schemeClr val="bg2"/>
                </a:solidFill>
              </a:rPr>
              <a:t>Contact details</a:t>
            </a:r>
          </a:p>
        </p:txBody>
      </p:sp>
      <p:sp>
        <p:nvSpPr>
          <p:cNvPr id="43" name="TextBox 42">
            <a:extLst>
              <a:ext uri="{FF2B5EF4-FFF2-40B4-BE49-F238E27FC236}">
                <a16:creationId xmlns:a16="http://schemas.microsoft.com/office/drawing/2014/main" id="{645E4B89-D669-2E43-B5D9-0C6F5658C149}"/>
              </a:ext>
            </a:extLst>
          </p:cNvPr>
          <p:cNvSpPr txBox="1"/>
          <p:nvPr/>
        </p:nvSpPr>
        <p:spPr>
          <a:xfrm>
            <a:off x="178424" y="1365879"/>
            <a:ext cx="4783870" cy="369332"/>
          </a:xfrm>
          <a:prstGeom prst="rect">
            <a:avLst/>
          </a:prstGeom>
          <a:noFill/>
          <a:ln>
            <a:solidFill>
              <a:schemeClr val="bg2"/>
            </a:solidFill>
          </a:ln>
        </p:spPr>
        <p:txBody>
          <a:bodyPr wrap="square" rtlCol="0">
            <a:spAutoFit/>
          </a:bodyPr>
          <a:lstStyle/>
          <a:p>
            <a:r>
              <a:rPr lang="en-US" dirty="0">
                <a:solidFill>
                  <a:schemeClr val="bg1">
                    <a:lumMod val="85000"/>
                  </a:schemeClr>
                </a:solidFill>
              </a:rPr>
              <a:t>Education</a:t>
            </a:r>
          </a:p>
        </p:txBody>
      </p:sp>
      <p:pic>
        <p:nvPicPr>
          <p:cNvPr id="45" name="Picture 44" descr="Logo&#10;&#10;Description automatically generated">
            <a:extLst>
              <a:ext uri="{FF2B5EF4-FFF2-40B4-BE49-F238E27FC236}">
                <a16:creationId xmlns:a16="http://schemas.microsoft.com/office/drawing/2014/main" id="{4B46F2FB-3583-CC4F-BC68-C71F874EA8A2}"/>
              </a:ext>
            </a:extLst>
          </p:cNvPr>
          <p:cNvPicPr>
            <a:picLocks noChangeAspect="1"/>
          </p:cNvPicPr>
          <p:nvPr/>
        </p:nvPicPr>
        <p:blipFill>
          <a:blip r:embed="rId3"/>
          <a:stretch>
            <a:fillRect/>
          </a:stretch>
        </p:blipFill>
        <p:spPr>
          <a:xfrm>
            <a:off x="126253" y="4645424"/>
            <a:ext cx="682536" cy="738321"/>
          </a:xfrm>
          <a:prstGeom prst="rect">
            <a:avLst/>
          </a:prstGeom>
        </p:spPr>
      </p:pic>
      <p:pic>
        <p:nvPicPr>
          <p:cNvPr id="47" name="Picture 46" descr="Sunburst chart&#10;&#10;Description automatically generated">
            <a:extLst>
              <a:ext uri="{FF2B5EF4-FFF2-40B4-BE49-F238E27FC236}">
                <a16:creationId xmlns:a16="http://schemas.microsoft.com/office/drawing/2014/main" id="{995CCB79-630D-F940-8EF0-C40A64340B6B}"/>
              </a:ext>
            </a:extLst>
          </p:cNvPr>
          <p:cNvPicPr>
            <a:picLocks noChangeAspect="1"/>
          </p:cNvPicPr>
          <p:nvPr/>
        </p:nvPicPr>
        <p:blipFill>
          <a:blip r:embed="rId4"/>
          <a:stretch>
            <a:fillRect/>
          </a:stretch>
        </p:blipFill>
        <p:spPr>
          <a:xfrm>
            <a:off x="20191" y="1973140"/>
            <a:ext cx="846395" cy="857680"/>
          </a:xfrm>
          <a:prstGeom prst="rect">
            <a:avLst/>
          </a:prstGeom>
        </p:spPr>
      </p:pic>
      <p:sp>
        <p:nvSpPr>
          <p:cNvPr id="21" name="Rectangle 20">
            <a:extLst>
              <a:ext uri="{FF2B5EF4-FFF2-40B4-BE49-F238E27FC236}">
                <a16:creationId xmlns:a16="http://schemas.microsoft.com/office/drawing/2014/main" id="{43A31344-8FCA-F449-B0F5-B241E2A8B373}"/>
              </a:ext>
            </a:extLst>
          </p:cNvPr>
          <p:cNvSpPr/>
          <p:nvPr/>
        </p:nvSpPr>
        <p:spPr>
          <a:xfrm>
            <a:off x="178424" y="2934327"/>
            <a:ext cx="6345035" cy="1512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fontAlgn="base">
              <a:buFont typeface="Arial" panose="020B0604020202020204" pitchFamily="34" charset="0"/>
              <a:buChar char="•"/>
            </a:pPr>
            <a:r>
              <a:rPr lang="en-US" sz="1400" dirty="0">
                <a:solidFill>
                  <a:schemeClr val="bg1">
                    <a:lumMod val="85000"/>
                  </a:schemeClr>
                </a:solidFill>
              </a:rPr>
              <a:t>CGPA : 3.43/4.33</a:t>
            </a:r>
            <a:endParaRPr lang="en-IN" sz="1400" dirty="0">
              <a:solidFill>
                <a:schemeClr val="bg1">
                  <a:lumMod val="85000"/>
                </a:schemeClr>
              </a:solidFill>
            </a:endParaRPr>
          </a:p>
          <a:p>
            <a:pPr marL="285750" lvl="0" indent="-285750" fontAlgn="base">
              <a:buFont typeface="Arial" panose="020B0604020202020204" pitchFamily="34" charset="0"/>
              <a:buChar char="•"/>
            </a:pPr>
            <a:r>
              <a:rPr lang="en-US" sz="1400" dirty="0">
                <a:solidFill>
                  <a:schemeClr val="bg1">
                    <a:lumMod val="85000"/>
                  </a:schemeClr>
                </a:solidFill>
              </a:rPr>
              <a:t>Graduated in top 5% of the batch </a:t>
            </a:r>
            <a:endParaRPr lang="en-IN" sz="1400" dirty="0">
              <a:solidFill>
                <a:schemeClr val="bg1">
                  <a:lumMod val="85000"/>
                </a:schemeClr>
              </a:solidFill>
            </a:endParaRPr>
          </a:p>
          <a:p>
            <a:pPr marL="285750" lvl="0" indent="-285750" fontAlgn="base">
              <a:buFont typeface="Arial" panose="020B0604020202020204" pitchFamily="34" charset="0"/>
              <a:buChar char="•"/>
            </a:pPr>
            <a:r>
              <a:rPr lang="en-US" sz="1400" dirty="0">
                <a:solidFill>
                  <a:schemeClr val="bg1">
                    <a:lumMod val="85000"/>
                  </a:schemeClr>
                </a:solidFill>
              </a:rPr>
              <a:t>Incoming rank in top 5% of the batch</a:t>
            </a:r>
            <a:endParaRPr lang="en-IN" sz="1400" dirty="0">
              <a:solidFill>
                <a:schemeClr val="bg1">
                  <a:lumMod val="85000"/>
                </a:schemeClr>
              </a:solidFill>
            </a:endParaRPr>
          </a:p>
          <a:p>
            <a:pPr marL="285750" lvl="0" indent="-285750" fontAlgn="base">
              <a:buFont typeface="Arial" panose="020B0604020202020204" pitchFamily="34" charset="0"/>
              <a:buChar char="•"/>
            </a:pPr>
            <a:r>
              <a:rPr lang="en-US" sz="1400" dirty="0">
                <a:solidFill>
                  <a:schemeClr val="bg1">
                    <a:lumMod val="85000"/>
                  </a:schemeClr>
                </a:solidFill>
              </a:rPr>
              <a:t>Member of Backwaters committee, which organizes the management fest</a:t>
            </a:r>
          </a:p>
          <a:p>
            <a:pPr marL="285750" lvl="0" indent="-285750" fontAlgn="base">
              <a:buFont typeface="Arial" panose="020B0604020202020204" pitchFamily="34" charset="0"/>
              <a:buChar char="•"/>
            </a:pPr>
            <a:r>
              <a:rPr lang="en-IN" sz="1400" dirty="0">
                <a:solidFill>
                  <a:schemeClr val="bg1">
                    <a:lumMod val="85000"/>
                  </a:schemeClr>
                </a:solidFill>
              </a:rPr>
              <a:t>Case study challenges: Tata Business Leadership Awards (2</a:t>
            </a:r>
            <a:r>
              <a:rPr lang="en-IN" sz="1400" baseline="30000" dirty="0">
                <a:solidFill>
                  <a:schemeClr val="bg1">
                    <a:lumMod val="85000"/>
                  </a:schemeClr>
                </a:solidFill>
              </a:rPr>
              <a:t>nd</a:t>
            </a:r>
            <a:r>
              <a:rPr lang="en-IN" sz="1400" dirty="0">
                <a:solidFill>
                  <a:schemeClr val="bg1">
                    <a:lumMod val="85000"/>
                  </a:schemeClr>
                </a:solidFill>
              </a:rPr>
              <a:t> runner up), ITC Interrobang case challenge (1</a:t>
            </a:r>
            <a:r>
              <a:rPr lang="en-IN" sz="1400" baseline="30000" dirty="0">
                <a:solidFill>
                  <a:schemeClr val="bg1">
                    <a:lumMod val="85000"/>
                  </a:schemeClr>
                </a:solidFill>
              </a:rPr>
              <a:t>st</a:t>
            </a:r>
            <a:r>
              <a:rPr lang="en-IN" sz="1400" dirty="0">
                <a:solidFill>
                  <a:schemeClr val="bg1">
                    <a:lumMod val="85000"/>
                  </a:schemeClr>
                </a:solidFill>
              </a:rPr>
              <a:t> runner up), Mahindra war room (finalist)</a:t>
            </a:r>
          </a:p>
        </p:txBody>
      </p:sp>
      <p:sp>
        <p:nvSpPr>
          <p:cNvPr id="22" name="Rectangle 21">
            <a:extLst>
              <a:ext uri="{FF2B5EF4-FFF2-40B4-BE49-F238E27FC236}">
                <a16:creationId xmlns:a16="http://schemas.microsoft.com/office/drawing/2014/main" id="{195E1CD3-7A15-0246-8E94-B96DC3BA6F74}"/>
              </a:ext>
            </a:extLst>
          </p:cNvPr>
          <p:cNvSpPr/>
          <p:nvPr/>
        </p:nvSpPr>
        <p:spPr>
          <a:xfrm>
            <a:off x="178423" y="5607794"/>
            <a:ext cx="5917577" cy="11147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fontAlgn="base">
              <a:buFont typeface="Arial" panose="020B0604020202020204" pitchFamily="34" charset="0"/>
              <a:buChar char="•"/>
            </a:pPr>
            <a:r>
              <a:rPr lang="en-US" sz="1400" dirty="0">
                <a:solidFill>
                  <a:schemeClr val="bg1">
                    <a:lumMod val="85000"/>
                  </a:schemeClr>
                </a:solidFill>
              </a:rPr>
              <a:t>Aggregate score: 78.3%</a:t>
            </a:r>
            <a:endParaRPr lang="en-IN" sz="1400" dirty="0">
              <a:solidFill>
                <a:schemeClr val="bg1">
                  <a:lumMod val="85000"/>
                </a:schemeClr>
              </a:solidFill>
            </a:endParaRPr>
          </a:p>
          <a:p>
            <a:pPr marL="285750" lvl="0" indent="-285750" fontAlgn="base">
              <a:buFont typeface="Arial" panose="020B0604020202020204" pitchFamily="34" charset="0"/>
              <a:buChar char="•"/>
            </a:pPr>
            <a:r>
              <a:rPr lang="en-US" sz="1400" dirty="0">
                <a:solidFill>
                  <a:schemeClr val="bg1">
                    <a:lumMod val="85000"/>
                  </a:schemeClr>
                </a:solidFill>
              </a:rPr>
              <a:t>University rank 2 - first year, first semester</a:t>
            </a:r>
          </a:p>
          <a:p>
            <a:pPr marL="285750" indent="-285750" fontAlgn="base">
              <a:buFont typeface="Arial" panose="020B0604020202020204" pitchFamily="34" charset="0"/>
              <a:buChar char="•"/>
            </a:pPr>
            <a:r>
              <a:rPr lang="en-US" sz="1400" dirty="0">
                <a:solidFill>
                  <a:schemeClr val="bg1">
                    <a:lumMod val="85000"/>
                  </a:schemeClr>
                </a:solidFill>
              </a:rPr>
              <a:t>Top 1% of the graduating students of engineering in year 2010, from RGPV University </a:t>
            </a:r>
            <a:endParaRPr lang="en-IN" sz="1400" dirty="0">
              <a:solidFill>
                <a:schemeClr val="bg1">
                  <a:lumMod val="85000"/>
                </a:schemeClr>
              </a:solidFill>
            </a:endParaRPr>
          </a:p>
          <a:p>
            <a:pPr marL="285750" lvl="0" indent="-285750" fontAlgn="base">
              <a:buFont typeface="Arial" panose="020B0604020202020204" pitchFamily="34" charset="0"/>
              <a:buChar char="•"/>
            </a:pPr>
            <a:r>
              <a:rPr lang="en-US" sz="1400" dirty="0">
                <a:solidFill>
                  <a:schemeClr val="bg1">
                    <a:lumMod val="85000"/>
                  </a:schemeClr>
                </a:solidFill>
              </a:rPr>
              <a:t>Received “Award for academic excellence”</a:t>
            </a:r>
            <a:endParaRPr lang="en-IN" sz="1400" dirty="0">
              <a:solidFill>
                <a:schemeClr val="bg1">
                  <a:lumMod val="85000"/>
                </a:schemeClr>
              </a:solidFill>
            </a:endParaRPr>
          </a:p>
        </p:txBody>
      </p:sp>
      <p:sp>
        <p:nvSpPr>
          <p:cNvPr id="23" name="TextBox 22">
            <a:extLst>
              <a:ext uri="{FF2B5EF4-FFF2-40B4-BE49-F238E27FC236}">
                <a16:creationId xmlns:a16="http://schemas.microsoft.com/office/drawing/2014/main" id="{613D0B53-3AA5-5944-BB33-51A54C291ADC}"/>
              </a:ext>
            </a:extLst>
          </p:cNvPr>
          <p:cNvSpPr txBox="1"/>
          <p:nvPr/>
        </p:nvSpPr>
        <p:spPr>
          <a:xfrm>
            <a:off x="6523459" y="1365879"/>
            <a:ext cx="4641407" cy="369332"/>
          </a:xfrm>
          <a:prstGeom prst="rect">
            <a:avLst/>
          </a:prstGeom>
          <a:noFill/>
          <a:ln>
            <a:solidFill>
              <a:schemeClr val="bg2"/>
            </a:solidFill>
          </a:ln>
        </p:spPr>
        <p:txBody>
          <a:bodyPr wrap="square" rtlCol="0">
            <a:spAutoFit/>
          </a:bodyPr>
          <a:lstStyle/>
          <a:p>
            <a:r>
              <a:rPr lang="en-US" dirty="0">
                <a:solidFill>
                  <a:schemeClr val="bg1">
                    <a:lumMod val="85000"/>
                  </a:schemeClr>
                </a:solidFill>
              </a:rPr>
              <a:t>Certifications</a:t>
            </a:r>
          </a:p>
        </p:txBody>
      </p:sp>
      <p:sp>
        <p:nvSpPr>
          <p:cNvPr id="25" name="Rectangle 24">
            <a:extLst>
              <a:ext uri="{FF2B5EF4-FFF2-40B4-BE49-F238E27FC236}">
                <a16:creationId xmlns:a16="http://schemas.microsoft.com/office/drawing/2014/main" id="{63F08ADB-9C70-BE46-BA3A-2772A0B6F550}"/>
              </a:ext>
            </a:extLst>
          </p:cNvPr>
          <p:cNvSpPr/>
          <p:nvPr/>
        </p:nvSpPr>
        <p:spPr>
          <a:xfrm>
            <a:off x="6523460" y="1845870"/>
            <a:ext cx="5402354" cy="1030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fontAlgn="base">
              <a:buFont typeface="Arial" panose="020B0604020202020204" pitchFamily="34" charset="0"/>
              <a:buChar char="•"/>
            </a:pPr>
            <a:r>
              <a:rPr lang="en-US" sz="1400" dirty="0">
                <a:solidFill>
                  <a:schemeClr val="bg1">
                    <a:lumMod val="85000"/>
                  </a:schemeClr>
                </a:solidFill>
              </a:rPr>
              <a:t>APMG: Expert in agile methodology for product development</a:t>
            </a:r>
            <a:endParaRPr lang="en-IN" sz="1400" dirty="0">
              <a:solidFill>
                <a:schemeClr val="bg1">
                  <a:lumMod val="85000"/>
                </a:schemeClr>
              </a:solidFill>
            </a:endParaRPr>
          </a:p>
          <a:p>
            <a:pPr marL="285750" lvl="0" indent="-285750" fontAlgn="base">
              <a:buFont typeface="Arial" panose="020B0604020202020204" pitchFamily="34" charset="0"/>
              <a:buChar char="•"/>
            </a:pPr>
            <a:r>
              <a:rPr lang="en-US" sz="1400" dirty="0">
                <a:solidFill>
                  <a:schemeClr val="bg1">
                    <a:lumMod val="85000"/>
                  </a:schemeClr>
                </a:solidFill>
              </a:rPr>
              <a:t>Google unlocked: Fundamentals of digital marketing</a:t>
            </a:r>
            <a:endParaRPr lang="en-IN" sz="1400" dirty="0">
              <a:solidFill>
                <a:schemeClr val="bg1">
                  <a:lumMod val="85000"/>
                </a:schemeClr>
              </a:solidFill>
            </a:endParaRPr>
          </a:p>
          <a:p>
            <a:pPr marL="285750" lvl="0" indent="-285750" fontAlgn="base">
              <a:buFont typeface="Arial" panose="020B0604020202020204" pitchFamily="34" charset="0"/>
              <a:buChar char="•"/>
            </a:pPr>
            <a:r>
              <a:rPr lang="en-US" sz="1400" dirty="0">
                <a:solidFill>
                  <a:schemeClr val="bg1">
                    <a:lumMod val="85000"/>
                  </a:schemeClr>
                </a:solidFill>
              </a:rPr>
              <a:t>Google Analytics: Beginner level</a:t>
            </a:r>
            <a:endParaRPr lang="en-IN" sz="1400" dirty="0">
              <a:solidFill>
                <a:schemeClr val="bg1">
                  <a:lumMod val="85000"/>
                </a:schemeClr>
              </a:solidFill>
            </a:endParaRPr>
          </a:p>
        </p:txBody>
      </p:sp>
      <p:sp>
        <p:nvSpPr>
          <p:cNvPr id="26" name="TextBox 25">
            <a:extLst>
              <a:ext uri="{FF2B5EF4-FFF2-40B4-BE49-F238E27FC236}">
                <a16:creationId xmlns:a16="http://schemas.microsoft.com/office/drawing/2014/main" id="{1B479036-E29C-8342-A7AC-4DC91FED6321}"/>
              </a:ext>
            </a:extLst>
          </p:cNvPr>
          <p:cNvSpPr txBox="1"/>
          <p:nvPr/>
        </p:nvSpPr>
        <p:spPr>
          <a:xfrm>
            <a:off x="6523458" y="5399604"/>
            <a:ext cx="4620153" cy="369332"/>
          </a:xfrm>
          <a:prstGeom prst="rect">
            <a:avLst/>
          </a:prstGeom>
          <a:noFill/>
          <a:ln>
            <a:solidFill>
              <a:schemeClr val="bg2"/>
            </a:solidFill>
          </a:ln>
        </p:spPr>
        <p:txBody>
          <a:bodyPr wrap="square" rtlCol="0">
            <a:spAutoFit/>
          </a:bodyPr>
          <a:lstStyle/>
          <a:p>
            <a:r>
              <a:rPr lang="en-US" dirty="0">
                <a:solidFill>
                  <a:schemeClr val="bg2"/>
                </a:solidFill>
              </a:rPr>
              <a:t>Links</a:t>
            </a:r>
          </a:p>
        </p:txBody>
      </p:sp>
      <p:sp>
        <p:nvSpPr>
          <p:cNvPr id="2" name="TextBox 1">
            <a:extLst>
              <a:ext uri="{FF2B5EF4-FFF2-40B4-BE49-F238E27FC236}">
                <a16:creationId xmlns:a16="http://schemas.microsoft.com/office/drawing/2014/main" id="{12A596A5-C291-3E48-A7A8-8694EF96BBEA}"/>
              </a:ext>
            </a:extLst>
          </p:cNvPr>
          <p:cNvSpPr txBox="1"/>
          <p:nvPr/>
        </p:nvSpPr>
        <p:spPr>
          <a:xfrm>
            <a:off x="6523458" y="5983187"/>
            <a:ext cx="5307976" cy="307777"/>
          </a:xfrm>
          <a:prstGeom prst="rect">
            <a:avLst/>
          </a:prstGeom>
          <a:noFill/>
        </p:spPr>
        <p:txBody>
          <a:bodyPr wrap="square" rtlCol="0">
            <a:spAutoFit/>
          </a:bodyPr>
          <a:lstStyle/>
          <a:p>
            <a:r>
              <a:rPr lang="en-US" sz="1400" dirty="0" err="1">
                <a:solidFill>
                  <a:schemeClr val="bg1">
                    <a:lumMod val="85000"/>
                  </a:schemeClr>
                </a:solidFill>
              </a:rPr>
              <a:t>Linkedin</a:t>
            </a:r>
            <a:r>
              <a:rPr lang="en-US" sz="1400" dirty="0">
                <a:solidFill>
                  <a:schemeClr val="bg1">
                    <a:lumMod val="85000"/>
                  </a:schemeClr>
                </a:solidFill>
              </a:rPr>
              <a:t>: https://</a:t>
            </a:r>
            <a:r>
              <a:rPr lang="en-US" sz="1400" dirty="0" err="1">
                <a:solidFill>
                  <a:schemeClr val="bg1">
                    <a:lumMod val="85000"/>
                  </a:schemeClr>
                </a:solidFill>
              </a:rPr>
              <a:t>www.linkedin.com</a:t>
            </a:r>
            <a:r>
              <a:rPr lang="en-US" sz="1400" dirty="0">
                <a:solidFill>
                  <a:schemeClr val="bg1">
                    <a:lumMod val="85000"/>
                  </a:schemeClr>
                </a:solidFill>
              </a:rPr>
              <a:t>/in/</a:t>
            </a:r>
            <a:r>
              <a:rPr lang="en-US" sz="1400" dirty="0" err="1">
                <a:solidFill>
                  <a:schemeClr val="bg1">
                    <a:lumMod val="85000"/>
                  </a:schemeClr>
                </a:solidFill>
              </a:rPr>
              <a:t>meghajainiimk</a:t>
            </a:r>
            <a:r>
              <a:rPr lang="en-US" sz="1400" dirty="0">
                <a:solidFill>
                  <a:schemeClr val="bg1">
                    <a:lumMod val="85000"/>
                  </a:schemeClr>
                </a:solidFill>
              </a:rPr>
              <a:t>/</a:t>
            </a:r>
          </a:p>
        </p:txBody>
      </p:sp>
      <p:sp>
        <p:nvSpPr>
          <p:cNvPr id="3" name="TextBox 2">
            <a:extLst>
              <a:ext uri="{FF2B5EF4-FFF2-40B4-BE49-F238E27FC236}">
                <a16:creationId xmlns:a16="http://schemas.microsoft.com/office/drawing/2014/main" id="{870BAA11-06B0-BC4C-8A86-FD83124D7725}"/>
              </a:ext>
            </a:extLst>
          </p:cNvPr>
          <p:cNvSpPr txBox="1"/>
          <p:nvPr/>
        </p:nvSpPr>
        <p:spPr>
          <a:xfrm>
            <a:off x="6531818" y="6351326"/>
            <a:ext cx="5073614" cy="307777"/>
          </a:xfrm>
          <a:prstGeom prst="rect">
            <a:avLst/>
          </a:prstGeom>
          <a:noFill/>
        </p:spPr>
        <p:txBody>
          <a:bodyPr wrap="square" rtlCol="0">
            <a:spAutoFit/>
          </a:bodyPr>
          <a:lstStyle/>
          <a:p>
            <a:r>
              <a:rPr lang="en-US" sz="1400" dirty="0">
                <a:solidFill>
                  <a:schemeClr val="bg1">
                    <a:lumMod val="85000"/>
                  </a:schemeClr>
                </a:solidFill>
              </a:rPr>
              <a:t>Facebook: https://</a:t>
            </a:r>
            <a:r>
              <a:rPr lang="en-US" sz="1400" dirty="0" err="1">
                <a:solidFill>
                  <a:schemeClr val="bg1">
                    <a:lumMod val="85000"/>
                  </a:schemeClr>
                </a:solidFill>
              </a:rPr>
              <a:t>www.facebook.com</a:t>
            </a:r>
            <a:r>
              <a:rPr lang="en-US" sz="1400" dirty="0">
                <a:solidFill>
                  <a:schemeClr val="bg1">
                    <a:lumMod val="85000"/>
                  </a:schemeClr>
                </a:solidFill>
              </a:rPr>
              <a:t>/megha.jain.566</a:t>
            </a:r>
          </a:p>
        </p:txBody>
      </p:sp>
    </p:spTree>
    <p:extLst>
      <p:ext uri="{BB962C8B-B14F-4D97-AF65-F5344CB8AC3E}">
        <p14:creationId xmlns:p14="http://schemas.microsoft.com/office/powerpoint/2010/main" val="1278050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2734</TotalTime>
  <Words>1240</Words>
  <Application>Microsoft Macintosh PowerPoint</Application>
  <PresentationFormat>Widescreen</PresentationFormat>
  <Paragraphs>120</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Jain, Varun (STAR India)</dc:creator>
  <cp:lastModifiedBy>Jain, Varun (STAR India)</cp:lastModifiedBy>
  <cp:revision>34</cp:revision>
  <dcterms:created xsi:type="dcterms:W3CDTF">2021-07-07T08:00:10Z</dcterms:created>
  <dcterms:modified xsi:type="dcterms:W3CDTF">2021-07-11T10:17:06Z</dcterms:modified>
</cp:coreProperties>
</file>