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35" r:id="rId3"/>
    <p:sldId id="260" r:id="rId4"/>
    <p:sldId id="536" r:id="rId5"/>
    <p:sldId id="261" r:id="rId6"/>
    <p:sldId id="294" r:id="rId7"/>
    <p:sldId id="534" r:id="rId8"/>
    <p:sldId id="504" r:id="rId9"/>
    <p:sldId id="505" r:id="rId10"/>
    <p:sldId id="506" r:id="rId11"/>
    <p:sldId id="507" r:id="rId12"/>
    <p:sldId id="508" r:id="rId13"/>
    <p:sldId id="597" r:id="rId14"/>
    <p:sldId id="537" r:id="rId15"/>
    <p:sldId id="533" r:id="rId16"/>
    <p:sldId id="257" r:id="rId17"/>
    <p:sldId id="258" r:id="rId18"/>
    <p:sldId id="259" r:id="rId19"/>
    <p:sldId id="262" r:id="rId20"/>
    <p:sldId id="263" r:id="rId21"/>
    <p:sldId id="264" r:id="rId22"/>
    <p:sldId id="499" r:id="rId23"/>
    <p:sldId id="500" r:id="rId24"/>
    <p:sldId id="265" r:id="rId25"/>
    <p:sldId id="530" r:id="rId26"/>
    <p:sldId id="509" r:id="rId27"/>
    <p:sldId id="510" r:id="rId28"/>
    <p:sldId id="511" r:id="rId29"/>
    <p:sldId id="512" r:id="rId30"/>
    <p:sldId id="598" r:id="rId31"/>
    <p:sldId id="532" r:id="rId32"/>
    <p:sldId id="531" r:id="rId33"/>
    <p:sldId id="538" r:id="rId34"/>
    <p:sldId id="502" r:id="rId35"/>
    <p:sldId id="501" r:id="rId36"/>
    <p:sldId id="599" r:id="rId37"/>
    <p:sldId id="503" r:id="rId38"/>
    <p:sldId id="267" r:id="rId39"/>
    <p:sldId id="268" r:id="rId40"/>
    <p:sldId id="269" r:id="rId41"/>
    <p:sldId id="270" r:id="rId42"/>
    <p:sldId id="271" r:id="rId43"/>
    <p:sldId id="272" r:id="rId44"/>
    <p:sldId id="273" r:id="rId45"/>
    <p:sldId id="274" r:id="rId46"/>
    <p:sldId id="275" r:id="rId47"/>
    <p:sldId id="276" r:id="rId48"/>
    <p:sldId id="513" r:id="rId49"/>
    <p:sldId id="514" r:id="rId50"/>
    <p:sldId id="600" r:id="rId51"/>
    <p:sldId id="515" r:id="rId52"/>
    <p:sldId id="516" r:id="rId53"/>
    <p:sldId id="517" r:id="rId54"/>
    <p:sldId id="518" r:id="rId55"/>
    <p:sldId id="519" r:id="rId56"/>
    <p:sldId id="520" r:id="rId57"/>
    <p:sldId id="521" r:id="rId58"/>
    <p:sldId id="283" r:id="rId59"/>
    <p:sldId id="284" r:id="rId60"/>
    <p:sldId id="601" r:id="rId61"/>
    <p:sldId id="277" r:id="rId62"/>
    <p:sldId id="278" r:id="rId63"/>
    <p:sldId id="279" r:id="rId64"/>
    <p:sldId id="280" r:id="rId65"/>
    <p:sldId id="281" r:id="rId66"/>
    <p:sldId id="282" r:id="rId67"/>
    <p:sldId id="285" r:id="rId68"/>
    <p:sldId id="286" r:id="rId69"/>
    <p:sldId id="287" r:id="rId70"/>
    <p:sldId id="288" r:id="rId71"/>
    <p:sldId id="289" r:id="rId72"/>
    <p:sldId id="290" r:id="rId73"/>
    <p:sldId id="291" r:id="rId74"/>
    <p:sldId id="292" r:id="rId75"/>
    <p:sldId id="293" r:id="rId76"/>
    <p:sldId id="295" r:id="rId77"/>
    <p:sldId id="296" r:id="rId78"/>
    <p:sldId id="297" r:id="rId79"/>
    <p:sldId id="298" r:id="rId80"/>
    <p:sldId id="299" r:id="rId81"/>
    <p:sldId id="300" r:id="rId82"/>
    <p:sldId id="301" r:id="rId83"/>
    <p:sldId id="302" r:id="rId84"/>
    <p:sldId id="303" r:id="rId85"/>
    <p:sldId id="304" r:id="rId86"/>
    <p:sldId id="539" r:id="rId87"/>
    <p:sldId id="305" r:id="rId88"/>
    <p:sldId id="540" r:id="rId89"/>
    <p:sldId id="306" r:id="rId90"/>
    <p:sldId id="541" r:id="rId91"/>
    <p:sldId id="307" r:id="rId92"/>
    <p:sldId id="542" r:id="rId93"/>
    <p:sldId id="308" r:id="rId94"/>
    <p:sldId id="309" r:id="rId95"/>
    <p:sldId id="543" r:id="rId96"/>
    <p:sldId id="310" r:id="rId97"/>
    <p:sldId id="544" r:id="rId98"/>
    <p:sldId id="311" r:id="rId99"/>
    <p:sldId id="545" r:id="rId100"/>
    <p:sldId id="312" r:id="rId101"/>
    <p:sldId id="546" r:id="rId102"/>
    <p:sldId id="313" r:id="rId103"/>
    <p:sldId id="547" r:id="rId104"/>
    <p:sldId id="314" r:id="rId105"/>
    <p:sldId id="548" r:id="rId106"/>
    <p:sldId id="315" r:id="rId107"/>
    <p:sldId id="316" r:id="rId108"/>
    <p:sldId id="317" r:id="rId109"/>
    <p:sldId id="318" r:id="rId110"/>
    <p:sldId id="319" r:id="rId111"/>
    <p:sldId id="320" r:id="rId112"/>
    <p:sldId id="321" r:id="rId113"/>
    <p:sldId id="322" r:id="rId114"/>
    <p:sldId id="323" r:id="rId115"/>
    <p:sldId id="324" r:id="rId116"/>
    <p:sldId id="325" r:id="rId117"/>
    <p:sldId id="326" r:id="rId118"/>
    <p:sldId id="327" r:id="rId119"/>
    <p:sldId id="328" r:id="rId120"/>
    <p:sldId id="329" r:id="rId121"/>
    <p:sldId id="330" r:id="rId122"/>
    <p:sldId id="331" r:id="rId123"/>
    <p:sldId id="332" r:id="rId124"/>
    <p:sldId id="333" r:id="rId125"/>
    <p:sldId id="334" r:id="rId126"/>
    <p:sldId id="335" r:id="rId127"/>
    <p:sldId id="336" r:id="rId128"/>
    <p:sldId id="337" r:id="rId129"/>
    <p:sldId id="338" r:id="rId130"/>
    <p:sldId id="339" r:id="rId131"/>
    <p:sldId id="340" r:id="rId132"/>
    <p:sldId id="341" r:id="rId133"/>
    <p:sldId id="342" r:id="rId134"/>
    <p:sldId id="343" r:id="rId135"/>
    <p:sldId id="344" r:id="rId136"/>
    <p:sldId id="346" r:id="rId137"/>
    <p:sldId id="347" r:id="rId138"/>
    <p:sldId id="348" r:id="rId139"/>
    <p:sldId id="549" r:id="rId140"/>
    <p:sldId id="349" r:id="rId141"/>
    <p:sldId id="550" r:id="rId142"/>
    <p:sldId id="350" r:id="rId143"/>
    <p:sldId id="551" r:id="rId144"/>
    <p:sldId id="351" r:id="rId145"/>
    <p:sldId id="352" r:id="rId146"/>
    <p:sldId id="353" r:id="rId147"/>
    <p:sldId id="354" r:id="rId148"/>
    <p:sldId id="355" r:id="rId149"/>
    <p:sldId id="356" r:id="rId150"/>
    <p:sldId id="357" r:id="rId151"/>
    <p:sldId id="358" r:id="rId152"/>
    <p:sldId id="359" r:id="rId153"/>
    <p:sldId id="360" r:id="rId154"/>
    <p:sldId id="362" r:id="rId155"/>
    <p:sldId id="363" r:id="rId156"/>
    <p:sldId id="364" r:id="rId157"/>
    <p:sldId id="365" r:id="rId158"/>
    <p:sldId id="366" r:id="rId159"/>
    <p:sldId id="367" r:id="rId160"/>
    <p:sldId id="552" r:id="rId161"/>
    <p:sldId id="368" r:id="rId162"/>
    <p:sldId id="369" r:id="rId163"/>
    <p:sldId id="370" r:id="rId164"/>
    <p:sldId id="371" r:id="rId165"/>
    <p:sldId id="372" r:id="rId166"/>
    <p:sldId id="373" r:id="rId167"/>
    <p:sldId id="374" r:id="rId168"/>
    <p:sldId id="375" r:id="rId169"/>
    <p:sldId id="376" r:id="rId170"/>
    <p:sldId id="377" r:id="rId171"/>
    <p:sldId id="378" r:id="rId172"/>
    <p:sldId id="379" r:id="rId173"/>
    <p:sldId id="380" r:id="rId174"/>
    <p:sldId id="381" r:id="rId175"/>
    <p:sldId id="382" r:id="rId176"/>
    <p:sldId id="383" r:id="rId177"/>
    <p:sldId id="384" r:id="rId178"/>
    <p:sldId id="385" r:id="rId179"/>
    <p:sldId id="386" r:id="rId180"/>
    <p:sldId id="387" r:id="rId181"/>
    <p:sldId id="388" r:id="rId182"/>
    <p:sldId id="389" r:id="rId183"/>
    <p:sldId id="390" r:id="rId184"/>
    <p:sldId id="391" r:id="rId185"/>
    <p:sldId id="392" r:id="rId186"/>
    <p:sldId id="393" r:id="rId187"/>
    <p:sldId id="394" r:id="rId188"/>
    <p:sldId id="395" r:id="rId189"/>
    <p:sldId id="396" r:id="rId190"/>
    <p:sldId id="398" r:id="rId191"/>
    <p:sldId id="399" r:id="rId192"/>
    <p:sldId id="400" r:id="rId193"/>
    <p:sldId id="401" r:id="rId194"/>
    <p:sldId id="402" r:id="rId195"/>
    <p:sldId id="403" r:id="rId196"/>
    <p:sldId id="404" r:id="rId197"/>
    <p:sldId id="405" r:id="rId198"/>
    <p:sldId id="406" r:id="rId199"/>
    <p:sldId id="407" r:id="rId200"/>
    <p:sldId id="408" r:id="rId201"/>
    <p:sldId id="409" r:id="rId202"/>
    <p:sldId id="410" r:id="rId203"/>
    <p:sldId id="411" r:id="rId204"/>
    <p:sldId id="412" r:id="rId205"/>
    <p:sldId id="413" r:id="rId206"/>
    <p:sldId id="414" r:id="rId207"/>
    <p:sldId id="415" r:id="rId208"/>
    <p:sldId id="416" r:id="rId209"/>
    <p:sldId id="417" r:id="rId210"/>
    <p:sldId id="418" r:id="rId211"/>
    <p:sldId id="419" r:id="rId212"/>
    <p:sldId id="421" r:id="rId213"/>
    <p:sldId id="422" r:id="rId214"/>
    <p:sldId id="423" r:id="rId215"/>
    <p:sldId id="424" r:id="rId216"/>
    <p:sldId id="425" r:id="rId217"/>
    <p:sldId id="426" r:id="rId218"/>
    <p:sldId id="427" r:id="rId219"/>
    <p:sldId id="428" r:id="rId220"/>
    <p:sldId id="429" r:id="rId221"/>
    <p:sldId id="430" r:id="rId222"/>
    <p:sldId id="431" r:id="rId223"/>
    <p:sldId id="432" r:id="rId224"/>
    <p:sldId id="433" r:id="rId225"/>
    <p:sldId id="434" r:id="rId226"/>
    <p:sldId id="435" r:id="rId227"/>
    <p:sldId id="436" r:id="rId228"/>
    <p:sldId id="437" r:id="rId229"/>
    <p:sldId id="438" r:id="rId230"/>
    <p:sldId id="439" r:id="rId231"/>
    <p:sldId id="440" r:id="rId232"/>
    <p:sldId id="441" r:id="rId233"/>
    <p:sldId id="442" r:id="rId234"/>
    <p:sldId id="443" r:id="rId235"/>
    <p:sldId id="444" r:id="rId236"/>
    <p:sldId id="445" r:id="rId237"/>
    <p:sldId id="446" r:id="rId238"/>
    <p:sldId id="447" r:id="rId239"/>
    <p:sldId id="448" r:id="rId240"/>
    <p:sldId id="449" r:id="rId241"/>
    <p:sldId id="450" r:id="rId242"/>
    <p:sldId id="553" r:id="rId243"/>
    <p:sldId id="554" r:id="rId244"/>
    <p:sldId id="451" r:id="rId245"/>
    <p:sldId id="452" r:id="rId246"/>
    <p:sldId id="453" r:id="rId247"/>
    <p:sldId id="454" r:id="rId248"/>
    <p:sldId id="455" r:id="rId249"/>
    <p:sldId id="456" r:id="rId250"/>
    <p:sldId id="457" r:id="rId251"/>
    <p:sldId id="458" r:id="rId252"/>
    <p:sldId id="459" r:id="rId253"/>
    <p:sldId id="460" r:id="rId254"/>
    <p:sldId id="461" r:id="rId255"/>
    <p:sldId id="469" r:id="rId256"/>
    <p:sldId id="470" r:id="rId257"/>
    <p:sldId id="471" r:id="rId258"/>
    <p:sldId id="472" r:id="rId259"/>
    <p:sldId id="473" r:id="rId260"/>
    <p:sldId id="474" r:id="rId261"/>
    <p:sldId id="475" r:id="rId262"/>
    <p:sldId id="476" r:id="rId263"/>
    <p:sldId id="477" r:id="rId264"/>
    <p:sldId id="478" r:id="rId265"/>
    <p:sldId id="479" r:id="rId266"/>
    <p:sldId id="480" r:id="rId267"/>
    <p:sldId id="481" r:id="rId268"/>
    <p:sldId id="482" r:id="rId269"/>
    <p:sldId id="484" r:id="rId270"/>
    <p:sldId id="485" r:id="rId271"/>
    <p:sldId id="486" r:id="rId272"/>
    <p:sldId id="487" r:id="rId273"/>
    <p:sldId id="488" r:id="rId274"/>
    <p:sldId id="489" r:id="rId275"/>
    <p:sldId id="490" r:id="rId276"/>
    <p:sldId id="491" r:id="rId277"/>
    <p:sldId id="566" r:id="rId278"/>
    <p:sldId id="492" r:id="rId279"/>
    <p:sldId id="567" r:id="rId280"/>
    <p:sldId id="568" r:id="rId281"/>
    <p:sldId id="569" r:id="rId282"/>
    <p:sldId id="570" r:id="rId283"/>
    <p:sldId id="493" r:id="rId284"/>
    <p:sldId id="494" r:id="rId285"/>
    <p:sldId id="495" r:id="rId286"/>
    <p:sldId id="496" r:id="rId287"/>
    <p:sldId id="497" r:id="rId288"/>
    <p:sldId id="498" r:id="rId289"/>
    <p:sldId id="527" r:id="rId290"/>
    <p:sldId id="528" r:id="rId291"/>
    <p:sldId id="529" r:id="rId292"/>
    <p:sldId id="522" r:id="rId293"/>
    <p:sldId id="523" r:id="rId294"/>
    <p:sldId id="524" r:id="rId295"/>
    <p:sldId id="525" r:id="rId296"/>
    <p:sldId id="526" r:id="rId297"/>
    <p:sldId id="556" r:id="rId298"/>
    <p:sldId id="557" r:id="rId299"/>
    <p:sldId id="558" r:id="rId300"/>
    <p:sldId id="559" r:id="rId301"/>
    <p:sldId id="560" r:id="rId302"/>
    <p:sldId id="561" r:id="rId303"/>
    <p:sldId id="562" r:id="rId304"/>
    <p:sldId id="563" r:id="rId305"/>
    <p:sldId id="564" r:id="rId306"/>
    <p:sldId id="565" r:id="rId307"/>
    <p:sldId id="571" r:id="rId308"/>
    <p:sldId id="572" r:id="rId309"/>
    <p:sldId id="573" r:id="rId310"/>
    <p:sldId id="574" r:id="rId311"/>
    <p:sldId id="575" r:id="rId312"/>
    <p:sldId id="576" r:id="rId313"/>
    <p:sldId id="577" r:id="rId314"/>
    <p:sldId id="578" r:id="rId315"/>
    <p:sldId id="579" r:id="rId316"/>
    <p:sldId id="580" r:id="rId317"/>
    <p:sldId id="581" r:id="rId318"/>
    <p:sldId id="582" r:id="rId319"/>
    <p:sldId id="583" r:id="rId320"/>
    <p:sldId id="584" r:id="rId321"/>
    <p:sldId id="585" r:id="rId322"/>
    <p:sldId id="586" r:id="rId323"/>
    <p:sldId id="587" r:id="rId324"/>
    <p:sldId id="588" r:id="rId325"/>
    <p:sldId id="589" r:id="rId326"/>
    <p:sldId id="590" r:id="rId327"/>
    <p:sldId id="591" r:id="rId328"/>
    <p:sldId id="592" r:id="rId329"/>
    <p:sldId id="593" r:id="rId330"/>
    <p:sldId id="594" r:id="rId331"/>
    <p:sldId id="595" r:id="rId332"/>
    <p:sldId id="596" r:id="rId333"/>
    <p:sldId id="555" r:id="rId3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presProps" Target="presProp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theme" Target="theme/theme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viewProps" Target="viewProp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14-03-2024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14-03-2024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14-03-2024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testing using Playwright </a:t>
            </a:r>
          </a:p>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2362558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Tree>
    <p:extLst>
      <p:ext uri="{BB962C8B-B14F-4D97-AF65-F5344CB8AC3E}">
        <p14:creationId xmlns:p14="http://schemas.microsoft.com/office/powerpoint/2010/main" val="18419652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a:p>
            <a:pPr lvl="1"/>
            <a:r>
              <a:rPr lang="en-US" dirty="0"/>
              <a:t>By utilizing these actions, you can accurately simulate user interactions with your web application and validate its functionality in automated tests using Playwright.</a:t>
            </a:r>
            <a:endParaRPr lang="en-IN" dirty="0"/>
          </a:p>
        </p:txBody>
      </p:sp>
    </p:spTree>
    <p:extLst>
      <p:ext uri="{BB962C8B-B14F-4D97-AF65-F5344CB8AC3E}">
        <p14:creationId xmlns:p14="http://schemas.microsoft.com/office/powerpoint/2010/main" val="1309336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fontScale="85000" lnSpcReduction="20000"/>
          </a:bodyPr>
          <a:lstStyle/>
          <a:p>
            <a:r>
              <a:rPr lang="en-US" dirty="0"/>
              <a:t>When automating tests with Playwright, selecting elements accurately is crucial for interacting with them effectively. Here's an overview of selecting elements using various types of selectors:</a:t>
            </a:r>
          </a:p>
          <a:p>
            <a:endParaRPr lang="en-US" dirty="0"/>
          </a:p>
          <a:p>
            <a:r>
              <a:rPr lang="en-US" dirty="0"/>
              <a:t>CSS Selectors:</a:t>
            </a:r>
          </a:p>
          <a:p>
            <a:endParaRPr lang="en-US" dirty="0"/>
          </a:p>
          <a:p>
            <a:r>
              <a:rPr lang="en-US" dirty="0"/>
              <a:t>CSS selectors are the most commonly used method for selecting elements in web automation. They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t>page.click</a:t>
            </a:r>
            <a:r>
              <a:rPr lang="en-US" dirty="0"/>
              <a:t>('</a:t>
            </a:r>
            <a:r>
              <a:rPr lang="en-US" dirty="0" err="1"/>
              <a:t>button:contains</a:t>
            </a:r>
            <a:r>
              <a:rPr lang="en-US" dirty="0"/>
              <a:t>("Submit")'); // </a:t>
            </a:r>
            <a:r>
              <a:rPr lang="en-US" dirty="0" err="1"/>
              <a:t>clciks</a:t>
            </a:r>
            <a:r>
              <a:rPr lang="en-US" dirty="0"/>
              <a:t>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Tree>
    <p:extLst>
      <p:ext uri="{BB962C8B-B14F-4D97-AF65-F5344CB8AC3E}">
        <p14:creationId xmlns:p14="http://schemas.microsoft.com/office/powerpoint/2010/main" val="41680698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title"/>
          </p:nvPr>
        </p:nvSpPr>
        <p:spPr/>
        <p:txBody>
          <a:bodyPr/>
          <a:lstStyle/>
          <a:p>
            <a:r>
              <a:rPr lang="en-IN" dirty="0"/>
              <a:t>Waiting for elements</a:t>
            </a:r>
          </a:p>
        </p:txBody>
      </p:sp>
      <p:sp>
        <p:nvSpPr>
          <p:cNvPr id="5" name="Content Placeholder 4">
            <a:extLst>
              <a:ext uri="{FF2B5EF4-FFF2-40B4-BE49-F238E27FC236}">
                <a16:creationId xmlns:a16="http://schemas.microsoft.com/office/drawing/2014/main" id="{9A33E55C-1FEE-43C1-A323-F04B85D690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Playwright provides several methods for waiting for elements to appear or become visible:</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3855587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endParaRPr lang="en-US" dirty="0"/>
          </a:p>
          <a:p>
            <a:endParaRPr lang="en-US" dirty="0"/>
          </a:p>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Tree>
    <p:extLst>
      <p:ext uri="{BB962C8B-B14F-4D97-AF65-F5344CB8AC3E}">
        <p14:creationId xmlns:p14="http://schemas.microsoft.com/office/powerpoint/2010/main" val="13865066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endParaRPr lang="en-US" dirty="0"/>
          </a:p>
          <a:p>
            <a:endParaRPr lang="en-US" dirty="0"/>
          </a:p>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endParaRPr lang="en-IN" dirty="0"/>
          </a:p>
          <a:p>
            <a:endParaRPr lang="en-IN" dirty="0"/>
          </a:p>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endParaRPr lang="en-US" dirty="0"/>
          </a:p>
          <a:p>
            <a:endParaRPr lang="en-US" dirty="0"/>
          </a:p>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849881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lnSpcReduction="10000"/>
          </a:bodyPr>
          <a:lstStyle/>
          <a:p>
            <a:endParaRPr lang="en-US" dirty="0"/>
          </a:p>
          <a:p>
            <a:endParaRPr lang="en-US" dirty="0"/>
          </a:p>
          <a:p>
            <a:r>
              <a:rPr lang="en-US" dirty="0"/>
              <a:t>Playwright allows you to wait for specific events to occur on the page, such as 'navigation', 'dialog', or 'download'.</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a:p>
            <a:r>
              <a:rPr lang="en-US" dirty="0"/>
              <a:t>By utilizing these waiting strategies, you can ensure that your tests are robust and can handle dynamic content and asynchronous behavior on the web page effectively.</a:t>
            </a:r>
            <a:endParaRPr lang="en-IN" dirty="0"/>
          </a:p>
        </p:txBody>
      </p:sp>
    </p:spTree>
    <p:extLst>
      <p:ext uri="{BB962C8B-B14F-4D97-AF65-F5344CB8AC3E}">
        <p14:creationId xmlns:p14="http://schemas.microsoft.com/office/powerpoint/2010/main" val="12313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reporting </a:t>
            </a:r>
          </a:p>
          <a:p>
            <a:pPr lvl="1"/>
            <a:r>
              <a:rPr lang="en-US" sz="2400" dirty="0"/>
              <a:t>HTML</a:t>
            </a:r>
          </a:p>
          <a:p>
            <a:pPr lvl="1"/>
            <a:r>
              <a:rPr lang="en-US" sz="2400" dirty="0"/>
              <a:t>JSON</a:t>
            </a:r>
          </a:p>
          <a:p>
            <a:pPr lvl="1"/>
            <a:r>
              <a:rPr lang="en-US" sz="2400" dirty="0"/>
              <a:t>Dot</a:t>
            </a:r>
          </a:p>
          <a:p>
            <a:pPr lvl="1"/>
            <a:r>
              <a:rPr lang="en-US" sz="2400" dirty="0"/>
              <a:t>Line</a:t>
            </a:r>
          </a:p>
          <a:p>
            <a:pPr lvl="1"/>
            <a:endParaRPr lang="en-IN" sz="2400" dirty="0"/>
          </a:p>
        </p:txBody>
      </p:sp>
    </p:spTree>
    <p:extLst>
      <p:ext uri="{BB962C8B-B14F-4D97-AF65-F5344CB8AC3E}">
        <p14:creationId xmlns:p14="http://schemas.microsoft.com/office/powerpoint/2010/main" val="877794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fontScale="70000" lnSpcReduction="20000"/>
          </a:bodyPr>
          <a:lstStyle/>
          <a:p>
            <a:endParaRPr lang="en-US" dirty="0"/>
          </a:p>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p:txBody>
      </p:sp>
    </p:spTree>
    <p:extLst>
      <p:ext uri="{BB962C8B-B14F-4D97-AF65-F5344CB8AC3E}">
        <p14:creationId xmlns:p14="http://schemas.microsoft.com/office/powerpoint/2010/main" val="15647187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 Pages, and Elements: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fontScale="85000" lnSpcReduction="10000"/>
          </a:bodyPr>
          <a:lstStyle/>
          <a:p>
            <a:endParaRPr lang="en-US" dirty="0"/>
          </a:p>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r>
              <a:rPr lang="en-US" dirty="0">
                <a:solidFill>
                  <a:srgbClr val="FF0000"/>
                </a:solidFill>
              </a:rPr>
              <a:t>Question: How can you create a new page in Playwright?</a:t>
            </a:r>
          </a:p>
          <a:p>
            <a:r>
              <a:rPr lang="en-US" dirty="0"/>
              <a:t>Answer: You can create a new page in Playwright using the </a:t>
            </a:r>
            <a:r>
              <a:rPr lang="en-US" dirty="0" err="1"/>
              <a:t>newPage</a:t>
            </a:r>
            <a:r>
              <a:rPr lang="en-US" dirty="0"/>
              <a:t>() method of a browser instance.</a:t>
            </a:r>
          </a:p>
          <a:p>
            <a:r>
              <a:rPr lang="en-US" dirty="0">
                <a:solidFill>
                  <a:srgbClr val="FF0000"/>
                </a:solidFill>
              </a:rPr>
              <a:t>Question: Describe an element handle in Playwright.</a:t>
            </a:r>
          </a:p>
          <a:p>
            <a:r>
              <a:rPr lang="en-US" dirty="0"/>
              <a:t>Answer: An element handle in Playwright is a reference to a specific element on a web page. It provides methods for interacting with the element, such as clicking, typing, and querying its properties.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fontScale="92500" lnSpcReduction="10000"/>
          </a:bodyPr>
          <a:lstStyle/>
          <a:p>
            <a:r>
              <a:rPr lang="en-US" dirty="0">
                <a:solidFill>
                  <a:srgbClr val="FF0000"/>
                </a:solidFill>
              </a:rPr>
              <a:t>Question: How can you navigate to a URL in Playwright?</a:t>
            </a:r>
          </a:p>
          <a:p>
            <a:r>
              <a:rPr lang="en-US" dirty="0"/>
              <a:t>Answer: You can navigate to a URL in Playwright using the </a:t>
            </a:r>
            <a:r>
              <a:rPr lang="en-US" dirty="0" err="1"/>
              <a:t>goto</a:t>
            </a:r>
            <a:r>
              <a:rPr lang="en-US" dirty="0"/>
              <a:t>() method of a page object.</a:t>
            </a:r>
          </a:p>
          <a:p>
            <a:r>
              <a:rPr lang="en-US" dirty="0">
                <a:solidFill>
                  <a:srgbClr val="FF0000"/>
                </a:solidFill>
              </a:rPr>
              <a:t>Question: What is the purpose of navigation events in Playwright?</a:t>
            </a:r>
          </a:p>
          <a:p>
            <a:r>
              <a:rPr lang="en-US" dirty="0"/>
              <a:t>Answer: Navigation events in Playwright allow you to track the progress of page navigation, such as when the page starts loading, completes loading, or encounters an error.</a:t>
            </a:r>
          </a:p>
          <a:p>
            <a:r>
              <a:rPr lang="en-US" dirty="0">
                <a:solidFill>
                  <a:srgbClr val="FF0000"/>
                </a:solidFill>
              </a:rPr>
              <a:t>Question: How can you wait for navigation to complete in Playwright?</a:t>
            </a:r>
          </a:p>
          <a:p>
            <a:r>
              <a:rPr lang="en-US" dirty="0"/>
              <a:t>Answer: You can wait for navigation to complete in Playwright using the </a:t>
            </a:r>
            <a:r>
              <a:rPr lang="en-US" dirty="0" err="1"/>
              <a:t>waitForNavigation</a:t>
            </a:r>
            <a:r>
              <a:rPr lang="en-US" dirty="0"/>
              <a:t>() method of a page object.</a:t>
            </a:r>
            <a:endParaRPr lang="en-IN" dirty="0"/>
          </a:p>
        </p:txBody>
      </p:sp>
    </p:spTree>
    <p:extLst>
      <p:ext uri="{BB962C8B-B14F-4D97-AF65-F5344CB8AC3E}">
        <p14:creationId xmlns:p14="http://schemas.microsoft.com/office/powerpoint/2010/main" val="23549816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fontScale="85000" lnSpcReduction="20000"/>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 A page is considered to be in a 'load' state when it is actively loading resources, while it is in a </a:t>
            </a:r>
            <a:r>
              <a:rPr lang="en-US" dirty="0">
                <a:highlight>
                  <a:srgbClr val="FFFF00"/>
                </a:highlight>
              </a:rPr>
              <a:t>'</a:t>
            </a:r>
            <a:r>
              <a:rPr lang="en-US" dirty="0" err="1">
                <a:highlight>
                  <a:srgbClr val="FFFF00"/>
                </a:highlight>
              </a:rPr>
              <a:t>networkidle</a:t>
            </a:r>
            <a:r>
              <a:rPr lang="en-US" dirty="0"/>
              <a:t>' state when there are no more network connections after a period of time.</a:t>
            </a:r>
          </a:p>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p:txBody>
      </p:sp>
    </p:spTree>
    <p:extLst>
      <p:ext uri="{BB962C8B-B14F-4D97-AF65-F5344CB8AC3E}">
        <p14:creationId xmlns:p14="http://schemas.microsoft.com/office/powerpoint/2010/main" val="40655608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p:txBody>
      </p:sp>
    </p:spTree>
    <p:extLst>
      <p:ext uri="{BB962C8B-B14F-4D97-AF65-F5344CB8AC3E}">
        <p14:creationId xmlns:p14="http://schemas.microsoft.com/office/powerpoint/2010/main" val="8981459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How do you interact with input fields in Playwright?</a:t>
            </a:r>
          </a:p>
          <a:p>
            <a:r>
              <a:rPr lang="en-US" dirty="0"/>
              <a:t>Answer: You can interact with input fields in Playwright using the fill() methods of an element handle.</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fontScale="92500" lnSpcReduction="20000"/>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r>
              <a:rPr lang="en-US" dirty="0">
                <a:solidFill>
                  <a:srgbClr val="FF0000"/>
                </a:solidFill>
              </a:rPr>
              <a:t>Question: What method do you use to type text into an input field in Playwright?</a:t>
            </a:r>
          </a:p>
          <a:p>
            <a:r>
              <a:rPr lang="en-US" dirty="0"/>
              <a:t>Answer: You can type text into an input field in Playwright using the fill() method of an element handle.</a:t>
            </a:r>
          </a:p>
          <a:p>
            <a:r>
              <a:rPr lang="en-US" dirty="0">
                <a:solidFill>
                  <a:srgbClr val="FF0000"/>
                </a:solidFill>
              </a:rPr>
              <a:t>Question: Provide examples of other user actions you can perform with Playwright.</a:t>
            </a:r>
          </a:p>
          <a:p>
            <a:r>
              <a:rPr lang="en-US" dirty="0"/>
              <a:t>Answer: Other user actions in Playwright include scrolling, hovering, double-clicking, right-clicking, and dragging elements.</a:t>
            </a:r>
            <a:endParaRPr lang="en-IN" dirty="0"/>
          </a:p>
        </p:txBody>
      </p:sp>
    </p:spTree>
    <p:extLst>
      <p:ext uri="{BB962C8B-B14F-4D97-AF65-F5344CB8AC3E}">
        <p14:creationId xmlns:p14="http://schemas.microsoft.com/office/powerpoint/2010/main" val="2144176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lnSpcReduction="10000"/>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a:p>
            <a:r>
              <a:rPr lang="en-US" dirty="0">
                <a:solidFill>
                  <a:srgbClr val="FF0000"/>
                </a:solidFill>
              </a:rPr>
              <a:t>Question: How can you select an element using an XPath expression in Playwright?</a:t>
            </a:r>
          </a:p>
          <a:p>
            <a:r>
              <a:rPr lang="en-US" dirty="0"/>
              <a:t>Answer: You can select an element using an XPath expression in Playwright using the locator() method with the XPath selector.</a:t>
            </a:r>
            <a:endParaRPr lang="en-IN" dirty="0"/>
          </a:p>
        </p:txBody>
      </p:sp>
    </p:spTree>
    <p:extLst>
      <p:ext uri="{BB962C8B-B14F-4D97-AF65-F5344CB8AC3E}">
        <p14:creationId xmlns:p14="http://schemas.microsoft.com/office/powerpoint/2010/main" val="5715842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fontScale="85000" lnSpcReduction="20000"/>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a:p>
            <a:r>
              <a:rPr lang="en-US" dirty="0">
                <a:solidFill>
                  <a:srgbClr val="FF0000"/>
                </a:solidFill>
              </a:rPr>
              <a:t>Question: Name at least three methods for waiting for elements in Playwright.</a:t>
            </a:r>
          </a:p>
          <a:p>
            <a:r>
              <a:rPr lang="en-US" dirty="0"/>
              <a:t>Answer: Playwright provides </a:t>
            </a:r>
            <a:r>
              <a:rPr lang="en-US" dirty="0" err="1"/>
              <a:t>waitForSelector</a:t>
            </a:r>
            <a:r>
              <a:rPr lang="en-US" dirty="0"/>
              <a:t>(), </a:t>
            </a:r>
            <a:r>
              <a:rPr lang="en-US" dirty="0" err="1"/>
              <a:t>waitForXPath</a:t>
            </a:r>
            <a:r>
              <a:rPr lang="en-US" dirty="0"/>
              <a:t>(), and </a:t>
            </a:r>
            <a:r>
              <a:rPr lang="en-US" dirty="0" err="1"/>
              <a:t>waitForFunction</a:t>
            </a:r>
            <a:r>
              <a:rPr lang="en-US" dirty="0"/>
              <a:t>() methods for waiting for elements.</a:t>
            </a:r>
          </a:p>
          <a:p>
            <a:r>
              <a:rPr lang="en-US" dirty="0">
                <a:solidFill>
                  <a:srgbClr val="FF0000"/>
                </a:solidFill>
              </a:rPr>
              <a:t>Question: Describe a scenario where waiting for elements is necessary for writing robust tests.</a:t>
            </a:r>
          </a:p>
          <a:p>
            <a:r>
              <a:rPr lang="en-US" dirty="0"/>
              <a:t>Answer: Waiting for elements is necessary when testing dynamic web applications where elements may appear or disappear based on user actions or server responses. It ensures that the tests are reliable and not prone to flakiness.</a:t>
            </a:r>
            <a:endParaRPr lang="en-IN" dirty="0"/>
          </a:p>
        </p:txBody>
      </p:sp>
    </p:spTree>
    <p:extLst>
      <p:ext uri="{BB962C8B-B14F-4D97-AF65-F5344CB8AC3E}">
        <p14:creationId xmlns:p14="http://schemas.microsoft.com/office/powerpoint/2010/main" val="30410347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lstStyle/>
          <a:p>
            <a:r>
              <a:rPr lang="en-US" sz="2600" dirty="0"/>
              <a:t>Running tests in slow motion </a:t>
            </a:r>
          </a:p>
          <a:p>
            <a:r>
              <a:rPr lang="en-US" sz="2600" dirty="0"/>
              <a:t>Running tests in trace mode – trace.zip</a:t>
            </a:r>
          </a:p>
          <a:p>
            <a:r>
              <a:rPr lang="en-US" sz="2600" dirty="0"/>
              <a:t>How to take screenshots </a:t>
            </a:r>
          </a:p>
          <a:p>
            <a:r>
              <a:rPr lang="en-US" sz="2600" dirty="0"/>
              <a:t>How to record videos </a:t>
            </a:r>
            <a:endParaRPr lang="en-IN" dirty="0"/>
          </a:p>
        </p:txBody>
      </p:sp>
    </p:spTree>
    <p:extLst>
      <p:ext uri="{BB962C8B-B14F-4D97-AF65-F5344CB8AC3E}">
        <p14:creationId xmlns:p14="http://schemas.microsoft.com/office/powerpoint/2010/main" val="404153570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fontScale="92500"/>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as well as simulating gestures like </a:t>
            </a:r>
            <a:r>
              <a:rPr lang="en-US" dirty="0">
                <a:highlight>
                  <a:srgbClr val="FFFF00"/>
                </a:highlight>
              </a:rPr>
              <a:t>pinch, zoom, and swipe</a:t>
            </a:r>
            <a:r>
              <a:rPr lang="en-US" dirty="0"/>
              <a:t>. </a:t>
            </a:r>
          </a:p>
          <a:p>
            <a:r>
              <a:rPr lang="en-US" dirty="0"/>
              <a:t>These advanced interactions are crucial for accurately testing modern web applications that heavily rely on dynamic and interactive user interfaces. </a:t>
            </a:r>
          </a:p>
          <a:p>
            <a:r>
              <a:rPr lang="en-US" dirty="0"/>
              <a:t>With Playwright, testers can simulate these interactions programmatically to ensure comprehensive test coverage and better mimic real user behavior.</a:t>
            </a:r>
            <a:endParaRPr lang="en-IN" dirty="0"/>
          </a:p>
        </p:txBody>
      </p:sp>
    </p:spTree>
    <p:extLst>
      <p:ext uri="{BB962C8B-B14F-4D97-AF65-F5344CB8AC3E}">
        <p14:creationId xmlns:p14="http://schemas.microsoft.com/office/powerpoint/2010/main" val="21307210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fontScale="92500" lnSpcReduction="20000"/>
          </a:bodyPr>
          <a:lstStyle/>
          <a:p>
            <a:r>
              <a:rPr lang="en-US" dirty="0"/>
              <a:t>File uploads and downloads in Playwright refer to the capability of interacting with file input elements to upload files from the local system to a web application and downloading files from the web application to the local system. </a:t>
            </a:r>
          </a:p>
          <a:p>
            <a:r>
              <a:rPr lang="en-US" dirty="0"/>
              <a:t>Playwright provides APIs to automate these interactions, allowing testers to simulate file uploads by setting the file path programmatically and initiate file downloads by clicking on download buttons or links. </a:t>
            </a:r>
          </a:p>
          <a:p>
            <a:r>
              <a:rPr lang="en-US" dirty="0"/>
              <a:t>This functionality is essential for testing scenarios where users need to upload documents, images, or other files, and verify that downloaded files are correct and accessible. </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fontScale="85000" lnSpcReduction="10000"/>
          </a:bodyPr>
          <a:lstStyle/>
          <a:p>
            <a:endParaRPr lang="en-US" dirty="0"/>
          </a:p>
          <a:p>
            <a:r>
              <a:rPr lang="en-US" b="1" dirty="0"/>
              <a:t>Drag-and-drop Interaction: </a:t>
            </a:r>
            <a:r>
              <a:rPr lang="en-US" dirty="0"/>
              <a:t>Drag-and-drop is a common user interaction pattern where users click and hold on an element, drag it to a different location, and then release the mouse button to drop it.</a:t>
            </a:r>
          </a:p>
          <a:p>
            <a:endParaRPr lang="en-US" dirty="0"/>
          </a:p>
          <a:p>
            <a:r>
              <a:rPr lang="en-US" b="1" dirty="0"/>
              <a:t>Playwright Support: </a:t>
            </a:r>
            <a:r>
              <a:rPr lang="en-US" dirty="0"/>
              <a:t>Playwright provides methods to automate drag-and-drop interactions in web applications, allowing testers to simulate user actions programmatically.</a:t>
            </a:r>
          </a:p>
          <a:p>
            <a:endParaRPr lang="en-US" dirty="0"/>
          </a:p>
          <a:p>
            <a:r>
              <a:rPr lang="en-IN" dirty="0" err="1"/>
              <a:t>dragTo</a:t>
            </a:r>
            <a:r>
              <a:rPr lang="en-US" dirty="0"/>
              <a:t>() Method: This method help s to achieve </a:t>
            </a:r>
            <a:r>
              <a:rPr lang="en-US" dirty="0" err="1"/>
              <a:t>dragDrop</a:t>
            </a:r>
            <a:r>
              <a:rPr lang="en-US" dirty="0"/>
              <a:t>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Tree>
    <p:extLst>
      <p:ext uri="{BB962C8B-B14F-4D97-AF65-F5344CB8AC3E}">
        <p14:creationId xmlns:p14="http://schemas.microsoft.com/office/powerpoint/2010/main" val="3062876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p:txBody>
      </p:sp>
    </p:spTree>
    <p:extLst>
      <p:ext uri="{BB962C8B-B14F-4D97-AF65-F5344CB8AC3E}">
        <p14:creationId xmlns:p14="http://schemas.microsoft.com/office/powerpoint/2010/main" val="39489849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lnSpcReduction="20000"/>
          </a:bodyPr>
          <a:lstStyle/>
          <a:p>
            <a:r>
              <a:rPr lang="en-US" b="1" dirty="0"/>
              <a:t>Mouse Interaction</a:t>
            </a:r>
            <a:r>
              <a:rPr lang="en-US" dirty="0"/>
              <a:t>: Playwright supports various mouse interactions, including clicking, double-clicking, right-clicking, hovering, dragging, and dropping.</a:t>
            </a:r>
          </a:p>
          <a:p>
            <a:r>
              <a:rPr lang="en-US" b="1" dirty="0"/>
              <a:t>Event Triggering</a:t>
            </a:r>
            <a:r>
              <a:rPr lang="en-US" dirty="0"/>
              <a:t>: Test scripts can trigger keyboard and mouse events on specific elements or coordinates on the page, enabling precise control over user interactions.</a:t>
            </a:r>
          </a:p>
          <a:p>
            <a:r>
              <a:rPr lang="en-US" b="1" dirty="0"/>
              <a:t>Event Handling: </a:t>
            </a:r>
            <a:r>
              <a:rPr lang="en-US" dirty="0"/>
              <a:t>Web applications often respond to keyboard and mouse events by triggering actions or updating the UI. Playwright enables testers to verify correct event handling by observing changes in the application state.</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fontScale="92500" lnSpcReduction="10000"/>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r>
              <a:rPr lang="en-US" b="1" dirty="0"/>
              <a:t>Jest Integration</a:t>
            </a:r>
            <a:r>
              <a:rPr lang="en-US" dirty="0"/>
              <a:t>: Jest is a widely-used testing framework for JavaScript projects. With Playwright, developers can leverage Jest's powerful assertion library to write assertions that verify the behavior of web applications.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330728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a:t>
            </a:r>
          </a:p>
          <a:p>
            <a:pPr lvl="1"/>
            <a:r>
              <a:rPr lang="en-US" dirty="0"/>
              <a:t>i.e. parent window Chrome</a:t>
            </a:r>
          </a:p>
          <a:p>
            <a:pPr lvl="1"/>
            <a:r>
              <a:rPr lang="en-US" dirty="0"/>
              <a:t>Child window </a:t>
            </a:r>
            <a:r>
              <a:rPr lang="en-US" dirty="0" err="1"/>
              <a:t>Webkit</a:t>
            </a:r>
            <a:endParaRPr lang="en-IN" dirty="0"/>
          </a:p>
        </p:txBody>
      </p:sp>
    </p:spTree>
    <p:extLst>
      <p:ext uri="{BB962C8B-B14F-4D97-AF65-F5344CB8AC3E}">
        <p14:creationId xmlns:p14="http://schemas.microsoft.com/office/powerpoint/2010/main" val="28050358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Assertions play a crucial role in CI pipelines, where automated tests are executed regularly.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fontScale="77500" lnSpcReduction="20000"/>
          </a:bodyPr>
          <a:lstStyle/>
          <a:p>
            <a:r>
              <a:rPr lang="en-US" b="1" dirty="0"/>
              <a:t>Html Reporting: </a:t>
            </a:r>
            <a:r>
              <a:rPr lang="en-US" dirty="0"/>
              <a:t>Highly used default method of reporting by Playwright, The generated HTML reports will include information such as test names, statuses (passed, failed, or skipped), execution duration, and any associated error messages.</a:t>
            </a:r>
          </a:p>
          <a:p>
            <a:r>
              <a:rPr lang="en-US" b="1" dirty="0"/>
              <a:t>Allure</a:t>
            </a:r>
            <a:r>
              <a:rPr lang="en-US" dirty="0"/>
              <a:t>: Allure is a flexible test reporting framework that can generate HTML reports with rich visualization of test execution results.</a:t>
            </a:r>
          </a:p>
          <a:p>
            <a:r>
              <a:rPr lang="en-US" b="1" dirty="0" err="1"/>
              <a:t>Mochawesome</a:t>
            </a:r>
            <a:r>
              <a:rPr lang="en-US" dirty="0"/>
              <a:t>: </a:t>
            </a:r>
            <a:r>
              <a:rPr lang="en-US" dirty="0" err="1"/>
              <a:t>Mochawesome</a:t>
            </a:r>
            <a:r>
              <a:rPr lang="en-US" dirty="0"/>
              <a:t> is a reporter for Mocha that generates a HTML report with detailed test execution information.</a:t>
            </a:r>
          </a:p>
          <a:p>
            <a:r>
              <a:rPr lang="en-US" b="1" dirty="0"/>
              <a:t>Jest HTML Reporter</a:t>
            </a:r>
            <a:r>
              <a:rPr lang="en-US" dirty="0"/>
              <a:t>: Jest HTML Reporter is a custom reporter for Jest that generates a HTML report with detailed test results.</a:t>
            </a:r>
          </a:p>
          <a:p>
            <a:r>
              <a:rPr lang="en-US" b="1" dirty="0" err="1"/>
              <a:t>ReportPortal</a:t>
            </a:r>
            <a:r>
              <a:rPr lang="en-US" dirty="0"/>
              <a:t>: </a:t>
            </a:r>
            <a:r>
              <a:rPr lang="en-US" dirty="0" err="1"/>
              <a:t>ReportPortal</a:t>
            </a:r>
            <a:r>
              <a:rPr lang="en-US" dirty="0"/>
              <a:t> is a customizable test reporting and analysis platform that supports various test frameworks, including Playwright.</a:t>
            </a:r>
          </a:p>
          <a:p>
            <a:r>
              <a:rPr lang="en-US" b="1" dirty="0" err="1"/>
              <a:t>ExtentReports</a:t>
            </a:r>
            <a:r>
              <a:rPr lang="en-US" dirty="0"/>
              <a:t>: </a:t>
            </a:r>
            <a:r>
              <a:rPr lang="en-US" dirty="0" err="1"/>
              <a:t>ExtentReports</a:t>
            </a:r>
            <a:r>
              <a:rPr lang="en-US" dirty="0"/>
              <a:t> is a reporting library that allows you to generate interactive HTML reports with test execution details.</a:t>
            </a:r>
          </a:p>
          <a:p>
            <a:endParaRPr lang="en-IN" dirty="0"/>
          </a:p>
        </p:txBody>
      </p:sp>
    </p:spTree>
    <p:extLst>
      <p:ext uri="{BB962C8B-B14F-4D97-AF65-F5344CB8AC3E}">
        <p14:creationId xmlns:p14="http://schemas.microsoft.com/office/powerpoint/2010/main" val="22896347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expect(await </a:t>
            </a:r>
            <a:r>
              <a:rPr lang="en-US" dirty="0" err="1"/>
              <a:t>page.title</a:t>
            </a:r>
            <a:r>
              <a:rPr lang="en-US" dirty="0"/>
              <a:t>()).</a:t>
            </a:r>
            <a:r>
              <a:rPr lang="en-US" dirty="0" err="1"/>
              <a:t>toBe</a:t>
            </a:r>
            <a:r>
              <a:rPr lang="en-US" dirty="0"/>
              <a:t>('Expected Title');</a:t>
            </a:r>
            <a:endParaRPr lang="en-IN" dirty="0"/>
          </a:p>
        </p:txBody>
      </p:sp>
    </p:spTree>
    <p:extLst>
      <p:ext uri="{BB962C8B-B14F-4D97-AF65-F5344CB8AC3E}">
        <p14:creationId xmlns:p14="http://schemas.microsoft.com/office/powerpoint/2010/main" val="32220537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endParaRPr lang="en-US" dirty="0"/>
          </a:p>
          <a:p>
            <a:endParaRPr lang="en-US" dirty="0"/>
          </a:p>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endParaRPr lang="en-US" dirty="0"/>
          </a:p>
          <a:p>
            <a:endParaRPr lang="en-US" dirty="0"/>
          </a:p>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endParaRPr lang="en-US" dirty="0"/>
          </a:p>
          <a:p>
            <a:endParaRPr lang="en-US" dirty="0"/>
          </a:p>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fontScale="92500" lnSpcReduction="20000"/>
          </a:bodyPr>
          <a:lstStyle/>
          <a:p>
            <a:r>
              <a:rPr lang="en-US" dirty="0"/>
              <a:t>Using describe and it blocks allows you to create a clear and organized structure for your test suite, making it easier to understand and maintain.</a:t>
            </a:r>
            <a:endParaRPr lang="en-IN" dirty="0"/>
          </a:p>
        </p:txBody>
      </p:sp>
    </p:spTree>
    <p:extLst>
      <p:ext uri="{BB962C8B-B14F-4D97-AF65-F5344CB8AC3E}">
        <p14:creationId xmlns:p14="http://schemas.microsoft.com/office/powerpoint/2010/main" val="29822922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p:txBody>
          <a:bodyPr>
            <a:normAutofit fontScale="40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17077424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A6EC-CE26-4E82-898E-AA94DAAC093E}"/>
              </a:ext>
            </a:extLst>
          </p:cNvPr>
          <p:cNvSpPr>
            <a:spLocks noGrp="1"/>
          </p:cNvSpPr>
          <p:nvPr>
            <p:ph type="title"/>
          </p:nvPr>
        </p:nvSpPr>
        <p:spPr/>
        <p:txBody>
          <a:bodyPr/>
          <a:lstStyle/>
          <a:p>
            <a:r>
              <a:rPr lang="en-US" dirty="0"/>
              <a:t>Quiz - File uploads and downloads:</a:t>
            </a:r>
            <a:endParaRPr lang="en-IN" dirty="0"/>
          </a:p>
        </p:txBody>
      </p:sp>
      <p:sp>
        <p:nvSpPr>
          <p:cNvPr id="3" name="Content Placeholder 2">
            <a:extLst>
              <a:ext uri="{FF2B5EF4-FFF2-40B4-BE49-F238E27FC236}">
                <a16:creationId xmlns:a16="http://schemas.microsoft.com/office/drawing/2014/main" id="{D559FD7D-6ED6-4D2F-A10D-F49DC9921D51}"/>
              </a:ext>
            </a:extLst>
          </p:cNvPr>
          <p:cNvSpPr>
            <a:spLocks noGrp="1"/>
          </p:cNvSpPr>
          <p:nvPr>
            <p:ph idx="1"/>
          </p:nvPr>
        </p:nvSpPr>
        <p:spPr/>
        <p:txBody>
          <a:bodyPr>
            <a:normAutofit/>
          </a:bodyPr>
          <a:lstStyle/>
          <a:p>
            <a:r>
              <a:rPr lang="en-US" dirty="0">
                <a:solidFill>
                  <a:srgbClr val="FF0000"/>
                </a:solidFill>
              </a:rPr>
              <a:t>Question: How can you upload a file using Playwright?</a:t>
            </a:r>
          </a:p>
          <a:p>
            <a:r>
              <a:rPr lang="en-US" dirty="0"/>
              <a:t>Answer: You can use the </a:t>
            </a:r>
            <a:r>
              <a:rPr lang="en-US" dirty="0" err="1"/>
              <a:t>page.setInputFiles</a:t>
            </a:r>
            <a:r>
              <a:rPr lang="en-US" dirty="0"/>
              <a:t>(selector, file) method to upload a file. Example: await </a:t>
            </a:r>
            <a:r>
              <a:rPr lang="en-US" dirty="0" err="1"/>
              <a:t>page.setInputFiles</a:t>
            </a:r>
            <a:r>
              <a:rPr lang="en-US" dirty="0"/>
              <a:t>('input[type="file"]', 'path/to/file.txt’).</a:t>
            </a:r>
          </a:p>
          <a:p>
            <a:endParaRPr lang="en-US" dirty="0"/>
          </a:p>
          <a:p>
            <a:r>
              <a:rPr lang="en-US" dirty="0">
                <a:solidFill>
                  <a:srgbClr val="FF0000"/>
                </a:solidFill>
              </a:rPr>
              <a:t>Question: How can you handle file downloads in Playwright?</a:t>
            </a:r>
          </a:p>
          <a:p>
            <a:r>
              <a:rPr lang="en-US" dirty="0"/>
              <a:t>Answer: Playwright automatically handles file downloads. You can wait for the download to complete using the </a:t>
            </a:r>
            <a:r>
              <a:rPr lang="en-US" dirty="0" err="1"/>
              <a:t>page.waitForEvent</a:t>
            </a:r>
            <a:r>
              <a:rPr lang="en-US" dirty="0"/>
              <a:t>('download') method.</a:t>
            </a:r>
            <a:endParaRPr lang="en-IN" dirty="0"/>
          </a:p>
        </p:txBody>
      </p:sp>
    </p:spTree>
    <p:extLst>
      <p:ext uri="{BB962C8B-B14F-4D97-AF65-F5344CB8AC3E}">
        <p14:creationId xmlns:p14="http://schemas.microsoft.com/office/powerpoint/2010/main" val="23302147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How can you simulate a drag-and-drop operation using Playwright?</a:t>
            </a:r>
          </a:p>
          <a:p>
            <a:r>
              <a:rPr lang="en-US" dirty="0"/>
              <a:t>Answer: You can use the </a:t>
            </a:r>
            <a:r>
              <a:rPr lang="en-IN" dirty="0" err="1"/>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Tree>
    <p:extLst>
      <p:ext uri="{BB962C8B-B14F-4D97-AF65-F5344CB8AC3E}">
        <p14:creationId xmlns:p14="http://schemas.microsoft.com/office/powerpoint/2010/main" val="9411408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page.fillselector</a:t>
            </a:r>
            <a:r>
              <a:rPr lang="en-US" dirty="0"/>
              <a:t>, text) method to simulate typing text into an element. Example: await </a:t>
            </a:r>
            <a:r>
              <a:rPr lang="en-US" dirty="0" err="1"/>
              <a:t>page.fill</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Jest, Mocha, or Chai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4323247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It helps in organizing tests and providing a clear structure to the test suite.</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endParaRPr lang="en-US" dirty="0"/>
          </a:p>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alert, confirm, and prompt.</a:t>
            </a:r>
          </a:p>
          <a:p>
            <a:r>
              <a:rPr lang="en-US" dirty="0"/>
              <a:t>You can use the intercepted dialog object to accept, dismiss, or provide input to the dialogs.</a:t>
            </a:r>
          </a:p>
        </p:txBody>
      </p:sp>
    </p:spTree>
    <p:extLst>
      <p:ext uri="{BB962C8B-B14F-4D97-AF65-F5344CB8AC3E}">
        <p14:creationId xmlns:p14="http://schemas.microsoft.com/office/powerpoint/2010/main" val="187153207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endParaRPr lang="en-US" dirty="0"/>
          </a:p>
          <a:p>
            <a:r>
              <a:rPr lang="en-US" dirty="0"/>
              <a:t>Playwright supports handling authentication dialogs, such as HTTP basic authentication, using the </a:t>
            </a:r>
            <a:r>
              <a:rPr lang="en-US" dirty="0" err="1"/>
              <a:t>page.</a:t>
            </a:r>
            <a:r>
              <a:rPr lang="en-US" dirty="0" err="1">
                <a:highlight>
                  <a:srgbClr val="FFFF00"/>
                </a:highlight>
              </a:rPr>
              <a:t>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is an automation library developed by Microsoft for web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Tree>
    <p:extLst>
      <p:ext uri="{BB962C8B-B14F-4D97-AF65-F5344CB8AC3E}">
        <p14:creationId xmlns:p14="http://schemas.microsoft.com/office/powerpoint/2010/main" val="18190055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endParaRPr lang="en-US" dirty="0"/>
          </a:p>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IN" dirty="0"/>
          </a:p>
        </p:txBody>
      </p:sp>
    </p:spTree>
    <p:extLst>
      <p:ext uri="{BB962C8B-B14F-4D97-AF65-F5344CB8AC3E}">
        <p14:creationId xmlns:p14="http://schemas.microsoft.com/office/powerpoint/2010/main" val="34623081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41697444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2930117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5798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endParaRPr lang="en-IN" dirty="0"/>
          </a:p>
        </p:txBody>
      </p:sp>
    </p:spTree>
    <p:extLst>
      <p:ext uri="{BB962C8B-B14F-4D97-AF65-F5344CB8AC3E}">
        <p14:creationId xmlns:p14="http://schemas.microsoft.com/office/powerpoint/2010/main" val="4782770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endParaRPr lang="en-US" dirty="0"/>
          </a:p>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17872432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This allows you to intercept and respond to browser dialogs such as </a:t>
            </a:r>
            <a:r>
              <a:rPr lang="en-US" dirty="0">
                <a:highlight>
                  <a:srgbClr val="FFFF00"/>
                </a:highlight>
              </a:rPr>
              <a:t>alerts</a:t>
            </a:r>
            <a:r>
              <a:rPr lang="en-US" dirty="0"/>
              <a:t>, </a:t>
            </a:r>
            <a:r>
              <a:rPr lang="en-US" dirty="0">
                <a:highlight>
                  <a:srgbClr val="FFFF00"/>
                </a:highlight>
              </a:rPr>
              <a:t>confirmations</a:t>
            </a:r>
            <a:r>
              <a:rPr lang="en-US" dirty="0"/>
              <a:t>, and </a:t>
            </a:r>
            <a:r>
              <a:rPr lang="en-US" dirty="0">
                <a:highlight>
                  <a:srgbClr val="FFFF00"/>
                </a:highlight>
              </a:rPr>
              <a:t>prompts</a:t>
            </a:r>
            <a:r>
              <a:rPr lang="en-US" dirty="0"/>
              <a:t> during test execution.</a:t>
            </a:r>
          </a:p>
          <a:p>
            <a:endParaRPr lang="en-IN" dirty="0"/>
          </a:p>
        </p:txBody>
      </p:sp>
    </p:spTree>
    <p:extLst>
      <p:ext uri="{BB962C8B-B14F-4D97-AF65-F5344CB8AC3E}">
        <p14:creationId xmlns:p14="http://schemas.microsoft.com/office/powerpoint/2010/main" val="38278629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What is the key difference between frames and iframes, and how can you interact with them in Playwright?</a:t>
            </a:r>
          </a:p>
          <a:p>
            <a:r>
              <a:rPr lang="en-US" dirty="0"/>
              <a:t>Answer: Frames are HTML elements that divide the browser window into multiple sections, while iframes are independent HTML documents embedded within another HTML document. In Playwright, you can interact with frames and iframes using the </a:t>
            </a:r>
            <a:r>
              <a:rPr lang="en-US" dirty="0" err="1"/>
              <a:t>page.frames</a:t>
            </a:r>
            <a:r>
              <a:rPr lang="en-US" dirty="0"/>
              <a:t>() 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How can you intercept network requests in Playwright, and what is the purpose of doing so?</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 which allows you to intercept requests based on URL patterns and define custom handlers to modify request parameters or respond with mock data. Intercepting network requests is useful for testing scenarios involving network communication, such as verifying API interactions or handling dynamic content loading.</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32-674B-40A3-9212-755753D46860}"/>
              </a:ext>
            </a:extLst>
          </p:cNvPr>
          <p:cNvSpPr>
            <a:spLocks noGrp="1"/>
          </p:cNvSpPr>
          <p:nvPr>
            <p:ph type="title"/>
          </p:nvPr>
        </p:nvSpPr>
        <p:spPr/>
        <p:txBody>
          <a:bodyPr/>
          <a:lstStyle/>
          <a:p>
            <a:r>
              <a:rPr lang="en-IN" dirty="0"/>
              <a:t>Mocking Responses:</a:t>
            </a:r>
          </a:p>
        </p:txBody>
      </p:sp>
      <p:sp>
        <p:nvSpPr>
          <p:cNvPr id="3" name="Content Placeholder 2">
            <a:extLst>
              <a:ext uri="{FF2B5EF4-FFF2-40B4-BE49-F238E27FC236}">
                <a16:creationId xmlns:a16="http://schemas.microsoft.com/office/drawing/2014/main" id="{D30E343D-F54B-4FEB-B863-5598808D0ABD}"/>
              </a:ext>
            </a:extLst>
          </p:cNvPr>
          <p:cNvSpPr>
            <a:spLocks noGrp="1"/>
          </p:cNvSpPr>
          <p:nvPr>
            <p:ph idx="1"/>
          </p:nvPr>
        </p:nvSpPr>
        <p:spPr/>
        <p:txBody>
          <a:bodyPr/>
          <a:lstStyle/>
          <a:p>
            <a:r>
              <a:rPr lang="en-US" dirty="0">
                <a:solidFill>
                  <a:srgbClr val="FF0000"/>
                </a:solidFill>
              </a:rPr>
              <a:t>Question: What is the significance of mocking responses in automated testing, and how can you mock responses in Playwright?</a:t>
            </a:r>
          </a:p>
          <a:p>
            <a:r>
              <a:rPr lang="en-US" dirty="0"/>
              <a:t>Answer: Mocking responses allows you to simulate server behavior and control the outcome of network requests during test execution. In Playwright, you can mock responses by defining custom route handlers using the </a:t>
            </a:r>
            <a:r>
              <a:rPr lang="en-US" dirty="0" err="1">
                <a:highlight>
                  <a:srgbClr val="FFFF00"/>
                </a:highlight>
              </a:rPr>
              <a:t>page.route</a:t>
            </a:r>
            <a:r>
              <a:rPr lang="en-US" dirty="0">
                <a:highlight>
                  <a:srgbClr val="FFFF00"/>
                </a:highlight>
              </a:rPr>
              <a:t>() </a:t>
            </a:r>
            <a:r>
              <a:rPr lang="en-US" dirty="0"/>
              <a:t>method and specifying mock response data, status codes, and headers to simulate various scenarios and test cases. This ensures reliable and consistent test results by removing dependencies on external services and environments.</a:t>
            </a:r>
            <a:endParaRPr lang="en-IN" dirty="0"/>
          </a:p>
        </p:txBody>
      </p:sp>
    </p:spTree>
    <p:extLst>
      <p:ext uri="{BB962C8B-B14F-4D97-AF65-F5344CB8AC3E}">
        <p14:creationId xmlns:p14="http://schemas.microsoft.com/office/powerpoint/2010/main" val="270719557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endParaRPr lang="en-IN" dirty="0"/>
          </a:p>
        </p:txBody>
      </p:sp>
    </p:spTree>
    <p:extLst>
      <p:ext uri="{BB962C8B-B14F-4D97-AF65-F5344CB8AC3E}">
        <p14:creationId xmlns:p14="http://schemas.microsoft.com/office/powerpoint/2010/main" val="23218770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14929831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7703D-9C39-423B-8B8F-5C09C752ACE6}"/>
              </a:ext>
            </a:extLst>
          </p:cNvPr>
          <p:cNvSpPr>
            <a:spLocks noGrp="1"/>
          </p:cNvSpPr>
          <p:nvPr>
            <p:ph type="ctrTitle"/>
          </p:nvPr>
        </p:nvSpPr>
        <p:spPr/>
        <p:txBody>
          <a:bodyPr/>
          <a:lstStyle/>
          <a:p>
            <a:r>
              <a:rPr lang="en-IN" b="1" dirty="0"/>
              <a:t>Handling Login Sessions:</a:t>
            </a:r>
            <a:endParaRPr lang="en-IN" dirty="0"/>
          </a:p>
        </p:txBody>
      </p:sp>
      <p:sp>
        <p:nvSpPr>
          <p:cNvPr id="5" name="Subtitle 4">
            <a:extLst>
              <a:ext uri="{FF2B5EF4-FFF2-40B4-BE49-F238E27FC236}">
                <a16:creationId xmlns:a16="http://schemas.microsoft.com/office/drawing/2014/main" id="{04696D04-62E3-42D5-98DA-6AE801C48F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3451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835-3854-46B6-8AD3-2F4F6DAA6DAD}"/>
              </a:ext>
            </a:extLst>
          </p:cNvPr>
          <p:cNvSpPr>
            <a:spLocks noGrp="1"/>
          </p:cNvSpPr>
          <p:nvPr>
            <p:ph type="title"/>
          </p:nvPr>
        </p:nvSpPr>
        <p:spPr/>
        <p:txBody>
          <a:bodyPr/>
          <a:lstStyle/>
          <a:p>
            <a:r>
              <a:rPr lang="en-US" dirty="0"/>
              <a:t>Automating Login Process:</a:t>
            </a:r>
            <a:br>
              <a:rPr lang="en-US" dirty="0"/>
            </a:br>
            <a:endParaRPr lang="en-IN" dirty="0"/>
          </a:p>
        </p:txBody>
      </p:sp>
      <p:sp>
        <p:nvSpPr>
          <p:cNvPr id="3" name="Content Placeholder 2">
            <a:extLst>
              <a:ext uri="{FF2B5EF4-FFF2-40B4-BE49-F238E27FC236}">
                <a16:creationId xmlns:a16="http://schemas.microsoft.com/office/drawing/2014/main" id="{AE44419D-1FFE-48C0-8EA1-797F5483F228}"/>
              </a:ext>
            </a:extLst>
          </p:cNvPr>
          <p:cNvSpPr>
            <a:spLocks noGrp="1"/>
          </p:cNvSpPr>
          <p:nvPr>
            <p:ph idx="1"/>
          </p:nvPr>
        </p:nvSpPr>
        <p:spPr/>
        <p:txBody>
          <a:bodyPr>
            <a:normAutofit/>
          </a:bodyPr>
          <a:lstStyle/>
          <a:p>
            <a:r>
              <a:rPr lang="en-US" dirty="0"/>
              <a:t>Playwright allows automation of login processes by interacting with login forms, input fields, and submit buttons.</a:t>
            </a:r>
          </a:p>
          <a:p>
            <a:r>
              <a:rPr lang="en-US" dirty="0"/>
              <a:t>You can use Playwright's </a:t>
            </a:r>
            <a:r>
              <a:rPr lang="en-US" dirty="0" err="1">
                <a:highlight>
                  <a:srgbClr val="FFFF00"/>
                </a:highlight>
              </a:rPr>
              <a:t>page.fill</a:t>
            </a:r>
            <a:r>
              <a:rPr lang="en-US" dirty="0">
                <a:highlight>
                  <a:srgbClr val="FFFF00"/>
                </a:highlight>
              </a:rPr>
              <a:t>() </a:t>
            </a:r>
            <a:r>
              <a:rPr lang="en-US" dirty="0"/>
              <a:t>method to populate login form fields with username and password inputs.</a:t>
            </a:r>
          </a:p>
          <a:p>
            <a:r>
              <a:rPr lang="en-US" dirty="0"/>
              <a:t>Additionally, Playwright provides </a:t>
            </a:r>
            <a:r>
              <a:rPr lang="en-US" dirty="0" err="1">
                <a:highlight>
                  <a:srgbClr val="FFFF00"/>
                </a:highlight>
              </a:rPr>
              <a:t>page.click</a:t>
            </a:r>
            <a:r>
              <a:rPr lang="en-US" dirty="0">
                <a:highlight>
                  <a:srgbClr val="FFFF00"/>
                </a:highlight>
              </a:rPr>
              <a:t>() </a:t>
            </a:r>
            <a:r>
              <a:rPr lang="en-US" dirty="0"/>
              <a:t>to submit login forms or trigger login actions.</a:t>
            </a:r>
            <a:endParaRPr lang="en-IN" dirty="0"/>
          </a:p>
        </p:txBody>
      </p:sp>
    </p:spTree>
    <p:extLst>
      <p:ext uri="{BB962C8B-B14F-4D97-AF65-F5344CB8AC3E}">
        <p14:creationId xmlns:p14="http://schemas.microsoft.com/office/powerpoint/2010/main" val="12146017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2D8-7989-4646-9FB5-0B920826C592}"/>
              </a:ext>
            </a:extLst>
          </p:cNvPr>
          <p:cNvSpPr>
            <a:spLocks noGrp="1"/>
          </p:cNvSpPr>
          <p:nvPr>
            <p:ph type="title"/>
          </p:nvPr>
        </p:nvSpPr>
        <p:spPr/>
        <p:txBody>
          <a:bodyPr/>
          <a:lstStyle/>
          <a:p>
            <a:r>
              <a:rPr lang="en-US" dirty="0"/>
              <a:t>Handling Authentication Tokens:</a:t>
            </a:r>
            <a:br>
              <a:rPr lang="en-US" dirty="0"/>
            </a:br>
            <a:endParaRPr lang="en-IN" dirty="0"/>
          </a:p>
        </p:txBody>
      </p:sp>
      <p:sp>
        <p:nvSpPr>
          <p:cNvPr id="3" name="Content Placeholder 2">
            <a:extLst>
              <a:ext uri="{FF2B5EF4-FFF2-40B4-BE49-F238E27FC236}">
                <a16:creationId xmlns:a16="http://schemas.microsoft.com/office/drawing/2014/main" id="{8021F927-E692-4B9F-AE18-A2BE49D33FCD}"/>
              </a:ext>
            </a:extLst>
          </p:cNvPr>
          <p:cNvSpPr>
            <a:spLocks noGrp="1"/>
          </p:cNvSpPr>
          <p:nvPr>
            <p:ph idx="1"/>
          </p:nvPr>
        </p:nvSpPr>
        <p:spPr/>
        <p:txBody>
          <a:bodyPr>
            <a:normAutofit/>
          </a:bodyPr>
          <a:lstStyle/>
          <a:p>
            <a:r>
              <a:rPr lang="en-US" dirty="0"/>
              <a:t>For applications using token-based authentication (e.g., </a:t>
            </a:r>
            <a:r>
              <a:rPr lang="en-US" dirty="0">
                <a:highlight>
                  <a:srgbClr val="FFFF00"/>
                </a:highlight>
              </a:rPr>
              <a:t>JWT tokens</a:t>
            </a:r>
            <a:r>
              <a:rPr lang="en-US" dirty="0"/>
              <a:t>), Playwright enables fetching and storing tokens from APIs or responses.</a:t>
            </a:r>
          </a:p>
          <a:p>
            <a:r>
              <a:rPr lang="en-US" dirty="0"/>
              <a:t>You can extract authentication tokens from responses using Playwright's interception capabilities and store them for subsequent requests.</a:t>
            </a:r>
          </a:p>
          <a:p>
            <a:r>
              <a:rPr lang="en-US" dirty="0"/>
              <a:t>Playwright also supports adding authentication headers to requests using </a:t>
            </a:r>
            <a:r>
              <a:rPr lang="en-US" dirty="0" err="1">
                <a:highlight>
                  <a:srgbClr val="FFFF00"/>
                </a:highlight>
              </a:rPr>
              <a:t>page.setExtraHTTPHeaders</a:t>
            </a:r>
            <a:r>
              <a:rPr lang="en-US" dirty="0">
                <a:highlight>
                  <a:srgbClr val="FFFF00"/>
                </a:highlight>
              </a:rPr>
              <a:t>() </a:t>
            </a:r>
            <a:r>
              <a:rPr lang="en-US" dirty="0"/>
              <a:t>to maintain authenticated sessions.</a:t>
            </a:r>
            <a:endParaRPr lang="en-IN" dirty="0"/>
          </a:p>
        </p:txBody>
      </p:sp>
    </p:spTree>
    <p:extLst>
      <p:ext uri="{BB962C8B-B14F-4D97-AF65-F5344CB8AC3E}">
        <p14:creationId xmlns:p14="http://schemas.microsoft.com/office/powerpoint/2010/main" val="273564755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8EF4-C52F-45B1-96C6-D4CA55944912}"/>
              </a:ext>
            </a:extLst>
          </p:cNvPr>
          <p:cNvSpPr>
            <a:spLocks noGrp="1"/>
          </p:cNvSpPr>
          <p:nvPr>
            <p:ph type="title"/>
          </p:nvPr>
        </p:nvSpPr>
        <p:spPr/>
        <p:txBody>
          <a:bodyPr/>
          <a:lstStyle/>
          <a:p>
            <a:r>
              <a:rPr lang="en-US" dirty="0"/>
              <a:t>Managing Session Cookies:</a:t>
            </a:r>
            <a:br>
              <a:rPr lang="en-US" dirty="0"/>
            </a:br>
            <a:endParaRPr lang="en-IN" dirty="0"/>
          </a:p>
        </p:txBody>
      </p:sp>
      <p:sp>
        <p:nvSpPr>
          <p:cNvPr id="3" name="Content Placeholder 2">
            <a:extLst>
              <a:ext uri="{FF2B5EF4-FFF2-40B4-BE49-F238E27FC236}">
                <a16:creationId xmlns:a16="http://schemas.microsoft.com/office/drawing/2014/main" id="{70C74E9F-EC5D-4FF5-99CA-8E21099A4CDE}"/>
              </a:ext>
            </a:extLst>
          </p:cNvPr>
          <p:cNvSpPr>
            <a:spLocks noGrp="1"/>
          </p:cNvSpPr>
          <p:nvPr>
            <p:ph idx="1"/>
          </p:nvPr>
        </p:nvSpPr>
        <p:spPr/>
        <p:txBody>
          <a:bodyPr>
            <a:normAutofit/>
          </a:bodyPr>
          <a:lstStyle/>
          <a:p>
            <a:r>
              <a:rPr lang="en-US" dirty="0"/>
              <a:t>Session management involves handling session cookies to maintain authenticated states between requests.</a:t>
            </a:r>
          </a:p>
          <a:p>
            <a:r>
              <a:rPr lang="en-US" dirty="0"/>
              <a:t>Playwright offers methods like </a:t>
            </a:r>
            <a:r>
              <a:rPr lang="en-US" dirty="0" err="1">
                <a:highlight>
                  <a:srgbClr val="FFFF00"/>
                </a:highlight>
              </a:rPr>
              <a:t>page.cookies</a:t>
            </a:r>
            <a:r>
              <a:rPr lang="en-US" dirty="0">
                <a:highlight>
                  <a:srgbClr val="FFFF00"/>
                </a:highlight>
              </a:rPr>
              <a:t>() </a:t>
            </a:r>
            <a:r>
              <a:rPr lang="en-US" dirty="0"/>
              <a:t>to get current session cookies, </a:t>
            </a:r>
            <a:r>
              <a:rPr lang="en-US" dirty="0" err="1">
                <a:highlight>
                  <a:srgbClr val="FFFF00"/>
                </a:highlight>
              </a:rPr>
              <a:t>page.setCookies</a:t>
            </a:r>
            <a:r>
              <a:rPr lang="en-US" dirty="0">
                <a:highlight>
                  <a:srgbClr val="FFFF00"/>
                </a:highlight>
              </a:rPr>
              <a:t>() </a:t>
            </a:r>
            <a:r>
              <a:rPr lang="en-US" dirty="0"/>
              <a:t>to set cookies, and </a:t>
            </a:r>
            <a:r>
              <a:rPr lang="en-US" dirty="0" err="1">
                <a:highlight>
                  <a:srgbClr val="FFFF00"/>
                </a:highlight>
              </a:rPr>
              <a:t>page.clearCookies</a:t>
            </a:r>
            <a:r>
              <a:rPr lang="en-US" dirty="0">
                <a:highlight>
                  <a:srgbClr val="FFFF00"/>
                </a:highlight>
              </a:rPr>
              <a:t>() </a:t>
            </a:r>
            <a:r>
              <a:rPr lang="en-US" dirty="0"/>
              <a:t>to clear session cookies.</a:t>
            </a:r>
          </a:p>
          <a:p>
            <a:r>
              <a:rPr lang="en-US" dirty="0"/>
              <a:t>By managing session cookies, you can maintain the logged-in state across multiple tests or interactions within a test scenario.</a:t>
            </a:r>
            <a:endParaRPr lang="en-IN" dirty="0"/>
          </a:p>
        </p:txBody>
      </p:sp>
    </p:spTree>
    <p:extLst>
      <p:ext uri="{BB962C8B-B14F-4D97-AF65-F5344CB8AC3E}">
        <p14:creationId xmlns:p14="http://schemas.microsoft.com/office/powerpoint/2010/main" val="18336283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FA9F-EC94-4FC5-9A76-9E9F423C31DC}"/>
              </a:ext>
            </a:extLst>
          </p:cNvPr>
          <p:cNvSpPr>
            <a:spLocks noGrp="1"/>
          </p:cNvSpPr>
          <p:nvPr>
            <p:ph type="title"/>
          </p:nvPr>
        </p:nvSpPr>
        <p:spPr/>
        <p:txBody>
          <a:bodyPr/>
          <a:lstStyle/>
          <a:p>
            <a:r>
              <a:rPr lang="en-US" dirty="0"/>
              <a:t>Persisting Login State Across Tests:</a:t>
            </a:r>
            <a:br>
              <a:rPr lang="en-US" dirty="0"/>
            </a:br>
            <a:endParaRPr lang="en-IN" dirty="0"/>
          </a:p>
        </p:txBody>
      </p:sp>
      <p:sp>
        <p:nvSpPr>
          <p:cNvPr id="3" name="Content Placeholder 2">
            <a:extLst>
              <a:ext uri="{FF2B5EF4-FFF2-40B4-BE49-F238E27FC236}">
                <a16:creationId xmlns:a16="http://schemas.microsoft.com/office/drawing/2014/main" id="{29D2460A-69C0-4DBA-B329-8F13A4DA7884}"/>
              </a:ext>
            </a:extLst>
          </p:cNvPr>
          <p:cNvSpPr>
            <a:spLocks noGrp="1"/>
          </p:cNvSpPr>
          <p:nvPr>
            <p:ph idx="1"/>
          </p:nvPr>
        </p:nvSpPr>
        <p:spPr/>
        <p:txBody>
          <a:bodyPr>
            <a:normAutofit/>
          </a:bodyPr>
          <a:lstStyle/>
          <a:p>
            <a:r>
              <a:rPr lang="en-US" dirty="0"/>
              <a:t>To persist login state across multiple tests, you can reuse browser contexts or establish a global login session.</a:t>
            </a:r>
          </a:p>
          <a:p>
            <a:r>
              <a:rPr lang="en-US" dirty="0"/>
              <a:t>By creating a shared browser context or using environment variables, you can ensure that subsequent tests inherit the logged-in state.</a:t>
            </a:r>
          </a:p>
          <a:p>
            <a:r>
              <a:rPr lang="en-US" dirty="0"/>
              <a:t>Proper session management practices help maintain test reliability and prevent repeated login actions in each test, improving test efficiency.</a:t>
            </a:r>
            <a:endParaRPr lang="en-IN" dirty="0"/>
          </a:p>
        </p:txBody>
      </p:sp>
    </p:spTree>
    <p:extLst>
      <p:ext uri="{BB962C8B-B14F-4D97-AF65-F5344CB8AC3E}">
        <p14:creationId xmlns:p14="http://schemas.microsoft.com/office/powerpoint/2010/main" val="361825663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35F0-F3B9-422E-BBF4-C50A33EFFEAB}"/>
              </a:ext>
            </a:extLst>
          </p:cNvPr>
          <p:cNvSpPr>
            <a:spLocks noGrp="1"/>
          </p:cNvSpPr>
          <p:nvPr>
            <p:ph type="title"/>
          </p:nvPr>
        </p:nvSpPr>
        <p:spPr/>
        <p:txBody>
          <a:bodyPr/>
          <a:lstStyle/>
          <a:p>
            <a:r>
              <a:rPr lang="en-US" dirty="0"/>
              <a:t>Clearing Login Sessions Between Tests:</a:t>
            </a:r>
            <a:br>
              <a:rPr lang="en-US" dirty="0"/>
            </a:br>
            <a:endParaRPr lang="en-IN" dirty="0"/>
          </a:p>
        </p:txBody>
      </p:sp>
      <p:sp>
        <p:nvSpPr>
          <p:cNvPr id="3" name="Content Placeholder 2">
            <a:extLst>
              <a:ext uri="{FF2B5EF4-FFF2-40B4-BE49-F238E27FC236}">
                <a16:creationId xmlns:a16="http://schemas.microsoft.com/office/drawing/2014/main" id="{CD040C1A-C257-4C6C-A8EB-44EE40379F90}"/>
              </a:ext>
            </a:extLst>
          </p:cNvPr>
          <p:cNvSpPr>
            <a:spLocks noGrp="1"/>
          </p:cNvSpPr>
          <p:nvPr>
            <p:ph idx="1"/>
          </p:nvPr>
        </p:nvSpPr>
        <p:spPr/>
        <p:txBody>
          <a:bodyPr>
            <a:normAutofit/>
          </a:bodyPr>
          <a:lstStyle/>
          <a:p>
            <a:r>
              <a:rPr lang="en-US" dirty="0"/>
              <a:t>It's essential to clear login sessions between tests to ensure test independence and avoid interference from previous login states.</a:t>
            </a:r>
          </a:p>
          <a:p>
            <a:r>
              <a:rPr lang="en-US" dirty="0"/>
              <a:t>Playwright provides methods to reset browser contexts or clear session cookies programmatically before starting each test.</a:t>
            </a:r>
          </a:p>
          <a:p>
            <a:r>
              <a:rPr lang="en-US" dirty="0"/>
              <a:t>Clearing login sessions helps prevent unintended side effects caused by residual session data from previous test runs.</a:t>
            </a:r>
          </a:p>
          <a:p>
            <a:endParaRPr lang="en-IN" dirty="0"/>
          </a:p>
        </p:txBody>
      </p:sp>
    </p:spTree>
    <p:extLst>
      <p:ext uri="{BB962C8B-B14F-4D97-AF65-F5344CB8AC3E}">
        <p14:creationId xmlns:p14="http://schemas.microsoft.com/office/powerpoint/2010/main" val="29001213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endParaRPr lang="en-US" dirty="0"/>
          </a:p>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endParaRPr lang="en-US" dirty="0"/>
          </a:p>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Tree>
    <p:extLst>
      <p:ext uri="{BB962C8B-B14F-4D97-AF65-F5344CB8AC3E}">
        <p14:creationId xmlns:p14="http://schemas.microsoft.com/office/powerpoint/2010/main" val="8656723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r>
              <a:rPr lang="en-US" dirty="0">
                <a:solidFill>
                  <a:srgbClr val="FF0000"/>
                </a:solidFill>
              </a:rPr>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41335333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86420231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234-A63B-4064-8214-EAFC57922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C52DE-FB7E-41CF-ABB4-306730AB11F7}"/>
              </a:ext>
            </a:extLst>
          </p:cNvPr>
          <p:cNvSpPr>
            <a:spLocks noGrp="1"/>
          </p:cNvSpPr>
          <p:nvPr>
            <p:ph idx="1"/>
          </p:nvPr>
        </p:nvSpPr>
        <p:spPr/>
        <p:txBody>
          <a:bodyPr/>
          <a:lstStyle/>
          <a:p>
            <a:r>
              <a:rPr lang="en-US" b="1" dirty="0"/>
              <a:t>Choose Browsers:</a:t>
            </a:r>
            <a:r>
              <a:rPr lang="en-US" dirty="0"/>
              <a:t> Decide on Chromium, Firefox, or </a:t>
            </a:r>
            <a:r>
              <a:rPr lang="en-US" dirty="0" err="1"/>
              <a:t>WebKit</a:t>
            </a:r>
            <a:r>
              <a:rPr lang="en-US" dirty="0"/>
              <a:t>.</a:t>
            </a:r>
          </a:p>
          <a:p>
            <a:r>
              <a:rPr lang="en-US" b="1" dirty="0"/>
              <a:t>Writing Tests:</a:t>
            </a:r>
            <a:r>
              <a:rPr lang="en-US" dirty="0"/>
              <a:t> Use Playwright's API in JavaScript or TypeScript.</a:t>
            </a:r>
          </a:p>
          <a:p>
            <a:r>
              <a:rPr lang="en-US" b="1" dirty="0"/>
              <a:t>Configure Test Runner:</a:t>
            </a:r>
            <a:r>
              <a:rPr lang="en-US" dirty="0"/>
              <a:t> Choose Jest, Mocha, or Playwright Test.</a:t>
            </a:r>
          </a:p>
          <a:p>
            <a:r>
              <a:rPr lang="en-US" b="1" dirty="0"/>
              <a:t>Run Tests:</a:t>
            </a:r>
            <a:r>
              <a:rPr lang="en-US" dirty="0"/>
              <a:t> Execute tests with the chosen test runner.</a:t>
            </a:r>
          </a:p>
          <a:p>
            <a:r>
              <a:rPr lang="en-US" b="1" dirty="0"/>
              <a:t>Analyze Results:</a:t>
            </a:r>
            <a:r>
              <a:rPr lang="en-US" dirty="0"/>
              <a:t> Review test results and generated reports.</a:t>
            </a:r>
          </a:p>
          <a:p>
            <a:r>
              <a:rPr lang="en-US" b="1" dirty="0"/>
              <a:t>Optional: IDE Integration:</a:t>
            </a:r>
            <a:r>
              <a:rPr lang="en-US" dirty="0"/>
              <a:t> Install relevant extensions/plugins.</a:t>
            </a:r>
          </a:p>
          <a:p>
            <a:endParaRPr lang="en-IN" dirty="0"/>
          </a:p>
        </p:txBody>
      </p:sp>
    </p:spTree>
    <p:extLst>
      <p:ext uri="{BB962C8B-B14F-4D97-AF65-F5344CB8AC3E}">
        <p14:creationId xmlns:p14="http://schemas.microsoft.com/office/powerpoint/2010/main" val="155698299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Tree>
    <p:extLst>
      <p:ext uri="{BB962C8B-B14F-4D97-AF65-F5344CB8AC3E}">
        <p14:creationId xmlns:p14="http://schemas.microsoft.com/office/powerpoint/2010/main" val="81510006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b="1" dirty="0"/>
              <a:t>Capture Baseline Screenshots: </a:t>
            </a:r>
            <a:r>
              <a:rPr lang="en-US" dirty="0"/>
              <a:t>Capture screenshots of web pages in a reference or baseline environment.</a:t>
            </a:r>
          </a:p>
          <a:p>
            <a:r>
              <a:rPr lang="en-US" b="1" dirty="0"/>
              <a:t>Capture Test Screenshots</a:t>
            </a:r>
            <a:r>
              <a:rPr lang="en-US" dirty="0"/>
              <a:t>: Capture screenshots of the same web pages in a test environment or after making changes.</a:t>
            </a:r>
          </a:p>
          <a:p>
            <a:r>
              <a:rPr lang="en-US" b="1" dirty="0"/>
              <a:t>Perform Image Comparison: </a:t>
            </a:r>
            <a:r>
              <a:rPr lang="en-US" dirty="0"/>
              <a:t>Use image comparison algorithms to compare baseline and test screenshots pixel by pixel.</a:t>
            </a:r>
          </a:p>
          <a:p>
            <a:r>
              <a:rPr lang="en-US" b="1" dirty="0"/>
              <a:t>Identify Differences: </a:t>
            </a:r>
            <a:r>
              <a:rPr lang="en-US" dirty="0"/>
              <a:t>Identify visual differences, such as color variations, element positions, or missing content.</a:t>
            </a:r>
          </a:p>
          <a:p>
            <a:r>
              <a:rPr lang="en-US" b="1" dirty="0"/>
              <a:t>Review and Analyze</a:t>
            </a:r>
            <a:r>
              <a:rPr lang="en-US" dirty="0"/>
              <a:t>: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r>
              <a:rPr lang="en-US" b="1" dirty="0"/>
              <a:t>Monitor and Evolve</a:t>
            </a:r>
            <a:r>
              <a:rPr lang="en-US" dirty="0"/>
              <a:t>: Continuously monitor visual regression test results and refine test suites based on evolving UI requirements and feedback.</a:t>
            </a:r>
          </a:p>
          <a:p>
            <a:r>
              <a:rPr lang="en-US" b="1" dirty="0"/>
              <a:t>Documentation and Knowledge Sharing</a:t>
            </a:r>
            <a:r>
              <a:rPr lang="en-US" dirty="0"/>
              <a:t>: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1"/>
            <a:endParaRPr lang="en-US" dirty="0"/>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('button# </a:t>
            </a:r>
            <a:r>
              <a:rPr lang="en-US" dirty="0" err="1">
                <a:solidFill>
                  <a:schemeClr val="accent1"/>
                </a:solidFill>
                <a:highlight>
                  <a:srgbClr val="FFFF00"/>
                </a:highlight>
              </a:rPr>
              <a:t>submitID</a:t>
            </a:r>
            <a:r>
              <a:rPr lang="en-US" dirty="0">
                <a:highlight>
                  <a:srgbClr val="FFFF00"/>
                </a:highlight>
              </a:rPr>
              <a:t> ')</a:t>
            </a:r>
          </a:p>
        </p:txBody>
      </p:sp>
    </p:spTree>
    <p:extLst>
      <p:ext uri="{BB962C8B-B14F-4D97-AF65-F5344CB8AC3E}">
        <p14:creationId xmlns:p14="http://schemas.microsoft.com/office/powerpoint/2010/main" val="373068125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b="1" dirty="0"/>
              <a:t>Monitor and Analyze: </a:t>
            </a:r>
            <a:r>
              <a:rPr lang="en-US" dirty="0"/>
              <a:t>Continuously monitor test reports and CI pipelines to identify areas for improvement and optimize testing strategies.</a:t>
            </a:r>
          </a:p>
          <a:p>
            <a:r>
              <a:rPr lang="en-US" b="1" dirty="0"/>
              <a:t>Feedback and Collaboration: </a:t>
            </a:r>
            <a:r>
              <a:rPr lang="en-US" dirty="0"/>
              <a:t>Encourage collaboration between development and QA teams to gather feedback on test reports and refine testing practices.</a:t>
            </a:r>
          </a:p>
          <a:p>
            <a:r>
              <a:rPr lang="en-US" b="1" dirty="0"/>
              <a:t>Documentation and Training: </a:t>
            </a:r>
            <a:r>
              <a:rPr lang="en-US" dirty="0"/>
              <a:t>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lnSpcReduction="10000"/>
          </a:bodyPr>
          <a:lstStyle/>
          <a:p>
            <a:r>
              <a:rPr lang="en-US" dirty="0"/>
              <a:t>&lt;input type="text"</a:t>
            </a:r>
            <a:r>
              <a:rPr lang="en-US" dirty="0">
                <a:solidFill>
                  <a:srgbClr val="FF0000"/>
                </a:solidFill>
              </a:rPr>
              <a:t> </a:t>
            </a:r>
            <a:r>
              <a:rPr lang="en-US" dirty="0">
                <a:solidFill>
                  <a:srgbClr val="FF0000"/>
                </a:solidFill>
                <a:highlight>
                  <a:srgbClr val="FFFF00"/>
                </a:highlight>
              </a:rPr>
              <a:t>id="username" </a:t>
            </a:r>
            <a:r>
              <a:rPr lang="en-US" dirty="0"/>
              <a:t>name="username"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 </a:t>
            </a:r>
            <a:r>
              <a:rPr lang="en-IN" sz="3200" dirty="0" err="1">
                <a:highlight>
                  <a:srgbClr val="FFFF00"/>
                </a:highlight>
              </a:rPr>
              <a:t>xpath</a:t>
            </a:r>
            <a:r>
              <a:rPr lang="en-IN" sz="3200" dirty="0">
                <a:highlight>
                  <a:srgbClr val="FFFF00"/>
                </a:highlight>
              </a:rPr>
              <a:t>: '</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highlight>
                  <a:srgbClr val="FFFF00"/>
                </a:highlight>
              </a:rPr>
              <a:t>({ </a:t>
            </a:r>
            <a:r>
              <a:rPr lang="en-IN" sz="3200" dirty="0" err="1">
                <a:highlight>
                  <a:srgbClr val="FFFF00"/>
                </a:highlight>
              </a:rPr>
              <a:t>xpath</a:t>
            </a:r>
            <a:r>
              <a:rPr lang="en-IN" sz="3200" dirty="0">
                <a:highlight>
                  <a:srgbClr val="FFFF00"/>
                </a:highlight>
              </a:rPr>
              <a:t>: '//input[@id="username"]' })</a:t>
            </a:r>
          </a:p>
        </p:txBody>
      </p:sp>
    </p:spTree>
    <p:extLst>
      <p:ext uri="{BB962C8B-B14F-4D97-AF65-F5344CB8AC3E}">
        <p14:creationId xmlns:p14="http://schemas.microsoft.com/office/powerpoint/2010/main" val="228334152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Tree>
    <p:extLst>
      <p:ext uri="{BB962C8B-B14F-4D97-AF65-F5344CB8AC3E}">
        <p14:creationId xmlns:p14="http://schemas.microsoft.com/office/powerpoint/2010/main" val="18517555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dirty="0" err="1"/>
              <a:t>ignoreHTTPSErrors</a:t>
            </a:r>
            <a:r>
              <a:rPr lang="en-US" dirty="0"/>
              <a:t> (</a:t>
            </a:r>
            <a:r>
              <a:rPr lang="en-US" dirty="0" err="1"/>
              <a:t>boolean</a:t>
            </a:r>
            <a:r>
              <a:rPr lang="en-US" dirty="0"/>
              <a:t>): Whether to ignore HTTPS errors during navigation.</a:t>
            </a:r>
          </a:p>
          <a:p>
            <a:r>
              <a:rPr lang="en-US" dirty="0"/>
              <a:t>viewport (</a:t>
            </a:r>
            <a:r>
              <a:rPr lang="en-US" dirty="0" err="1"/>
              <a:t>ViewportSize</a:t>
            </a:r>
            <a:r>
              <a:rPr lang="en-US" dirty="0"/>
              <a:t>): Specifies the initial browser viewport size.</a:t>
            </a:r>
          </a:p>
          <a:p>
            <a:r>
              <a:rPr lang="en-US" dirty="0" err="1"/>
              <a:t>defaultViewport</a:t>
            </a:r>
            <a:r>
              <a:rPr lang="en-US" dirty="0"/>
              <a:t> (</a:t>
            </a:r>
            <a:r>
              <a:rPr lang="en-US" dirty="0" err="1"/>
              <a:t>ViewportSize</a:t>
            </a:r>
            <a:r>
              <a:rPr lang="en-US" dirty="0"/>
              <a:t>): Specifies the default viewport size when the browser window is first opened.</a:t>
            </a:r>
          </a:p>
          <a:p>
            <a:r>
              <a:rPr lang="en-US" dirty="0" err="1"/>
              <a:t>userDataDir</a:t>
            </a:r>
            <a:r>
              <a:rPr lang="en-US" dirty="0"/>
              <a:t> (string): Path to a user data directory to use for the browser instance.</a:t>
            </a:r>
          </a:p>
          <a:p>
            <a:r>
              <a:rPr lang="en-US" dirty="0"/>
              <a:t>channel (string): Channel to use for the browser instance (e.g., "chrome", "</a:t>
            </a:r>
            <a:r>
              <a:rPr lang="en-US" dirty="0" err="1"/>
              <a:t>firefox</a:t>
            </a:r>
            <a:r>
              <a:rPr lang="en-US" dirty="0"/>
              <a:t>", "</a:t>
            </a:r>
            <a:r>
              <a:rPr lang="en-US" dirty="0" err="1"/>
              <a:t>webkit</a:t>
            </a:r>
            <a:r>
              <a:rPr lang="en-US" dirty="0"/>
              <a:t>").</a:t>
            </a:r>
            <a:endParaRPr lang="en-IN" dirty="0"/>
          </a:p>
        </p:txBody>
      </p:sp>
    </p:spTree>
    <p:extLst>
      <p:ext uri="{BB962C8B-B14F-4D97-AF65-F5344CB8AC3E}">
        <p14:creationId xmlns:p14="http://schemas.microsoft.com/office/powerpoint/2010/main" val="392407402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dirty="0"/>
              <a:t>geolocation: Grants or denies access to the Geolocation API.</a:t>
            </a:r>
          </a:p>
          <a:p>
            <a:r>
              <a:rPr lang="en-US" dirty="0"/>
              <a:t>notifications: Grants or denies the ability to display notifications.</a:t>
            </a:r>
          </a:p>
          <a:p>
            <a:r>
              <a:rPr lang="en-US" dirty="0"/>
              <a:t>midi: Grants or denies access to MIDI devices.</a:t>
            </a:r>
          </a:p>
          <a:p>
            <a:r>
              <a:rPr lang="en-US" dirty="0" err="1"/>
              <a:t>midiSysex</a:t>
            </a:r>
            <a:r>
              <a:rPr lang="en-US" dirty="0"/>
              <a:t>: Grants or denies access to MIDI devices for sending and receiving system exclusive messages.</a:t>
            </a:r>
          </a:p>
          <a:p>
            <a:r>
              <a:rPr lang="en-US" dirty="0"/>
              <a:t>push: Grants or denies the ability to display push notifications.</a:t>
            </a:r>
            <a:endParaRPr lang="en-IN" dirty="0"/>
          </a:p>
        </p:txBody>
      </p:sp>
    </p:spTree>
    <p:extLst>
      <p:ext uri="{BB962C8B-B14F-4D97-AF65-F5344CB8AC3E}">
        <p14:creationId xmlns:p14="http://schemas.microsoft.com/office/powerpoint/2010/main" val="225336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Tree>
    <p:extLst>
      <p:ext uri="{BB962C8B-B14F-4D97-AF65-F5344CB8AC3E}">
        <p14:creationId xmlns:p14="http://schemas.microsoft.com/office/powerpoint/2010/main" val="366250500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dirty="0"/>
              <a:t>camera: Grants or denies access to the camera.</a:t>
            </a:r>
          </a:p>
          <a:p>
            <a:r>
              <a:rPr lang="en-US" dirty="0"/>
              <a:t>microphone: Grants or denies access to the microphone.</a:t>
            </a:r>
          </a:p>
          <a:p>
            <a:r>
              <a:rPr lang="en-US" dirty="0" err="1"/>
              <a:t>backgroundSync</a:t>
            </a:r>
            <a:r>
              <a:rPr lang="en-US" dirty="0"/>
              <a:t>: Grants or denies access to background sync functionality.</a:t>
            </a:r>
          </a:p>
          <a:p>
            <a:r>
              <a:rPr lang="en-US" dirty="0" err="1"/>
              <a:t>ambientLightSensor</a:t>
            </a:r>
            <a:r>
              <a:rPr lang="en-US" dirty="0"/>
              <a:t>: Grants or denies access to the ambient light sensor.</a:t>
            </a:r>
          </a:p>
          <a:p>
            <a:endParaRPr lang="en-IN" dirty="0"/>
          </a:p>
        </p:txBody>
      </p:sp>
    </p:spTree>
    <p:extLst>
      <p:ext uri="{BB962C8B-B14F-4D97-AF65-F5344CB8AC3E}">
        <p14:creationId xmlns:p14="http://schemas.microsoft.com/office/powerpoint/2010/main" val="11245029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dirty="0"/>
              <a:t>accelerometer: Grants or denies access to the accelerometer.</a:t>
            </a:r>
          </a:p>
          <a:p>
            <a:r>
              <a:rPr lang="en-US" dirty="0"/>
              <a:t>gyroscope: Grants or denies access to the gyroscope.</a:t>
            </a:r>
          </a:p>
          <a:p>
            <a:r>
              <a:rPr lang="en-US" dirty="0"/>
              <a:t>magnetometer: Grants or denies access to the magnetometer.</a:t>
            </a:r>
          </a:p>
          <a:p>
            <a:r>
              <a:rPr lang="en-US" dirty="0" err="1"/>
              <a:t>clipboardReadWrite</a:t>
            </a:r>
            <a:r>
              <a:rPr lang="en-US" dirty="0"/>
              <a:t>: Grants or denies access to read and write from the clipboard.</a:t>
            </a:r>
          </a:p>
          <a:p>
            <a:r>
              <a:rPr lang="en-US" dirty="0"/>
              <a:t>Here's an example of how you can configure permissions in your Playwright configuration:</a:t>
            </a:r>
            <a:endParaRPr lang="en-IN" dirty="0"/>
          </a:p>
        </p:txBody>
      </p:sp>
    </p:spTree>
    <p:extLst>
      <p:ext uri="{BB962C8B-B14F-4D97-AF65-F5344CB8AC3E}">
        <p14:creationId xmlns:p14="http://schemas.microsoft.com/office/powerpoint/2010/main" val="23728261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Tree>
    <p:extLst>
      <p:ext uri="{BB962C8B-B14F-4D97-AF65-F5344CB8AC3E}">
        <p14:creationId xmlns:p14="http://schemas.microsoft.com/office/powerpoint/2010/main" val="128927909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lnSpcReduction="10000"/>
          </a:bodyPr>
          <a:lstStyle/>
          <a:p>
            <a:r>
              <a:rPr lang="en-US" dirty="0"/>
              <a:t>&lt;input type="text" </a:t>
            </a:r>
            <a:r>
              <a:rPr lang="en-US" dirty="0">
                <a:highlight>
                  <a:srgbClr val="FFFF00"/>
                </a:highlight>
              </a:rPr>
              <a:t>name="username" </a:t>
            </a:r>
            <a:r>
              <a:rPr lang="en-US" dirty="0"/>
              <a:t>placeholder="Enter your username"&gt;</a:t>
            </a:r>
          </a:p>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Tree>
    <p:extLst>
      <p:ext uri="{BB962C8B-B14F-4D97-AF65-F5344CB8AC3E}">
        <p14:creationId xmlns:p14="http://schemas.microsoft.com/office/powerpoint/2010/main" val="236479948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Tree>
    <p:extLst>
      <p:ext uri="{BB962C8B-B14F-4D97-AF65-F5344CB8AC3E}">
        <p14:creationId xmlns:p14="http://schemas.microsoft.com/office/powerpoint/2010/main" val="31008746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Tree>
    <p:extLst>
      <p:ext uri="{BB962C8B-B14F-4D97-AF65-F5344CB8AC3E}">
        <p14:creationId xmlns:p14="http://schemas.microsoft.com/office/powerpoint/2010/main" val="157284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template / website / any other source</a:t>
            </a:r>
          </a:p>
          <a:p>
            <a:r>
              <a:rPr lang="en-US" dirty="0"/>
              <a:t>We will discuss and do everything from scratch</a:t>
            </a:r>
          </a:p>
          <a:p>
            <a:endParaRPr lang="en-US" dirty="0"/>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lstStyle/>
          <a:p>
            <a:r>
              <a:rPr lang="en-US" dirty="0"/>
              <a:t>Page.$ and page.$$ is same as </a:t>
            </a:r>
            <a:r>
              <a:rPr lang="en-US" dirty="0" err="1"/>
              <a:t>page.locator</a:t>
            </a:r>
            <a:endParaRPr lang="en-US" dirty="0"/>
          </a:p>
          <a:p>
            <a:endParaRPr lang="en-US" dirty="0"/>
          </a:p>
          <a:p>
            <a:r>
              <a:rPr lang="en-US" dirty="0"/>
              <a:t>We can access the locators using page.$ and page.$$ also </a:t>
            </a:r>
          </a:p>
          <a:p>
            <a:endParaRPr lang="en-US" dirty="0"/>
          </a:p>
          <a:p>
            <a:r>
              <a:rPr lang="en-US" dirty="0"/>
              <a:t>page.$(“#</a:t>
            </a:r>
            <a:r>
              <a:rPr lang="en-US" dirty="0" err="1"/>
              <a:t>userid</a:t>
            </a:r>
            <a:r>
              <a:rPr lang="en-US" dirty="0"/>
              <a:t>”) =&gt; returns one element or null if not found</a:t>
            </a:r>
          </a:p>
          <a:p>
            <a:r>
              <a:rPr lang="en-US" dirty="0"/>
              <a:t>page.$(.</a:t>
            </a:r>
            <a:r>
              <a:rPr lang="en-US" dirty="0" err="1"/>
              <a:t>userClass</a:t>
            </a:r>
            <a:r>
              <a:rPr lang="en-US" dirty="0"/>
              <a:t>”) =&gt; returns all elements , you can walk through as array elements</a:t>
            </a:r>
            <a:endParaRPr lang="en-IN" dirty="0"/>
          </a:p>
          <a:p>
            <a:endParaRPr lang="en-IN" dirty="0"/>
          </a:p>
        </p:txBody>
      </p:sp>
    </p:spTree>
    <p:extLst>
      <p:ext uri="{BB962C8B-B14F-4D97-AF65-F5344CB8AC3E}">
        <p14:creationId xmlns:p14="http://schemas.microsoft.com/office/powerpoint/2010/main" val="118739313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Tree>
    <p:extLst>
      <p:ext uri="{BB962C8B-B14F-4D97-AF65-F5344CB8AC3E}">
        <p14:creationId xmlns:p14="http://schemas.microsoft.com/office/powerpoint/2010/main" val="82763155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Tree>
    <p:extLst>
      <p:ext uri="{BB962C8B-B14F-4D97-AF65-F5344CB8AC3E}">
        <p14:creationId xmlns:p14="http://schemas.microsoft.com/office/powerpoint/2010/main" val="222896560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Tree>
    <p:extLst>
      <p:ext uri="{BB962C8B-B14F-4D97-AF65-F5344CB8AC3E}">
        <p14:creationId xmlns:p14="http://schemas.microsoft.com/office/powerpoint/2010/main" val="7135945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Tree>
    <p:extLst>
      <p:ext uri="{BB962C8B-B14F-4D97-AF65-F5344CB8AC3E}">
        <p14:creationId xmlns:p14="http://schemas.microsoft.com/office/powerpoint/2010/main" val="234797729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Tree>
    <p:extLst>
      <p:ext uri="{BB962C8B-B14F-4D97-AF65-F5344CB8AC3E}">
        <p14:creationId xmlns:p14="http://schemas.microsoft.com/office/powerpoint/2010/main" val="18984894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Tree>
    <p:extLst>
      <p:ext uri="{BB962C8B-B14F-4D97-AF65-F5344CB8AC3E}">
        <p14:creationId xmlns:p14="http://schemas.microsoft.com/office/powerpoint/2010/main" val="323609789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Tree>
    <p:extLst>
      <p:ext uri="{BB962C8B-B14F-4D97-AF65-F5344CB8AC3E}">
        <p14:creationId xmlns:p14="http://schemas.microsoft.com/office/powerpoint/2010/main" val="34097190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Tree>
    <p:extLst>
      <p:ext uri="{BB962C8B-B14F-4D97-AF65-F5344CB8AC3E}">
        <p14:creationId xmlns:p14="http://schemas.microsoft.com/office/powerpoint/2010/main" val="229382643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Tree>
    <p:extLst>
      <p:ext uri="{BB962C8B-B14F-4D97-AF65-F5344CB8AC3E}">
        <p14:creationId xmlns:p14="http://schemas.microsoft.com/office/powerpoint/2010/main" val="353266159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Tree>
    <p:extLst>
      <p:ext uri="{BB962C8B-B14F-4D97-AF65-F5344CB8AC3E}">
        <p14:creationId xmlns:p14="http://schemas.microsoft.com/office/powerpoint/2010/main" val="964744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Tree>
    <p:extLst>
      <p:ext uri="{BB962C8B-B14F-4D97-AF65-F5344CB8AC3E}">
        <p14:creationId xmlns:p14="http://schemas.microsoft.com/office/powerpoint/2010/main" val="196729232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C1C0-362E-460B-A1CF-5393D5F39279}"/>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C52FC37D-B77E-4D62-9F13-830B50C502BA}"/>
              </a:ext>
            </a:extLst>
          </p:cNvPr>
          <p:cNvSpPr>
            <a:spLocks noGrp="1"/>
          </p:cNvSpPr>
          <p:nvPr>
            <p:ph idx="1"/>
          </p:nvPr>
        </p:nvSpPr>
        <p:spPr/>
        <p:txBody>
          <a:bodyPr>
            <a:normAutofit fontScale="85000" lnSpcReduction="20000"/>
          </a:bodyPr>
          <a:lstStyle/>
          <a:p>
            <a:r>
              <a:rPr lang="en-IN" dirty="0"/>
              <a:t>//for Debugging in </a:t>
            </a:r>
            <a:r>
              <a:rPr lang="en-IN" dirty="0" err="1"/>
              <a:t>powershell</a:t>
            </a:r>
            <a:endParaRPr lang="en-IN" dirty="0"/>
          </a:p>
          <a:p>
            <a:r>
              <a:rPr lang="en-IN" dirty="0"/>
              <a:t>    //Set the environment variable </a:t>
            </a:r>
          </a:p>
          <a:p>
            <a:r>
              <a:rPr lang="en-IN" dirty="0"/>
              <a:t>    $</a:t>
            </a:r>
            <a:r>
              <a:rPr lang="en-IN" dirty="0" err="1"/>
              <a:t>env:PWDEBUG</a:t>
            </a:r>
            <a:r>
              <a:rPr lang="en-IN" dirty="0"/>
              <a:t>=1</a:t>
            </a:r>
          </a:p>
          <a:p>
            <a:endParaRPr lang="en-IN" dirty="0"/>
          </a:p>
          <a:p>
            <a:r>
              <a:rPr lang="en-IN" dirty="0"/>
              <a:t>    //Execute any command</a:t>
            </a:r>
          </a:p>
          <a:p>
            <a:r>
              <a:rPr lang="en-IN" dirty="0"/>
              <a:t>    </a:t>
            </a:r>
            <a:r>
              <a:rPr lang="en-IN" dirty="0" err="1"/>
              <a:t>npx</a:t>
            </a:r>
            <a:r>
              <a:rPr lang="en-IN" dirty="0"/>
              <a:t> playwright test --grep --% "@addition" --headed --project=chromium</a:t>
            </a:r>
          </a:p>
          <a:p>
            <a:endParaRPr lang="en-IN" dirty="0"/>
          </a:p>
          <a:p>
            <a:r>
              <a:rPr lang="en-IN" dirty="0"/>
              <a:t>    //with Debug mode</a:t>
            </a:r>
          </a:p>
          <a:p>
            <a:r>
              <a:rPr lang="en-IN" dirty="0"/>
              <a:t>    </a:t>
            </a:r>
            <a:r>
              <a:rPr lang="en-IN" dirty="0" err="1"/>
              <a:t>npx</a:t>
            </a:r>
            <a:r>
              <a:rPr lang="en-IN" dirty="0"/>
              <a:t> playwright test --debug</a:t>
            </a:r>
          </a:p>
        </p:txBody>
      </p:sp>
    </p:spTree>
    <p:extLst>
      <p:ext uri="{BB962C8B-B14F-4D97-AF65-F5344CB8AC3E}">
        <p14:creationId xmlns:p14="http://schemas.microsoft.com/office/powerpoint/2010/main" val="206365435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Tree>
    <p:extLst>
      <p:ext uri="{BB962C8B-B14F-4D97-AF65-F5344CB8AC3E}">
        <p14:creationId xmlns:p14="http://schemas.microsoft.com/office/powerpoint/2010/main" val="320139514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Tree>
    <p:extLst>
      <p:ext uri="{BB962C8B-B14F-4D97-AF65-F5344CB8AC3E}">
        <p14:creationId xmlns:p14="http://schemas.microsoft.com/office/powerpoint/2010/main" val="252794064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Tree>
    <p:extLst>
      <p:ext uri="{BB962C8B-B14F-4D97-AF65-F5344CB8AC3E}">
        <p14:creationId xmlns:p14="http://schemas.microsoft.com/office/powerpoint/2010/main" val="402575022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Tree>
    <p:extLst>
      <p:ext uri="{BB962C8B-B14F-4D97-AF65-F5344CB8AC3E}">
        <p14:creationId xmlns:p14="http://schemas.microsoft.com/office/powerpoint/2010/main" val="379441479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Tree>
    <p:extLst>
      <p:ext uri="{BB962C8B-B14F-4D97-AF65-F5344CB8AC3E}">
        <p14:creationId xmlns:p14="http://schemas.microsoft.com/office/powerpoint/2010/main" val="154254555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Tree>
    <p:extLst>
      <p:ext uri="{BB962C8B-B14F-4D97-AF65-F5344CB8AC3E}">
        <p14:creationId xmlns:p14="http://schemas.microsoft.com/office/powerpoint/2010/main" val="338042314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Tree>
    <p:extLst>
      <p:ext uri="{BB962C8B-B14F-4D97-AF65-F5344CB8AC3E}">
        <p14:creationId xmlns:p14="http://schemas.microsoft.com/office/powerpoint/2010/main" val="390781900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Tree>
    <p:extLst>
      <p:ext uri="{BB962C8B-B14F-4D97-AF65-F5344CB8AC3E}">
        <p14:creationId xmlns:p14="http://schemas.microsoft.com/office/powerpoint/2010/main" val="50208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a:bodyPr>
          <a:lstStyle/>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a:t>
            </a:r>
          </a:p>
        </p:txBody>
      </p:sp>
    </p:spTree>
    <p:extLst>
      <p:ext uri="{BB962C8B-B14F-4D97-AF65-F5344CB8AC3E}">
        <p14:creationId xmlns:p14="http://schemas.microsoft.com/office/powerpoint/2010/main" val="102812478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Tree>
    <p:extLst>
      <p:ext uri="{BB962C8B-B14F-4D97-AF65-F5344CB8AC3E}">
        <p14:creationId xmlns:p14="http://schemas.microsoft.com/office/powerpoint/2010/main" val="223826601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Tree>
    <p:extLst>
      <p:ext uri="{BB962C8B-B14F-4D97-AF65-F5344CB8AC3E}">
        <p14:creationId xmlns:p14="http://schemas.microsoft.com/office/powerpoint/2010/main" val="35143855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Tree>
    <p:extLst>
      <p:ext uri="{BB962C8B-B14F-4D97-AF65-F5344CB8AC3E}">
        <p14:creationId xmlns:p14="http://schemas.microsoft.com/office/powerpoint/2010/main" val="278760736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Tree>
    <p:extLst>
      <p:ext uri="{BB962C8B-B14F-4D97-AF65-F5344CB8AC3E}">
        <p14:creationId xmlns:p14="http://schemas.microsoft.com/office/powerpoint/2010/main" val="135148707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Tree>
    <p:extLst>
      <p:ext uri="{BB962C8B-B14F-4D97-AF65-F5344CB8AC3E}">
        <p14:creationId xmlns:p14="http://schemas.microsoft.com/office/powerpoint/2010/main" val="365926183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Tree>
    <p:extLst>
      <p:ext uri="{BB962C8B-B14F-4D97-AF65-F5344CB8AC3E}">
        <p14:creationId xmlns:p14="http://schemas.microsoft.com/office/powerpoint/2010/main" val="359594625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Tree>
    <p:extLst>
      <p:ext uri="{BB962C8B-B14F-4D97-AF65-F5344CB8AC3E}">
        <p14:creationId xmlns:p14="http://schemas.microsoft.com/office/powerpoint/2010/main" val="331734556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Tree>
    <p:extLst>
      <p:ext uri="{BB962C8B-B14F-4D97-AF65-F5344CB8AC3E}">
        <p14:creationId xmlns:p14="http://schemas.microsoft.com/office/powerpoint/2010/main" val="5945412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Tree>
    <p:extLst>
      <p:ext uri="{BB962C8B-B14F-4D97-AF65-F5344CB8AC3E}">
        <p14:creationId xmlns:p14="http://schemas.microsoft.com/office/powerpoint/2010/main" val="268892475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Tree>
    <p:extLst>
      <p:ext uri="{BB962C8B-B14F-4D97-AF65-F5344CB8AC3E}">
        <p14:creationId xmlns:p14="http://schemas.microsoft.com/office/powerpoint/2010/main" val="3564471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Tree>
    <p:extLst>
      <p:ext uri="{BB962C8B-B14F-4D97-AF65-F5344CB8AC3E}">
        <p14:creationId xmlns:p14="http://schemas.microsoft.com/office/powerpoint/2010/main" val="260410145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Tree>
    <p:extLst>
      <p:ext uri="{BB962C8B-B14F-4D97-AF65-F5344CB8AC3E}">
        <p14:creationId xmlns:p14="http://schemas.microsoft.com/office/powerpoint/2010/main" val="247564003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Tree>
    <p:extLst>
      <p:ext uri="{BB962C8B-B14F-4D97-AF65-F5344CB8AC3E}">
        <p14:creationId xmlns:p14="http://schemas.microsoft.com/office/powerpoint/2010/main" val="189521355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err="1"/>
              <a:t>playwright.config.ts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a:t>
            </a:r>
            <a:r>
              <a:rPr lang="en-IN" sz="2800" dirty="0" err="1"/>
              <a:t>example.spec.ts</a:t>
            </a:r>
            <a:br>
              <a:rPr lang="en-IN" sz="2800" dirty="0"/>
            </a:br>
            <a:r>
              <a:rPr lang="en-IN" sz="2800" dirty="0"/>
              <a:t>tests-examples/</a:t>
            </a:r>
            <a:br>
              <a:rPr lang="en-IN" sz="2800" dirty="0"/>
            </a:br>
            <a:r>
              <a:rPr lang="en-IN" sz="2800" dirty="0"/>
              <a:t>	demo-</a:t>
            </a:r>
            <a:r>
              <a:rPr lang="en-IN" sz="2800" dirty="0" err="1"/>
              <a:t>todo</a:t>
            </a:r>
            <a:r>
              <a:rPr lang="en-IN" sz="2800" dirty="0"/>
              <a:t>-</a:t>
            </a:r>
            <a:r>
              <a:rPr lang="en-IN" sz="2800" dirty="0" err="1"/>
              <a:t>app.spec.ts</a:t>
            </a:r>
            <a:endParaRPr lang="en-IN" sz="2800" dirty="0"/>
          </a:p>
        </p:txBody>
      </p:sp>
    </p:spTree>
    <p:extLst>
      <p:ext uri="{BB962C8B-B14F-4D97-AF65-F5344CB8AC3E}">
        <p14:creationId xmlns:p14="http://schemas.microsoft.com/office/powerpoint/2010/main" val="91003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endParaRPr lang="en-IN" sz="1800" dirty="0">
              <a:highlight>
                <a:srgbClr val="FFFF00"/>
              </a:highlight>
            </a:endParaRP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endParaRPr lang="en-US" sz="1800" dirty="0"/>
          </a:p>
          <a:p>
            <a:pPr marL="0" indent="0">
              <a:buNone/>
            </a:pPr>
            <a:r>
              <a:rPr lang="en-US" sz="1800" dirty="0"/>
              <a:t>Play the above script</a:t>
            </a:r>
          </a:p>
          <a:p>
            <a:pPr marL="0" indent="0">
              <a:buNone/>
            </a:pPr>
            <a:r>
              <a:rPr lang="en-IN" sz="1800" dirty="0"/>
              <a:t>	</a:t>
            </a:r>
            <a:r>
              <a:rPr lang="en-IN" sz="1800" dirty="0" err="1"/>
              <a:t>npx</a:t>
            </a:r>
            <a:r>
              <a:rPr lang="en-IN" sz="1800" dirty="0"/>
              <a:t> playwright test</a:t>
            </a:r>
          </a:p>
        </p:txBody>
      </p:sp>
    </p:spTree>
    <p:extLst>
      <p:ext uri="{BB962C8B-B14F-4D97-AF65-F5344CB8AC3E}">
        <p14:creationId xmlns:p14="http://schemas.microsoft.com/office/powerpoint/2010/main" val="171270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a:t>
            </a:r>
            <a:r>
              <a:rPr lang="en-IN" dirty="0" err="1"/>
              <a:t>localte</a:t>
            </a:r>
            <a:r>
              <a:rPr lang="en-IN" dirty="0"/>
              <a:t>,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fontScale="92500" lnSpcReduction="10000"/>
          </a:bodyPr>
          <a:lstStyle/>
          <a:p>
            <a:r>
              <a:rPr lang="en-US" b="1" u="sng" dirty="0" err="1"/>
              <a:t>Sampuran</a:t>
            </a:r>
            <a:r>
              <a:rPr lang="en-US" b="1" u="sng" dirty="0"/>
              <a:t> Atmaramani</a:t>
            </a:r>
          </a:p>
          <a:p>
            <a:endParaRPr lang="en-US" dirty="0"/>
          </a:p>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a:t>
            </a:r>
          </a:p>
          <a:p>
            <a:r>
              <a:rPr lang="en-US" dirty="0"/>
              <a:t>Udemy &amp; YouTube Instructor</a:t>
            </a:r>
          </a:p>
          <a:p>
            <a:r>
              <a:rPr lang="en-US" dirty="0"/>
              <a:t>Medium.com Tech Blogger-</a:t>
            </a:r>
          </a:p>
          <a:p>
            <a:pPr lvl="1"/>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7929997" y="2015732"/>
            <a:ext cx="2746469" cy="3309494"/>
          </a:xfrm>
          <a:prstGeom prst="rect">
            <a:avLst/>
          </a:prstGeom>
        </p:spPr>
      </p:pic>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data-</a:t>
            </a:r>
            <a:r>
              <a:rPr lang="en-US" dirty="0" err="1"/>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Tree>
    <p:extLst>
      <p:ext uri="{BB962C8B-B14F-4D97-AF65-F5344CB8AC3E}">
        <p14:creationId xmlns:p14="http://schemas.microsoft.com/office/powerpoint/2010/main" val="1047697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nvPr>
        </p:nvGraphicFramePr>
        <p:xfrm>
          <a:off x="1724014" y="2014344"/>
          <a:ext cx="9058296" cy="3453200"/>
        </p:xfrm>
        <a:graphic>
          <a:graphicData uri="http://schemas.openxmlformats.org/drawingml/2006/table">
            <a:tbl>
              <a:tblPr/>
              <a:tblGrid>
                <a:gridCol w="4529148">
                  <a:extLst>
                    <a:ext uri="{9D8B030D-6E8A-4147-A177-3AD203B41FA5}">
                      <a16:colId xmlns:a16="http://schemas.microsoft.com/office/drawing/2014/main" val="1669742411"/>
                    </a:ext>
                  </a:extLst>
                </a:gridCol>
                <a:gridCol w="4529148">
                  <a:extLst>
                    <a:ext uri="{9D8B030D-6E8A-4147-A177-3AD203B41FA5}">
                      <a16:colId xmlns:a16="http://schemas.microsoft.com/office/drawing/2014/main" val="674194252"/>
                    </a:ext>
                  </a:extLst>
                </a:gridCol>
              </a:tblGrid>
              <a:tr h="344964">
                <a:tc>
                  <a:txBody>
                    <a:bodyPr/>
                    <a:lstStyle/>
                    <a:p>
                      <a:pPr algn="l"/>
                      <a:r>
                        <a:rPr lang="en-IN" sz="1700">
                          <a:effectLst/>
                        </a:rPr>
                        <a:t>Action</a:t>
                      </a:r>
                    </a:p>
                  </a:txBody>
                  <a:tcPr marL="86241" marR="86241" marT="43120" marB="43120" anchor="ctr">
                    <a:lnL>
                      <a:noFill/>
                    </a:lnL>
                    <a:lnR>
                      <a:noFill/>
                    </a:lnR>
                    <a:lnT>
                      <a:noFill/>
                    </a:lnT>
                    <a:lnB>
                      <a:noFill/>
                    </a:lnB>
                  </a:tcPr>
                </a:tc>
                <a:tc>
                  <a:txBody>
                    <a:bodyPr/>
                    <a:lstStyle/>
                    <a:p>
                      <a:pPr algn="l"/>
                      <a:r>
                        <a:rPr lang="en-IN" sz="1700">
                          <a:effectLst/>
                        </a:rPr>
                        <a:t>Description</a:t>
                      </a:r>
                    </a:p>
                  </a:txBody>
                  <a:tcPr marL="86241" marR="86241" marT="43120" marB="43120" anchor="ctr">
                    <a:lnL>
                      <a:noFill/>
                    </a:lnL>
                    <a:lnR>
                      <a:noFill/>
                    </a:lnR>
                    <a:lnT>
                      <a:noFill/>
                    </a:lnT>
                    <a:lnB>
                      <a:noFill/>
                    </a:lnB>
                  </a:tcPr>
                </a:tc>
                <a:extLst>
                  <a:ext uri="{0D108BD9-81ED-4DB2-BD59-A6C34878D82A}">
                    <a16:rowId xmlns:a16="http://schemas.microsoft.com/office/drawing/2014/main" val="682246382"/>
                  </a:ext>
                </a:extLst>
              </a:tr>
              <a:tr h="344964">
                <a:tc>
                  <a:txBody>
                    <a:bodyPr/>
                    <a:lstStyle/>
                    <a:p>
                      <a:pPr algn="l"/>
                      <a:r>
                        <a:rPr lang="en-IN" sz="1700">
                          <a:effectLst/>
                          <a:hlinkClick r:id="rId2"/>
                        </a:rPr>
                        <a:t>locator.check()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810170848"/>
                  </a:ext>
                </a:extLst>
              </a:tr>
              <a:tr h="344964">
                <a:tc>
                  <a:txBody>
                    <a:bodyPr/>
                    <a:lstStyle/>
                    <a:p>
                      <a:pPr algn="l"/>
                      <a:r>
                        <a:rPr lang="en-IN" sz="1700">
                          <a:effectLst/>
                          <a:hlinkClick r:id="rId3"/>
                        </a:rPr>
                        <a:t>locator.click()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Click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1897181124"/>
                  </a:ext>
                </a:extLst>
              </a:tr>
              <a:tr h="344964">
                <a:tc>
                  <a:txBody>
                    <a:bodyPr/>
                    <a:lstStyle/>
                    <a:p>
                      <a:pPr algn="l"/>
                      <a:r>
                        <a:rPr lang="en-IN" sz="1700">
                          <a:effectLst/>
                          <a:hlinkClick r:id="rId4"/>
                        </a:rPr>
                        <a:t>locator.uncheck()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Uncheck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3389433976"/>
                  </a:ext>
                </a:extLst>
              </a:tr>
              <a:tr h="344964">
                <a:tc>
                  <a:txBody>
                    <a:bodyPr/>
                    <a:lstStyle/>
                    <a:p>
                      <a:pPr algn="l"/>
                      <a:r>
                        <a:rPr lang="en-IN" sz="1700">
                          <a:effectLst/>
                          <a:hlinkClick r:id="rId5"/>
                        </a:rPr>
                        <a:t>locator.hover()</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Hover mouse over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Fill the form field, input text</a:t>
                      </a:r>
                    </a:p>
                  </a:txBody>
                  <a:tcPr marL="86241" marR="86241" marT="43120" marB="43120" anchor="ctr">
                    <a:lnL>
                      <a:noFill/>
                    </a:lnL>
                    <a:lnR>
                      <a:noFill/>
                    </a:lnR>
                    <a:lnT>
                      <a:noFill/>
                    </a:lnT>
                    <a:lnB>
                      <a:noFill/>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Focus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Press single key</a:t>
                      </a:r>
                    </a:p>
                  </a:txBody>
                  <a:tcPr marL="86241" marR="86241" marT="43120" marB="43120" anchor="ctr">
                    <a:lnL>
                      <a:noFill/>
                    </a:lnL>
                    <a:lnR>
                      <a:noFill/>
                    </a:lnR>
                    <a:lnT>
                      <a:noFill/>
                    </a:lnT>
                    <a:lnB>
                      <a:noFill/>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Pick files to upload</a:t>
                      </a:r>
                    </a:p>
                  </a:txBody>
                  <a:tcPr marL="86241" marR="86241" marT="43120" marB="43120" anchor="ctr">
                    <a:lnL>
                      <a:noFill/>
                    </a:lnL>
                    <a:lnR>
                      <a:noFill/>
                    </a:lnR>
                    <a:lnT>
                      <a:noFill/>
                    </a:lnT>
                    <a:lnB>
                      <a:noFill/>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a:noFill/>
                    </a:lnL>
                    <a:lnR>
                      <a:noFill/>
                    </a:lnR>
                    <a:lnT>
                      <a:noFill/>
                    </a:lnT>
                    <a:lnB>
                      <a:noFill/>
                    </a:lnB>
                  </a:tcPr>
                </a:tc>
                <a:tc>
                  <a:txBody>
                    <a:bodyPr/>
                    <a:lstStyle/>
                    <a:p>
                      <a:pPr algn="l"/>
                      <a:r>
                        <a:rPr lang="en-US" sz="1700" dirty="0">
                          <a:effectLst/>
                        </a:rPr>
                        <a:t>Select option in the drop down</a:t>
                      </a:r>
                    </a:p>
                  </a:txBody>
                  <a:tcPr marL="86241" marR="86241" marT="43120" marB="43120" anchor="ctr">
                    <a:lnL>
                      <a:noFill/>
                    </a:lnL>
                    <a:lnR>
                      <a:noFill/>
                    </a:lnR>
                    <a:lnT>
                      <a:noFill/>
                    </a:lnT>
                    <a:lnB>
                      <a:noFill/>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302601457"/>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243547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a:t>
            </a:r>
            <a:br>
              <a:rPr lang="en-IN" dirty="0">
                <a:highlight>
                  <a:srgbClr val="FFFF00"/>
                </a:highlight>
              </a:rPr>
            </a:br>
            <a:br>
              <a:rPr lang="en-IN" dirty="0">
                <a:highlight>
                  <a:srgbClr val="FFFF00"/>
                </a:highlight>
              </a:rPr>
            </a:br>
            <a:r>
              <a:rPr lang="en-IN" dirty="0">
                <a:highlight>
                  <a:srgbClr val="FFFF00"/>
                </a:highlight>
              </a:rPr>
              <a:t>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lnSpcReduction="10000"/>
          </a:bodyPr>
          <a:lstStyle/>
          <a:p>
            <a:r>
              <a:rPr lang="en-US" dirty="0"/>
              <a:t>Hooks in Playwright are functions that allow you to perform setup and teardown actions before and after test cases or test suites. They provide a way to initialize the test environment, perform common setup tasks, and clean up resources after tests have been executed.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training, attendees can </a:t>
            </a:r>
          </a:p>
          <a:p>
            <a:pPr lvl="1"/>
            <a:r>
              <a:rPr lang="en-US" dirty="0"/>
              <a:t>Write automation scripts using playwright and manipulate all html elements </a:t>
            </a:r>
          </a:p>
          <a:p>
            <a:pPr lvl="1"/>
            <a:r>
              <a:rPr lang="en-US" dirty="0"/>
              <a:t>Can check the reports after test execution</a:t>
            </a:r>
          </a:p>
          <a:p>
            <a:pPr lvl="1"/>
            <a:r>
              <a:rPr lang="en-US" dirty="0"/>
              <a:t>Can automate the web software flow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Assertions are made using the </a:t>
            </a:r>
            <a:r>
              <a:rPr lang="en-US" dirty="0">
                <a:highlight>
                  <a:srgbClr val="FFFF00"/>
                </a:highlight>
              </a:rPr>
              <a:t>expect</a:t>
            </a:r>
            <a:r>
              <a:rPr lang="en-US" dirty="0"/>
              <a:t> function, which compares actual values to expected values and throws an error if they do not match.</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Give me a command to execute a Playwright test script using the Playwright CLI</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0E1-8E44-43FC-A5E3-3C369AC92A19}"/>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A61449D-EEE4-4FEF-8A84-98472164DEE5}"/>
              </a:ext>
            </a:extLst>
          </p:cNvPr>
          <p:cNvSpPr>
            <a:spLocks noGrp="1"/>
          </p:cNvSpPr>
          <p:nvPr>
            <p:ph idx="1"/>
          </p:nvPr>
        </p:nvSpPr>
        <p:spPr/>
        <p:txBody>
          <a:bodyPr/>
          <a:lstStyle/>
          <a:p>
            <a:r>
              <a:rPr lang="en-US" b="1" u="sng" dirty="0"/>
              <a:t>Question</a:t>
            </a:r>
            <a:r>
              <a:rPr lang="en-US" dirty="0"/>
              <a:t>: How do you review the results of a Playwright test execution?</a:t>
            </a:r>
          </a:p>
          <a:p>
            <a:pPr marL="0" indent="0">
              <a:buNone/>
            </a:pPr>
            <a:endParaRPr lang="en-US" dirty="0"/>
          </a:p>
          <a:p>
            <a:r>
              <a:rPr lang="en-US" b="1" u="sng" dirty="0"/>
              <a:t>Answer</a:t>
            </a:r>
            <a:r>
              <a:rPr lang="en-US" dirty="0"/>
              <a:t>: After running the test script, you can review the test results and any error messages or failed assertions in the terminal output or generated test report.</a:t>
            </a:r>
            <a:endParaRPr lang="en-IN" dirty="0"/>
          </a:p>
        </p:txBody>
      </p:sp>
    </p:spTree>
    <p:extLst>
      <p:ext uri="{BB962C8B-B14F-4D97-AF65-F5344CB8AC3E}">
        <p14:creationId xmlns:p14="http://schemas.microsoft.com/office/powerpoint/2010/main" val="3999781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3703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([options]): </a:t>
            </a:r>
            <a:r>
              <a:rPr lang="en-US" dirty="0"/>
              <a:t>Navigates to the previous page in the browser history.</a:t>
            </a:r>
          </a:p>
          <a:p>
            <a:r>
              <a:rPr lang="en-US" dirty="0" err="1">
                <a:highlight>
                  <a:srgbClr val="FFFF00"/>
                </a:highlight>
              </a:rPr>
              <a:t>page.goForward</a:t>
            </a:r>
            <a:r>
              <a:rPr lang="en-US" dirty="0">
                <a:highlight>
                  <a:srgbClr val="FFFF00"/>
                </a:highlight>
              </a:rPr>
              <a:t>([options]): </a:t>
            </a:r>
            <a:r>
              <a:rPr lang="en-US" dirty="0"/>
              <a:t>Navigates to the next page in the browser history.</a:t>
            </a:r>
          </a:p>
          <a:p>
            <a:r>
              <a:rPr lang="en-US" dirty="0" err="1">
                <a:highlight>
                  <a:srgbClr val="FFFF00"/>
                </a:highlight>
              </a:rPr>
              <a:t>page.reload</a:t>
            </a:r>
            <a:r>
              <a:rPr lang="en-US" dirty="0">
                <a:highlight>
                  <a:srgbClr val="FFFF00"/>
                </a:highlight>
              </a:rPr>
              <a:t>([options]): </a:t>
            </a:r>
            <a:r>
              <a:rPr lang="en-US" dirty="0"/>
              <a:t>Reloads the current page.</a:t>
            </a:r>
          </a:p>
          <a:p>
            <a:r>
              <a:rPr lang="en-US" dirty="0" err="1">
                <a:highlight>
                  <a:srgbClr val="FFFF00"/>
                </a:highlight>
              </a:rPr>
              <a:t>page.waitForNavigation</a:t>
            </a:r>
            <a:r>
              <a:rPr lang="en-US" dirty="0">
                <a:highlight>
                  <a:srgbClr val="FFFF00"/>
                </a:highlight>
              </a:rPr>
              <a:t>([options]): </a:t>
            </a:r>
            <a:r>
              <a:rPr lang="en-US" dirty="0"/>
              <a:t>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handler): </a:t>
            </a:r>
            <a:r>
              <a:rPr lang="en-US" dirty="0"/>
              <a:t>Fired when the page navigates to a new URL.</a:t>
            </a:r>
          </a:p>
          <a:p>
            <a:r>
              <a:rPr lang="en-US" dirty="0" err="1">
                <a:highlight>
                  <a:srgbClr val="FFFF00"/>
                </a:highlight>
              </a:rPr>
              <a:t>page.on</a:t>
            </a:r>
            <a:r>
              <a:rPr lang="en-US" dirty="0">
                <a:highlight>
                  <a:srgbClr val="FFFF00"/>
                </a:highlight>
              </a:rPr>
              <a:t>('load', handler):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handler):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handler): </a:t>
            </a:r>
            <a:r>
              <a:rPr lang="en-US" dirty="0"/>
              <a:t>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fontScale="92500"/>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timeout, </a:t>
            </a:r>
            <a:r>
              <a:rPr lang="en-US" dirty="0" err="1"/>
              <a:t>waitUntil</a:t>
            </a:r>
            <a:r>
              <a:rPr lang="en-US" dirty="0"/>
              <a:t>, and </a:t>
            </a:r>
            <a:r>
              <a:rPr lang="en-US" dirty="0" err="1"/>
              <a:t>referer</a:t>
            </a:r>
            <a:r>
              <a:rPr lang="en-US" dirty="0"/>
              <a:t>.</a:t>
            </a:r>
          </a:p>
          <a:p>
            <a:r>
              <a:rPr lang="en-US" b="1" u="sng" dirty="0"/>
              <a:t>Waiting for Navigation:</a:t>
            </a:r>
          </a:p>
          <a:p>
            <a:endParaRPr lang="en-US" dirty="0"/>
          </a:p>
          <a:p>
            <a:r>
              <a:rPr lang="en-US" dirty="0"/>
              <a:t>After initiating a navigation, you can wait for the page to complete loading using the </a:t>
            </a:r>
            <a:r>
              <a:rPr lang="en-US" dirty="0" err="1">
                <a:highlight>
                  <a:srgbClr val="FFFF00"/>
                </a:highlight>
              </a:rPr>
              <a:t>page.waitForNavigation</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('load',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a:t>Practical's / hands on should be done by all attendees</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Tree>
    <p:extLst>
      <p:ext uri="{BB962C8B-B14F-4D97-AF65-F5344CB8AC3E}">
        <p14:creationId xmlns:p14="http://schemas.microsoft.com/office/powerpoint/2010/main" val="3639712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US" dirty="0"/>
              <a:t>Listen code</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fontScale="47500" lnSpcReduction="20000"/>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t>'</a:t>
            </a:r>
            <a:r>
              <a:rPr lang="en-US" b="1" dirty="0" err="1"/>
              <a:t>domcontentloaded</a:t>
            </a:r>
            <a:r>
              <a:rPr lang="en-US" dirty="0"/>
              <a:t>' event occurs when the initial HTML document 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Tree>
    <p:extLst>
      <p:ext uri="{BB962C8B-B14F-4D97-AF65-F5344CB8AC3E}">
        <p14:creationId xmlns:p14="http://schemas.microsoft.com/office/powerpoint/2010/main" val="17670332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1592925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a:t>
            </a:r>
            <a:r>
              <a:rPr lang="en-US" b="1" dirty="0" err="1">
                <a:highlight>
                  <a:srgbClr val="FFFF00"/>
                </a:highlight>
              </a:rPr>
              <a:t>boundingBox</a:t>
            </a:r>
            <a:r>
              <a:rPr lang="en-US" b="1" dirty="0">
                <a:highlight>
                  <a:srgbClr val="FFFF00"/>
                </a:highlight>
              </a:rPr>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pPr lvl="2"/>
            <a:r>
              <a:rPr lang="en-US" dirty="0"/>
              <a:t>By effectively interacting with elements in your tests, you can simulate user actions and validate the behavior of your web applications with Playwright.</a:t>
            </a:r>
            <a:endParaRPr lang="en-IN" dirty="0"/>
          </a:p>
          <a:p>
            <a:endParaRPr lang="en-IN" dirty="0"/>
          </a:p>
        </p:txBody>
      </p:sp>
    </p:spTree>
    <p:extLst>
      <p:ext uri="{BB962C8B-B14F-4D97-AF65-F5344CB8AC3E}">
        <p14:creationId xmlns:p14="http://schemas.microsoft.com/office/powerpoint/2010/main" val="18105446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click() 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1885</TotalTime>
  <Words>18824</Words>
  <Application>Microsoft Office PowerPoint</Application>
  <PresentationFormat>Widescreen</PresentationFormat>
  <Paragraphs>1563</Paragraphs>
  <Slides>333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333</vt:i4>
      </vt:variant>
    </vt:vector>
  </HeadingPairs>
  <TitlesOfParts>
    <vt:vector size="338" baseType="lpstr">
      <vt:lpstr>Arial</vt:lpstr>
      <vt:lpstr>Gill Sans MT</vt:lpstr>
      <vt:lpstr>Söhne</vt:lpstr>
      <vt:lpstr>Söhne Mono</vt:lpstr>
      <vt:lpstr>Gallery</vt:lpstr>
      <vt:lpstr>Playwright Automation using Javascript</vt:lpstr>
      <vt:lpstr>disclaimer</vt:lpstr>
      <vt:lpstr>Disclaimer</vt:lpstr>
      <vt:lpstr>Know your trainer</vt:lpstr>
      <vt:lpstr>About your instructor</vt:lpstr>
      <vt:lpstr>Setting the expectations</vt:lpstr>
      <vt:lpstr>Contents</vt:lpstr>
      <vt:lpstr>Course Contents</vt:lpstr>
      <vt:lpstr>Course Contents</vt:lpstr>
      <vt:lpstr>Course Contents </vt:lpstr>
      <vt:lpstr>Course contents</vt:lpstr>
      <vt:lpstr>Course contents</vt:lpstr>
      <vt:lpstr>Course contents</vt:lpstr>
      <vt:lpstr>Course contents</vt:lpstr>
      <vt:lpstr>What is playwright</vt:lpstr>
      <vt:lpstr>Introduction - Playwright</vt:lpstr>
      <vt:lpstr>What is Playwright</vt:lpstr>
      <vt:lpstr>Comparision –  Playwright /Selenium / Cypress</vt:lpstr>
      <vt:lpstr>Features</vt:lpstr>
      <vt:lpstr>Playwright Features</vt:lpstr>
      <vt:lpstr>Installation </vt:lpstr>
      <vt:lpstr>Version Check and Upgrade</vt:lpstr>
      <vt:lpstr>System requirements​ </vt:lpstr>
      <vt:lpstr>PowerPoint Presentation</vt:lpstr>
      <vt:lpstr>locator</vt:lpstr>
      <vt:lpstr>What is Locator</vt:lpstr>
      <vt:lpstr>XPath Expression: </vt:lpstr>
      <vt:lpstr>Text Content: </vt:lpstr>
      <vt:lpstr>Attribute Value: </vt:lpstr>
      <vt:lpstr>Page.$ and page.$$ </vt:lpstr>
      <vt:lpstr>Chaining – first, last, nth</vt:lpstr>
      <vt:lpstr>Chaining – first, last, nth</vt:lpstr>
      <vt:lpstr>Commands</vt:lpstr>
      <vt:lpstr>Commands </vt:lpstr>
      <vt:lpstr>Commands  </vt:lpstr>
      <vt:lpstr>Files structure</vt:lpstr>
      <vt:lpstr>Installed files &amp; Folders</vt:lpstr>
      <vt:lpstr>Hands On</vt:lpstr>
      <vt:lpstr>Sample First test script</vt:lpstr>
      <vt:lpstr>PowerPoint Presentation</vt:lpstr>
      <vt:lpstr>Test script structure </vt:lpstr>
      <vt:lpstr>Test Declaration</vt:lpstr>
      <vt:lpstr>Test Logic</vt:lpstr>
      <vt:lpstr>Assertions</vt:lpstr>
      <vt:lpstr>Setup and Teardown</vt:lpstr>
      <vt:lpstr>Environment Configuration</vt:lpstr>
      <vt:lpstr>Running Tests</vt:lpstr>
      <vt:lpstr>navigation</vt:lpstr>
      <vt:lpstr>Interactions </vt:lpstr>
      <vt:lpstr>Get By ….</vt:lpstr>
      <vt:lpstr>Basic actions </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Quiz</vt:lpstr>
      <vt:lpstr>Quiz</vt:lpstr>
      <vt:lpstr>Playwright API</vt:lpstr>
      <vt:lpstr>Playwright API</vt:lpstr>
      <vt:lpstr>Playwright API</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Listen code</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 - Browser Contexts, Pages, and Elements:</vt:lpstr>
      <vt:lpstr>Quiz - Navigation:</vt:lpstr>
      <vt:lpstr>Quiz - Loading Pages:</vt:lpstr>
      <vt:lpstr>Quiz - Handling Navigation Events:</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PowerPoint Presentation</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File uploads and downloads:</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Quiz Handling Pop-ups and Dialogs:</vt:lpstr>
      <vt:lpstr>Quiz - Working with Frames and Iframes:</vt:lpstr>
      <vt:lpstr>Quiz - Network Interception and Mocking:</vt:lpstr>
      <vt:lpstr>Quiz - Intercepting Network Requests:</vt:lpstr>
      <vt:lpstr>Mocking Responses:</vt:lpstr>
      <vt:lpstr>Managing States and Testing Strategies</vt:lpstr>
      <vt:lpstr>Handling Authentication</vt:lpstr>
      <vt:lpstr>State Management: </vt:lpstr>
      <vt:lpstr>Persisting State Across Tests: </vt:lpstr>
      <vt:lpstr>Clearing State Between Tests: </vt:lpstr>
      <vt:lpstr>Handling Login Sessions:</vt:lpstr>
      <vt:lpstr>Automating Login Process: </vt:lpstr>
      <vt:lpstr>Handling Authentication Tokens: </vt:lpstr>
      <vt:lpstr>Managing Session Cookies: </vt:lpstr>
      <vt:lpstr>Persisting Login State Across Tests: </vt:lpstr>
      <vt:lpstr>Clearing Login Sessions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Purpose – Page object</vt:lpstr>
      <vt:lpstr>Components</vt:lpstr>
      <vt:lpstr>Implementation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707</cp:revision>
  <dcterms:created xsi:type="dcterms:W3CDTF">2024-03-09T11:33:23Z</dcterms:created>
  <dcterms:modified xsi:type="dcterms:W3CDTF">2024-03-14T16:30:54Z</dcterms:modified>
</cp:coreProperties>
</file>