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94" r:id="rId5"/>
    <p:sldId id="504" r:id="rId6"/>
    <p:sldId id="505" r:id="rId7"/>
    <p:sldId id="506" r:id="rId8"/>
    <p:sldId id="507" r:id="rId9"/>
    <p:sldId id="508" r:id="rId10"/>
    <p:sldId id="509" r:id="rId11"/>
    <p:sldId id="510" r:id="rId12"/>
    <p:sldId id="511" r:id="rId13"/>
    <p:sldId id="512" r:id="rId14"/>
    <p:sldId id="257" r:id="rId15"/>
    <p:sldId id="258" r:id="rId16"/>
    <p:sldId id="259" r:id="rId17"/>
    <p:sldId id="262" r:id="rId18"/>
    <p:sldId id="263" r:id="rId19"/>
    <p:sldId id="264" r:id="rId20"/>
    <p:sldId id="499" r:id="rId21"/>
    <p:sldId id="500" r:id="rId22"/>
    <p:sldId id="265" r:id="rId23"/>
    <p:sldId id="502" r:id="rId24"/>
    <p:sldId id="501" r:id="rId25"/>
    <p:sldId id="503" r:id="rId26"/>
    <p:sldId id="267" r:id="rId27"/>
    <p:sldId id="268" r:id="rId28"/>
    <p:sldId id="269" r:id="rId29"/>
    <p:sldId id="270" r:id="rId30"/>
    <p:sldId id="271" r:id="rId31"/>
    <p:sldId id="272" r:id="rId32"/>
    <p:sldId id="273" r:id="rId33"/>
    <p:sldId id="274" r:id="rId34"/>
    <p:sldId id="275" r:id="rId35"/>
    <p:sldId id="276" r:id="rId36"/>
    <p:sldId id="513" r:id="rId37"/>
    <p:sldId id="514" r:id="rId38"/>
    <p:sldId id="515" r:id="rId39"/>
    <p:sldId id="516" r:id="rId40"/>
    <p:sldId id="517" r:id="rId41"/>
    <p:sldId id="518" r:id="rId42"/>
    <p:sldId id="519" r:id="rId43"/>
    <p:sldId id="520" r:id="rId44"/>
    <p:sldId id="521" r:id="rId45"/>
    <p:sldId id="283" r:id="rId46"/>
    <p:sldId id="284" r:id="rId47"/>
    <p:sldId id="277" r:id="rId48"/>
    <p:sldId id="278" r:id="rId49"/>
    <p:sldId id="279" r:id="rId50"/>
    <p:sldId id="280" r:id="rId51"/>
    <p:sldId id="281" r:id="rId52"/>
    <p:sldId id="282" r:id="rId53"/>
    <p:sldId id="285" r:id="rId54"/>
    <p:sldId id="286" r:id="rId55"/>
    <p:sldId id="287" r:id="rId56"/>
    <p:sldId id="288" r:id="rId57"/>
    <p:sldId id="289" r:id="rId58"/>
    <p:sldId id="290" r:id="rId59"/>
    <p:sldId id="291" r:id="rId60"/>
    <p:sldId id="292" r:id="rId61"/>
    <p:sldId id="293" r:id="rId62"/>
    <p:sldId id="295" r:id="rId63"/>
    <p:sldId id="296" r:id="rId64"/>
    <p:sldId id="297" r:id="rId65"/>
    <p:sldId id="298" r:id="rId66"/>
    <p:sldId id="299" r:id="rId67"/>
    <p:sldId id="300" r:id="rId68"/>
    <p:sldId id="301" r:id="rId69"/>
    <p:sldId id="302" r:id="rId70"/>
    <p:sldId id="303" r:id="rId71"/>
    <p:sldId id="304" r:id="rId72"/>
    <p:sldId id="305" r:id="rId73"/>
    <p:sldId id="306" r:id="rId74"/>
    <p:sldId id="307" r:id="rId75"/>
    <p:sldId id="308" r:id="rId76"/>
    <p:sldId id="309" r:id="rId77"/>
    <p:sldId id="310" r:id="rId78"/>
    <p:sldId id="311" r:id="rId79"/>
    <p:sldId id="312" r:id="rId80"/>
    <p:sldId id="313" r:id="rId81"/>
    <p:sldId id="314" r:id="rId82"/>
    <p:sldId id="315" r:id="rId83"/>
    <p:sldId id="316" r:id="rId84"/>
    <p:sldId id="317" r:id="rId85"/>
    <p:sldId id="318" r:id="rId86"/>
    <p:sldId id="319" r:id="rId87"/>
    <p:sldId id="320" r:id="rId88"/>
    <p:sldId id="321" r:id="rId89"/>
    <p:sldId id="322" r:id="rId90"/>
    <p:sldId id="323" r:id="rId91"/>
    <p:sldId id="324" r:id="rId92"/>
    <p:sldId id="325" r:id="rId93"/>
    <p:sldId id="326" r:id="rId94"/>
    <p:sldId id="327" r:id="rId95"/>
    <p:sldId id="328" r:id="rId96"/>
    <p:sldId id="329" r:id="rId97"/>
    <p:sldId id="330" r:id="rId98"/>
    <p:sldId id="331" r:id="rId99"/>
    <p:sldId id="332" r:id="rId100"/>
    <p:sldId id="333" r:id="rId101"/>
    <p:sldId id="334" r:id="rId102"/>
    <p:sldId id="335" r:id="rId103"/>
    <p:sldId id="336" r:id="rId104"/>
    <p:sldId id="337" r:id="rId105"/>
    <p:sldId id="338" r:id="rId106"/>
    <p:sldId id="339" r:id="rId107"/>
    <p:sldId id="340" r:id="rId108"/>
    <p:sldId id="341" r:id="rId109"/>
    <p:sldId id="342" r:id="rId110"/>
    <p:sldId id="343" r:id="rId111"/>
    <p:sldId id="344" r:id="rId112"/>
    <p:sldId id="345" r:id="rId113"/>
    <p:sldId id="346" r:id="rId114"/>
    <p:sldId id="347" r:id="rId115"/>
    <p:sldId id="348" r:id="rId116"/>
    <p:sldId id="349" r:id="rId117"/>
    <p:sldId id="350" r:id="rId118"/>
    <p:sldId id="351" r:id="rId119"/>
    <p:sldId id="352" r:id="rId120"/>
    <p:sldId id="353" r:id="rId121"/>
    <p:sldId id="354" r:id="rId122"/>
    <p:sldId id="355" r:id="rId123"/>
    <p:sldId id="356" r:id="rId124"/>
    <p:sldId id="357" r:id="rId125"/>
    <p:sldId id="358" r:id="rId126"/>
    <p:sldId id="359" r:id="rId127"/>
    <p:sldId id="360" r:id="rId128"/>
    <p:sldId id="361" r:id="rId129"/>
    <p:sldId id="362" r:id="rId130"/>
    <p:sldId id="363" r:id="rId131"/>
    <p:sldId id="364" r:id="rId132"/>
    <p:sldId id="365" r:id="rId133"/>
    <p:sldId id="366" r:id="rId134"/>
    <p:sldId id="367" r:id="rId135"/>
    <p:sldId id="368" r:id="rId136"/>
    <p:sldId id="369" r:id="rId137"/>
    <p:sldId id="370" r:id="rId138"/>
    <p:sldId id="371" r:id="rId139"/>
    <p:sldId id="372" r:id="rId140"/>
    <p:sldId id="373" r:id="rId141"/>
    <p:sldId id="374" r:id="rId142"/>
    <p:sldId id="375" r:id="rId143"/>
    <p:sldId id="376" r:id="rId144"/>
    <p:sldId id="377" r:id="rId145"/>
    <p:sldId id="378" r:id="rId146"/>
    <p:sldId id="379" r:id="rId147"/>
    <p:sldId id="380" r:id="rId148"/>
    <p:sldId id="381" r:id="rId149"/>
    <p:sldId id="382" r:id="rId150"/>
    <p:sldId id="383" r:id="rId151"/>
    <p:sldId id="384" r:id="rId152"/>
    <p:sldId id="385" r:id="rId153"/>
    <p:sldId id="386" r:id="rId154"/>
    <p:sldId id="387" r:id="rId155"/>
    <p:sldId id="388" r:id="rId156"/>
    <p:sldId id="389" r:id="rId157"/>
    <p:sldId id="390" r:id="rId158"/>
    <p:sldId id="391" r:id="rId159"/>
    <p:sldId id="392" r:id="rId160"/>
    <p:sldId id="393" r:id="rId161"/>
    <p:sldId id="394" r:id="rId162"/>
    <p:sldId id="395" r:id="rId163"/>
    <p:sldId id="396" r:id="rId164"/>
    <p:sldId id="397" r:id="rId165"/>
    <p:sldId id="398" r:id="rId166"/>
    <p:sldId id="399" r:id="rId167"/>
    <p:sldId id="400" r:id="rId168"/>
    <p:sldId id="401" r:id="rId169"/>
    <p:sldId id="402" r:id="rId170"/>
    <p:sldId id="403" r:id="rId171"/>
    <p:sldId id="404" r:id="rId172"/>
    <p:sldId id="405" r:id="rId173"/>
    <p:sldId id="406" r:id="rId174"/>
    <p:sldId id="407" r:id="rId175"/>
    <p:sldId id="408" r:id="rId176"/>
    <p:sldId id="409" r:id="rId177"/>
    <p:sldId id="410" r:id="rId178"/>
    <p:sldId id="411" r:id="rId179"/>
    <p:sldId id="412" r:id="rId180"/>
    <p:sldId id="413" r:id="rId181"/>
    <p:sldId id="414" r:id="rId182"/>
    <p:sldId id="415" r:id="rId183"/>
    <p:sldId id="416" r:id="rId184"/>
    <p:sldId id="417" r:id="rId185"/>
    <p:sldId id="418" r:id="rId186"/>
    <p:sldId id="419" r:id="rId187"/>
    <p:sldId id="420" r:id="rId188"/>
    <p:sldId id="421" r:id="rId189"/>
    <p:sldId id="422" r:id="rId190"/>
    <p:sldId id="423" r:id="rId191"/>
    <p:sldId id="424" r:id="rId192"/>
    <p:sldId id="425" r:id="rId193"/>
    <p:sldId id="426" r:id="rId194"/>
    <p:sldId id="427" r:id="rId195"/>
    <p:sldId id="428" r:id="rId196"/>
    <p:sldId id="429" r:id="rId197"/>
    <p:sldId id="430" r:id="rId198"/>
    <p:sldId id="431" r:id="rId199"/>
    <p:sldId id="432" r:id="rId200"/>
    <p:sldId id="433" r:id="rId201"/>
    <p:sldId id="434" r:id="rId202"/>
    <p:sldId id="435" r:id="rId203"/>
    <p:sldId id="436" r:id="rId204"/>
    <p:sldId id="437" r:id="rId205"/>
    <p:sldId id="438" r:id="rId206"/>
    <p:sldId id="439" r:id="rId207"/>
    <p:sldId id="440" r:id="rId208"/>
    <p:sldId id="441" r:id="rId209"/>
    <p:sldId id="442" r:id="rId210"/>
    <p:sldId id="443" r:id="rId211"/>
    <p:sldId id="444" r:id="rId212"/>
    <p:sldId id="445" r:id="rId213"/>
    <p:sldId id="446" r:id="rId214"/>
    <p:sldId id="447" r:id="rId215"/>
    <p:sldId id="448" r:id="rId216"/>
    <p:sldId id="449" r:id="rId217"/>
    <p:sldId id="450" r:id="rId218"/>
    <p:sldId id="451" r:id="rId219"/>
    <p:sldId id="452" r:id="rId220"/>
    <p:sldId id="453" r:id="rId221"/>
    <p:sldId id="454" r:id="rId222"/>
    <p:sldId id="455" r:id="rId223"/>
    <p:sldId id="456" r:id="rId224"/>
    <p:sldId id="457" r:id="rId225"/>
    <p:sldId id="458" r:id="rId226"/>
    <p:sldId id="459" r:id="rId227"/>
    <p:sldId id="460" r:id="rId228"/>
    <p:sldId id="461" r:id="rId229"/>
    <p:sldId id="462" r:id="rId230"/>
    <p:sldId id="463" r:id="rId231"/>
    <p:sldId id="464" r:id="rId232"/>
    <p:sldId id="465" r:id="rId233"/>
    <p:sldId id="466" r:id="rId234"/>
    <p:sldId id="467" r:id="rId235"/>
    <p:sldId id="468" r:id="rId236"/>
    <p:sldId id="469" r:id="rId237"/>
    <p:sldId id="470" r:id="rId238"/>
    <p:sldId id="471" r:id="rId239"/>
    <p:sldId id="472" r:id="rId240"/>
    <p:sldId id="473" r:id="rId241"/>
    <p:sldId id="474" r:id="rId242"/>
    <p:sldId id="475" r:id="rId243"/>
    <p:sldId id="476" r:id="rId244"/>
    <p:sldId id="477" r:id="rId245"/>
    <p:sldId id="478" r:id="rId246"/>
    <p:sldId id="479" r:id="rId247"/>
    <p:sldId id="480" r:id="rId248"/>
    <p:sldId id="481" r:id="rId249"/>
    <p:sldId id="482" r:id="rId250"/>
    <p:sldId id="483" r:id="rId251"/>
    <p:sldId id="484" r:id="rId252"/>
    <p:sldId id="485" r:id="rId253"/>
    <p:sldId id="486" r:id="rId254"/>
    <p:sldId id="487" r:id="rId255"/>
    <p:sldId id="488" r:id="rId256"/>
    <p:sldId id="489" r:id="rId257"/>
    <p:sldId id="490" r:id="rId258"/>
    <p:sldId id="491" r:id="rId259"/>
    <p:sldId id="492" r:id="rId260"/>
    <p:sldId id="493" r:id="rId261"/>
    <p:sldId id="494" r:id="rId262"/>
    <p:sldId id="495" r:id="rId263"/>
    <p:sldId id="496" r:id="rId264"/>
    <p:sldId id="497" r:id="rId265"/>
    <p:sldId id="498" r:id="rId266"/>
    <p:sldId id="527" r:id="rId267"/>
    <p:sldId id="528" r:id="rId268"/>
    <p:sldId id="529" r:id="rId269"/>
    <p:sldId id="522" r:id="rId270"/>
    <p:sldId id="523" r:id="rId271"/>
    <p:sldId id="524" r:id="rId272"/>
    <p:sldId id="525" r:id="rId273"/>
    <p:sldId id="526" r:id="rId2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1866" y="9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presProps" Target="pres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viewProps" Target="view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tableStyles" Target="tableStyle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09-03-2024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93C64B-2574-4D3D-B044-92D68AAEF8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7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7C0EA7-384B-48A7-9E6B-FE2AA406287D}"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7C0EA7-384B-48A7-9E6B-FE2AA406287D}"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3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7C0EA7-384B-48A7-9E6B-FE2AA406287D}" type="datetimeFigureOut">
              <a:rPr lang="en-IN" smtClean="0"/>
              <a:t>09-03-2024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93C64B-2574-4D3D-B044-92D68AAEF8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7C0EA7-384B-48A7-9E6B-FE2AA406287D}" type="datetimeFigureOut">
              <a:rPr lang="en-IN" smtClean="0"/>
              <a:t>09-03-2024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93C64B-2574-4D3D-B044-92D68AAEF8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C0EA7-384B-48A7-9E6B-FE2AA406287D}" type="datetimeFigureOut">
              <a:rPr lang="en-IN" smtClean="0"/>
              <a:t>09-03-2024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93C64B-2574-4D3D-B044-92D68AAEF81F}" type="slidenum">
              <a:rPr lang="en-IN" smtClean="0"/>
              <a:t>‹#›</a:t>
            </a:fld>
            <a:endParaRPr lang="en-IN"/>
          </a:p>
        </p:txBody>
      </p:sp>
    </p:spTree>
    <p:extLst>
      <p:ext uri="{BB962C8B-B14F-4D97-AF65-F5344CB8AC3E}">
        <p14:creationId xmlns:p14="http://schemas.microsoft.com/office/powerpoint/2010/main" val="15801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7C0EA7-384B-48A7-9E6B-FE2AA406287D}"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77C0EA7-384B-48A7-9E6B-FE2AA406287D}" type="datetimeFigureOut">
              <a:rPr lang="en-IN" smtClean="0"/>
              <a:t>09-03-2024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6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77C0EA7-384B-48A7-9E6B-FE2AA406287D}" type="datetimeFigureOut">
              <a:rPr lang="en-IN" smtClean="0"/>
              <a:t>09-03-2024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93C64B-2574-4D3D-B044-92D68AAEF8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laywright.dev/docs/intro#system-requirements" TargetMode="Externa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race.playwright.dev/" TargetMode="External"/><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playwright.dev/docs/api/class-locator#locator-press" TargetMode="External"/><Relationship Id="rId3" Type="http://schemas.openxmlformats.org/officeDocument/2006/relationships/hyperlink" Target="https://playwright.dev/docs/api/class-locator#locator-click" TargetMode="External"/><Relationship Id="rId7" Type="http://schemas.openxmlformats.org/officeDocument/2006/relationships/hyperlink" Target="https://playwright.dev/docs/api/class-locator#locator-focus" TargetMode="External"/><Relationship Id="rId2" Type="http://schemas.openxmlformats.org/officeDocument/2006/relationships/hyperlink" Target="https://playwright.dev/docs/api/class-locator#locator-check"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locator-fill" TargetMode="External"/><Relationship Id="rId5" Type="http://schemas.openxmlformats.org/officeDocument/2006/relationships/hyperlink" Target="https://playwright.dev/docs/api/class-locator#locator-hover" TargetMode="External"/><Relationship Id="rId10" Type="http://schemas.openxmlformats.org/officeDocument/2006/relationships/hyperlink" Target="https://playwright.dev/docs/api/class-locator#locator-select-option" TargetMode="External"/><Relationship Id="rId4" Type="http://schemas.openxmlformats.org/officeDocument/2006/relationships/hyperlink" Target="https://playwright.dev/docs/api/class-locator#locator-uncheck" TargetMode="External"/><Relationship Id="rId9" Type="http://schemas.openxmlformats.org/officeDocument/2006/relationships/hyperlink" Target="https://playwright.dev/docs/api/class-locator#locator-set-input-fil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playwright.dev/docs/test-fixtures#built-in-fixtures" TargetMode="External"/><Relationship Id="rId2" Type="http://schemas.openxmlformats.org/officeDocument/2006/relationships/hyperlink" Target="https://playwright.dev/docs/test-fixtures" TargetMode="External"/><Relationship Id="rId1" Type="http://schemas.openxmlformats.org/officeDocument/2006/relationships/slideLayout" Target="../slideLayouts/slideLayout2.xml"/><Relationship Id="rId4" Type="http://schemas.openxmlformats.org/officeDocument/2006/relationships/hyperlink" Target="https://playwright.dev/docs/browser-context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8D-B301-43A2-8F4E-27AD7B90D527}"/>
              </a:ext>
            </a:extLst>
          </p:cNvPr>
          <p:cNvSpPr>
            <a:spLocks noGrp="1"/>
          </p:cNvSpPr>
          <p:nvPr>
            <p:ph type="ctrTitle"/>
          </p:nvPr>
        </p:nvSpPr>
        <p:spPr/>
        <p:txBody>
          <a:bodyPr/>
          <a:lstStyle/>
          <a:p>
            <a:r>
              <a:rPr lang="en-US" dirty="0"/>
              <a:t>Playwright Automation</a:t>
            </a:r>
            <a:endParaRPr lang="en-IN" dirty="0"/>
          </a:p>
        </p:txBody>
      </p:sp>
      <p:sp>
        <p:nvSpPr>
          <p:cNvPr id="3" name="Subtitle 2">
            <a:extLst>
              <a:ext uri="{FF2B5EF4-FFF2-40B4-BE49-F238E27FC236}">
                <a16:creationId xmlns:a16="http://schemas.microsoft.com/office/drawing/2014/main" id="{9E8B6743-BD2C-47F7-A19F-6126D11C6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46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DF3-CFC4-4B11-9F1A-8F8FD14CC53D}"/>
              </a:ext>
            </a:extLst>
          </p:cNvPr>
          <p:cNvSpPr>
            <a:spLocks noGrp="1"/>
          </p:cNvSpPr>
          <p:nvPr>
            <p:ph type="title"/>
          </p:nvPr>
        </p:nvSpPr>
        <p:spPr/>
        <p:txBody>
          <a:bodyPr/>
          <a:lstStyle/>
          <a:p>
            <a:r>
              <a:rPr lang="en-US" dirty="0"/>
              <a:t>What is Locator</a:t>
            </a:r>
            <a:endParaRPr lang="en-IN" dirty="0"/>
          </a:p>
        </p:txBody>
      </p:sp>
      <p:sp>
        <p:nvSpPr>
          <p:cNvPr id="3" name="Content Placeholder 2">
            <a:extLst>
              <a:ext uri="{FF2B5EF4-FFF2-40B4-BE49-F238E27FC236}">
                <a16:creationId xmlns:a16="http://schemas.microsoft.com/office/drawing/2014/main" id="{D6583397-5F90-49DF-B17B-990EC62E4DEB}"/>
              </a:ext>
            </a:extLst>
          </p:cNvPr>
          <p:cNvSpPr>
            <a:spLocks noGrp="1"/>
          </p:cNvSpPr>
          <p:nvPr>
            <p:ph idx="1"/>
          </p:nvPr>
        </p:nvSpPr>
        <p:spPr/>
        <p:txBody>
          <a:bodyPr>
            <a:normAutofit/>
          </a:bodyPr>
          <a:lstStyle/>
          <a:p>
            <a:r>
              <a:rPr lang="en-US" dirty="0"/>
              <a:t>A locator in Playwright is a mechanism used to find and interact with elements on a web page. </a:t>
            </a:r>
          </a:p>
          <a:p>
            <a:r>
              <a:rPr lang="en-US" dirty="0"/>
              <a:t>It helps identify elements based on different attributes like CSS selectors, XPath expressions, text content, or other properties. </a:t>
            </a:r>
          </a:p>
          <a:p>
            <a:pPr lvl="1"/>
            <a:r>
              <a:rPr lang="en-US" dirty="0"/>
              <a:t>CSS Selector:</a:t>
            </a:r>
          </a:p>
          <a:p>
            <a:pPr lvl="1"/>
            <a:endParaRPr lang="en-US" dirty="0"/>
          </a:p>
          <a:p>
            <a:pPr lvl="2"/>
            <a:r>
              <a:rPr lang="en-US" dirty="0"/>
              <a:t>Syntax: </a:t>
            </a:r>
            <a:r>
              <a:rPr lang="en-US" dirty="0" err="1"/>
              <a:t>page.locator</a:t>
            </a:r>
            <a:r>
              <a:rPr lang="en-US" dirty="0"/>
              <a:t>(selector)</a:t>
            </a:r>
          </a:p>
          <a:p>
            <a:pPr lvl="2"/>
            <a:r>
              <a:rPr lang="en-US" dirty="0"/>
              <a:t>Example: </a:t>
            </a:r>
            <a:r>
              <a:rPr lang="en-US" dirty="0" err="1"/>
              <a:t>page.locator</a:t>
            </a:r>
            <a:r>
              <a:rPr lang="en-US" dirty="0"/>
              <a:t>('</a:t>
            </a:r>
            <a:r>
              <a:rPr lang="en-US" dirty="0" err="1"/>
              <a:t>button.submit</a:t>
            </a:r>
            <a:r>
              <a:rPr lang="en-US" dirty="0"/>
              <a:t>')</a:t>
            </a:r>
          </a:p>
        </p:txBody>
      </p:sp>
    </p:spTree>
    <p:extLst>
      <p:ext uri="{BB962C8B-B14F-4D97-AF65-F5344CB8AC3E}">
        <p14:creationId xmlns:p14="http://schemas.microsoft.com/office/powerpoint/2010/main" val="37306812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4D46-84B1-4585-A839-2DE8EDE2DFF8}"/>
              </a:ext>
            </a:extLst>
          </p:cNvPr>
          <p:cNvSpPr>
            <a:spLocks noGrp="1"/>
          </p:cNvSpPr>
          <p:nvPr>
            <p:ph type="title"/>
          </p:nvPr>
        </p:nvSpPr>
        <p:spPr/>
        <p:txBody>
          <a:bodyPr/>
          <a:lstStyle/>
          <a:p>
            <a:r>
              <a:rPr lang="en-US" dirty="0"/>
              <a:t>Quiz - Handling Navigation Events:</a:t>
            </a:r>
            <a:endParaRPr lang="en-IN" dirty="0"/>
          </a:p>
        </p:txBody>
      </p:sp>
      <p:sp>
        <p:nvSpPr>
          <p:cNvPr id="3" name="Content Placeholder 2">
            <a:extLst>
              <a:ext uri="{FF2B5EF4-FFF2-40B4-BE49-F238E27FC236}">
                <a16:creationId xmlns:a16="http://schemas.microsoft.com/office/drawing/2014/main" id="{2845FC5D-8571-4485-80BA-8C06CA28838E}"/>
              </a:ext>
            </a:extLst>
          </p:cNvPr>
          <p:cNvSpPr>
            <a:spLocks noGrp="1"/>
          </p:cNvSpPr>
          <p:nvPr>
            <p:ph idx="1"/>
          </p:nvPr>
        </p:nvSpPr>
        <p:spPr/>
        <p:txBody>
          <a:bodyPr>
            <a:normAutofit fontScale="70000" lnSpcReduction="20000"/>
          </a:bodyPr>
          <a:lstStyle/>
          <a:p>
            <a:endParaRPr lang="en-US" dirty="0"/>
          </a:p>
          <a:p>
            <a:endParaRPr lang="en-US" dirty="0"/>
          </a:p>
          <a:p>
            <a:r>
              <a:rPr lang="en-US" dirty="0"/>
              <a:t>Question: What types of navigation events can be handled in Playwright?</a:t>
            </a:r>
          </a:p>
          <a:p>
            <a:r>
              <a:rPr lang="en-US" dirty="0"/>
              <a:t>Answer: Playwright allows you to handle navigation events such as '</a:t>
            </a:r>
            <a:r>
              <a:rPr lang="en-US" dirty="0" err="1"/>
              <a:t>domcontentloaded</a:t>
            </a:r>
            <a:r>
              <a:rPr lang="en-US" dirty="0"/>
              <a:t>', 'load', and '</a:t>
            </a:r>
            <a:r>
              <a:rPr lang="en-US" dirty="0" err="1"/>
              <a:t>networkidle</a:t>
            </a:r>
            <a:r>
              <a:rPr lang="en-US" dirty="0"/>
              <a:t>'.</a:t>
            </a:r>
          </a:p>
          <a:p>
            <a:r>
              <a:rPr lang="en-US" dirty="0"/>
              <a:t>Question: How can you wait for a navigation event to occur in Playwright?</a:t>
            </a:r>
          </a:p>
          <a:p>
            <a:r>
              <a:rPr lang="en-US" dirty="0"/>
              <a:t>Answer: You can wait for a navigation event to occur in Playwright using the </a:t>
            </a:r>
            <a:r>
              <a:rPr lang="en-US" dirty="0" err="1"/>
              <a:t>waitForEvent</a:t>
            </a:r>
            <a:r>
              <a:rPr lang="en-US" dirty="0"/>
              <a:t>() method of a page object.</a:t>
            </a:r>
          </a:p>
          <a:p>
            <a:r>
              <a:rPr lang="en-US" dirty="0"/>
              <a:t>Question: Provide an example of a scenario where handling navigation events is necessary.</a:t>
            </a:r>
          </a:p>
          <a:p>
            <a:r>
              <a:rPr lang="en-US" dirty="0"/>
              <a:t>Answer: Handling navigation events is necessary when you need to perform actions or assertions based on specific events during page navigation, such as waiting for a specific element to appear after the page has finished loading.</a:t>
            </a:r>
            <a:endParaRPr lang="en-IN" dirty="0"/>
          </a:p>
        </p:txBody>
      </p:sp>
    </p:spTree>
    <p:extLst>
      <p:ext uri="{BB962C8B-B14F-4D97-AF65-F5344CB8AC3E}">
        <p14:creationId xmlns:p14="http://schemas.microsoft.com/office/powerpoint/2010/main" val="8981459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5CA-90CE-419F-8AD1-2978C62C5BD0}"/>
              </a:ext>
            </a:extLst>
          </p:cNvPr>
          <p:cNvSpPr>
            <a:spLocks noGrp="1"/>
          </p:cNvSpPr>
          <p:nvPr>
            <p:ph type="title"/>
          </p:nvPr>
        </p:nvSpPr>
        <p:spPr/>
        <p:txBody>
          <a:bodyPr/>
          <a:lstStyle/>
          <a:p>
            <a:r>
              <a:rPr lang="en-US" dirty="0"/>
              <a:t>Quiz - Interacting with Elements:</a:t>
            </a:r>
            <a:endParaRPr lang="en-IN" dirty="0"/>
          </a:p>
        </p:txBody>
      </p:sp>
      <p:sp>
        <p:nvSpPr>
          <p:cNvPr id="3" name="Content Placeholder 2">
            <a:extLst>
              <a:ext uri="{FF2B5EF4-FFF2-40B4-BE49-F238E27FC236}">
                <a16:creationId xmlns:a16="http://schemas.microsoft.com/office/drawing/2014/main" id="{689F89D0-F68B-42BE-AA90-3A951FA0B92B}"/>
              </a:ext>
            </a:extLst>
          </p:cNvPr>
          <p:cNvSpPr>
            <a:spLocks noGrp="1"/>
          </p:cNvSpPr>
          <p:nvPr>
            <p:ph idx="1"/>
          </p:nvPr>
        </p:nvSpPr>
        <p:spPr/>
        <p:txBody>
          <a:bodyPr>
            <a:normAutofit fontScale="85000" lnSpcReduction="10000"/>
          </a:bodyPr>
          <a:lstStyle/>
          <a:p>
            <a:r>
              <a:rPr lang="en-US" dirty="0"/>
              <a:t>Question: What are some common user actions you can perform with elements in Playwright?</a:t>
            </a:r>
          </a:p>
          <a:p>
            <a:r>
              <a:rPr lang="en-US" dirty="0"/>
              <a:t>Answer: Common user actions in Playwright include clicking, typing, hovering, scrolling, and querying element properties.</a:t>
            </a:r>
          </a:p>
          <a:p>
            <a:r>
              <a:rPr lang="en-US" dirty="0"/>
              <a:t>Question: How do you interact with input fields in Playwright?</a:t>
            </a:r>
          </a:p>
          <a:p>
            <a:r>
              <a:rPr lang="en-US" dirty="0"/>
              <a:t>Answer: You can interact with input fields in Playwright using the fill() or type() methods of an element handle.</a:t>
            </a:r>
          </a:p>
          <a:p>
            <a:r>
              <a:rPr lang="en-US" dirty="0"/>
              <a:t>Question: Describe a situation where interacting with elements is essential in test automation.</a:t>
            </a:r>
          </a:p>
          <a:p>
            <a:r>
              <a:rPr lang="en-US" dirty="0"/>
              <a:t>Answer: Interacting with elements is essential in test automation for simulating user interactions, such as filling out forms, clicking buttons, and verifying the presence of specific elements on a page.</a:t>
            </a:r>
            <a:endParaRPr lang="en-IN" dirty="0"/>
          </a:p>
        </p:txBody>
      </p:sp>
    </p:spTree>
    <p:extLst>
      <p:ext uri="{BB962C8B-B14F-4D97-AF65-F5344CB8AC3E}">
        <p14:creationId xmlns:p14="http://schemas.microsoft.com/office/powerpoint/2010/main" val="30740300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491-EB68-4C9A-AD16-7E4C57C152CA}"/>
              </a:ext>
            </a:extLst>
          </p:cNvPr>
          <p:cNvSpPr>
            <a:spLocks noGrp="1"/>
          </p:cNvSpPr>
          <p:nvPr>
            <p:ph type="title"/>
          </p:nvPr>
        </p:nvSpPr>
        <p:spPr/>
        <p:txBody>
          <a:bodyPr>
            <a:normAutofit/>
          </a:bodyPr>
          <a:lstStyle/>
          <a:p>
            <a:r>
              <a:rPr lang="en-US" dirty="0"/>
              <a:t>Quiz - Clicking, Typing, and Other User Actions:</a:t>
            </a:r>
            <a:endParaRPr lang="en-IN" dirty="0"/>
          </a:p>
        </p:txBody>
      </p:sp>
      <p:sp>
        <p:nvSpPr>
          <p:cNvPr id="3" name="Content Placeholder 2">
            <a:extLst>
              <a:ext uri="{FF2B5EF4-FFF2-40B4-BE49-F238E27FC236}">
                <a16:creationId xmlns:a16="http://schemas.microsoft.com/office/drawing/2014/main" id="{62B90512-1B98-4126-A0EA-495D83CE639E}"/>
              </a:ext>
            </a:extLst>
          </p:cNvPr>
          <p:cNvSpPr>
            <a:spLocks noGrp="1"/>
          </p:cNvSpPr>
          <p:nvPr>
            <p:ph idx="1"/>
          </p:nvPr>
        </p:nvSpPr>
        <p:spPr/>
        <p:txBody>
          <a:bodyPr>
            <a:normAutofit fontScale="92500" lnSpcReduction="20000"/>
          </a:bodyPr>
          <a:lstStyle/>
          <a:p>
            <a:pPr marL="0" indent="0">
              <a:buNone/>
            </a:pPr>
            <a:r>
              <a:rPr lang="en-US" dirty="0"/>
              <a:t>Question: How can you simulate a click on an element in Playwright?</a:t>
            </a:r>
          </a:p>
          <a:p>
            <a:r>
              <a:rPr lang="en-US" dirty="0"/>
              <a:t>Answer: You can simulate a click on an element in Playwright using the click() method of an element handle.</a:t>
            </a:r>
          </a:p>
          <a:p>
            <a:r>
              <a:rPr lang="en-US" dirty="0"/>
              <a:t>Question: What method do you use to type text into an input field in Playwright?</a:t>
            </a:r>
          </a:p>
          <a:p>
            <a:r>
              <a:rPr lang="en-US" dirty="0"/>
              <a:t>Answer: You can type text into an input field in Playwright using the type() method of an element handle.</a:t>
            </a:r>
          </a:p>
          <a:p>
            <a:r>
              <a:rPr lang="en-US" dirty="0"/>
              <a:t>Question: Provide examples of other user actions you can perform with Playwright.</a:t>
            </a:r>
          </a:p>
          <a:p>
            <a:r>
              <a:rPr lang="en-US" dirty="0"/>
              <a:t>Answer: Other user actions in Playwright include scrolling, hovering, double-clicking, right-clicking, and dragging elements.</a:t>
            </a:r>
            <a:endParaRPr lang="en-IN" dirty="0"/>
          </a:p>
        </p:txBody>
      </p:sp>
    </p:spTree>
    <p:extLst>
      <p:ext uri="{BB962C8B-B14F-4D97-AF65-F5344CB8AC3E}">
        <p14:creationId xmlns:p14="http://schemas.microsoft.com/office/powerpoint/2010/main" val="2144176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52A5-FBB6-439C-B038-2EF9E5A94EA0}"/>
              </a:ext>
            </a:extLst>
          </p:cNvPr>
          <p:cNvSpPr>
            <a:spLocks noGrp="1"/>
          </p:cNvSpPr>
          <p:nvPr>
            <p:ph type="title"/>
          </p:nvPr>
        </p:nvSpPr>
        <p:spPr/>
        <p:txBody>
          <a:bodyPr>
            <a:normAutofit/>
          </a:bodyPr>
          <a:lstStyle/>
          <a:p>
            <a:r>
              <a:rPr lang="en-US" dirty="0"/>
              <a:t>Quiz - Selecting Elements (Selectors Overview):</a:t>
            </a:r>
            <a:endParaRPr lang="en-IN" dirty="0"/>
          </a:p>
        </p:txBody>
      </p:sp>
      <p:sp>
        <p:nvSpPr>
          <p:cNvPr id="3" name="Content Placeholder 2">
            <a:extLst>
              <a:ext uri="{FF2B5EF4-FFF2-40B4-BE49-F238E27FC236}">
                <a16:creationId xmlns:a16="http://schemas.microsoft.com/office/drawing/2014/main" id="{41EDC618-41A5-4C06-9FAC-B7F584EC9591}"/>
              </a:ext>
            </a:extLst>
          </p:cNvPr>
          <p:cNvSpPr>
            <a:spLocks noGrp="1"/>
          </p:cNvSpPr>
          <p:nvPr>
            <p:ph idx="1"/>
          </p:nvPr>
        </p:nvSpPr>
        <p:spPr/>
        <p:txBody>
          <a:bodyPr>
            <a:normAutofit lnSpcReduction="10000"/>
          </a:bodyPr>
          <a:lstStyle/>
          <a:p>
            <a:r>
              <a:rPr lang="en-US" dirty="0"/>
              <a:t>Question: What are selectors in Playwright?</a:t>
            </a:r>
          </a:p>
          <a:p>
            <a:r>
              <a:rPr lang="en-US" dirty="0"/>
              <a:t>Answer: Selectors in Playwright are CSS or XPath expressions used to locate elements on a web page.</a:t>
            </a:r>
          </a:p>
          <a:p>
            <a:r>
              <a:rPr lang="en-US" dirty="0"/>
              <a:t>Question: Name three types of selectors supported by Playwright.</a:t>
            </a:r>
          </a:p>
          <a:p>
            <a:r>
              <a:rPr lang="en-US" dirty="0"/>
              <a:t>Answer: Playwright supports CSS selectors, XPath selectors, and text selectors.</a:t>
            </a:r>
          </a:p>
          <a:p>
            <a:r>
              <a:rPr lang="en-US" dirty="0"/>
              <a:t>Question: How can you select an element using an XPath expression in Playwright?</a:t>
            </a:r>
          </a:p>
          <a:p>
            <a:r>
              <a:rPr lang="en-US" dirty="0"/>
              <a:t>Answer: You can select an element using an XPath expression in Playwright using the locator() method with the XPath selector.</a:t>
            </a:r>
            <a:endParaRPr lang="en-IN" dirty="0"/>
          </a:p>
        </p:txBody>
      </p:sp>
    </p:spTree>
    <p:extLst>
      <p:ext uri="{BB962C8B-B14F-4D97-AF65-F5344CB8AC3E}">
        <p14:creationId xmlns:p14="http://schemas.microsoft.com/office/powerpoint/2010/main" val="5715842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835-C761-4811-84E5-F6BC6439066B}"/>
              </a:ext>
            </a:extLst>
          </p:cNvPr>
          <p:cNvSpPr>
            <a:spLocks noGrp="1"/>
          </p:cNvSpPr>
          <p:nvPr>
            <p:ph type="title"/>
          </p:nvPr>
        </p:nvSpPr>
        <p:spPr/>
        <p:txBody>
          <a:bodyPr/>
          <a:lstStyle/>
          <a:p>
            <a:r>
              <a:rPr lang="en-US" dirty="0"/>
              <a:t>Quiz - Waiting for Elements:</a:t>
            </a:r>
            <a:endParaRPr lang="en-IN" dirty="0"/>
          </a:p>
        </p:txBody>
      </p:sp>
      <p:sp>
        <p:nvSpPr>
          <p:cNvPr id="3" name="Content Placeholder 2">
            <a:extLst>
              <a:ext uri="{FF2B5EF4-FFF2-40B4-BE49-F238E27FC236}">
                <a16:creationId xmlns:a16="http://schemas.microsoft.com/office/drawing/2014/main" id="{F7B86512-DFC0-4A2F-A41F-DFBE123679A3}"/>
              </a:ext>
            </a:extLst>
          </p:cNvPr>
          <p:cNvSpPr>
            <a:spLocks noGrp="1"/>
          </p:cNvSpPr>
          <p:nvPr>
            <p:ph idx="1"/>
          </p:nvPr>
        </p:nvSpPr>
        <p:spPr/>
        <p:txBody>
          <a:bodyPr>
            <a:normAutofit fontScale="70000" lnSpcReduction="20000"/>
          </a:bodyPr>
          <a:lstStyle/>
          <a:p>
            <a:endParaRPr lang="en-US" dirty="0"/>
          </a:p>
          <a:p>
            <a:r>
              <a:rPr lang="en-US" dirty="0"/>
              <a:t>Question: Why is waiting for elements important in test automation?</a:t>
            </a:r>
          </a:p>
          <a:p>
            <a:r>
              <a:rPr lang="en-US" dirty="0"/>
              <a:t>Answer: Waiting for elements is important in test automation to ensure that the page has finished rendering and the elements are available for interaction.</a:t>
            </a:r>
          </a:p>
          <a:p>
            <a:r>
              <a:rPr lang="en-US" dirty="0"/>
              <a:t>Question: Name at least three methods for waiting for elements in Playwright.</a:t>
            </a:r>
          </a:p>
          <a:p>
            <a:r>
              <a:rPr lang="en-US" dirty="0"/>
              <a:t>Answer: Playwright provides </a:t>
            </a:r>
            <a:r>
              <a:rPr lang="en-US" dirty="0" err="1"/>
              <a:t>waitForSelector</a:t>
            </a:r>
            <a:r>
              <a:rPr lang="en-US" dirty="0"/>
              <a:t>(), </a:t>
            </a:r>
            <a:r>
              <a:rPr lang="en-US" dirty="0" err="1"/>
              <a:t>waitForXPath</a:t>
            </a:r>
            <a:r>
              <a:rPr lang="en-US" dirty="0"/>
              <a:t>(), and </a:t>
            </a:r>
            <a:r>
              <a:rPr lang="en-US" dirty="0" err="1"/>
              <a:t>waitForFunction</a:t>
            </a:r>
            <a:r>
              <a:rPr lang="en-US" dirty="0"/>
              <a:t>() methods for waiting for elements.</a:t>
            </a:r>
          </a:p>
          <a:p>
            <a:r>
              <a:rPr lang="en-US" dirty="0"/>
              <a:t>Question: Describe a scenario where waiting for elements is necessary for writing robust tests.</a:t>
            </a:r>
          </a:p>
          <a:p>
            <a:r>
              <a:rPr lang="en-US" dirty="0"/>
              <a:t>Answer: Waiting for elements is necessary when testing dynamic web applications where elements may appear or disappear based on user actions or server responses. It ensures that the tests are reliable and not prone to flakiness.</a:t>
            </a:r>
            <a:endParaRPr lang="en-IN" dirty="0"/>
          </a:p>
        </p:txBody>
      </p:sp>
    </p:spTree>
    <p:extLst>
      <p:ext uri="{BB962C8B-B14F-4D97-AF65-F5344CB8AC3E}">
        <p14:creationId xmlns:p14="http://schemas.microsoft.com/office/powerpoint/2010/main" val="30410347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E4B61D-C265-411A-B0C3-1AFDF3F17BA8}"/>
              </a:ext>
            </a:extLst>
          </p:cNvPr>
          <p:cNvSpPr>
            <a:spLocks noGrp="1"/>
          </p:cNvSpPr>
          <p:nvPr>
            <p:ph type="ctrTitle"/>
          </p:nvPr>
        </p:nvSpPr>
        <p:spPr/>
        <p:txBody>
          <a:bodyPr>
            <a:normAutofit/>
          </a:bodyPr>
          <a:lstStyle/>
          <a:p>
            <a:r>
              <a:rPr lang="en-US" dirty="0"/>
              <a:t>Session 3:</a:t>
            </a:r>
            <a:endParaRPr lang="en-IN" dirty="0"/>
          </a:p>
        </p:txBody>
      </p:sp>
      <p:sp>
        <p:nvSpPr>
          <p:cNvPr id="7" name="Subtitle 6">
            <a:extLst>
              <a:ext uri="{FF2B5EF4-FFF2-40B4-BE49-F238E27FC236}">
                <a16:creationId xmlns:a16="http://schemas.microsoft.com/office/drawing/2014/main" id="{9711AA21-B454-49C2-9A2D-70FF38A6D9C3}"/>
              </a:ext>
            </a:extLst>
          </p:cNvPr>
          <p:cNvSpPr>
            <a:spLocks noGrp="1"/>
          </p:cNvSpPr>
          <p:nvPr>
            <p:ph type="subTitle" idx="1"/>
          </p:nvPr>
        </p:nvSpPr>
        <p:spPr/>
        <p:txBody>
          <a:bodyPr>
            <a:noAutofit/>
          </a:bodyPr>
          <a:lstStyle/>
          <a:p>
            <a:r>
              <a:rPr lang="en-US" sz="5400" dirty="0"/>
              <a:t>Advanced Interactions and Assertions (Duration: 30 Minutes)</a:t>
            </a:r>
            <a:endParaRPr lang="en-IN" sz="5400" dirty="0"/>
          </a:p>
        </p:txBody>
      </p:sp>
    </p:spTree>
    <p:extLst>
      <p:ext uri="{BB962C8B-B14F-4D97-AF65-F5344CB8AC3E}">
        <p14:creationId xmlns:p14="http://schemas.microsoft.com/office/powerpoint/2010/main" val="39603203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BFE-80B3-41EC-9D54-B7CCBBDC2023}"/>
              </a:ext>
            </a:extLst>
          </p:cNvPr>
          <p:cNvSpPr>
            <a:spLocks noGrp="1"/>
          </p:cNvSpPr>
          <p:nvPr>
            <p:ph type="title"/>
          </p:nvPr>
        </p:nvSpPr>
        <p:spPr/>
        <p:txBody>
          <a:bodyPr/>
          <a:lstStyle/>
          <a:p>
            <a:r>
              <a:rPr lang="en-US" dirty="0"/>
              <a:t>Advanced User Interactions</a:t>
            </a:r>
            <a:endParaRPr lang="en-IN" dirty="0"/>
          </a:p>
        </p:txBody>
      </p:sp>
      <p:sp>
        <p:nvSpPr>
          <p:cNvPr id="3" name="Content Placeholder 2">
            <a:extLst>
              <a:ext uri="{FF2B5EF4-FFF2-40B4-BE49-F238E27FC236}">
                <a16:creationId xmlns:a16="http://schemas.microsoft.com/office/drawing/2014/main" id="{BB49A6B8-7E6C-46A7-B02B-BFD1FBA15257}"/>
              </a:ext>
            </a:extLst>
          </p:cNvPr>
          <p:cNvSpPr>
            <a:spLocks noGrp="1"/>
          </p:cNvSpPr>
          <p:nvPr>
            <p:ph idx="1"/>
          </p:nvPr>
        </p:nvSpPr>
        <p:spPr/>
        <p:txBody>
          <a:bodyPr>
            <a:normAutofit fontScale="92500"/>
          </a:bodyPr>
          <a:lstStyle/>
          <a:p>
            <a:r>
              <a:rPr lang="en-US" dirty="0"/>
              <a:t>Advanced User Interactions in Playwright refer to the capability of simulating complex user actions and interactions with web elements beyond basic clicking and typing. </a:t>
            </a:r>
          </a:p>
          <a:p>
            <a:r>
              <a:rPr lang="en-US" dirty="0"/>
              <a:t>This includes performing actions such as drag and drop, keyboard shortcuts, mouse actions like hovering and right-clicking, as well as simulating gestures like pinch, zoom, and swipe. </a:t>
            </a:r>
          </a:p>
          <a:p>
            <a:r>
              <a:rPr lang="en-US" dirty="0"/>
              <a:t>These advanced interactions are crucial for accurately testing modern web applications that heavily rely on dynamic and interactive user interfaces. </a:t>
            </a:r>
          </a:p>
          <a:p>
            <a:r>
              <a:rPr lang="en-US" dirty="0"/>
              <a:t>With Playwright, testers can simulate these interactions programmatically to ensure comprehensive test coverage and better mimic real user behavior.</a:t>
            </a:r>
            <a:endParaRPr lang="en-IN" dirty="0"/>
          </a:p>
        </p:txBody>
      </p:sp>
    </p:spTree>
    <p:extLst>
      <p:ext uri="{BB962C8B-B14F-4D97-AF65-F5344CB8AC3E}">
        <p14:creationId xmlns:p14="http://schemas.microsoft.com/office/powerpoint/2010/main" val="21307210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70E-4C8A-4664-96DD-2EE687085AE3}"/>
              </a:ext>
            </a:extLst>
          </p:cNvPr>
          <p:cNvSpPr>
            <a:spLocks noGrp="1"/>
          </p:cNvSpPr>
          <p:nvPr>
            <p:ph type="title"/>
          </p:nvPr>
        </p:nvSpPr>
        <p:spPr/>
        <p:txBody>
          <a:bodyPr/>
          <a:lstStyle/>
          <a:p>
            <a:r>
              <a:rPr lang="en-US" dirty="0"/>
              <a:t>File upload &amp; Download</a:t>
            </a:r>
            <a:endParaRPr lang="en-IN" dirty="0"/>
          </a:p>
        </p:txBody>
      </p:sp>
      <p:sp>
        <p:nvSpPr>
          <p:cNvPr id="3" name="Content Placeholder 2">
            <a:extLst>
              <a:ext uri="{FF2B5EF4-FFF2-40B4-BE49-F238E27FC236}">
                <a16:creationId xmlns:a16="http://schemas.microsoft.com/office/drawing/2014/main" id="{D67888A5-A71E-4819-B2DB-9A98C1A17E0F}"/>
              </a:ext>
            </a:extLst>
          </p:cNvPr>
          <p:cNvSpPr>
            <a:spLocks noGrp="1"/>
          </p:cNvSpPr>
          <p:nvPr>
            <p:ph idx="1"/>
          </p:nvPr>
        </p:nvSpPr>
        <p:spPr/>
        <p:txBody>
          <a:bodyPr>
            <a:normAutofit fontScale="92500" lnSpcReduction="20000"/>
          </a:bodyPr>
          <a:lstStyle/>
          <a:p>
            <a:r>
              <a:rPr lang="en-US" dirty="0"/>
              <a:t>File uploads and downloads in Playwright refer to the capability of interacting with file input elements to upload files from the local system to a web application and downloading files from the web application to the local system. </a:t>
            </a:r>
          </a:p>
          <a:p>
            <a:r>
              <a:rPr lang="en-US" dirty="0"/>
              <a:t>Playwright provides APIs to automate these interactions, allowing testers to simulate file uploads by setting the file path programmatically and initiate file downloads by clicking on download buttons or links. </a:t>
            </a:r>
          </a:p>
          <a:p>
            <a:r>
              <a:rPr lang="en-US" dirty="0"/>
              <a:t>This functionality is essential for testing scenarios where users need to upload documents, images, or other files, and verify that downloaded files are correct and accessible. </a:t>
            </a:r>
          </a:p>
          <a:p>
            <a:r>
              <a:rPr lang="en-US" dirty="0"/>
              <a:t>With Playwright, testers can automate file upload and download processes to ensure the reliability and functionality of web applications.</a:t>
            </a:r>
            <a:endParaRPr lang="en-IN" dirty="0"/>
          </a:p>
        </p:txBody>
      </p:sp>
    </p:spTree>
    <p:extLst>
      <p:ext uri="{BB962C8B-B14F-4D97-AF65-F5344CB8AC3E}">
        <p14:creationId xmlns:p14="http://schemas.microsoft.com/office/powerpoint/2010/main" val="35649191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D43-CB82-4553-9E00-1ABF78EA5A0A}"/>
              </a:ext>
            </a:extLst>
          </p:cNvPr>
          <p:cNvSpPr>
            <a:spLocks noGrp="1"/>
          </p:cNvSpPr>
          <p:nvPr>
            <p:ph type="title"/>
          </p:nvPr>
        </p:nvSpPr>
        <p:spPr/>
        <p:txBody>
          <a:bodyPr/>
          <a:lstStyle/>
          <a:p>
            <a:r>
              <a:rPr lang="en-IN" dirty="0"/>
              <a:t>Drag-and-drop</a:t>
            </a:r>
          </a:p>
        </p:txBody>
      </p:sp>
      <p:sp>
        <p:nvSpPr>
          <p:cNvPr id="3" name="Content Placeholder 2">
            <a:extLst>
              <a:ext uri="{FF2B5EF4-FFF2-40B4-BE49-F238E27FC236}">
                <a16:creationId xmlns:a16="http://schemas.microsoft.com/office/drawing/2014/main" id="{47A90FE3-9B50-4C13-A376-58D169FE9858}"/>
              </a:ext>
            </a:extLst>
          </p:cNvPr>
          <p:cNvSpPr>
            <a:spLocks noGrp="1"/>
          </p:cNvSpPr>
          <p:nvPr>
            <p:ph idx="1"/>
          </p:nvPr>
        </p:nvSpPr>
        <p:spPr/>
        <p:txBody>
          <a:bodyPr>
            <a:normAutofit fontScale="85000" lnSpcReduction="20000"/>
          </a:bodyPr>
          <a:lstStyle/>
          <a:p>
            <a:endParaRPr lang="en-US" dirty="0"/>
          </a:p>
          <a:p>
            <a:r>
              <a:rPr lang="en-US" dirty="0"/>
              <a:t>Drag-and-drop Interaction: Drag-and-drop is a common user interaction pattern where users click and hold on an element, drag it to a different location, and then release the mouse button to drop it.</a:t>
            </a:r>
          </a:p>
          <a:p>
            <a:endParaRPr lang="en-US" dirty="0"/>
          </a:p>
          <a:p>
            <a:r>
              <a:rPr lang="en-US" dirty="0"/>
              <a:t>Playwright Support: Playwright provides methods to automate drag-and-drop interactions in web applications, allowing testers to simulate user actions programmatically.</a:t>
            </a:r>
          </a:p>
          <a:p>
            <a:endParaRPr lang="en-US" dirty="0"/>
          </a:p>
          <a:p>
            <a:r>
              <a:rPr lang="en-US" dirty="0" err="1"/>
              <a:t>dragAndDrop</a:t>
            </a:r>
            <a:r>
              <a:rPr lang="en-US" dirty="0"/>
              <a:t>() Method: Playwright's </a:t>
            </a:r>
            <a:r>
              <a:rPr lang="en-US" dirty="0" err="1"/>
              <a:t>dragAndDrop</a:t>
            </a:r>
            <a:r>
              <a:rPr lang="en-US" dirty="0"/>
              <a:t>() method is used to perform drag-and-drop operations. This method takes two parameters: the source element to drag and the target element where the source element will be dropped.</a:t>
            </a:r>
            <a:endParaRPr lang="en-IN" dirty="0"/>
          </a:p>
        </p:txBody>
      </p:sp>
    </p:spTree>
    <p:extLst>
      <p:ext uri="{BB962C8B-B14F-4D97-AF65-F5344CB8AC3E}">
        <p14:creationId xmlns:p14="http://schemas.microsoft.com/office/powerpoint/2010/main" val="3062876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07E-9DF4-4EC3-9B61-BB106A1A4BF3}"/>
              </a:ext>
            </a:extLst>
          </p:cNvPr>
          <p:cNvSpPr>
            <a:spLocks noGrp="1"/>
          </p:cNvSpPr>
          <p:nvPr>
            <p:ph type="title"/>
          </p:nvPr>
        </p:nvSpPr>
        <p:spPr/>
        <p:txBody>
          <a:bodyPr/>
          <a:lstStyle/>
          <a:p>
            <a:r>
              <a:rPr lang="en-US" dirty="0"/>
              <a:t>Drag &amp; Drop code</a:t>
            </a:r>
            <a:endParaRPr lang="en-IN" dirty="0"/>
          </a:p>
        </p:txBody>
      </p:sp>
      <p:sp>
        <p:nvSpPr>
          <p:cNvPr id="3" name="Content Placeholder 2">
            <a:extLst>
              <a:ext uri="{FF2B5EF4-FFF2-40B4-BE49-F238E27FC236}">
                <a16:creationId xmlns:a16="http://schemas.microsoft.com/office/drawing/2014/main" id="{8878F323-0687-4BC2-A451-AADE59025026}"/>
              </a:ext>
            </a:extLst>
          </p:cNvPr>
          <p:cNvSpPr>
            <a:spLocks noGrp="1"/>
          </p:cNvSpPr>
          <p:nvPr>
            <p:ph idx="1"/>
          </p:nvPr>
        </p:nvSpPr>
        <p:spPr/>
        <p:txBody>
          <a:bodyPr>
            <a:normAutofit fontScale="85000" lnSpcReduction="20000"/>
          </a:bodyPr>
          <a:lstStyle/>
          <a:p>
            <a:pPr marL="0" indent="0">
              <a:buNone/>
            </a:pPr>
            <a:r>
              <a:rPr lang="en-IN" dirty="0"/>
              <a:t>test('Drag-and-drop Example', async ({ page }) =&gt; {</a:t>
            </a:r>
          </a:p>
          <a:p>
            <a:pPr marL="0" indent="0">
              <a:buNone/>
            </a:pPr>
            <a:r>
              <a:rPr lang="en-IN" dirty="0"/>
              <a:t>    </a:t>
            </a:r>
            <a:r>
              <a:rPr lang="en-IN" dirty="0" err="1"/>
              <a:t>const</a:t>
            </a:r>
            <a:r>
              <a:rPr lang="en-IN" dirty="0"/>
              <a:t> </a:t>
            </a:r>
            <a:r>
              <a:rPr lang="en-IN" dirty="0" err="1"/>
              <a:t>sourceElement</a:t>
            </a:r>
            <a:r>
              <a:rPr lang="en-IN" dirty="0"/>
              <a:t> = await </a:t>
            </a:r>
            <a:r>
              <a:rPr lang="en-IN" dirty="0" err="1"/>
              <a:t>page.locator</a:t>
            </a:r>
            <a:r>
              <a:rPr lang="en-IN" dirty="0"/>
              <a:t>('#source');</a:t>
            </a:r>
          </a:p>
          <a:p>
            <a:pPr marL="0" indent="0">
              <a:buNone/>
            </a:pPr>
            <a:r>
              <a:rPr lang="en-IN" dirty="0"/>
              <a:t>    </a:t>
            </a:r>
            <a:r>
              <a:rPr lang="en-IN" dirty="0" err="1"/>
              <a:t>const</a:t>
            </a:r>
            <a:r>
              <a:rPr lang="en-IN" dirty="0"/>
              <a:t> </a:t>
            </a:r>
            <a:r>
              <a:rPr lang="en-IN" dirty="0" err="1"/>
              <a:t>targetElement</a:t>
            </a:r>
            <a:r>
              <a:rPr lang="en-IN" dirty="0"/>
              <a:t> = await </a:t>
            </a:r>
            <a:r>
              <a:rPr lang="en-IN" dirty="0" err="1"/>
              <a:t>page.locator</a:t>
            </a:r>
            <a:r>
              <a:rPr lang="en-IN" dirty="0"/>
              <a:t>('#target');</a:t>
            </a:r>
          </a:p>
          <a:p>
            <a:pPr marL="0" indent="0">
              <a:buNone/>
            </a:pPr>
            <a:endParaRPr lang="en-IN" dirty="0"/>
          </a:p>
          <a:p>
            <a:pPr marL="0" indent="0">
              <a:buNone/>
            </a:pPr>
            <a:r>
              <a:rPr lang="en-IN" dirty="0"/>
              <a:t>   await </a:t>
            </a:r>
            <a:r>
              <a:rPr lang="en-IN" dirty="0" err="1"/>
              <a:t>sourceElement.dragAndDrop</a:t>
            </a:r>
            <a:r>
              <a:rPr lang="en-IN" dirty="0"/>
              <a:t>(</a:t>
            </a:r>
            <a:r>
              <a:rPr lang="en-IN" dirty="0" err="1"/>
              <a:t>targetElement</a:t>
            </a:r>
            <a:r>
              <a:rPr lang="en-IN" dirty="0"/>
              <a:t>);</a:t>
            </a:r>
          </a:p>
          <a:p>
            <a:pPr marL="0" indent="0">
              <a:buNone/>
            </a:pPr>
            <a:r>
              <a:rPr lang="en-IN" dirty="0"/>
              <a:t>    </a:t>
            </a:r>
          </a:p>
          <a:p>
            <a:pPr marL="0" indent="0">
              <a:buNone/>
            </a:pPr>
            <a:r>
              <a:rPr lang="en-IN" dirty="0"/>
              <a:t>   </a:t>
            </a:r>
            <a:r>
              <a:rPr lang="en-IN" dirty="0" err="1"/>
              <a:t>const</a:t>
            </a:r>
            <a:r>
              <a:rPr lang="en-IN" dirty="0"/>
              <a:t> </a:t>
            </a:r>
            <a:r>
              <a:rPr lang="en-IN" dirty="0" err="1"/>
              <a:t>targetText</a:t>
            </a:r>
            <a:r>
              <a:rPr lang="en-IN" dirty="0"/>
              <a:t> = await </a:t>
            </a:r>
            <a:r>
              <a:rPr lang="en-IN" dirty="0" err="1"/>
              <a:t>targetElement.textContent</a:t>
            </a:r>
            <a:r>
              <a:rPr lang="en-IN" dirty="0"/>
              <a:t>();</a:t>
            </a:r>
          </a:p>
          <a:p>
            <a:pPr marL="0" indent="0">
              <a:buNone/>
            </a:pPr>
            <a:r>
              <a:rPr lang="en-IN" dirty="0"/>
              <a:t>    expect(</a:t>
            </a:r>
            <a:r>
              <a:rPr lang="en-IN" dirty="0" err="1"/>
              <a:t>targetText</a:t>
            </a:r>
            <a:r>
              <a:rPr lang="en-IN" dirty="0"/>
              <a:t>).</a:t>
            </a:r>
            <a:r>
              <a:rPr lang="en-IN" dirty="0" err="1"/>
              <a:t>toContain</a:t>
            </a:r>
            <a:r>
              <a:rPr lang="en-IN" dirty="0"/>
              <a:t>('Dropped!');</a:t>
            </a:r>
          </a:p>
          <a:p>
            <a:pPr marL="0" indent="0">
              <a:buNone/>
            </a:pPr>
            <a:r>
              <a:rPr lang="en-IN" dirty="0"/>
              <a:t>});</a:t>
            </a:r>
          </a:p>
        </p:txBody>
      </p:sp>
    </p:spTree>
    <p:extLst>
      <p:ext uri="{BB962C8B-B14F-4D97-AF65-F5344CB8AC3E}">
        <p14:creationId xmlns:p14="http://schemas.microsoft.com/office/powerpoint/2010/main" val="394898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AB4E-F886-4D9E-B074-6A2A99B35C6C}"/>
              </a:ext>
            </a:extLst>
          </p:cNvPr>
          <p:cNvSpPr>
            <a:spLocks noGrp="1"/>
          </p:cNvSpPr>
          <p:nvPr>
            <p:ph type="title"/>
          </p:nvPr>
        </p:nvSpPr>
        <p:spPr/>
        <p:txBody>
          <a:bodyPr/>
          <a:lstStyle/>
          <a:p>
            <a:r>
              <a:rPr lang="en-IN" dirty="0"/>
              <a:t>XPath Expression:</a:t>
            </a:r>
            <a:br>
              <a:rPr lang="en-IN" dirty="0"/>
            </a:br>
            <a:endParaRPr lang="en-IN" dirty="0"/>
          </a:p>
        </p:txBody>
      </p:sp>
      <p:sp>
        <p:nvSpPr>
          <p:cNvPr id="3" name="Content Placeholder 2">
            <a:extLst>
              <a:ext uri="{FF2B5EF4-FFF2-40B4-BE49-F238E27FC236}">
                <a16:creationId xmlns:a16="http://schemas.microsoft.com/office/drawing/2014/main" id="{D753086B-5186-4EC9-9BC2-8D0FDC391ACD}"/>
              </a:ext>
            </a:extLst>
          </p:cNvPr>
          <p:cNvSpPr>
            <a:spLocks noGrp="1"/>
          </p:cNvSpPr>
          <p:nvPr>
            <p:ph idx="1"/>
          </p:nvPr>
        </p:nvSpPr>
        <p:spPr/>
        <p:txBody>
          <a:bodyPr/>
          <a:lstStyle/>
          <a:p>
            <a:endParaRPr lang="en-IN" dirty="0"/>
          </a:p>
          <a:p>
            <a:pPr lvl="1"/>
            <a:r>
              <a:rPr lang="en-IN" sz="3200" dirty="0"/>
              <a:t>Syntax: </a:t>
            </a:r>
            <a:r>
              <a:rPr lang="en-IN" sz="3200" dirty="0" err="1"/>
              <a:t>page.locator</a:t>
            </a:r>
            <a:r>
              <a:rPr lang="en-IN" sz="3200" dirty="0"/>
              <a:t>({ </a:t>
            </a:r>
            <a:r>
              <a:rPr lang="en-IN" sz="3200" dirty="0" err="1"/>
              <a:t>xpath</a:t>
            </a:r>
            <a:r>
              <a:rPr lang="en-IN" sz="3200" dirty="0"/>
              <a:t>: '</a:t>
            </a:r>
            <a:r>
              <a:rPr lang="en-IN" sz="3200" dirty="0" err="1"/>
              <a:t>your_xpath_expression</a:t>
            </a:r>
            <a:r>
              <a:rPr lang="en-IN" sz="3200" dirty="0"/>
              <a:t>' })</a:t>
            </a:r>
          </a:p>
          <a:p>
            <a:pPr lvl="1"/>
            <a:r>
              <a:rPr lang="en-IN" sz="3200" dirty="0"/>
              <a:t>Example: </a:t>
            </a:r>
            <a:r>
              <a:rPr lang="en-IN" sz="3200" dirty="0" err="1"/>
              <a:t>page.locator</a:t>
            </a:r>
            <a:r>
              <a:rPr lang="en-IN" sz="3200" dirty="0"/>
              <a:t>({ </a:t>
            </a:r>
            <a:r>
              <a:rPr lang="en-IN" sz="3200" dirty="0" err="1"/>
              <a:t>xpath</a:t>
            </a:r>
            <a:r>
              <a:rPr lang="en-IN" sz="3200" dirty="0"/>
              <a:t>: '//input[@id="username"]' })</a:t>
            </a:r>
          </a:p>
        </p:txBody>
      </p:sp>
    </p:spTree>
    <p:extLst>
      <p:ext uri="{BB962C8B-B14F-4D97-AF65-F5344CB8AC3E}">
        <p14:creationId xmlns:p14="http://schemas.microsoft.com/office/powerpoint/2010/main" val="22833415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3815-5CF7-49B1-B359-3986195C9DC3}"/>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12927129-BB08-4535-9DFA-56E0844B8FED}"/>
              </a:ext>
            </a:extLst>
          </p:cNvPr>
          <p:cNvSpPr>
            <a:spLocks noGrp="1"/>
          </p:cNvSpPr>
          <p:nvPr>
            <p:ph idx="1"/>
          </p:nvPr>
        </p:nvSpPr>
        <p:spPr/>
        <p:txBody>
          <a:bodyPr>
            <a:normAutofit fontScale="70000" lnSpcReduction="20000"/>
          </a:bodyPr>
          <a:lstStyle/>
          <a:p>
            <a:r>
              <a:rPr lang="en-US" dirty="0"/>
              <a:t>Keyboard Events: Keyboard events are actions triggered by pressing or releasing keys on the keyboard. Examples include </a:t>
            </a:r>
            <a:r>
              <a:rPr lang="en-US" dirty="0" err="1"/>
              <a:t>keydown</a:t>
            </a:r>
            <a:r>
              <a:rPr lang="en-US" dirty="0"/>
              <a:t>, </a:t>
            </a:r>
            <a:r>
              <a:rPr lang="en-US" dirty="0" err="1"/>
              <a:t>keyup</a:t>
            </a:r>
            <a:r>
              <a:rPr lang="en-US" dirty="0"/>
              <a:t>, and keypress events.</a:t>
            </a:r>
          </a:p>
          <a:p>
            <a:endParaRPr lang="en-US" dirty="0"/>
          </a:p>
          <a:p>
            <a:r>
              <a:rPr lang="en-US" dirty="0"/>
              <a:t>Mouse Events: Mouse events are actions triggered by interactions with the mouse, such as clicking, hovering, dragging, and dropping.</a:t>
            </a:r>
          </a:p>
          <a:p>
            <a:endParaRPr lang="en-US" dirty="0"/>
          </a:p>
          <a:p>
            <a:r>
              <a:rPr lang="en-US" dirty="0"/>
              <a:t>Playwright Interaction: Playwright allows automation of keyboard and mouse events to simulate user actions in web applications, enabling comprehensive testing of UI components.</a:t>
            </a:r>
          </a:p>
          <a:p>
            <a:endParaRPr lang="en-US" dirty="0"/>
          </a:p>
          <a:p>
            <a:r>
              <a:rPr lang="en-US" dirty="0"/>
              <a:t>Keyboard Input: Playwright provides methods to simulate keyboard input, allowing testers to send key presses, text input, and keyboard shortcuts programmatically.</a:t>
            </a:r>
          </a:p>
          <a:p>
            <a:endParaRPr lang="en-US" dirty="0"/>
          </a:p>
          <a:p>
            <a:endParaRPr lang="en-IN" dirty="0"/>
          </a:p>
        </p:txBody>
      </p:sp>
    </p:spTree>
    <p:extLst>
      <p:ext uri="{BB962C8B-B14F-4D97-AF65-F5344CB8AC3E}">
        <p14:creationId xmlns:p14="http://schemas.microsoft.com/office/powerpoint/2010/main" val="15842831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136-3548-4642-B506-B6A344134F0C}"/>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6D41729C-2881-4635-9E51-8BFBB30B2E89}"/>
              </a:ext>
            </a:extLst>
          </p:cNvPr>
          <p:cNvSpPr>
            <a:spLocks noGrp="1"/>
          </p:cNvSpPr>
          <p:nvPr>
            <p:ph idx="1"/>
          </p:nvPr>
        </p:nvSpPr>
        <p:spPr/>
        <p:txBody>
          <a:bodyPr>
            <a:normAutofit fontScale="70000" lnSpcReduction="20000"/>
          </a:bodyPr>
          <a:lstStyle/>
          <a:p>
            <a:r>
              <a:rPr lang="en-US" dirty="0"/>
              <a:t>Mouse Interaction: Playwright supports various mouse interactions, including clicking, double-clicking, right-clicking, hovering, dragging, and dropping.</a:t>
            </a:r>
          </a:p>
          <a:p>
            <a:endParaRPr lang="en-US" dirty="0"/>
          </a:p>
          <a:p>
            <a:r>
              <a:rPr lang="en-US" dirty="0"/>
              <a:t>Event Triggering: Test scripts can trigger keyboard and mouse events on specific elements or coordinates on the page, enabling precise control over user interactions.</a:t>
            </a:r>
          </a:p>
          <a:p>
            <a:endParaRPr lang="en-US" dirty="0"/>
          </a:p>
          <a:p>
            <a:r>
              <a:rPr lang="en-US" dirty="0"/>
              <a:t>Event Handling: Web applications often respond to keyboard and mouse events by triggering actions or updating the UI. Playwright enables testers to verify correct event handling by observing changes in the application state.</a:t>
            </a:r>
          </a:p>
          <a:p>
            <a:endParaRPr lang="en-US" dirty="0"/>
          </a:p>
          <a:p>
            <a:r>
              <a:rPr lang="en-US" dirty="0"/>
              <a:t>Cross-Browser Compatibility: Playwright's keyboard and mouse event emulation works consistently across different browsers, ensuring consistent behavior across various browser environments.</a:t>
            </a:r>
          </a:p>
          <a:p>
            <a:endParaRPr lang="en-US" dirty="0"/>
          </a:p>
          <a:p>
            <a:endParaRPr lang="en-IN" dirty="0"/>
          </a:p>
        </p:txBody>
      </p:sp>
    </p:spTree>
    <p:extLst>
      <p:ext uri="{BB962C8B-B14F-4D97-AF65-F5344CB8AC3E}">
        <p14:creationId xmlns:p14="http://schemas.microsoft.com/office/powerpoint/2010/main" val="22864137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A024-E99E-416F-B98F-038F96664815}"/>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57D54C47-5394-41F8-A30F-6E3AADA8CFFA}"/>
              </a:ext>
            </a:extLst>
          </p:cNvPr>
          <p:cNvSpPr>
            <a:spLocks noGrp="1"/>
          </p:cNvSpPr>
          <p:nvPr>
            <p:ph idx="1"/>
          </p:nvPr>
        </p:nvSpPr>
        <p:spPr/>
        <p:txBody>
          <a:bodyPr/>
          <a:lstStyle/>
          <a:p>
            <a:r>
              <a:rPr lang="en-US" dirty="0"/>
              <a:t>Test Scenarios: Keyboard and mouse event automation can be used to test various scenarios, such as form submission, menu navigation, drag-and-drop interactions, and more.</a:t>
            </a:r>
          </a:p>
          <a:p>
            <a:endParaRPr lang="en-US" dirty="0"/>
          </a:p>
          <a:p>
            <a:r>
              <a:rPr lang="en-US" dirty="0"/>
              <a:t>Enhanced Test Coverage: By including keyboard and mouse event simulations in automated tests, teams can achieve better test coverage and identify potential issues related to user interaction early in the development cycle.</a:t>
            </a:r>
            <a:endParaRPr lang="en-IN" dirty="0"/>
          </a:p>
        </p:txBody>
      </p:sp>
    </p:spTree>
    <p:extLst>
      <p:ext uri="{BB962C8B-B14F-4D97-AF65-F5344CB8AC3E}">
        <p14:creationId xmlns:p14="http://schemas.microsoft.com/office/powerpoint/2010/main" val="29668456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1B94-B863-4814-8522-A12F237F359B}"/>
              </a:ext>
            </a:extLst>
          </p:cNvPr>
          <p:cNvSpPr>
            <a:spLocks noGrp="1"/>
          </p:cNvSpPr>
          <p:nvPr>
            <p:ph type="ctrTitle"/>
          </p:nvPr>
        </p:nvSpPr>
        <p:spPr/>
        <p:txBody>
          <a:bodyPr/>
          <a:lstStyle/>
          <a:p>
            <a:r>
              <a:rPr lang="en-US" dirty="0"/>
              <a:t>Assertions &amp; Testing</a:t>
            </a:r>
            <a:endParaRPr lang="en-IN" dirty="0"/>
          </a:p>
        </p:txBody>
      </p:sp>
      <p:sp>
        <p:nvSpPr>
          <p:cNvPr id="5" name="Subtitle 4">
            <a:extLst>
              <a:ext uri="{FF2B5EF4-FFF2-40B4-BE49-F238E27FC236}">
                <a16:creationId xmlns:a16="http://schemas.microsoft.com/office/drawing/2014/main" id="{5419173A-62D1-4A6E-B679-AB3050E797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780947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2ECF-BEEE-4322-8594-9F814DFE7A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6F679-5455-4267-B643-D5F7F8A2E9B7}"/>
              </a:ext>
            </a:extLst>
          </p:cNvPr>
          <p:cNvSpPr>
            <a:spLocks noGrp="1"/>
          </p:cNvSpPr>
          <p:nvPr>
            <p:ph idx="1"/>
          </p:nvPr>
        </p:nvSpPr>
        <p:spPr/>
        <p:txBody>
          <a:bodyPr>
            <a:normAutofit fontScale="92500" lnSpcReduction="10000"/>
          </a:bodyPr>
          <a:lstStyle/>
          <a:p>
            <a:r>
              <a:rPr lang="en-US" b="1" dirty="0"/>
              <a:t>Introduction to Assertions</a:t>
            </a:r>
            <a:r>
              <a:rPr lang="en-US" dirty="0"/>
              <a:t>: Assertions are statements that verify whether expected outcomes match actual outcomes during testing. They are essential for validating the behavior of software components.</a:t>
            </a:r>
          </a:p>
          <a:p>
            <a:r>
              <a:rPr lang="en-US" b="1" dirty="0"/>
              <a:t>Integration with Testing Frameworks</a:t>
            </a:r>
            <a:r>
              <a:rPr lang="en-US" dirty="0"/>
              <a:t>: Playwright seamlessly integrates with popular testing frameworks such as Jest, Mocha, and Jasmine, allowing developers to write expressive and robust test suites.</a:t>
            </a:r>
          </a:p>
          <a:p>
            <a:r>
              <a:rPr lang="en-US" b="1" dirty="0"/>
              <a:t>Jest Integration</a:t>
            </a:r>
            <a:r>
              <a:rPr lang="en-US" dirty="0"/>
              <a:t>: Jest is a widely-used testing framework for JavaScript projects. With Playwright, developers can leverage Jest's powerful assertion library to write assertions that verify the behavior of web applications.</a:t>
            </a:r>
          </a:p>
          <a:p>
            <a:endParaRPr lang="en-IN" dirty="0"/>
          </a:p>
        </p:txBody>
      </p:sp>
    </p:spTree>
    <p:extLst>
      <p:ext uri="{BB962C8B-B14F-4D97-AF65-F5344CB8AC3E}">
        <p14:creationId xmlns:p14="http://schemas.microsoft.com/office/powerpoint/2010/main" val="27620143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F86-B4FE-4D84-BC87-71826C378715}"/>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3A0F15E2-4384-4019-9823-FB426CD4EACA}"/>
              </a:ext>
            </a:extLst>
          </p:cNvPr>
          <p:cNvSpPr>
            <a:spLocks noGrp="1"/>
          </p:cNvSpPr>
          <p:nvPr>
            <p:ph idx="1"/>
          </p:nvPr>
        </p:nvSpPr>
        <p:spPr/>
        <p:txBody>
          <a:bodyPr/>
          <a:lstStyle/>
          <a:p>
            <a:r>
              <a:rPr lang="en-US" dirty="0"/>
              <a:t>With Jest</a:t>
            </a:r>
          </a:p>
          <a:p>
            <a:pPr lvl="1"/>
            <a:r>
              <a:rPr lang="en-US" dirty="0"/>
              <a:t>expect(await </a:t>
            </a:r>
            <a:r>
              <a:rPr lang="en-US" dirty="0" err="1"/>
              <a:t>page.title</a:t>
            </a:r>
            <a:r>
              <a:rPr lang="en-US" dirty="0"/>
              <a:t>()).</a:t>
            </a:r>
            <a:r>
              <a:rPr lang="en-US" dirty="0" err="1"/>
              <a:t>toBe</a:t>
            </a:r>
            <a:r>
              <a:rPr lang="en-US" dirty="0"/>
              <a:t>('Example Domain’);</a:t>
            </a:r>
          </a:p>
          <a:p>
            <a:endParaRPr lang="en-US" dirty="0"/>
          </a:p>
          <a:p>
            <a:r>
              <a:rPr lang="en-US" dirty="0"/>
              <a:t>With Mocha </a:t>
            </a:r>
          </a:p>
          <a:p>
            <a:endParaRPr lang="en-US" dirty="0"/>
          </a:p>
          <a:p>
            <a:pPr lvl="1"/>
            <a:r>
              <a:rPr lang="en-US" dirty="0" err="1"/>
              <a:t>assert.equal</a:t>
            </a:r>
            <a:r>
              <a:rPr lang="en-US" dirty="0"/>
              <a:t>(title, 'Example Domain');</a:t>
            </a:r>
            <a:endParaRPr lang="en-IN" dirty="0"/>
          </a:p>
        </p:txBody>
      </p:sp>
    </p:spTree>
    <p:extLst>
      <p:ext uri="{BB962C8B-B14F-4D97-AF65-F5344CB8AC3E}">
        <p14:creationId xmlns:p14="http://schemas.microsoft.com/office/powerpoint/2010/main" val="157012249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AED-62AF-4636-B6E7-F3D12B76C39D}"/>
              </a:ext>
            </a:extLst>
          </p:cNvPr>
          <p:cNvSpPr>
            <a:spLocks noGrp="1"/>
          </p:cNvSpPr>
          <p:nvPr>
            <p:ph type="title"/>
          </p:nvPr>
        </p:nvSpPr>
        <p:spPr/>
        <p:txBody>
          <a:bodyPr/>
          <a:lstStyle/>
          <a:p>
            <a:r>
              <a:rPr lang="en-US" dirty="0"/>
              <a:t>Choosing Library</a:t>
            </a:r>
            <a:endParaRPr lang="en-IN" dirty="0"/>
          </a:p>
        </p:txBody>
      </p:sp>
      <p:sp>
        <p:nvSpPr>
          <p:cNvPr id="3" name="Content Placeholder 2">
            <a:extLst>
              <a:ext uri="{FF2B5EF4-FFF2-40B4-BE49-F238E27FC236}">
                <a16:creationId xmlns:a16="http://schemas.microsoft.com/office/drawing/2014/main" id="{CF2490BB-5B6F-4087-9097-D35A20BF92A8}"/>
              </a:ext>
            </a:extLst>
          </p:cNvPr>
          <p:cNvSpPr>
            <a:spLocks noGrp="1"/>
          </p:cNvSpPr>
          <p:nvPr>
            <p:ph idx="1"/>
          </p:nvPr>
        </p:nvSpPr>
        <p:spPr/>
        <p:txBody>
          <a:bodyPr/>
          <a:lstStyle/>
          <a:p>
            <a:r>
              <a:rPr lang="en-US" b="1" dirty="0"/>
              <a:t>Choosing an Assertion Library</a:t>
            </a:r>
            <a:r>
              <a:rPr lang="en-US" dirty="0"/>
              <a:t>: While Jest and Mocha are popular choices, developers can also use other assertion libraries like Chai with Playwright to suit their preferences and project requirements.</a:t>
            </a:r>
          </a:p>
          <a:p>
            <a:endParaRPr lang="en-IN" dirty="0"/>
          </a:p>
        </p:txBody>
      </p:sp>
    </p:spTree>
    <p:extLst>
      <p:ext uri="{BB962C8B-B14F-4D97-AF65-F5344CB8AC3E}">
        <p14:creationId xmlns:p14="http://schemas.microsoft.com/office/powerpoint/2010/main" val="36818576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DC43-DF6B-4E80-9821-F6B33F1E2B67}"/>
              </a:ext>
            </a:extLst>
          </p:cNvPr>
          <p:cNvSpPr>
            <a:spLocks noGrp="1"/>
          </p:cNvSpPr>
          <p:nvPr>
            <p:ph type="title"/>
          </p:nvPr>
        </p:nvSpPr>
        <p:spPr/>
        <p:txBody>
          <a:bodyPr/>
          <a:lstStyle/>
          <a:p>
            <a:r>
              <a:rPr lang="en-US" b="1" dirty="0"/>
              <a:t>Test Reporting &amp; CI</a:t>
            </a:r>
            <a:endParaRPr lang="en-IN" dirty="0"/>
          </a:p>
        </p:txBody>
      </p:sp>
      <p:sp>
        <p:nvSpPr>
          <p:cNvPr id="3" name="Content Placeholder 2">
            <a:extLst>
              <a:ext uri="{FF2B5EF4-FFF2-40B4-BE49-F238E27FC236}">
                <a16:creationId xmlns:a16="http://schemas.microsoft.com/office/drawing/2014/main" id="{9B5C9492-7AFC-49F4-8EC0-81598DA31665}"/>
              </a:ext>
            </a:extLst>
          </p:cNvPr>
          <p:cNvSpPr>
            <a:spLocks noGrp="1"/>
          </p:cNvSpPr>
          <p:nvPr>
            <p:ph idx="1"/>
          </p:nvPr>
        </p:nvSpPr>
        <p:spPr/>
        <p:txBody>
          <a:bodyPr/>
          <a:lstStyle/>
          <a:p>
            <a:r>
              <a:rPr lang="en-US" b="1" dirty="0"/>
              <a:t>Test Reporting and Analysis</a:t>
            </a:r>
            <a:r>
              <a:rPr lang="en-US" dirty="0"/>
              <a:t>: Playwright's integration with testing frameworks enables detailed test reporting and analysis, helping teams identify and diagnose issues efficiently.</a:t>
            </a:r>
          </a:p>
          <a:p>
            <a:r>
              <a:rPr lang="en-US" b="1" dirty="0"/>
              <a:t>Continuous Integration (CI)</a:t>
            </a:r>
            <a:r>
              <a:rPr lang="en-US" dirty="0"/>
              <a:t>: Assertions play a crucial role in CI pipelines, where automated tests are executed regularly. Playwright's assertion integration ensures that tests accurately reflect the behavior of web applications across different environments.</a:t>
            </a:r>
          </a:p>
          <a:p>
            <a:endParaRPr lang="en-IN" dirty="0"/>
          </a:p>
        </p:txBody>
      </p:sp>
    </p:spTree>
    <p:extLst>
      <p:ext uri="{BB962C8B-B14F-4D97-AF65-F5344CB8AC3E}">
        <p14:creationId xmlns:p14="http://schemas.microsoft.com/office/powerpoint/2010/main" val="257429345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5B22C-2927-4DC4-BE02-1253ABB8E32B}"/>
              </a:ext>
            </a:extLst>
          </p:cNvPr>
          <p:cNvSpPr>
            <a:spLocks noGrp="1"/>
          </p:cNvSpPr>
          <p:nvPr>
            <p:ph type="ctrTitle"/>
          </p:nvPr>
        </p:nvSpPr>
        <p:spPr/>
        <p:txBody>
          <a:bodyPr>
            <a:normAutofit fontScale="90000"/>
          </a:bodyPr>
          <a:lstStyle/>
          <a:p>
            <a:r>
              <a:rPr lang="en-US" dirty="0"/>
              <a:t>Writing assertions for various use cases</a:t>
            </a:r>
            <a:endParaRPr lang="en-IN" dirty="0"/>
          </a:p>
        </p:txBody>
      </p:sp>
      <p:sp>
        <p:nvSpPr>
          <p:cNvPr id="5" name="Subtitle 4">
            <a:extLst>
              <a:ext uri="{FF2B5EF4-FFF2-40B4-BE49-F238E27FC236}">
                <a16:creationId xmlns:a16="http://schemas.microsoft.com/office/drawing/2014/main" id="{A27E8DA6-71E9-4E86-B64A-9744AFB1D4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10111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30D6-31D0-41AF-8228-B03CDBD7E1AC}"/>
              </a:ext>
            </a:extLst>
          </p:cNvPr>
          <p:cNvSpPr>
            <a:spLocks noGrp="1"/>
          </p:cNvSpPr>
          <p:nvPr>
            <p:ph type="title"/>
          </p:nvPr>
        </p:nvSpPr>
        <p:spPr/>
        <p:txBody>
          <a:bodyPr/>
          <a:lstStyle/>
          <a:p>
            <a:r>
              <a:rPr lang="en-US" dirty="0"/>
              <a:t>Verifying Page Title:</a:t>
            </a:r>
            <a:endParaRPr lang="en-IN" dirty="0"/>
          </a:p>
        </p:txBody>
      </p:sp>
      <p:sp>
        <p:nvSpPr>
          <p:cNvPr id="3" name="Content Placeholder 2">
            <a:extLst>
              <a:ext uri="{FF2B5EF4-FFF2-40B4-BE49-F238E27FC236}">
                <a16:creationId xmlns:a16="http://schemas.microsoft.com/office/drawing/2014/main" id="{C128F91E-45CA-4860-9E98-54B2EC44F5EF}"/>
              </a:ext>
            </a:extLst>
          </p:cNvPr>
          <p:cNvSpPr>
            <a:spLocks noGrp="1"/>
          </p:cNvSpPr>
          <p:nvPr>
            <p:ph idx="1"/>
          </p:nvPr>
        </p:nvSpPr>
        <p:spPr/>
        <p:txBody>
          <a:bodyPr/>
          <a:lstStyle/>
          <a:p>
            <a:endParaRPr lang="en-US" dirty="0"/>
          </a:p>
          <a:p>
            <a:r>
              <a:rPr lang="en-US" dirty="0"/>
              <a:t>Use case: Ensure that the page title matches the expected title.</a:t>
            </a:r>
          </a:p>
          <a:p>
            <a:r>
              <a:rPr lang="en-US" dirty="0"/>
              <a:t>Assertion: expect(await </a:t>
            </a:r>
            <a:r>
              <a:rPr lang="en-US" dirty="0" err="1"/>
              <a:t>page.title</a:t>
            </a:r>
            <a:r>
              <a:rPr lang="en-US" dirty="0"/>
              <a:t>()).</a:t>
            </a:r>
            <a:r>
              <a:rPr lang="en-US" dirty="0" err="1"/>
              <a:t>toBe</a:t>
            </a:r>
            <a:r>
              <a:rPr lang="en-US" dirty="0"/>
              <a:t>('Expected Title');</a:t>
            </a:r>
            <a:endParaRPr lang="en-IN" dirty="0"/>
          </a:p>
        </p:txBody>
      </p:sp>
    </p:spTree>
    <p:extLst>
      <p:ext uri="{BB962C8B-B14F-4D97-AF65-F5344CB8AC3E}">
        <p14:creationId xmlns:p14="http://schemas.microsoft.com/office/powerpoint/2010/main" val="322205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DA4-C469-4D69-B057-245D348E8D80}"/>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5CA24E6B-0082-4ADC-A262-F764CB154F4B}"/>
              </a:ext>
            </a:extLst>
          </p:cNvPr>
          <p:cNvSpPr>
            <a:spLocks noGrp="1"/>
          </p:cNvSpPr>
          <p:nvPr>
            <p:ph idx="1"/>
          </p:nvPr>
        </p:nvSpPr>
        <p:spPr/>
        <p:txBody>
          <a:bodyPr/>
          <a:lstStyle/>
          <a:p>
            <a:endParaRPr lang="en-US" dirty="0"/>
          </a:p>
          <a:p>
            <a:endParaRPr lang="en-US" dirty="0"/>
          </a:p>
          <a:p>
            <a:pPr lvl="1"/>
            <a:r>
              <a:rPr lang="en-US" sz="3200" dirty="0"/>
              <a:t>Syntax: </a:t>
            </a:r>
            <a:r>
              <a:rPr lang="en-US" sz="3200" dirty="0" err="1"/>
              <a:t>page.locator</a:t>
            </a:r>
            <a:r>
              <a:rPr lang="en-US" sz="3200" dirty="0"/>
              <a:t>('text=Your Text')</a:t>
            </a:r>
          </a:p>
          <a:p>
            <a:pPr lvl="1"/>
            <a:r>
              <a:rPr lang="en-US" sz="3200" dirty="0"/>
              <a:t>Example: </a:t>
            </a:r>
            <a:r>
              <a:rPr lang="en-US" sz="3200" dirty="0" err="1"/>
              <a:t>page.locator</a:t>
            </a:r>
            <a:r>
              <a:rPr lang="en-US" sz="3200" dirty="0"/>
              <a:t>('text=Submit')</a:t>
            </a:r>
            <a:endParaRPr lang="en-IN" sz="3200" dirty="0"/>
          </a:p>
        </p:txBody>
      </p:sp>
    </p:spTree>
    <p:extLst>
      <p:ext uri="{BB962C8B-B14F-4D97-AF65-F5344CB8AC3E}">
        <p14:creationId xmlns:p14="http://schemas.microsoft.com/office/powerpoint/2010/main" val="366250500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908C-CD83-4BFB-A9BD-8B01FE398F3C}"/>
              </a:ext>
            </a:extLst>
          </p:cNvPr>
          <p:cNvSpPr>
            <a:spLocks noGrp="1"/>
          </p:cNvSpPr>
          <p:nvPr>
            <p:ph type="title"/>
          </p:nvPr>
        </p:nvSpPr>
        <p:spPr/>
        <p:txBody>
          <a:bodyPr/>
          <a:lstStyle/>
          <a:p>
            <a:r>
              <a:rPr lang="en-US" dirty="0"/>
              <a:t>Checking Element Visibility:</a:t>
            </a:r>
            <a:endParaRPr lang="en-IN" dirty="0"/>
          </a:p>
        </p:txBody>
      </p:sp>
      <p:sp>
        <p:nvSpPr>
          <p:cNvPr id="3" name="Content Placeholder 2">
            <a:extLst>
              <a:ext uri="{FF2B5EF4-FFF2-40B4-BE49-F238E27FC236}">
                <a16:creationId xmlns:a16="http://schemas.microsoft.com/office/drawing/2014/main" id="{77F3CA79-F9AD-435D-9202-7090FBECF940}"/>
              </a:ext>
            </a:extLst>
          </p:cNvPr>
          <p:cNvSpPr>
            <a:spLocks noGrp="1"/>
          </p:cNvSpPr>
          <p:nvPr>
            <p:ph idx="1"/>
          </p:nvPr>
        </p:nvSpPr>
        <p:spPr/>
        <p:txBody>
          <a:bodyPr/>
          <a:lstStyle/>
          <a:p>
            <a:endParaRPr lang="en-US" dirty="0"/>
          </a:p>
          <a:p>
            <a:r>
              <a:rPr lang="en-US" dirty="0"/>
              <a:t>Use case: Confirm that a specific element is visible on the page.</a:t>
            </a:r>
          </a:p>
          <a:p>
            <a:r>
              <a:rPr lang="en-US" dirty="0"/>
              <a:t>Assertion: expect(await </a:t>
            </a:r>
            <a:r>
              <a:rPr lang="en-US" dirty="0" err="1"/>
              <a:t>page.isVisible</a:t>
            </a:r>
            <a:r>
              <a:rPr lang="en-US" dirty="0"/>
              <a:t>('.element-class')).</a:t>
            </a:r>
            <a:r>
              <a:rPr lang="en-US" dirty="0" err="1"/>
              <a:t>toBeTruthy</a:t>
            </a:r>
            <a:r>
              <a:rPr lang="en-US" dirty="0"/>
              <a:t>();</a:t>
            </a:r>
            <a:endParaRPr lang="en-IN" dirty="0"/>
          </a:p>
        </p:txBody>
      </p:sp>
    </p:spTree>
    <p:extLst>
      <p:ext uri="{BB962C8B-B14F-4D97-AF65-F5344CB8AC3E}">
        <p14:creationId xmlns:p14="http://schemas.microsoft.com/office/powerpoint/2010/main" val="412903959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980-7233-4F51-B294-A04C53B7A6ED}"/>
              </a:ext>
            </a:extLst>
          </p:cNvPr>
          <p:cNvSpPr>
            <a:spLocks noGrp="1"/>
          </p:cNvSpPr>
          <p:nvPr>
            <p:ph type="title"/>
          </p:nvPr>
        </p:nvSpPr>
        <p:spPr/>
        <p:txBody>
          <a:bodyPr/>
          <a:lstStyle/>
          <a:p>
            <a:r>
              <a:rPr lang="en-US" dirty="0"/>
              <a:t>Validating Text Content:</a:t>
            </a:r>
            <a:endParaRPr lang="en-IN" dirty="0"/>
          </a:p>
        </p:txBody>
      </p:sp>
      <p:sp>
        <p:nvSpPr>
          <p:cNvPr id="3" name="Content Placeholder 2">
            <a:extLst>
              <a:ext uri="{FF2B5EF4-FFF2-40B4-BE49-F238E27FC236}">
                <a16:creationId xmlns:a16="http://schemas.microsoft.com/office/drawing/2014/main" id="{6CF74447-3781-4836-8D4A-91EA70A1FCF5}"/>
              </a:ext>
            </a:extLst>
          </p:cNvPr>
          <p:cNvSpPr>
            <a:spLocks noGrp="1"/>
          </p:cNvSpPr>
          <p:nvPr>
            <p:ph idx="1"/>
          </p:nvPr>
        </p:nvSpPr>
        <p:spPr/>
        <p:txBody>
          <a:bodyPr/>
          <a:lstStyle/>
          <a:p>
            <a:endParaRPr lang="en-US" dirty="0"/>
          </a:p>
          <a:p>
            <a:r>
              <a:rPr lang="en-US" dirty="0"/>
              <a:t>Use case: Verify that the text content of an element matches the expected value.</a:t>
            </a:r>
          </a:p>
          <a:p>
            <a:r>
              <a:rPr lang="en-US" dirty="0"/>
              <a:t>Assertion: expect(await </a:t>
            </a:r>
            <a:r>
              <a:rPr lang="en-US" dirty="0" err="1"/>
              <a:t>page.textContent</a:t>
            </a:r>
            <a:r>
              <a:rPr lang="en-US" dirty="0"/>
              <a:t>('.element-class')).</a:t>
            </a:r>
            <a:r>
              <a:rPr lang="en-US" dirty="0" err="1"/>
              <a:t>toContain</a:t>
            </a:r>
            <a:r>
              <a:rPr lang="en-US" dirty="0"/>
              <a:t>('Expected Text');</a:t>
            </a:r>
            <a:endParaRPr lang="en-IN" dirty="0"/>
          </a:p>
        </p:txBody>
      </p:sp>
    </p:spTree>
    <p:extLst>
      <p:ext uri="{BB962C8B-B14F-4D97-AF65-F5344CB8AC3E}">
        <p14:creationId xmlns:p14="http://schemas.microsoft.com/office/powerpoint/2010/main" val="25106047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A103-B990-4279-A2E0-7833D6D81087}"/>
              </a:ext>
            </a:extLst>
          </p:cNvPr>
          <p:cNvSpPr>
            <a:spLocks noGrp="1"/>
          </p:cNvSpPr>
          <p:nvPr>
            <p:ph type="title"/>
          </p:nvPr>
        </p:nvSpPr>
        <p:spPr/>
        <p:txBody>
          <a:bodyPr/>
          <a:lstStyle/>
          <a:p>
            <a:r>
              <a:rPr lang="en-US" dirty="0"/>
              <a:t>Asserting Element Count:</a:t>
            </a:r>
            <a:endParaRPr lang="en-IN" dirty="0"/>
          </a:p>
        </p:txBody>
      </p:sp>
      <p:sp>
        <p:nvSpPr>
          <p:cNvPr id="3" name="Content Placeholder 2">
            <a:extLst>
              <a:ext uri="{FF2B5EF4-FFF2-40B4-BE49-F238E27FC236}">
                <a16:creationId xmlns:a16="http://schemas.microsoft.com/office/drawing/2014/main" id="{E14D993E-1F90-4FA5-A6FA-E6E9E41B5572}"/>
              </a:ext>
            </a:extLst>
          </p:cNvPr>
          <p:cNvSpPr>
            <a:spLocks noGrp="1"/>
          </p:cNvSpPr>
          <p:nvPr>
            <p:ph idx="1"/>
          </p:nvPr>
        </p:nvSpPr>
        <p:spPr/>
        <p:txBody>
          <a:bodyPr/>
          <a:lstStyle/>
          <a:p>
            <a:endParaRPr lang="en-US" dirty="0"/>
          </a:p>
          <a:p>
            <a:r>
              <a:rPr lang="en-US" dirty="0"/>
              <a:t>Use case: Ensure that the page contains the expected number of elements matching a selector.</a:t>
            </a:r>
          </a:p>
          <a:p>
            <a:r>
              <a:rPr lang="en-US" dirty="0"/>
              <a:t>Assertion: expect(await page.$$('.element-class')).</a:t>
            </a:r>
            <a:r>
              <a:rPr lang="en-US" dirty="0" err="1"/>
              <a:t>toHaveLength</a:t>
            </a:r>
            <a:r>
              <a:rPr lang="en-US" dirty="0"/>
              <a:t>(3);</a:t>
            </a:r>
            <a:endParaRPr lang="en-IN" dirty="0"/>
          </a:p>
        </p:txBody>
      </p:sp>
    </p:spTree>
    <p:extLst>
      <p:ext uri="{BB962C8B-B14F-4D97-AF65-F5344CB8AC3E}">
        <p14:creationId xmlns:p14="http://schemas.microsoft.com/office/powerpoint/2010/main" val="421398603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39E-F4EC-4978-9E57-6146698EB5C2}"/>
              </a:ext>
            </a:extLst>
          </p:cNvPr>
          <p:cNvSpPr>
            <a:spLocks noGrp="1"/>
          </p:cNvSpPr>
          <p:nvPr>
            <p:ph type="title"/>
          </p:nvPr>
        </p:nvSpPr>
        <p:spPr/>
        <p:txBody>
          <a:bodyPr/>
          <a:lstStyle/>
          <a:p>
            <a:r>
              <a:rPr lang="en-US" dirty="0"/>
              <a:t>Checking Element State:</a:t>
            </a:r>
            <a:endParaRPr lang="en-IN" dirty="0"/>
          </a:p>
        </p:txBody>
      </p:sp>
      <p:sp>
        <p:nvSpPr>
          <p:cNvPr id="3" name="Content Placeholder 2">
            <a:extLst>
              <a:ext uri="{FF2B5EF4-FFF2-40B4-BE49-F238E27FC236}">
                <a16:creationId xmlns:a16="http://schemas.microsoft.com/office/drawing/2014/main" id="{37AD133B-7584-4C40-B36A-39F0DB8D69D4}"/>
              </a:ext>
            </a:extLst>
          </p:cNvPr>
          <p:cNvSpPr>
            <a:spLocks noGrp="1"/>
          </p:cNvSpPr>
          <p:nvPr>
            <p:ph idx="1"/>
          </p:nvPr>
        </p:nvSpPr>
        <p:spPr/>
        <p:txBody>
          <a:bodyPr/>
          <a:lstStyle/>
          <a:p>
            <a:endParaRPr lang="en-US" dirty="0"/>
          </a:p>
          <a:p>
            <a:r>
              <a:rPr lang="en-US" dirty="0"/>
              <a:t>Use case: Verify that an element has a specific attribute or property set.</a:t>
            </a:r>
          </a:p>
          <a:p>
            <a:r>
              <a:rPr lang="en-US" dirty="0"/>
              <a:t>Assertion: expect(await </a:t>
            </a:r>
            <a:r>
              <a:rPr lang="en-US" dirty="0" err="1"/>
              <a:t>page.$eval</a:t>
            </a:r>
            <a:r>
              <a:rPr lang="en-US" dirty="0"/>
              <a:t>('.element-class', el =&gt; </a:t>
            </a:r>
            <a:r>
              <a:rPr lang="en-US" dirty="0" err="1"/>
              <a:t>el.getAttribute</a:t>
            </a:r>
            <a:r>
              <a:rPr lang="en-US" dirty="0"/>
              <a:t>('attribute-name'))).</a:t>
            </a:r>
            <a:r>
              <a:rPr lang="en-US" dirty="0" err="1"/>
              <a:t>toBe</a:t>
            </a:r>
            <a:r>
              <a:rPr lang="en-US" dirty="0"/>
              <a:t>('expected-value');</a:t>
            </a:r>
            <a:endParaRPr lang="en-IN" dirty="0"/>
          </a:p>
        </p:txBody>
      </p:sp>
    </p:spTree>
    <p:extLst>
      <p:ext uri="{BB962C8B-B14F-4D97-AF65-F5344CB8AC3E}">
        <p14:creationId xmlns:p14="http://schemas.microsoft.com/office/powerpoint/2010/main" val="145048415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17D-38EB-4DB2-848F-0AC45139D575}"/>
              </a:ext>
            </a:extLst>
          </p:cNvPr>
          <p:cNvSpPr>
            <a:spLocks noGrp="1"/>
          </p:cNvSpPr>
          <p:nvPr>
            <p:ph type="title"/>
          </p:nvPr>
        </p:nvSpPr>
        <p:spPr/>
        <p:txBody>
          <a:bodyPr/>
          <a:lstStyle/>
          <a:p>
            <a:r>
              <a:rPr lang="en-US" dirty="0"/>
              <a:t>Validating Element Properties:</a:t>
            </a:r>
            <a:endParaRPr lang="en-IN" dirty="0"/>
          </a:p>
        </p:txBody>
      </p:sp>
      <p:sp>
        <p:nvSpPr>
          <p:cNvPr id="3" name="Content Placeholder 2">
            <a:extLst>
              <a:ext uri="{FF2B5EF4-FFF2-40B4-BE49-F238E27FC236}">
                <a16:creationId xmlns:a16="http://schemas.microsoft.com/office/drawing/2014/main" id="{FD0FEEFF-FAC9-4B64-BB65-E9E39A4F2993}"/>
              </a:ext>
            </a:extLst>
          </p:cNvPr>
          <p:cNvSpPr>
            <a:spLocks noGrp="1"/>
          </p:cNvSpPr>
          <p:nvPr>
            <p:ph idx="1"/>
          </p:nvPr>
        </p:nvSpPr>
        <p:spPr/>
        <p:txBody>
          <a:bodyPr/>
          <a:lstStyle/>
          <a:p>
            <a:endParaRPr lang="en-US" dirty="0"/>
          </a:p>
          <a:p>
            <a:endParaRPr lang="en-US" dirty="0"/>
          </a:p>
          <a:p>
            <a:r>
              <a:rPr lang="en-US" dirty="0"/>
              <a:t>Use case: Confirm that an element has specific properties or CSS styles applied.</a:t>
            </a:r>
          </a:p>
          <a:p>
            <a:r>
              <a:rPr lang="en-US" dirty="0"/>
              <a:t>Assertion: expect(await </a:t>
            </a:r>
            <a:r>
              <a:rPr lang="en-US" dirty="0" err="1"/>
              <a:t>page.$eval</a:t>
            </a:r>
            <a:r>
              <a:rPr lang="en-US" dirty="0"/>
              <a:t>('.element-class', el =&gt; </a:t>
            </a:r>
            <a:r>
              <a:rPr lang="en-US" dirty="0" err="1"/>
              <a:t>el.style.backgroundColor</a:t>
            </a:r>
            <a:r>
              <a:rPr lang="en-US" dirty="0"/>
              <a:t>)).</a:t>
            </a:r>
            <a:r>
              <a:rPr lang="en-US" dirty="0" err="1"/>
              <a:t>toBe</a:t>
            </a:r>
            <a:r>
              <a:rPr lang="en-US" dirty="0"/>
              <a:t>('red');</a:t>
            </a:r>
            <a:endParaRPr lang="en-IN" dirty="0"/>
          </a:p>
        </p:txBody>
      </p:sp>
    </p:spTree>
    <p:extLst>
      <p:ext uri="{BB962C8B-B14F-4D97-AF65-F5344CB8AC3E}">
        <p14:creationId xmlns:p14="http://schemas.microsoft.com/office/powerpoint/2010/main" val="121365660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103A-E789-4153-AE9C-D0A51B24C6E1}"/>
              </a:ext>
            </a:extLst>
          </p:cNvPr>
          <p:cNvSpPr>
            <a:spLocks noGrp="1"/>
          </p:cNvSpPr>
          <p:nvPr>
            <p:ph type="title"/>
          </p:nvPr>
        </p:nvSpPr>
        <p:spPr/>
        <p:txBody>
          <a:bodyPr/>
          <a:lstStyle/>
          <a:p>
            <a:r>
              <a:rPr lang="en-US" dirty="0"/>
              <a:t>Asserting Navigation:</a:t>
            </a:r>
            <a:endParaRPr lang="en-IN" dirty="0"/>
          </a:p>
        </p:txBody>
      </p:sp>
      <p:sp>
        <p:nvSpPr>
          <p:cNvPr id="3" name="Content Placeholder 2">
            <a:extLst>
              <a:ext uri="{FF2B5EF4-FFF2-40B4-BE49-F238E27FC236}">
                <a16:creationId xmlns:a16="http://schemas.microsoft.com/office/drawing/2014/main" id="{FADCD139-D590-4541-872C-675EF5740743}"/>
              </a:ext>
            </a:extLst>
          </p:cNvPr>
          <p:cNvSpPr>
            <a:spLocks noGrp="1"/>
          </p:cNvSpPr>
          <p:nvPr>
            <p:ph idx="1"/>
          </p:nvPr>
        </p:nvSpPr>
        <p:spPr/>
        <p:txBody>
          <a:bodyPr/>
          <a:lstStyle/>
          <a:p>
            <a:endParaRPr lang="en-US" dirty="0"/>
          </a:p>
          <a:p>
            <a:endParaRPr lang="en-US" dirty="0"/>
          </a:p>
          <a:p>
            <a:r>
              <a:rPr lang="en-US" dirty="0"/>
              <a:t>Use case: Ensure that navigating to a specific URL results in the expected page content.</a:t>
            </a:r>
          </a:p>
          <a:p>
            <a:r>
              <a:rPr lang="en-US" dirty="0"/>
              <a:t>Assertion: expect(await page.url()).</a:t>
            </a:r>
            <a:r>
              <a:rPr lang="en-US" dirty="0" err="1"/>
              <a:t>toBe</a:t>
            </a:r>
            <a:r>
              <a:rPr lang="en-US" dirty="0"/>
              <a:t>('https://example.com');</a:t>
            </a:r>
            <a:endParaRPr lang="en-IN" dirty="0"/>
          </a:p>
        </p:txBody>
      </p:sp>
    </p:spTree>
    <p:extLst>
      <p:ext uri="{BB962C8B-B14F-4D97-AF65-F5344CB8AC3E}">
        <p14:creationId xmlns:p14="http://schemas.microsoft.com/office/powerpoint/2010/main" val="45861401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B6F5-0B5A-47DC-A0D8-EBD58365AE7A}"/>
              </a:ext>
            </a:extLst>
          </p:cNvPr>
          <p:cNvSpPr>
            <a:spLocks noGrp="1"/>
          </p:cNvSpPr>
          <p:nvPr>
            <p:ph type="title"/>
          </p:nvPr>
        </p:nvSpPr>
        <p:spPr/>
        <p:txBody>
          <a:bodyPr/>
          <a:lstStyle/>
          <a:p>
            <a:r>
              <a:rPr lang="en-US" dirty="0"/>
              <a:t>Checking Network Requests:</a:t>
            </a:r>
            <a:endParaRPr lang="en-IN" dirty="0"/>
          </a:p>
        </p:txBody>
      </p:sp>
      <p:sp>
        <p:nvSpPr>
          <p:cNvPr id="3" name="Content Placeholder 2">
            <a:extLst>
              <a:ext uri="{FF2B5EF4-FFF2-40B4-BE49-F238E27FC236}">
                <a16:creationId xmlns:a16="http://schemas.microsoft.com/office/drawing/2014/main" id="{88CC14FC-07F0-49AD-9749-706FC361B19A}"/>
              </a:ext>
            </a:extLst>
          </p:cNvPr>
          <p:cNvSpPr>
            <a:spLocks noGrp="1"/>
          </p:cNvSpPr>
          <p:nvPr>
            <p:ph idx="1"/>
          </p:nvPr>
        </p:nvSpPr>
        <p:spPr/>
        <p:txBody>
          <a:bodyPr/>
          <a:lstStyle/>
          <a:p>
            <a:endParaRPr lang="en-US" dirty="0"/>
          </a:p>
          <a:p>
            <a:endParaRPr lang="en-US" dirty="0"/>
          </a:p>
          <a:p>
            <a:r>
              <a:rPr lang="en-US" dirty="0"/>
              <a:t>Use case: Verify that certain network requests are made during page interactions.</a:t>
            </a:r>
          </a:p>
          <a:p>
            <a:r>
              <a:rPr lang="en-US" dirty="0"/>
              <a:t>Assertion: expect(await </a:t>
            </a:r>
            <a:r>
              <a:rPr lang="en-US" dirty="0" err="1"/>
              <a:t>page.waitForRequest</a:t>
            </a:r>
            <a:r>
              <a:rPr lang="en-US" dirty="0"/>
              <a:t>('https://api.example.com/data')).</a:t>
            </a:r>
            <a:r>
              <a:rPr lang="en-US" dirty="0" err="1"/>
              <a:t>toBeTruthy</a:t>
            </a:r>
            <a:r>
              <a:rPr lang="en-US" dirty="0"/>
              <a:t>();</a:t>
            </a:r>
            <a:endParaRPr lang="en-IN" dirty="0"/>
          </a:p>
        </p:txBody>
      </p:sp>
    </p:spTree>
    <p:extLst>
      <p:ext uri="{BB962C8B-B14F-4D97-AF65-F5344CB8AC3E}">
        <p14:creationId xmlns:p14="http://schemas.microsoft.com/office/powerpoint/2010/main" val="21017511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417-1351-45A6-862C-844C7A4DC99C}"/>
              </a:ext>
            </a:extLst>
          </p:cNvPr>
          <p:cNvSpPr>
            <a:spLocks noGrp="1"/>
          </p:cNvSpPr>
          <p:nvPr>
            <p:ph type="title"/>
          </p:nvPr>
        </p:nvSpPr>
        <p:spPr/>
        <p:txBody>
          <a:bodyPr/>
          <a:lstStyle/>
          <a:p>
            <a:r>
              <a:rPr lang="en-US" dirty="0"/>
              <a:t>Validating Form Submissions:</a:t>
            </a:r>
            <a:endParaRPr lang="en-IN" dirty="0"/>
          </a:p>
        </p:txBody>
      </p:sp>
      <p:sp>
        <p:nvSpPr>
          <p:cNvPr id="3" name="Content Placeholder 2">
            <a:extLst>
              <a:ext uri="{FF2B5EF4-FFF2-40B4-BE49-F238E27FC236}">
                <a16:creationId xmlns:a16="http://schemas.microsoft.com/office/drawing/2014/main" id="{8A530DF5-6957-4ED6-B64C-B87D664027B1}"/>
              </a:ext>
            </a:extLst>
          </p:cNvPr>
          <p:cNvSpPr>
            <a:spLocks noGrp="1"/>
          </p:cNvSpPr>
          <p:nvPr>
            <p:ph idx="1"/>
          </p:nvPr>
        </p:nvSpPr>
        <p:spPr/>
        <p:txBody>
          <a:bodyPr/>
          <a:lstStyle/>
          <a:p>
            <a:endParaRPr lang="en-US" dirty="0"/>
          </a:p>
          <a:p>
            <a:endParaRPr lang="en-US" dirty="0"/>
          </a:p>
          <a:p>
            <a:r>
              <a:rPr lang="en-US" dirty="0"/>
              <a:t>Use case: Confirm that form submissions result in the expected behavior or network requests.</a:t>
            </a:r>
          </a:p>
          <a:p>
            <a:r>
              <a:rPr lang="en-US" dirty="0"/>
              <a:t>Assertion: expect(await </a:t>
            </a:r>
            <a:r>
              <a:rPr lang="en-US" dirty="0" err="1"/>
              <a:t>page.waitForResponse</a:t>
            </a:r>
            <a:r>
              <a:rPr lang="en-US" dirty="0"/>
              <a:t>('https://api.example.com/submit')).</a:t>
            </a:r>
            <a:r>
              <a:rPr lang="en-US" dirty="0" err="1"/>
              <a:t>toBeTruthy</a:t>
            </a:r>
            <a:r>
              <a:rPr lang="en-US" dirty="0"/>
              <a:t>();</a:t>
            </a:r>
            <a:endParaRPr lang="en-IN" dirty="0"/>
          </a:p>
        </p:txBody>
      </p:sp>
    </p:spTree>
    <p:extLst>
      <p:ext uri="{BB962C8B-B14F-4D97-AF65-F5344CB8AC3E}">
        <p14:creationId xmlns:p14="http://schemas.microsoft.com/office/powerpoint/2010/main" val="4013585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3D88-95C8-422C-8AED-8D5DC5C6A15F}"/>
              </a:ext>
            </a:extLst>
          </p:cNvPr>
          <p:cNvSpPr>
            <a:spLocks noGrp="1"/>
          </p:cNvSpPr>
          <p:nvPr>
            <p:ph type="title"/>
          </p:nvPr>
        </p:nvSpPr>
        <p:spPr/>
        <p:txBody>
          <a:bodyPr/>
          <a:lstStyle/>
          <a:p>
            <a:r>
              <a:rPr lang="en-IN" dirty="0"/>
              <a:t>Handling JavaScript Alerts:</a:t>
            </a:r>
          </a:p>
        </p:txBody>
      </p:sp>
      <p:sp>
        <p:nvSpPr>
          <p:cNvPr id="3" name="Content Placeholder 2">
            <a:extLst>
              <a:ext uri="{FF2B5EF4-FFF2-40B4-BE49-F238E27FC236}">
                <a16:creationId xmlns:a16="http://schemas.microsoft.com/office/drawing/2014/main" id="{8182C5F8-C3FC-452C-9D11-E4C537DAF371}"/>
              </a:ext>
            </a:extLst>
          </p:cNvPr>
          <p:cNvSpPr>
            <a:spLocks noGrp="1"/>
          </p:cNvSpPr>
          <p:nvPr>
            <p:ph idx="1"/>
          </p:nvPr>
        </p:nvSpPr>
        <p:spPr/>
        <p:txBody>
          <a:bodyPr/>
          <a:lstStyle/>
          <a:p>
            <a:endParaRPr lang="en-IN" dirty="0"/>
          </a:p>
          <a:p>
            <a:endParaRPr lang="en-IN" dirty="0"/>
          </a:p>
          <a:p>
            <a:r>
              <a:rPr lang="en-IN" dirty="0"/>
              <a:t>Use case: Ensure that interacting with JavaScript alerts triggers the expected </a:t>
            </a:r>
            <a:r>
              <a:rPr lang="en-IN" dirty="0" err="1"/>
              <a:t>behavior</a:t>
            </a:r>
            <a:r>
              <a:rPr lang="en-IN" dirty="0"/>
              <a:t>.</a:t>
            </a:r>
          </a:p>
          <a:p>
            <a:r>
              <a:rPr lang="en-IN" dirty="0"/>
              <a:t>Assertion: expect(await </a:t>
            </a:r>
            <a:r>
              <a:rPr lang="en-IN" dirty="0" err="1"/>
              <a:t>page.waitForSelector</a:t>
            </a:r>
            <a:r>
              <a:rPr lang="en-IN" dirty="0"/>
              <a:t>('.alert-class')).</a:t>
            </a:r>
            <a:r>
              <a:rPr lang="en-IN" dirty="0" err="1"/>
              <a:t>toBeTruthy</a:t>
            </a:r>
            <a:r>
              <a:rPr lang="en-IN" dirty="0"/>
              <a:t>();</a:t>
            </a:r>
          </a:p>
        </p:txBody>
      </p:sp>
    </p:spTree>
    <p:extLst>
      <p:ext uri="{BB962C8B-B14F-4D97-AF65-F5344CB8AC3E}">
        <p14:creationId xmlns:p14="http://schemas.microsoft.com/office/powerpoint/2010/main" val="347980414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0E865-6D61-4C89-AD98-C82380F022B6}"/>
              </a:ext>
            </a:extLst>
          </p:cNvPr>
          <p:cNvSpPr>
            <a:spLocks noGrp="1"/>
          </p:cNvSpPr>
          <p:nvPr>
            <p:ph type="ctrTitle"/>
          </p:nvPr>
        </p:nvSpPr>
        <p:spPr/>
        <p:txBody>
          <a:bodyPr>
            <a:normAutofit fontScale="90000"/>
          </a:bodyPr>
          <a:lstStyle/>
          <a:p>
            <a:r>
              <a:rPr lang="en-US" dirty="0"/>
              <a:t>Structuring tests (describe, it blocks)</a:t>
            </a:r>
            <a:endParaRPr lang="en-IN" dirty="0"/>
          </a:p>
        </p:txBody>
      </p:sp>
      <p:sp>
        <p:nvSpPr>
          <p:cNvPr id="5" name="Subtitle 4">
            <a:extLst>
              <a:ext uri="{FF2B5EF4-FFF2-40B4-BE49-F238E27FC236}">
                <a16:creationId xmlns:a16="http://schemas.microsoft.com/office/drawing/2014/main" id="{30DDABB8-9E3D-4A71-A5E4-2D7F9A94589E}"/>
              </a:ext>
            </a:extLst>
          </p:cNvPr>
          <p:cNvSpPr>
            <a:spLocks noGrp="1"/>
          </p:cNvSpPr>
          <p:nvPr>
            <p:ph type="subTitle" idx="1"/>
          </p:nvPr>
        </p:nvSpPr>
        <p:spPr/>
        <p:txBody>
          <a:bodyPr>
            <a:normAutofit fontScale="92500" lnSpcReduction="20000"/>
          </a:bodyPr>
          <a:lstStyle/>
          <a:p>
            <a:r>
              <a:rPr lang="en-US" dirty="0"/>
              <a:t>Using describe and it blocks allows you to create a clear and organized structure for your test suite, making it easier to understand and maintain.</a:t>
            </a:r>
            <a:endParaRPr lang="en-IN" dirty="0"/>
          </a:p>
        </p:txBody>
      </p:sp>
    </p:spTree>
    <p:extLst>
      <p:ext uri="{BB962C8B-B14F-4D97-AF65-F5344CB8AC3E}">
        <p14:creationId xmlns:p14="http://schemas.microsoft.com/office/powerpoint/2010/main" val="298229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F16-8C05-4382-90BC-85F81EB692ED}"/>
              </a:ext>
            </a:extLst>
          </p:cNvPr>
          <p:cNvSpPr>
            <a:spLocks noGrp="1"/>
          </p:cNvSpPr>
          <p:nvPr>
            <p:ph type="title"/>
          </p:nvPr>
        </p:nvSpPr>
        <p:spPr/>
        <p:txBody>
          <a:bodyPr/>
          <a:lstStyle/>
          <a:p>
            <a:r>
              <a:rPr lang="en-IN" dirty="0"/>
              <a:t>Attribute Value:</a:t>
            </a:r>
            <a:br>
              <a:rPr lang="en-IN" dirty="0"/>
            </a:br>
            <a:endParaRPr lang="en-IN" dirty="0"/>
          </a:p>
        </p:txBody>
      </p:sp>
      <p:sp>
        <p:nvSpPr>
          <p:cNvPr id="3" name="Content Placeholder 2">
            <a:extLst>
              <a:ext uri="{FF2B5EF4-FFF2-40B4-BE49-F238E27FC236}">
                <a16:creationId xmlns:a16="http://schemas.microsoft.com/office/drawing/2014/main" id="{ED2F61B6-EFCE-4E9C-A93E-58DC9A48209D}"/>
              </a:ext>
            </a:extLst>
          </p:cNvPr>
          <p:cNvSpPr>
            <a:spLocks noGrp="1"/>
          </p:cNvSpPr>
          <p:nvPr>
            <p:ph idx="1"/>
          </p:nvPr>
        </p:nvSpPr>
        <p:spPr/>
        <p:txBody>
          <a:bodyPr>
            <a:normAutofit/>
          </a:bodyPr>
          <a:lstStyle/>
          <a:p>
            <a:endParaRPr lang="en-IN" dirty="0"/>
          </a:p>
          <a:p>
            <a:pPr lvl="1"/>
            <a:r>
              <a:rPr lang="en-IN" sz="2400" dirty="0"/>
              <a:t>Syntax: </a:t>
            </a:r>
            <a:r>
              <a:rPr lang="en-IN" sz="2400" dirty="0" err="1"/>
              <a:t>page.locator</a:t>
            </a:r>
            <a:r>
              <a:rPr lang="en-IN" sz="2400" dirty="0"/>
              <a:t>('[attribute="value"]')</a:t>
            </a:r>
          </a:p>
          <a:p>
            <a:pPr lvl="1"/>
            <a:r>
              <a:rPr lang="en-IN" sz="2400" dirty="0"/>
              <a:t>Example: </a:t>
            </a:r>
            <a:r>
              <a:rPr lang="en-IN" sz="2400" dirty="0" err="1"/>
              <a:t>page.locator</a:t>
            </a:r>
            <a:r>
              <a:rPr lang="en-IN" sz="2400" dirty="0"/>
              <a:t>('[name="username"]')</a:t>
            </a:r>
          </a:p>
          <a:p>
            <a:endParaRPr lang="en-IN" sz="2400" dirty="0"/>
          </a:p>
          <a:p>
            <a:r>
              <a:rPr lang="en-IN" sz="2400" dirty="0"/>
              <a:t>Locators are essential for automating interactions with elements during testing.</a:t>
            </a:r>
          </a:p>
        </p:txBody>
      </p:sp>
    </p:spTree>
    <p:extLst>
      <p:ext uri="{BB962C8B-B14F-4D97-AF65-F5344CB8AC3E}">
        <p14:creationId xmlns:p14="http://schemas.microsoft.com/office/powerpoint/2010/main" val="353201557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DFDE-3786-4138-BA3C-4CD5D2A833B4}"/>
              </a:ext>
            </a:extLst>
          </p:cNvPr>
          <p:cNvSpPr>
            <a:spLocks noGrp="1"/>
          </p:cNvSpPr>
          <p:nvPr>
            <p:ph type="title"/>
          </p:nvPr>
        </p:nvSpPr>
        <p:spPr/>
        <p:txBody>
          <a:bodyPr/>
          <a:lstStyle/>
          <a:p>
            <a:r>
              <a:rPr lang="en-US" dirty="0"/>
              <a:t>Describe Block</a:t>
            </a:r>
            <a:endParaRPr lang="en-IN" dirty="0"/>
          </a:p>
        </p:txBody>
      </p:sp>
      <p:sp>
        <p:nvSpPr>
          <p:cNvPr id="3" name="Content Placeholder 2">
            <a:extLst>
              <a:ext uri="{FF2B5EF4-FFF2-40B4-BE49-F238E27FC236}">
                <a16:creationId xmlns:a16="http://schemas.microsoft.com/office/drawing/2014/main" id="{AC99A484-6F9E-4386-B2F2-AC4EFE437A91}"/>
              </a:ext>
            </a:extLst>
          </p:cNvPr>
          <p:cNvSpPr>
            <a:spLocks noGrp="1"/>
          </p:cNvSpPr>
          <p:nvPr>
            <p:ph idx="1"/>
          </p:nvPr>
        </p:nvSpPr>
        <p:spPr/>
        <p:txBody>
          <a:bodyPr/>
          <a:lstStyle/>
          <a:p>
            <a:r>
              <a:rPr lang="en-US" dirty="0"/>
              <a:t>Structuring tests using describe and it blocks is a common practice in test frameworks like Jest or Mocha, and it can help organize and modularize your test suite. </a:t>
            </a:r>
          </a:p>
          <a:p>
            <a:r>
              <a:rPr lang="en-US" dirty="0"/>
              <a:t>Here's how you can structure your tests using these blocks:</a:t>
            </a:r>
          </a:p>
          <a:p>
            <a:endParaRPr lang="en-US" dirty="0"/>
          </a:p>
          <a:p>
            <a:pPr marL="0" indent="0">
              <a:buNone/>
            </a:pPr>
            <a:r>
              <a:rPr lang="en-US" dirty="0"/>
              <a:t>describe('Login Page', () =&gt; {</a:t>
            </a:r>
          </a:p>
          <a:p>
            <a:pPr marL="0" indent="0">
              <a:buNone/>
            </a:pPr>
            <a:r>
              <a:rPr lang="en-US" dirty="0"/>
              <a:t>  // Test cases related to login functionality</a:t>
            </a:r>
          </a:p>
          <a:p>
            <a:pPr marL="0" indent="0">
              <a:buNone/>
            </a:pPr>
            <a:r>
              <a:rPr lang="en-US" dirty="0"/>
              <a:t>});</a:t>
            </a:r>
            <a:endParaRPr lang="en-IN" dirty="0"/>
          </a:p>
        </p:txBody>
      </p:sp>
    </p:spTree>
    <p:extLst>
      <p:ext uri="{BB962C8B-B14F-4D97-AF65-F5344CB8AC3E}">
        <p14:creationId xmlns:p14="http://schemas.microsoft.com/office/powerpoint/2010/main" val="180621972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B4E-E03B-4692-813F-1CAC8069C40E}"/>
              </a:ext>
            </a:extLst>
          </p:cNvPr>
          <p:cNvSpPr>
            <a:spLocks noGrp="1"/>
          </p:cNvSpPr>
          <p:nvPr>
            <p:ph type="title"/>
          </p:nvPr>
        </p:nvSpPr>
        <p:spPr/>
        <p:txBody>
          <a:bodyPr/>
          <a:lstStyle/>
          <a:p>
            <a:r>
              <a:rPr lang="en-US" dirty="0"/>
              <a:t>It block</a:t>
            </a:r>
            <a:endParaRPr lang="en-IN" dirty="0"/>
          </a:p>
        </p:txBody>
      </p:sp>
      <p:sp>
        <p:nvSpPr>
          <p:cNvPr id="3" name="Content Placeholder 2">
            <a:extLst>
              <a:ext uri="{FF2B5EF4-FFF2-40B4-BE49-F238E27FC236}">
                <a16:creationId xmlns:a16="http://schemas.microsoft.com/office/drawing/2014/main" id="{BC0B8A34-463B-4A2B-9253-338BCBDD92B2}"/>
              </a:ext>
            </a:extLst>
          </p:cNvPr>
          <p:cNvSpPr>
            <a:spLocks noGrp="1"/>
          </p:cNvSpPr>
          <p:nvPr>
            <p:ph idx="1"/>
          </p:nvPr>
        </p:nvSpPr>
        <p:spPr/>
        <p:txBody>
          <a:bodyPr/>
          <a:lstStyle/>
          <a:p>
            <a:pPr marL="0" indent="0">
              <a:buNone/>
            </a:pPr>
            <a:r>
              <a:rPr lang="en-US" dirty="0"/>
              <a:t>it('Should display an error message for invalid credentials', async () =&gt; {</a:t>
            </a:r>
          </a:p>
          <a:p>
            <a:pPr marL="0" indent="0">
              <a:buNone/>
            </a:pPr>
            <a:r>
              <a:rPr lang="en-US" dirty="0"/>
              <a:t>  // Test logic to verify error message display</a:t>
            </a:r>
          </a:p>
          <a:p>
            <a:pPr marL="0" indent="0">
              <a:buNone/>
            </a:pPr>
            <a:r>
              <a:rPr lang="en-US" dirty="0"/>
              <a:t>});</a:t>
            </a:r>
            <a:endParaRPr lang="en-IN" dirty="0"/>
          </a:p>
        </p:txBody>
      </p:sp>
    </p:spTree>
    <p:extLst>
      <p:ext uri="{BB962C8B-B14F-4D97-AF65-F5344CB8AC3E}">
        <p14:creationId xmlns:p14="http://schemas.microsoft.com/office/powerpoint/2010/main" val="371944570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4C82-1486-4DDE-A898-1CAA7D914D69}"/>
              </a:ext>
            </a:extLst>
          </p:cNvPr>
          <p:cNvSpPr>
            <a:spLocks noGrp="1"/>
          </p:cNvSpPr>
          <p:nvPr>
            <p:ph type="title"/>
          </p:nvPr>
        </p:nvSpPr>
        <p:spPr/>
        <p:txBody>
          <a:bodyPr/>
          <a:lstStyle/>
          <a:p>
            <a:r>
              <a:rPr lang="en-IN" b="1" dirty="0"/>
              <a:t>Nested Describe Blocks</a:t>
            </a:r>
            <a:endParaRPr lang="en-IN" dirty="0"/>
          </a:p>
        </p:txBody>
      </p:sp>
      <p:sp>
        <p:nvSpPr>
          <p:cNvPr id="3" name="Content Placeholder 2">
            <a:extLst>
              <a:ext uri="{FF2B5EF4-FFF2-40B4-BE49-F238E27FC236}">
                <a16:creationId xmlns:a16="http://schemas.microsoft.com/office/drawing/2014/main" id="{91EE5CD6-C8CB-427F-8C4E-4505752F5A98}"/>
              </a:ext>
            </a:extLst>
          </p:cNvPr>
          <p:cNvSpPr>
            <a:spLocks noGrp="1"/>
          </p:cNvSpPr>
          <p:nvPr>
            <p:ph idx="1"/>
          </p:nvPr>
        </p:nvSpPr>
        <p:spPr/>
        <p:txBody>
          <a:bodyPr>
            <a:normAutofit fontScale="92500" lnSpcReduction="20000"/>
          </a:bodyPr>
          <a:lstStyle/>
          <a:p>
            <a:pPr marL="0" indent="0">
              <a:buNone/>
            </a:pPr>
            <a:r>
              <a:rPr lang="en-IN" dirty="0"/>
              <a:t>describe('User Profile', () =&gt; {</a:t>
            </a:r>
          </a:p>
          <a:p>
            <a:pPr marL="0" indent="0">
              <a:buNone/>
            </a:pPr>
            <a:r>
              <a:rPr lang="en-IN" dirty="0"/>
              <a:t>  describe('Editing Profile', () =&gt; {</a:t>
            </a:r>
          </a:p>
          <a:p>
            <a:pPr marL="0" indent="0">
              <a:buNone/>
            </a:pPr>
            <a:r>
              <a:rPr lang="en-IN" dirty="0"/>
              <a:t>    // Test cases related to editing user profile</a:t>
            </a:r>
          </a:p>
          <a:p>
            <a:pPr marL="0" indent="0">
              <a:buNone/>
            </a:pPr>
            <a:r>
              <a:rPr lang="en-IN" dirty="0"/>
              <a:t>  });</a:t>
            </a:r>
          </a:p>
          <a:p>
            <a:pPr marL="0" indent="0">
              <a:buNone/>
            </a:pPr>
            <a:r>
              <a:rPr lang="en-IN" dirty="0"/>
              <a:t>  describe('Viewing Profile', () =&gt; {</a:t>
            </a:r>
          </a:p>
          <a:p>
            <a:pPr marL="0" indent="0">
              <a:buNone/>
            </a:pPr>
            <a:r>
              <a:rPr lang="en-IN" dirty="0"/>
              <a:t>    // Test cases related to viewing user profile</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34071917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03D-70CC-4F3D-9481-B31689642598}"/>
              </a:ext>
            </a:extLst>
          </p:cNvPr>
          <p:cNvSpPr>
            <a:spLocks noGrp="1"/>
          </p:cNvSpPr>
          <p:nvPr>
            <p:ph type="title"/>
          </p:nvPr>
        </p:nvSpPr>
        <p:spPr/>
        <p:txBody>
          <a:bodyPr/>
          <a:lstStyle/>
          <a:p>
            <a:r>
              <a:rPr lang="en-IN" b="1" dirty="0"/>
              <a:t>Before and After Hooks</a:t>
            </a:r>
            <a:r>
              <a:rPr lang="en-IN" dirty="0"/>
              <a:t>:</a:t>
            </a:r>
          </a:p>
        </p:txBody>
      </p:sp>
      <p:sp>
        <p:nvSpPr>
          <p:cNvPr id="3" name="Content Placeholder 2">
            <a:extLst>
              <a:ext uri="{FF2B5EF4-FFF2-40B4-BE49-F238E27FC236}">
                <a16:creationId xmlns:a16="http://schemas.microsoft.com/office/drawing/2014/main" id="{5C6BAB94-7729-4EBC-8FF1-6096BBB4FEFB}"/>
              </a:ext>
            </a:extLst>
          </p:cNvPr>
          <p:cNvSpPr>
            <a:spLocks noGrp="1"/>
          </p:cNvSpPr>
          <p:nvPr>
            <p:ph idx="1"/>
          </p:nvPr>
        </p:nvSpPr>
        <p:spPr/>
        <p:txBody>
          <a:bodyPr/>
          <a:lstStyle/>
          <a:p>
            <a:pPr marL="0" indent="0">
              <a:buNone/>
            </a:pPr>
            <a:r>
              <a:rPr lang="en-IN" dirty="0" err="1"/>
              <a:t>beforeEach</a:t>
            </a:r>
            <a:r>
              <a:rPr lang="en-IN" dirty="0"/>
              <a:t>(async () =&gt; {</a:t>
            </a:r>
          </a:p>
          <a:p>
            <a:pPr marL="0" indent="0">
              <a:buNone/>
            </a:pPr>
            <a:r>
              <a:rPr lang="en-IN" dirty="0"/>
              <a:t>  /* Setup logic */</a:t>
            </a:r>
          </a:p>
          <a:p>
            <a:pPr marL="0" indent="0">
              <a:buNone/>
            </a:pPr>
            <a:r>
              <a:rPr lang="en-IN" dirty="0"/>
              <a:t>});</a:t>
            </a:r>
          </a:p>
          <a:p>
            <a:pPr marL="0" indent="0">
              <a:buNone/>
            </a:pPr>
            <a:r>
              <a:rPr lang="en-IN" dirty="0" err="1"/>
              <a:t>afterEach</a:t>
            </a:r>
            <a:r>
              <a:rPr lang="en-IN" dirty="0"/>
              <a:t>(async () =&gt; {</a:t>
            </a:r>
          </a:p>
          <a:p>
            <a:pPr marL="0" indent="0">
              <a:buNone/>
            </a:pPr>
            <a:r>
              <a:rPr lang="en-IN" dirty="0"/>
              <a:t>  /* Teardown logic */</a:t>
            </a:r>
          </a:p>
          <a:p>
            <a:pPr marL="0" indent="0">
              <a:buNone/>
            </a:pPr>
            <a:r>
              <a:rPr lang="en-IN" dirty="0"/>
              <a:t>});</a:t>
            </a:r>
          </a:p>
        </p:txBody>
      </p:sp>
    </p:spTree>
    <p:extLst>
      <p:ext uri="{BB962C8B-B14F-4D97-AF65-F5344CB8AC3E}">
        <p14:creationId xmlns:p14="http://schemas.microsoft.com/office/powerpoint/2010/main" val="412878404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DFE-9BA1-4D4E-B361-512C0D34EE2F}"/>
              </a:ext>
            </a:extLst>
          </p:cNvPr>
          <p:cNvSpPr>
            <a:spLocks noGrp="1"/>
          </p:cNvSpPr>
          <p:nvPr>
            <p:ph type="title"/>
          </p:nvPr>
        </p:nvSpPr>
        <p:spPr/>
        <p:txBody>
          <a:bodyPr/>
          <a:lstStyle/>
          <a:p>
            <a:r>
              <a:rPr lang="en-US" dirty="0"/>
              <a:t>Describe  &amp; It blocks with Hooks</a:t>
            </a:r>
            <a:endParaRPr lang="en-IN" dirty="0"/>
          </a:p>
        </p:txBody>
      </p:sp>
      <p:sp>
        <p:nvSpPr>
          <p:cNvPr id="3" name="Content Placeholder 2">
            <a:extLst>
              <a:ext uri="{FF2B5EF4-FFF2-40B4-BE49-F238E27FC236}">
                <a16:creationId xmlns:a16="http://schemas.microsoft.com/office/drawing/2014/main" id="{971DB104-E139-48E6-A8E3-BA2D241F8DAF}"/>
              </a:ext>
            </a:extLst>
          </p:cNvPr>
          <p:cNvSpPr>
            <a:spLocks noGrp="1"/>
          </p:cNvSpPr>
          <p:nvPr>
            <p:ph idx="1"/>
          </p:nvPr>
        </p:nvSpPr>
        <p:spPr/>
        <p:txBody>
          <a:bodyPr>
            <a:normAutofit fontScale="40000" lnSpcReduction="20000"/>
          </a:bodyPr>
          <a:lstStyle/>
          <a:p>
            <a:pPr marL="0" indent="0">
              <a:buNone/>
            </a:pPr>
            <a:r>
              <a:rPr lang="en-IN" dirty="0"/>
              <a:t>describe('User Authentication', () =&gt; {</a:t>
            </a:r>
          </a:p>
          <a:p>
            <a:pPr marL="0" indent="0">
              <a:buNone/>
            </a:pPr>
            <a:r>
              <a:rPr lang="en-IN" dirty="0"/>
              <a:t>  </a:t>
            </a:r>
            <a:r>
              <a:rPr lang="en-IN" dirty="0" err="1"/>
              <a:t>beforeEach</a:t>
            </a:r>
            <a:r>
              <a:rPr lang="en-IN" dirty="0"/>
              <a:t>(async () =&gt; {</a:t>
            </a:r>
          </a:p>
          <a:p>
            <a:pPr marL="0" indent="0">
              <a:buNone/>
            </a:pPr>
            <a:r>
              <a:rPr lang="en-IN" dirty="0"/>
              <a:t>    // Login before each test case</a:t>
            </a:r>
          </a:p>
          <a:p>
            <a:pPr marL="0" indent="0">
              <a:buNone/>
            </a:pPr>
            <a:r>
              <a:rPr lang="en-IN" dirty="0"/>
              <a:t>  });</a:t>
            </a:r>
          </a:p>
          <a:p>
            <a:pPr marL="0" indent="0">
              <a:buNone/>
            </a:pPr>
            <a:r>
              <a:rPr lang="en-IN" dirty="0"/>
              <a:t>  </a:t>
            </a:r>
            <a:r>
              <a:rPr lang="en-IN" dirty="0" err="1"/>
              <a:t>afterEach</a:t>
            </a:r>
            <a:r>
              <a:rPr lang="en-IN" dirty="0"/>
              <a:t>(async () =&gt; {</a:t>
            </a:r>
          </a:p>
          <a:p>
            <a:pPr marL="0" indent="0">
              <a:buNone/>
            </a:pPr>
            <a:r>
              <a:rPr lang="en-IN" dirty="0"/>
              <a:t>    // Logout after each test case</a:t>
            </a:r>
          </a:p>
          <a:p>
            <a:pPr marL="0" indent="0">
              <a:buNone/>
            </a:pPr>
            <a:r>
              <a:rPr lang="en-IN" dirty="0"/>
              <a:t>  });</a:t>
            </a:r>
          </a:p>
          <a:p>
            <a:pPr marL="0" indent="0">
              <a:buNone/>
            </a:pPr>
            <a:r>
              <a:rPr lang="en-IN" dirty="0"/>
              <a:t> it('Should allow access to authenticated users', async () =&gt; {</a:t>
            </a:r>
          </a:p>
          <a:p>
            <a:pPr marL="0" indent="0">
              <a:buNone/>
            </a:pPr>
            <a:r>
              <a:rPr lang="en-IN" dirty="0"/>
              <a:t>    // Test logic for authenticated access</a:t>
            </a:r>
          </a:p>
          <a:p>
            <a:pPr marL="0" indent="0">
              <a:buNone/>
            </a:pPr>
            <a:r>
              <a:rPr lang="en-IN" dirty="0"/>
              <a:t>  });</a:t>
            </a:r>
          </a:p>
          <a:p>
            <a:pPr marL="0" indent="0">
              <a:buNone/>
            </a:pPr>
            <a:r>
              <a:rPr lang="en-IN" dirty="0"/>
              <a:t>  it('Should redirect unauthenticated users to login page', async () =&gt; {</a:t>
            </a:r>
          </a:p>
          <a:p>
            <a:pPr marL="0" indent="0">
              <a:buNone/>
            </a:pPr>
            <a:r>
              <a:rPr lang="en-IN" dirty="0"/>
              <a:t>    // Test logic for unauthenticated access</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2777311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A6EC-CE26-4E82-898E-AA94DAAC093E}"/>
              </a:ext>
            </a:extLst>
          </p:cNvPr>
          <p:cNvSpPr>
            <a:spLocks noGrp="1"/>
          </p:cNvSpPr>
          <p:nvPr>
            <p:ph type="title"/>
          </p:nvPr>
        </p:nvSpPr>
        <p:spPr/>
        <p:txBody>
          <a:bodyPr/>
          <a:lstStyle/>
          <a:p>
            <a:r>
              <a:rPr lang="en-US" dirty="0"/>
              <a:t>Quiz - File uploads and downloads:</a:t>
            </a:r>
            <a:endParaRPr lang="en-IN" dirty="0"/>
          </a:p>
        </p:txBody>
      </p:sp>
      <p:sp>
        <p:nvSpPr>
          <p:cNvPr id="3" name="Content Placeholder 2">
            <a:extLst>
              <a:ext uri="{FF2B5EF4-FFF2-40B4-BE49-F238E27FC236}">
                <a16:creationId xmlns:a16="http://schemas.microsoft.com/office/drawing/2014/main" id="{D559FD7D-6ED6-4D2F-A10D-F49DC9921D51}"/>
              </a:ext>
            </a:extLst>
          </p:cNvPr>
          <p:cNvSpPr>
            <a:spLocks noGrp="1"/>
          </p:cNvSpPr>
          <p:nvPr>
            <p:ph idx="1"/>
          </p:nvPr>
        </p:nvSpPr>
        <p:spPr/>
        <p:txBody>
          <a:bodyPr>
            <a:normAutofit/>
          </a:bodyPr>
          <a:lstStyle/>
          <a:p>
            <a:r>
              <a:rPr lang="en-US" dirty="0"/>
              <a:t>Question: How can you upload a file using Playwright?</a:t>
            </a:r>
          </a:p>
          <a:p>
            <a:r>
              <a:rPr lang="en-US" dirty="0"/>
              <a:t>Answer: You can use the </a:t>
            </a:r>
            <a:r>
              <a:rPr lang="en-US" dirty="0" err="1"/>
              <a:t>page.setInputFiles</a:t>
            </a:r>
            <a:r>
              <a:rPr lang="en-US" dirty="0"/>
              <a:t>(selector, file) method to upload a file. Example: await </a:t>
            </a:r>
            <a:r>
              <a:rPr lang="en-US" dirty="0" err="1"/>
              <a:t>page.setInputFiles</a:t>
            </a:r>
            <a:r>
              <a:rPr lang="en-US" dirty="0"/>
              <a:t>('input[type="file"]', 'path/to/file.txt’).</a:t>
            </a:r>
          </a:p>
          <a:p>
            <a:endParaRPr lang="en-US" dirty="0"/>
          </a:p>
          <a:p>
            <a:r>
              <a:rPr lang="en-US" dirty="0"/>
              <a:t>Question: How can you handle file downloads in Playwright?</a:t>
            </a:r>
          </a:p>
          <a:p>
            <a:r>
              <a:rPr lang="en-US" dirty="0"/>
              <a:t>Answer: Playwright automatically handles file downloads. You can wait for the download to complete using the </a:t>
            </a:r>
            <a:r>
              <a:rPr lang="en-US" dirty="0" err="1"/>
              <a:t>page.waitForEvent</a:t>
            </a:r>
            <a:r>
              <a:rPr lang="en-US" dirty="0"/>
              <a:t>('download') method.</a:t>
            </a:r>
            <a:endParaRPr lang="en-IN" dirty="0"/>
          </a:p>
        </p:txBody>
      </p:sp>
    </p:spTree>
    <p:extLst>
      <p:ext uri="{BB962C8B-B14F-4D97-AF65-F5344CB8AC3E}">
        <p14:creationId xmlns:p14="http://schemas.microsoft.com/office/powerpoint/2010/main" val="233021476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t>Question: How can you simulate a drag-and-drop operation using Playwright?</a:t>
            </a:r>
          </a:p>
          <a:p>
            <a:r>
              <a:rPr lang="en-US" dirty="0"/>
              <a:t>Answer: You can use the </a:t>
            </a:r>
            <a:r>
              <a:rPr lang="en-US" dirty="0" err="1"/>
              <a:t>dragAndDrop</a:t>
            </a:r>
            <a:r>
              <a:rPr lang="en-US" dirty="0"/>
              <a:t>(source, target) method to simulate a drag-and-drop operation. Example: await </a:t>
            </a:r>
            <a:r>
              <a:rPr lang="en-US" dirty="0" err="1"/>
              <a:t>page.dragAndDrop</a:t>
            </a:r>
            <a:r>
              <a:rPr lang="en-US" dirty="0"/>
              <a:t>('.source-element', '.target-element').</a:t>
            </a:r>
            <a:endParaRPr lang="en-IN" dirty="0"/>
          </a:p>
        </p:txBody>
      </p:sp>
    </p:spTree>
    <p:extLst>
      <p:ext uri="{BB962C8B-B14F-4D97-AF65-F5344CB8AC3E}">
        <p14:creationId xmlns:p14="http://schemas.microsoft.com/office/powerpoint/2010/main" val="9411408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6C8-DCA8-40A3-BB6A-063F78FD36DF}"/>
              </a:ext>
            </a:extLst>
          </p:cNvPr>
          <p:cNvSpPr>
            <a:spLocks noGrp="1"/>
          </p:cNvSpPr>
          <p:nvPr>
            <p:ph type="title"/>
          </p:nvPr>
        </p:nvSpPr>
        <p:spPr/>
        <p:txBody>
          <a:bodyPr/>
          <a:lstStyle/>
          <a:p>
            <a:r>
              <a:rPr lang="en-US" dirty="0"/>
              <a:t>Quiz - Keyboard and mouse events:</a:t>
            </a:r>
            <a:endParaRPr lang="en-IN" dirty="0"/>
          </a:p>
        </p:txBody>
      </p:sp>
      <p:sp>
        <p:nvSpPr>
          <p:cNvPr id="3" name="Content Placeholder 2">
            <a:extLst>
              <a:ext uri="{FF2B5EF4-FFF2-40B4-BE49-F238E27FC236}">
                <a16:creationId xmlns:a16="http://schemas.microsoft.com/office/drawing/2014/main" id="{9C797D3B-D76D-4216-94D8-8D1E11CA2A94}"/>
              </a:ext>
            </a:extLst>
          </p:cNvPr>
          <p:cNvSpPr>
            <a:spLocks noGrp="1"/>
          </p:cNvSpPr>
          <p:nvPr>
            <p:ph idx="1"/>
          </p:nvPr>
        </p:nvSpPr>
        <p:spPr/>
        <p:txBody>
          <a:bodyPr/>
          <a:lstStyle/>
          <a:p>
            <a:r>
              <a:rPr lang="en-US" dirty="0"/>
              <a:t>Question: How can you simulate keyboard events such as typing a text using Playwright?</a:t>
            </a:r>
          </a:p>
          <a:p>
            <a:r>
              <a:rPr lang="en-US" dirty="0"/>
              <a:t>Answer: You can use the </a:t>
            </a:r>
            <a:r>
              <a:rPr lang="en-US" dirty="0" err="1"/>
              <a:t>page.type</a:t>
            </a:r>
            <a:r>
              <a:rPr lang="en-US" dirty="0"/>
              <a:t>(selector, text) method to simulate typing text into an element. Example: await </a:t>
            </a:r>
            <a:r>
              <a:rPr lang="en-US" dirty="0" err="1"/>
              <a:t>page.type</a:t>
            </a:r>
            <a:r>
              <a:rPr lang="en-US" dirty="0"/>
              <a:t>('input[type="text"]', 'Hello, World!').</a:t>
            </a:r>
            <a:endParaRPr lang="en-IN" dirty="0"/>
          </a:p>
        </p:txBody>
      </p:sp>
    </p:spTree>
    <p:extLst>
      <p:ext uri="{BB962C8B-B14F-4D97-AF65-F5344CB8AC3E}">
        <p14:creationId xmlns:p14="http://schemas.microsoft.com/office/powerpoint/2010/main" val="83383087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fontScale="92500" lnSpcReduction="10000"/>
          </a:bodyPr>
          <a:lstStyle/>
          <a:p>
            <a:r>
              <a:rPr lang="en-US" dirty="0"/>
              <a:t>Question: Which assertion libraries can you use with Playwright for writing tests?</a:t>
            </a:r>
          </a:p>
          <a:p>
            <a:endParaRPr lang="en-US" dirty="0"/>
          </a:p>
          <a:p>
            <a:r>
              <a:rPr lang="en-US" dirty="0"/>
              <a:t>Answer: You can use libraries like Jest, Mocha, or Chai for writing assertions in Playwright tests.</a:t>
            </a:r>
          </a:p>
          <a:p>
            <a:r>
              <a:rPr lang="en-US" dirty="0"/>
              <a:t>Question: How do you assert that an element is visible on the page using Playwright?</a:t>
            </a:r>
          </a:p>
          <a:p>
            <a:endParaRPr lang="en-US" dirty="0"/>
          </a:p>
          <a:p>
            <a:r>
              <a:rPr lang="en-US" dirty="0"/>
              <a:t>Answer: You can use the expect function along with Playwright's </a:t>
            </a:r>
            <a:r>
              <a:rPr lang="en-US" dirty="0" err="1"/>
              <a:t>isVisible</a:t>
            </a:r>
            <a:r>
              <a:rPr lang="en-US" dirty="0"/>
              <a:t> method to assert the visibility of an element. Example: expect(await </a:t>
            </a:r>
            <a:r>
              <a:rPr lang="en-US" dirty="0" err="1"/>
              <a:t>page.isVisible</a:t>
            </a:r>
            <a:r>
              <a:rPr lang="en-US" dirty="0"/>
              <a:t>('.element')).</a:t>
            </a:r>
            <a:r>
              <a:rPr lang="en-US" dirty="0" err="1"/>
              <a:t>toBeTruthy</a:t>
            </a:r>
            <a:r>
              <a:rPr lang="en-US" dirty="0"/>
              <a:t>().</a:t>
            </a:r>
            <a:endParaRPr lang="en-IN" dirty="0"/>
          </a:p>
        </p:txBody>
      </p:sp>
    </p:spTree>
    <p:extLst>
      <p:ext uri="{BB962C8B-B14F-4D97-AF65-F5344CB8AC3E}">
        <p14:creationId xmlns:p14="http://schemas.microsoft.com/office/powerpoint/2010/main" val="243232472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fontScale="92500" lnSpcReduction="20000"/>
          </a:bodyPr>
          <a:lstStyle/>
          <a:p>
            <a:r>
              <a:rPr lang="en-US" dirty="0"/>
              <a:t>Question: What is the purpose of the describe block in test scripts?</a:t>
            </a:r>
          </a:p>
          <a:p>
            <a:endParaRPr lang="en-US" dirty="0"/>
          </a:p>
          <a:p>
            <a:r>
              <a:rPr lang="en-US" dirty="0"/>
              <a:t>Answer: The describe block is used to group related test cases together. It helps in organizing tests and providing a clear structure to the test suite.</a:t>
            </a:r>
          </a:p>
          <a:p>
            <a:r>
              <a:rPr lang="en-US" dirty="0"/>
              <a:t>Question: How can you execute setup and teardown logic before and after each test case in Playwright tests?</a:t>
            </a:r>
          </a:p>
          <a:p>
            <a:endParaRPr lang="en-US" dirty="0"/>
          </a:p>
          <a:p>
            <a:r>
              <a:rPr lang="en-US" dirty="0"/>
              <a:t>Answer: You can use the </a:t>
            </a:r>
            <a:r>
              <a:rPr lang="en-US" dirty="0" err="1"/>
              <a:t>beforeEach</a:t>
            </a:r>
            <a:r>
              <a:rPr lang="en-US" dirty="0"/>
              <a:t> and </a:t>
            </a:r>
            <a:r>
              <a:rPr lang="en-US" dirty="0" err="1"/>
              <a:t>afterEach</a:t>
            </a:r>
            <a:r>
              <a:rPr lang="en-US" dirty="0"/>
              <a:t> hooks to execute setup and teardown logic before and after each test case within the describe block.</a:t>
            </a:r>
            <a:endParaRPr lang="en-IN" dirty="0"/>
          </a:p>
        </p:txBody>
      </p:sp>
    </p:spTree>
    <p:extLst>
      <p:ext uri="{BB962C8B-B14F-4D97-AF65-F5344CB8AC3E}">
        <p14:creationId xmlns:p14="http://schemas.microsoft.com/office/powerpoint/2010/main" val="2110222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E191-F5A4-44AC-9505-2A009BC2EEB2}"/>
              </a:ext>
            </a:extLst>
          </p:cNvPr>
          <p:cNvSpPr>
            <a:spLocks noGrp="1"/>
          </p:cNvSpPr>
          <p:nvPr>
            <p:ph type="title"/>
          </p:nvPr>
        </p:nvSpPr>
        <p:spPr/>
        <p:txBody>
          <a:bodyPr/>
          <a:lstStyle/>
          <a:p>
            <a:r>
              <a:rPr lang="en-US" dirty="0"/>
              <a:t>Introduction - Playwright</a:t>
            </a:r>
            <a:endParaRPr lang="en-IN" dirty="0"/>
          </a:p>
        </p:txBody>
      </p:sp>
      <p:sp>
        <p:nvSpPr>
          <p:cNvPr id="3" name="Content Placeholder 2">
            <a:extLst>
              <a:ext uri="{FF2B5EF4-FFF2-40B4-BE49-F238E27FC236}">
                <a16:creationId xmlns:a16="http://schemas.microsoft.com/office/drawing/2014/main" id="{F4592877-8268-4AA1-B292-1F022DA97B40}"/>
              </a:ext>
            </a:extLst>
          </p:cNvPr>
          <p:cNvSpPr>
            <a:spLocks noGrp="1"/>
          </p:cNvSpPr>
          <p:nvPr>
            <p:ph idx="1"/>
          </p:nvPr>
        </p:nvSpPr>
        <p:spPr/>
        <p:txBody>
          <a:bodyPr>
            <a:normAutofit fontScale="92500" lnSpcReduction="20000"/>
          </a:bodyPr>
          <a:lstStyle/>
          <a:p>
            <a:r>
              <a:rPr lang="en-US" dirty="0"/>
              <a:t>Playwright is an open-source Node.js library for automating web browsers.</a:t>
            </a:r>
          </a:p>
          <a:p>
            <a:r>
              <a:rPr lang="en-US" dirty="0"/>
              <a:t>It provides a high-level API for automating actions in Chromium, Firefox, and </a:t>
            </a:r>
            <a:r>
              <a:rPr lang="en-US" dirty="0" err="1"/>
              <a:t>WebKit</a:t>
            </a:r>
            <a:r>
              <a:rPr lang="en-US" dirty="0"/>
              <a:t> browsers.</a:t>
            </a:r>
          </a:p>
          <a:p>
            <a:r>
              <a:rPr lang="en-US" dirty="0"/>
              <a:t>Playwright supports cross-browser testing, enabling developers to write tests once and run them across multiple browsers.</a:t>
            </a:r>
          </a:p>
          <a:p>
            <a:r>
              <a:rPr lang="en-US" dirty="0"/>
              <a:t>It offers powerful features such as browser context isolation, automatic waiting, and robust debugging capabilities.</a:t>
            </a:r>
          </a:p>
          <a:p>
            <a:r>
              <a:rPr lang="en-US" dirty="0"/>
              <a:t>Playwright is developed and maintained by Microsoft, providing comprehensive documentation and active community support.</a:t>
            </a:r>
          </a:p>
          <a:p>
            <a:endParaRPr lang="en-IN" dirty="0"/>
          </a:p>
        </p:txBody>
      </p:sp>
    </p:spTree>
    <p:extLst>
      <p:ext uri="{BB962C8B-B14F-4D97-AF65-F5344CB8AC3E}">
        <p14:creationId xmlns:p14="http://schemas.microsoft.com/office/powerpoint/2010/main" val="393973306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CD6EF-0325-47E9-A2E5-FDB9DDDA70CD}"/>
              </a:ext>
            </a:extLst>
          </p:cNvPr>
          <p:cNvSpPr>
            <a:spLocks noGrp="1"/>
          </p:cNvSpPr>
          <p:nvPr>
            <p:ph type="ctrTitle"/>
          </p:nvPr>
        </p:nvSpPr>
        <p:spPr/>
        <p:txBody>
          <a:bodyPr/>
          <a:lstStyle/>
          <a:p>
            <a:r>
              <a:rPr lang="en-IN" dirty="0"/>
              <a:t>Playwright Features Deep Dive</a:t>
            </a:r>
          </a:p>
        </p:txBody>
      </p:sp>
      <p:sp>
        <p:nvSpPr>
          <p:cNvPr id="5" name="Subtitle 4">
            <a:extLst>
              <a:ext uri="{FF2B5EF4-FFF2-40B4-BE49-F238E27FC236}">
                <a16:creationId xmlns:a16="http://schemas.microsoft.com/office/drawing/2014/main" id="{0BDFA479-AF57-4B38-A601-D90C927FA1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523706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D0D6-3774-48DE-89BA-F2EA907733C0}"/>
              </a:ext>
            </a:extLst>
          </p:cNvPr>
          <p:cNvSpPr>
            <a:spLocks noGrp="1"/>
          </p:cNvSpPr>
          <p:nvPr>
            <p:ph type="title"/>
          </p:nvPr>
        </p:nvSpPr>
        <p:spPr/>
        <p:txBody>
          <a:bodyPr/>
          <a:lstStyle/>
          <a:p>
            <a:r>
              <a:rPr lang="en-US" dirty="0"/>
              <a:t>Handling Browser Dialogs:</a:t>
            </a:r>
            <a:br>
              <a:rPr lang="en-US" dirty="0"/>
            </a:br>
            <a:endParaRPr lang="en-IN" dirty="0"/>
          </a:p>
        </p:txBody>
      </p:sp>
      <p:sp>
        <p:nvSpPr>
          <p:cNvPr id="3" name="Content Placeholder 2">
            <a:extLst>
              <a:ext uri="{FF2B5EF4-FFF2-40B4-BE49-F238E27FC236}">
                <a16:creationId xmlns:a16="http://schemas.microsoft.com/office/drawing/2014/main" id="{266B7304-EED3-40F4-86DB-F831EF2E353B}"/>
              </a:ext>
            </a:extLst>
          </p:cNvPr>
          <p:cNvSpPr>
            <a:spLocks noGrp="1"/>
          </p:cNvSpPr>
          <p:nvPr>
            <p:ph idx="1"/>
          </p:nvPr>
        </p:nvSpPr>
        <p:spPr/>
        <p:txBody>
          <a:bodyPr>
            <a:normAutofit/>
          </a:bodyPr>
          <a:lstStyle/>
          <a:p>
            <a:endParaRPr lang="en-US" dirty="0"/>
          </a:p>
          <a:p>
            <a:r>
              <a:rPr lang="en-US" dirty="0"/>
              <a:t>Playwright provides methods like </a:t>
            </a:r>
            <a:r>
              <a:rPr lang="en-US" dirty="0" err="1"/>
              <a:t>page.on</a:t>
            </a:r>
            <a:r>
              <a:rPr lang="en-US" dirty="0"/>
              <a:t>('dialog') to intercept and handle browser dialogs such as alert, confirm, and prompt.</a:t>
            </a:r>
          </a:p>
          <a:p>
            <a:r>
              <a:rPr lang="en-US" dirty="0"/>
              <a:t>You can use the intercepted dialog object to accept, dismiss, or provide input to the dialogs.</a:t>
            </a:r>
          </a:p>
        </p:txBody>
      </p:sp>
    </p:spTree>
    <p:extLst>
      <p:ext uri="{BB962C8B-B14F-4D97-AF65-F5344CB8AC3E}">
        <p14:creationId xmlns:p14="http://schemas.microsoft.com/office/powerpoint/2010/main" val="187153207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C7D-3863-434E-9B1D-1A2151657022}"/>
              </a:ext>
            </a:extLst>
          </p:cNvPr>
          <p:cNvSpPr>
            <a:spLocks noGrp="1"/>
          </p:cNvSpPr>
          <p:nvPr>
            <p:ph type="title"/>
          </p:nvPr>
        </p:nvSpPr>
        <p:spPr/>
        <p:txBody>
          <a:bodyPr/>
          <a:lstStyle/>
          <a:p>
            <a:r>
              <a:rPr lang="en-US" dirty="0"/>
              <a:t>Intercepting New Windows or Tabs:</a:t>
            </a:r>
            <a:br>
              <a:rPr lang="en-US" dirty="0"/>
            </a:br>
            <a:endParaRPr lang="en-IN" dirty="0"/>
          </a:p>
        </p:txBody>
      </p:sp>
      <p:sp>
        <p:nvSpPr>
          <p:cNvPr id="3" name="Content Placeholder 2">
            <a:extLst>
              <a:ext uri="{FF2B5EF4-FFF2-40B4-BE49-F238E27FC236}">
                <a16:creationId xmlns:a16="http://schemas.microsoft.com/office/drawing/2014/main" id="{A5A17912-27AC-4E44-BE6F-AB2A8E09EBD6}"/>
              </a:ext>
            </a:extLst>
          </p:cNvPr>
          <p:cNvSpPr>
            <a:spLocks noGrp="1"/>
          </p:cNvSpPr>
          <p:nvPr>
            <p:ph idx="1"/>
          </p:nvPr>
        </p:nvSpPr>
        <p:spPr/>
        <p:txBody>
          <a:bodyPr>
            <a:normAutofit/>
          </a:bodyPr>
          <a:lstStyle/>
          <a:p>
            <a:endParaRPr lang="en-US" dirty="0"/>
          </a:p>
          <a:p>
            <a:r>
              <a:rPr lang="en-US" dirty="0"/>
              <a:t>Use </a:t>
            </a:r>
            <a:r>
              <a:rPr lang="en-US" dirty="0" err="1"/>
              <a:t>page.waitForEvent</a:t>
            </a:r>
            <a:r>
              <a:rPr lang="en-US" dirty="0"/>
              <a:t>('popup') to intercept and handle new browser windows or tabs.</a:t>
            </a:r>
          </a:p>
          <a:p>
            <a:r>
              <a:rPr lang="en-US" dirty="0"/>
              <a:t>This allows you to perform actions on the new page, such as navigating or interacting with elements.</a:t>
            </a:r>
          </a:p>
          <a:p>
            <a:endParaRPr lang="en-IN" dirty="0"/>
          </a:p>
          <a:p>
            <a:endParaRPr lang="en-IN" dirty="0"/>
          </a:p>
        </p:txBody>
      </p:sp>
    </p:spTree>
    <p:extLst>
      <p:ext uri="{BB962C8B-B14F-4D97-AF65-F5344CB8AC3E}">
        <p14:creationId xmlns:p14="http://schemas.microsoft.com/office/powerpoint/2010/main" val="292666157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9328-038E-4FCC-A084-EF000B88E42D}"/>
              </a:ext>
            </a:extLst>
          </p:cNvPr>
          <p:cNvSpPr>
            <a:spLocks noGrp="1"/>
          </p:cNvSpPr>
          <p:nvPr>
            <p:ph type="title"/>
          </p:nvPr>
        </p:nvSpPr>
        <p:spPr/>
        <p:txBody>
          <a:bodyPr/>
          <a:lstStyle/>
          <a:p>
            <a:r>
              <a:rPr lang="en-US" dirty="0"/>
              <a:t>Handling Authentication Dialogs:</a:t>
            </a:r>
            <a:endParaRPr lang="en-IN" dirty="0"/>
          </a:p>
        </p:txBody>
      </p:sp>
      <p:sp>
        <p:nvSpPr>
          <p:cNvPr id="3" name="Content Placeholder 2">
            <a:extLst>
              <a:ext uri="{FF2B5EF4-FFF2-40B4-BE49-F238E27FC236}">
                <a16:creationId xmlns:a16="http://schemas.microsoft.com/office/drawing/2014/main" id="{2D0EC46F-0072-471B-BC13-85D620382C91}"/>
              </a:ext>
            </a:extLst>
          </p:cNvPr>
          <p:cNvSpPr>
            <a:spLocks noGrp="1"/>
          </p:cNvSpPr>
          <p:nvPr>
            <p:ph idx="1"/>
          </p:nvPr>
        </p:nvSpPr>
        <p:spPr/>
        <p:txBody>
          <a:bodyPr>
            <a:normAutofit/>
          </a:bodyPr>
          <a:lstStyle/>
          <a:p>
            <a:endParaRPr lang="en-US" dirty="0"/>
          </a:p>
          <a:p>
            <a:r>
              <a:rPr lang="en-US" dirty="0"/>
              <a:t>Playwright supports handling authentication dialogs, such as HTTP basic authentication, using the </a:t>
            </a:r>
            <a:r>
              <a:rPr lang="en-US" dirty="0" err="1"/>
              <a:t>page.authenticate</a:t>
            </a:r>
            <a:r>
              <a:rPr lang="en-US" dirty="0"/>
              <a:t>(credentials) method.</a:t>
            </a:r>
          </a:p>
          <a:p>
            <a:r>
              <a:rPr lang="en-US" dirty="0"/>
              <a:t>Provide the required credentials to authenticate and proceed with the test.</a:t>
            </a:r>
          </a:p>
        </p:txBody>
      </p:sp>
    </p:spTree>
    <p:extLst>
      <p:ext uri="{BB962C8B-B14F-4D97-AF65-F5344CB8AC3E}">
        <p14:creationId xmlns:p14="http://schemas.microsoft.com/office/powerpoint/2010/main" val="195257890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2D27-EB05-4375-A9F8-135301A71C6E}"/>
              </a:ext>
            </a:extLst>
          </p:cNvPr>
          <p:cNvSpPr>
            <a:spLocks noGrp="1"/>
          </p:cNvSpPr>
          <p:nvPr>
            <p:ph type="title"/>
          </p:nvPr>
        </p:nvSpPr>
        <p:spPr/>
        <p:txBody>
          <a:bodyPr/>
          <a:lstStyle/>
          <a:p>
            <a:r>
              <a:rPr lang="en-US" dirty="0"/>
              <a:t>Dismissing Alert Dialogs:</a:t>
            </a:r>
            <a:endParaRPr lang="en-IN" dirty="0"/>
          </a:p>
        </p:txBody>
      </p:sp>
      <p:sp>
        <p:nvSpPr>
          <p:cNvPr id="3" name="Content Placeholder 2">
            <a:extLst>
              <a:ext uri="{FF2B5EF4-FFF2-40B4-BE49-F238E27FC236}">
                <a16:creationId xmlns:a16="http://schemas.microsoft.com/office/drawing/2014/main" id="{5196BCF9-C271-437A-9BD6-84ECD579CAB7}"/>
              </a:ext>
            </a:extLst>
          </p:cNvPr>
          <p:cNvSpPr>
            <a:spLocks noGrp="1"/>
          </p:cNvSpPr>
          <p:nvPr>
            <p:ph idx="1"/>
          </p:nvPr>
        </p:nvSpPr>
        <p:spPr/>
        <p:txBody>
          <a:bodyPr/>
          <a:lstStyle/>
          <a:p>
            <a:endParaRPr lang="en-US" dirty="0"/>
          </a:p>
          <a:p>
            <a:r>
              <a:rPr lang="en-US" dirty="0"/>
              <a:t>To dismiss an alert dialog, use the </a:t>
            </a:r>
            <a:r>
              <a:rPr lang="en-US" dirty="0" err="1"/>
              <a:t>dialog.dismiss</a:t>
            </a:r>
            <a:r>
              <a:rPr lang="en-US" dirty="0"/>
              <a:t>() method.</a:t>
            </a:r>
          </a:p>
          <a:p>
            <a:r>
              <a:rPr lang="en-US" dirty="0"/>
              <a:t>This allows you to handle scenarios where an alert needs to be dismissed without user interaction.</a:t>
            </a:r>
            <a:endParaRPr lang="en-IN" dirty="0"/>
          </a:p>
          <a:p>
            <a:endParaRPr lang="en-IN" dirty="0"/>
          </a:p>
        </p:txBody>
      </p:sp>
    </p:spTree>
    <p:extLst>
      <p:ext uri="{BB962C8B-B14F-4D97-AF65-F5344CB8AC3E}">
        <p14:creationId xmlns:p14="http://schemas.microsoft.com/office/powerpoint/2010/main" val="346230813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88E2F-C4C0-4735-8AF5-2A7D99CB0681}"/>
              </a:ext>
            </a:extLst>
          </p:cNvPr>
          <p:cNvSpPr>
            <a:spLocks noGrp="1"/>
          </p:cNvSpPr>
          <p:nvPr>
            <p:ph type="ctrTitle"/>
          </p:nvPr>
        </p:nvSpPr>
        <p:spPr/>
        <p:txBody>
          <a:bodyPr/>
          <a:lstStyle/>
          <a:p>
            <a:r>
              <a:rPr lang="en-US" dirty="0"/>
              <a:t>Working with Frames and Iframes</a:t>
            </a:r>
            <a:endParaRPr lang="en-IN" dirty="0"/>
          </a:p>
        </p:txBody>
      </p:sp>
      <p:sp>
        <p:nvSpPr>
          <p:cNvPr id="5" name="Subtitle 4">
            <a:extLst>
              <a:ext uri="{FF2B5EF4-FFF2-40B4-BE49-F238E27FC236}">
                <a16:creationId xmlns:a16="http://schemas.microsoft.com/office/drawing/2014/main" id="{B715DD95-62CF-47A1-AFD0-5AF2A64D90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163634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3D-8805-43E9-B43E-D6453A6C5CA0}"/>
              </a:ext>
            </a:extLst>
          </p:cNvPr>
          <p:cNvSpPr>
            <a:spLocks noGrp="1"/>
          </p:cNvSpPr>
          <p:nvPr>
            <p:ph type="title"/>
          </p:nvPr>
        </p:nvSpPr>
        <p:spPr/>
        <p:txBody>
          <a:bodyPr/>
          <a:lstStyle/>
          <a:p>
            <a:r>
              <a:rPr lang="en-US" dirty="0"/>
              <a:t>Navigating to Frames:</a:t>
            </a:r>
            <a:endParaRPr lang="en-IN" dirty="0"/>
          </a:p>
        </p:txBody>
      </p:sp>
      <p:sp>
        <p:nvSpPr>
          <p:cNvPr id="3" name="Content Placeholder 2">
            <a:extLst>
              <a:ext uri="{FF2B5EF4-FFF2-40B4-BE49-F238E27FC236}">
                <a16:creationId xmlns:a16="http://schemas.microsoft.com/office/drawing/2014/main" id="{F2790178-D9F1-47E5-861C-E165EE01ADA9}"/>
              </a:ext>
            </a:extLst>
          </p:cNvPr>
          <p:cNvSpPr>
            <a:spLocks noGrp="1"/>
          </p:cNvSpPr>
          <p:nvPr>
            <p:ph idx="1"/>
          </p:nvPr>
        </p:nvSpPr>
        <p:spPr/>
        <p:txBody>
          <a:bodyPr>
            <a:normAutofit/>
          </a:bodyPr>
          <a:lstStyle/>
          <a:p>
            <a:endParaRPr lang="en-US" dirty="0"/>
          </a:p>
          <a:p>
            <a:r>
              <a:rPr lang="en-US" dirty="0"/>
              <a:t>Use </a:t>
            </a:r>
            <a:r>
              <a:rPr lang="en-US" dirty="0" err="1"/>
              <a:t>page.frame</a:t>
            </a:r>
            <a:r>
              <a:rPr lang="en-US" dirty="0"/>
              <a:t>(name) or </a:t>
            </a:r>
            <a:r>
              <a:rPr lang="en-US" dirty="0" err="1"/>
              <a:t>page.frame</a:t>
            </a:r>
            <a:r>
              <a:rPr lang="en-US" dirty="0"/>
              <a:t>(</a:t>
            </a:r>
            <a:r>
              <a:rPr lang="en-US" dirty="0" err="1"/>
              <a:t>url</a:t>
            </a:r>
            <a:r>
              <a:rPr lang="en-US" dirty="0"/>
              <a:t>) to navigate to a frame by its name or URL.</a:t>
            </a:r>
          </a:p>
          <a:p>
            <a:r>
              <a:rPr lang="en-US" dirty="0"/>
              <a:t>You can also use </a:t>
            </a:r>
            <a:r>
              <a:rPr lang="en-US" dirty="0" err="1"/>
              <a:t>page.frames</a:t>
            </a:r>
            <a:r>
              <a:rPr lang="en-US" dirty="0"/>
              <a:t>() to get a list of all frames on the page.</a:t>
            </a:r>
            <a:endParaRPr lang="en-IN" dirty="0"/>
          </a:p>
        </p:txBody>
      </p:sp>
    </p:spTree>
    <p:extLst>
      <p:ext uri="{BB962C8B-B14F-4D97-AF65-F5344CB8AC3E}">
        <p14:creationId xmlns:p14="http://schemas.microsoft.com/office/powerpoint/2010/main" val="36457843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DEBD-42E5-4626-B84C-634DB313DDA7}"/>
              </a:ext>
            </a:extLst>
          </p:cNvPr>
          <p:cNvSpPr>
            <a:spLocks noGrp="1"/>
          </p:cNvSpPr>
          <p:nvPr>
            <p:ph type="title"/>
          </p:nvPr>
        </p:nvSpPr>
        <p:spPr/>
        <p:txBody>
          <a:bodyPr/>
          <a:lstStyle/>
          <a:p>
            <a:r>
              <a:rPr lang="en-US" dirty="0"/>
              <a:t>Interacting with Elements Inside Frames:</a:t>
            </a:r>
            <a:endParaRPr lang="en-IN" dirty="0"/>
          </a:p>
        </p:txBody>
      </p:sp>
      <p:sp>
        <p:nvSpPr>
          <p:cNvPr id="3" name="Content Placeholder 2">
            <a:extLst>
              <a:ext uri="{FF2B5EF4-FFF2-40B4-BE49-F238E27FC236}">
                <a16:creationId xmlns:a16="http://schemas.microsoft.com/office/drawing/2014/main" id="{3CC785ED-1350-4E7C-9918-0E5B2A59ACB2}"/>
              </a:ext>
            </a:extLst>
          </p:cNvPr>
          <p:cNvSpPr>
            <a:spLocks noGrp="1"/>
          </p:cNvSpPr>
          <p:nvPr>
            <p:ph idx="1"/>
          </p:nvPr>
        </p:nvSpPr>
        <p:spPr/>
        <p:txBody>
          <a:bodyPr/>
          <a:lstStyle/>
          <a:p>
            <a:endParaRPr lang="en-US" dirty="0"/>
          </a:p>
          <a:p>
            <a:endParaRPr lang="en-US" dirty="0"/>
          </a:p>
          <a:p>
            <a:r>
              <a:rPr lang="en-US" dirty="0"/>
              <a:t>Once inside a frame, you can interact with elements using standard Playwright methods like click(), type(), etc.</a:t>
            </a:r>
          </a:p>
          <a:p>
            <a:r>
              <a:rPr lang="en-US" dirty="0"/>
              <a:t>Ensure you switch to the correct frame context using </a:t>
            </a:r>
            <a:r>
              <a:rPr lang="en-US" dirty="0" err="1"/>
              <a:t>page.frame</a:t>
            </a:r>
            <a:r>
              <a:rPr lang="en-US" dirty="0"/>
              <a:t>() before interacting with elements inside it.</a:t>
            </a:r>
            <a:endParaRPr lang="en-IN" dirty="0"/>
          </a:p>
        </p:txBody>
      </p:sp>
    </p:spTree>
    <p:extLst>
      <p:ext uri="{BB962C8B-B14F-4D97-AF65-F5344CB8AC3E}">
        <p14:creationId xmlns:p14="http://schemas.microsoft.com/office/powerpoint/2010/main" val="41203002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3FA3-F746-4D35-A36C-E8D4AE7CAB68}"/>
              </a:ext>
            </a:extLst>
          </p:cNvPr>
          <p:cNvSpPr>
            <a:spLocks noGrp="1"/>
          </p:cNvSpPr>
          <p:nvPr>
            <p:ph type="title"/>
          </p:nvPr>
        </p:nvSpPr>
        <p:spPr/>
        <p:txBody>
          <a:bodyPr/>
          <a:lstStyle/>
          <a:p>
            <a:r>
              <a:rPr lang="en-US" dirty="0"/>
              <a:t>Navigating Between Frames:</a:t>
            </a:r>
            <a:endParaRPr lang="en-IN" dirty="0"/>
          </a:p>
        </p:txBody>
      </p:sp>
      <p:sp>
        <p:nvSpPr>
          <p:cNvPr id="3" name="Content Placeholder 2">
            <a:extLst>
              <a:ext uri="{FF2B5EF4-FFF2-40B4-BE49-F238E27FC236}">
                <a16:creationId xmlns:a16="http://schemas.microsoft.com/office/drawing/2014/main" id="{FCC85FCD-240B-4DC2-9B48-BA9240A422C5}"/>
              </a:ext>
            </a:extLst>
          </p:cNvPr>
          <p:cNvSpPr>
            <a:spLocks noGrp="1"/>
          </p:cNvSpPr>
          <p:nvPr>
            <p:ph idx="1"/>
          </p:nvPr>
        </p:nvSpPr>
        <p:spPr/>
        <p:txBody>
          <a:bodyPr/>
          <a:lstStyle/>
          <a:p>
            <a:endParaRPr lang="en-US" dirty="0"/>
          </a:p>
          <a:p>
            <a:r>
              <a:rPr lang="en-US" dirty="0"/>
              <a:t>Use </a:t>
            </a:r>
            <a:r>
              <a:rPr lang="en-US" dirty="0" err="1"/>
              <a:t>page.waitForNavigation</a:t>
            </a:r>
            <a:r>
              <a:rPr lang="en-US" dirty="0"/>
              <a:t>() or other navigation methods to wait for frame navigations to complete.</a:t>
            </a:r>
          </a:p>
          <a:p>
            <a:r>
              <a:rPr lang="en-US" dirty="0"/>
              <a:t>When navigating between frames, ensure you switch to the appropriate frame context using </a:t>
            </a:r>
            <a:r>
              <a:rPr lang="en-US" dirty="0" err="1"/>
              <a:t>page.frame</a:t>
            </a:r>
            <a:r>
              <a:rPr lang="en-US" dirty="0"/>
              <a:t>().</a:t>
            </a:r>
            <a:endParaRPr lang="en-IN" dirty="0"/>
          </a:p>
        </p:txBody>
      </p:sp>
    </p:spTree>
    <p:extLst>
      <p:ext uri="{BB962C8B-B14F-4D97-AF65-F5344CB8AC3E}">
        <p14:creationId xmlns:p14="http://schemas.microsoft.com/office/powerpoint/2010/main" val="416974442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C49-15E7-4FDD-8CBB-B2B18E290B9F}"/>
              </a:ext>
            </a:extLst>
          </p:cNvPr>
          <p:cNvSpPr>
            <a:spLocks noGrp="1"/>
          </p:cNvSpPr>
          <p:nvPr>
            <p:ph type="title"/>
          </p:nvPr>
        </p:nvSpPr>
        <p:spPr/>
        <p:txBody>
          <a:bodyPr/>
          <a:lstStyle/>
          <a:p>
            <a:r>
              <a:rPr lang="en-US" dirty="0"/>
              <a:t>Handling Nested Frames:</a:t>
            </a:r>
            <a:endParaRPr lang="en-IN" dirty="0"/>
          </a:p>
        </p:txBody>
      </p:sp>
      <p:sp>
        <p:nvSpPr>
          <p:cNvPr id="3" name="Content Placeholder 2">
            <a:extLst>
              <a:ext uri="{FF2B5EF4-FFF2-40B4-BE49-F238E27FC236}">
                <a16:creationId xmlns:a16="http://schemas.microsoft.com/office/drawing/2014/main" id="{7D0EA0C4-61B4-4A5E-ADE3-E809727D9F3A}"/>
              </a:ext>
            </a:extLst>
          </p:cNvPr>
          <p:cNvSpPr>
            <a:spLocks noGrp="1"/>
          </p:cNvSpPr>
          <p:nvPr>
            <p:ph idx="1"/>
          </p:nvPr>
        </p:nvSpPr>
        <p:spPr/>
        <p:txBody>
          <a:bodyPr/>
          <a:lstStyle/>
          <a:p>
            <a:endParaRPr lang="en-US" dirty="0"/>
          </a:p>
          <a:p>
            <a:endParaRPr lang="en-US" dirty="0"/>
          </a:p>
          <a:p>
            <a:r>
              <a:rPr lang="en-US" dirty="0"/>
              <a:t>Playwright supports nested frames, allowing you to navigate through multiple levels of frames within frames.</a:t>
            </a:r>
          </a:p>
          <a:p>
            <a:r>
              <a:rPr lang="en-US" dirty="0"/>
              <a:t>Use </a:t>
            </a:r>
            <a:r>
              <a:rPr lang="en-US" dirty="0" err="1"/>
              <a:t>page.waitForSelector</a:t>
            </a:r>
            <a:r>
              <a:rPr lang="en-US" dirty="0"/>
              <a:t>() or other waiting methods to ensure elements inside nested frames are ready before interacting with them.</a:t>
            </a:r>
            <a:endParaRPr lang="en-IN" dirty="0"/>
          </a:p>
        </p:txBody>
      </p:sp>
    </p:spTree>
    <p:extLst>
      <p:ext uri="{BB962C8B-B14F-4D97-AF65-F5344CB8AC3E}">
        <p14:creationId xmlns:p14="http://schemas.microsoft.com/office/powerpoint/2010/main" val="4130175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F8E-0F53-4451-9D1A-298EF8075A37}"/>
              </a:ext>
            </a:extLst>
          </p:cNvPr>
          <p:cNvSpPr>
            <a:spLocks noGrp="1"/>
          </p:cNvSpPr>
          <p:nvPr>
            <p:ph type="title"/>
          </p:nvPr>
        </p:nvSpPr>
        <p:spPr/>
        <p:txBody>
          <a:bodyPr/>
          <a:lstStyle/>
          <a:p>
            <a:r>
              <a:rPr lang="en-US" dirty="0"/>
              <a:t>What is Playwright</a:t>
            </a:r>
            <a:endParaRPr lang="en-IN" dirty="0"/>
          </a:p>
        </p:txBody>
      </p:sp>
      <p:sp>
        <p:nvSpPr>
          <p:cNvPr id="3" name="Content Placeholder 2">
            <a:extLst>
              <a:ext uri="{FF2B5EF4-FFF2-40B4-BE49-F238E27FC236}">
                <a16:creationId xmlns:a16="http://schemas.microsoft.com/office/drawing/2014/main" id="{B40E0711-DC67-4964-AA09-E1003E869BD2}"/>
              </a:ext>
            </a:extLst>
          </p:cNvPr>
          <p:cNvSpPr>
            <a:spLocks noGrp="1"/>
          </p:cNvSpPr>
          <p:nvPr>
            <p:ph idx="1"/>
          </p:nvPr>
        </p:nvSpPr>
        <p:spPr/>
        <p:txBody>
          <a:bodyPr>
            <a:normAutofit lnSpcReduction="10000"/>
          </a:bodyPr>
          <a:lstStyle/>
          <a:p>
            <a:r>
              <a:rPr lang="en-US" dirty="0"/>
              <a:t>Playwright is an automation library developed by Microsoft for web browsers.</a:t>
            </a:r>
          </a:p>
          <a:p>
            <a:r>
              <a:rPr lang="en-US" dirty="0"/>
              <a:t>It enables developers to automate interactions with web pages in Chromium, Firefox, and </a:t>
            </a:r>
            <a:r>
              <a:rPr lang="en-US" dirty="0" err="1"/>
              <a:t>WebKit</a:t>
            </a:r>
            <a:r>
              <a:rPr lang="en-US" dirty="0"/>
              <a:t> browsers.</a:t>
            </a:r>
          </a:p>
          <a:p>
            <a:r>
              <a:rPr lang="en-US" dirty="0"/>
              <a:t>Playwright offers a high-level API for tasks like clicking buttons, filling forms, and navigating pages.</a:t>
            </a:r>
          </a:p>
          <a:p>
            <a:r>
              <a:rPr lang="en-US" dirty="0"/>
              <a:t>It supports features such as cross-browser testing, browser context isolation, and automatic waiting for page elements.</a:t>
            </a:r>
          </a:p>
          <a:p>
            <a:r>
              <a:rPr lang="en-US" dirty="0"/>
              <a:t>Playwright is widely used for web testing, web scraping, and browser automation tasks.</a:t>
            </a:r>
          </a:p>
          <a:p>
            <a:endParaRPr lang="en-IN" dirty="0"/>
          </a:p>
        </p:txBody>
      </p:sp>
    </p:spTree>
    <p:extLst>
      <p:ext uri="{BB962C8B-B14F-4D97-AF65-F5344CB8AC3E}">
        <p14:creationId xmlns:p14="http://schemas.microsoft.com/office/powerpoint/2010/main" val="328067784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EBE-991B-4CC9-9233-FC150A578374}"/>
              </a:ext>
            </a:extLst>
          </p:cNvPr>
          <p:cNvSpPr>
            <a:spLocks noGrp="1"/>
          </p:cNvSpPr>
          <p:nvPr>
            <p:ph type="title"/>
          </p:nvPr>
        </p:nvSpPr>
        <p:spPr/>
        <p:txBody>
          <a:bodyPr/>
          <a:lstStyle/>
          <a:p>
            <a:r>
              <a:rPr lang="en-US" dirty="0"/>
              <a:t>Identifying Frames:</a:t>
            </a:r>
            <a:endParaRPr lang="en-IN" dirty="0"/>
          </a:p>
        </p:txBody>
      </p:sp>
      <p:sp>
        <p:nvSpPr>
          <p:cNvPr id="3" name="Content Placeholder 2">
            <a:extLst>
              <a:ext uri="{FF2B5EF4-FFF2-40B4-BE49-F238E27FC236}">
                <a16:creationId xmlns:a16="http://schemas.microsoft.com/office/drawing/2014/main" id="{9240453B-01C3-43E9-A0F2-4929ADCE1B27}"/>
              </a:ext>
            </a:extLst>
          </p:cNvPr>
          <p:cNvSpPr>
            <a:spLocks noGrp="1"/>
          </p:cNvSpPr>
          <p:nvPr>
            <p:ph idx="1"/>
          </p:nvPr>
        </p:nvSpPr>
        <p:spPr/>
        <p:txBody>
          <a:bodyPr/>
          <a:lstStyle/>
          <a:p>
            <a:endParaRPr lang="en-US" dirty="0"/>
          </a:p>
          <a:p>
            <a:r>
              <a:rPr lang="en-US" dirty="0"/>
              <a:t>Frames can be identified by their name, index, or URL.</a:t>
            </a:r>
          </a:p>
          <a:p>
            <a:r>
              <a:rPr lang="en-US" dirty="0"/>
              <a:t>Ensure you specify the correct identifier when switching to a frame using </a:t>
            </a:r>
            <a:r>
              <a:rPr lang="en-US" dirty="0" err="1"/>
              <a:t>page.frame</a:t>
            </a:r>
            <a:r>
              <a:rPr lang="en-US" dirty="0"/>
              <a:t>().</a:t>
            </a:r>
            <a:endParaRPr lang="en-IN" dirty="0"/>
          </a:p>
        </p:txBody>
      </p:sp>
    </p:spTree>
    <p:extLst>
      <p:ext uri="{BB962C8B-B14F-4D97-AF65-F5344CB8AC3E}">
        <p14:creationId xmlns:p14="http://schemas.microsoft.com/office/powerpoint/2010/main" val="329301173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B1C-4373-4315-A9D9-4CD1D27BAD43}"/>
              </a:ext>
            </a:extLst>
          </p:cNvPr>
          <p:cNvSpPr>
            <a:spLocks noGrp="1"/>
          </p:cNvSpPr>
          <p:nvPr>
            <p:ph type="title"/>
          </p:nvPr>
        </p:nvSpPr>
        <p:spPr/>
        <p:txBody>
          <a:bodyPr/>
          <a:lstStyle/>
          <a:p>
            <a:r>
              <a:rPr lang="en-US" dirty="0"/>
              <a:t>Frame Lifecycle Events:</a:t>
            </a:r>
            <a:endParaRPr lang="en-IN" dirty="0"/>
          </a:p>
        </p:txBody>
      </p:sp>
      <p:sp>
        <p:nvSpPr>
          <p:cNvPr id="3" name="Content Placeholder 2">
            <a:extLst>
              <a:ext uri="{FF2B5EF4-FFF2-40B4-BE49-F238E27FC236}">
                <a16:creationId xmlns:a16="http://schemas.microsoft.com/office/drawing/2014/main" id="{30276609-9CFF-4E3B-ADEF-EF8DF6EBF5E9}"/>
              </a:ext>
            </a:extLst>
          </p:cNvPr>
          <p:cNvSpPr>
            <a:spLocks noGrp="1"/>
          </p:cNvSpPr>
          <p:nvPr>
            <p:ph idx="1"/>
          </p:nvPr>
        </p:nvSpPr>
        <p:spPr/>
        <p:txBody>
          <a:bodyPr/>
          <a:lstStyle/>
          <a:p>
            <a:endParaRPr lang="en-US" dirty="0"/>
          </a:p>
          <a:p>
            <a:r>
              <a:rPr lang="en-US" dirty="0"/>
              <a:t>Playwright emits events like '</a:t>
            </a:r>
            <a:r>
              <a:rPr lang="en-US" dirty="0" err="1"/>
              <a:t>frameattached</a:t>
            </a:r>
            <a:r>
              <a:rPr lang="en-US" dirty="0"/>
              <a:t>' and '</a:t>
            </a:r>
            <a:r>
              <a:rPr lang="en-US" dirty="0" err="1"/>
              <a:t>framedetached</a:t>
            </a:r>
            <a:r>
              <a:rPr lang="en-US" dirty="0"/>
              <a:t>' to notify when frames are attached or detached from the page.</a:t>
            </a:r>
          </a:p>
          <a:p>
            <a:r>
              <a:rPr lang="en-US" dirty="0"/>
              <a:t>You can listen for these events to handle dynamic changes to frame structures during test execution.</a:t>
            </a:r>
            <a:endParaRPr lang="en-IN" dirty="0"/>
          </a:p>
        </p:txBody>
      </p:sp>
    </p:spTree>
    <p:extLst>
      <p:ext uri="{BB962C8B-B14F-4D97-AF65-F5344CB8AC3E}">
        <p14:creationId xmlns:p14="http://schemas.microsoft.com/office/powerpoint/2010/main" val="311981575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83316-A896-4288-9B00-0E70CBB2FB39}"/>
              </a:ext>
            </a:extLst>
          </p:cNvPr>
          <p:cNvSpPr>
            <a:spLocks noGrp="1"/>
          </p:cNvSpPr>
          <p:nvPr>
            <p:ph type="ctrTitle"/>
          </p:nvPr>
        </p:nvSpPr>
        <p:spPr/>
        <p:txBody>
          <a:bodyPr>
            <a:normAutofit fontScale="90000"/>
          </a:bodyPr>
          <a:lstStyle/>
          <a:p>
            <a:r>
              <a:rPr lang="en-IN" dirty="0"/>
              <a:t>Network Interception and Mocking </a:t>
            </a:r>
          </a:p>
        </p:txBody>
      </p:sp>
      <p:sp>
        <p:nvSpPr>
          <p:cNvPr id="5" name="Subtitle 4">
            <a:extLst>
              <a:ext uri="{FF2B5EF4-FFF2-40B4-BE49-F238E27FC236}">
                <a16:creationId xmlns:a16="http://schemas.microsoft.com/office/drawing/2014/main" id="{AD8D125B-8B5A-40B1-B4FE-43C776F2E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797544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2A6-2A4E-4115-99E6-DD7A2D6EC650}"/>
              </a:ext>
            </a:extLst>
          </p:cNvPr>
          <p:cNvSpPr>
            <a:spLocks noGrp="1"/>
          </p:cNvSpPr>
          <p:nvPr>
            <p:ph type="title"/>
          </p:nvPr>
        </p:nvSpPr>
        <p:spPr/>
        <p:txBody>
          <a:bodyPr/>
          <a:lstStyle/>
          <a:p>
            <a:r>
              <a:rPr lang="en-US" dirty="0"/>
              <a:t>Intercepting Network Requests:</a:t>
            </a:r>
            <a:endParaRPr lang="en-IN" dirty="0"/>
          </a:p>
        </p:txBody>
      </p:sp>
      <p:sp>
        <p:nvSpPr>
          <p:cNvPr id="3" name="Content Placeholder 2">
            <a:extLst>
              <a:ext uri="{FF2B5EF4-FFF2-40B4-BE49-F238E27FC236}">
                <a16:creationId xmlns:a16="http://schemas.microsoft.com/office/drawing/2014/main" id="{8D757F16-FD23-4B65-8319-A1B1BFA46536}"/>
              </a:ext>
            </a:extLst>
          </p:cNvPr>
          <p:cNvSpPr>
            <a:spLocks noGrp="1"/>
          </p:cNvSpPr>
          <p:nvPr>
            <p:ph idx="1"/>
          </p:nvPr>
        </p:nvSpPr>
        <p:spPr/>
        <p:txBody>
          <a:bodyPr/>
          <a:lstStyle/>
          <a:p>
            <a:endParaRPr lang="en-US" dirty="0"/>
          </a:p>
          <a:p>
            <a:r>
              <a:rPr lang="en-US" dirty="0"/>
              <a:t>Playwright provides the </a:t>
            </a:r>
            <a:r>
              <a:rPr lang="en-US" dirty="0" err="1"/>
              <a:t>page.route</a:t>
            </a:r>
            <a:r>
              <a:rPr lang="en-US" dirty="0"/>
              <a:t>(</a:t>
            </a:r>
            <a:r>
              <a:rPr lang="en-US" dirty="0" err="1"/>
              <a:t>url</a:t>
            </a:r>
            <a:r>
              <a:rPr lang="en-US" dirty="0"/>
              <a:t>, handler) method to intercept network requests based on their URL.</a:t>
            </a:r>
          </a:p>
          <a:p>
            <a:r>
              <a:rPr lang="en-US" dirty="0"/>
              <a:t>You can define a custom handler function to intercept requests and modify their behavior as needed.</a:t>
            </a:r>
          </a:p>
          <a:p>
            <a:r>
              <a:rPr lang="en-US" dirty="0"/>
              <a:t>The handler function receives the intercepted request, allowing you to inspect and modify its properties, headers, and payload.</a:t>
            </a:r>
            <a:endParaRPr lang="en-IN" dirty="0"/>
          </a:p>
        </p:txBody>
      </p:sp>
    </p:spTree>
    <p:extLst>
      <p:ext uri="{BB962C8B-B14F-4D97-AF65-F5344CB8AC3E}">
        <p14:creationId xmlns:p14="http://schemas.microsoft.com/office/powerpoint/2010/main" val="10508904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1F9-CA3B-4B68-975F-FEAA5C77BF67}"/>
              </a:ext>
            </a:extLst>
          </p:cNvPr>
          <p:cNvSpPr>
            <a:spLocks noGrp="1"/>
          </p:cNvSpPr>
          <p:nvPr>
            <p:ph type="title"/>
          </p:nvPr>
        </p:nvSpPr>
        <p:spPr/>
        <p:txBody>
          <a:bodyPr/>
          <a:lstStyle/>
          <a:p>
            <a:r>
              <a:rPr lang="en-US" dirty="0"/>
              <a:t>Mocking Responses:</a:t>
            </a:r>
            <a:endParaRPr lang="en-IN" dirty="0"/>
          </a:p>
        </p:txBody>
      </p:sp>
      <p:sp>
        <p:nvSpPr>
          <p:cNvPr id="3" name="Content Placeholder 2">
            <a:extLst>
              <a:ext uri="{FF2B5EF4-FFF2-40B4-BE49-F238E27FC236}">
                <a16:creationId xmlns:a16="http://schemas.microsoft.com/office/drawing/2014/main" id="{0AC69273-9C67-4CEF-8BEC-1E06720FDE2C}"/>
              </a:ext>
            </a:extLst>
          </p:cNvPr>
          <p:cNvSpPr>
            <a:spLocks noGrp="1"/>
          </p:cNvSpPr>
          <p:nvPr>
            <p:ph idx="1"/>
          </p:nvPr>
        </p:nvSpPr>
        <p:spPr/>
        <p:txBody>
          <a:bodyPr/>
          <a:lstStyle/>
          <a:p>
            <a:r>
              <a:rPr lang="en-US" dirty="0"/>
              <a:t>With network interception, you can mock responses for intercepted requests to simulate various scenarios.</a:t>
            </a:r>
          </a:p>
          <a:p>
            <a:r>
              <a:rPr lang="en-US" dirty="0"/>
              <a:t>You can define custom response data or use fixtures to provide pre-defined response payloads for specific requests.</a:t>
            </a:r>
          </a:p>
          <a:p>
            <a:r>
              <a:rPr lang="en-US" dirty="0"/>
              <a:t>Mocked responses can be used to simulate server errors, delays, or specific data scenarios for testing purposes.</a:t>
            </a:r>
            <a:endParaRPr lang="en-IN" dirty="0"/>
          </a:p>
        </p:txBody>
      </p:sp>
    </p:spTree>
    <p:extLst>
      <p:ext uri="{BB962C8B-B14F-4D97-AF65-F5344CB8AC3E}">
        <p14:creationId xmlns:p14="http://schemas.microsoft.com/office/powerpoint/2010/main" val="17550976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880-2C49-4B72-B85B-F2643346A7EB}"/>
              </a:ext>
            </a:extLst>
          </p:cNvPr>
          <p:cNvSpPr>
            <a:spLocks noGrp="1"/>
          </p:cNvSpPr>
          <p:nvPr>
            <p:ph type="title"/>
          </p:nvPr>
        </p:nvSpPr>
        <p:spPr/>
        <p:txBody>
          <a:bodyPr/>
          <a:lstStyle/>
          <a:p>
            <a:r>
              <a:rPr lang="en-US" dirty="0"/>
              <a:t>Dynamic Route Handling:</a:t>
            </a:r>
            <a:endParaRPr lang="en-IN" dirty="0"/>
          </a:p>
        </p:txBody>
      </p:sp>
      <p:sp>
        <p:nvSpPr>
          <p:cNvPr id="3" name="Content Placeholder 2">
            <a:extLst>
              <a:ext uri="{FF2B5EF4-FFF2-40B4-BE49-F238E27FC236}">
                <a16:creationId xmlns:a16="http://schemas.microsoft.com/office/drawing/2014/main" id="{AAF52BE4-6267-43A2-B50E-284BEAE02C77}"/>
              </a:ext>
            </a:extLst>
          </p:cNvPr>
          <p:cNvSpPr>
            <a:spLocks noGrp="1"/>
          </p:cNvSpPr>
          <p:nvPr>
            <p:ph idx="1"/>
          </p:nvPr>
        </p:nvSpPr>
        <p:spPr/>
        <p:txBody>
          <a:bodyPr/>
          <a:lstStyle/>
          <a:p>
            <a:endParaRPr lang="en-US" dirty="0"/>
          </a:p>
          <a:p>
            <a:endParaRPr lang="en-US" dirty="0"/>
          </a:p>
          <a:p>
            <a:r>
              <a:rPr lang="en-US" dirty="0"/>
              <a:t>Playwright supports dynamic route handling, allowing you to modify the response based on the intercepted request's properties.</a:t>
            </a:r>
          </a:p>
          <a:p>
            <a:r>
              <a:rPr lang="en-US" dirty="0"/>
              <a:t>You can conditionally respond to requests based on their method, URL, headers, or other criteria defined in the handler function.</a:t>
            </a:r>
            <a:endParaRPr lang="en-IN" dirty="0"/>
          </a:p>
        </p:txBody>
      </p:sp>
    </p:spTree>
    <p:extLst>
      <p:ext uri="{BB962C8B-B14F-4D97-AF65-F5344CB8AC3E}">
        <p14:creationId xmlns:p14="http://schemas.microsoft.com/office/powerpoint/2010/main" val="142285021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C6B5-B324-4D2C-BE61-65CB0FBDB8B6}"/>
              </a:ext>
            </a:extLst>
          </p:cNvPr>
          <p:cNvSpPr>
            <a:spLocks noGrp="1"/>
          </p:cNvSpPr>
          <p:nvPr>
            <p:ph type="title"/>
          </p:nvPr>
        </p:nvSpPr>
        <p:spPr/>
        <p:txBody>
          <a:bodyPr/>
          <a:lstStyle/>
          <a:p>
            <a:r>
              <a:rPr lang="en-US" dirty="0"/>
              <a:t>Examples of Use Cases:</a:t>
            </a:r>
            <a:endParaRPr lang="en-IN" dirty="0"/>
          </a:p>
        </p:txBody>
      </p:sp>
      <p:sp>
        <p:nvSpPr>
          <p:cNvPr id="3" name="Content Placeholder 2">
            <a:extLst>
              <a:ext uri="{FF2B5EF4-FFF2-40B4-BE49-F238E27FC236}">
                <a16:creationId xmlns:a16="http://schemas.microsoft.com/office/drawing/2014/main" id="{21ADD0BE-6892-4F60-875C-FE4D83749281}"/>
              </a:ext>
            </a:extLst>
          </p:cNvPr>
          <p:cNvSpPr>
            <a:spLocks noGrp="1"/>
          </p:cNvSpPr>
          <p:nvPr>
            <p:ph idx="1"/>
          </p:nvPr>
        </p:nvSpPr>
        <p:spPr/>
        <p:txBody>
          <a:bodyPr/>
          <a:lstStyle/>
          <a:p>
            <a:endParaRPr lang="en-US" dirty="0"/>
          </a:p>
          <a:p>
            <a:r>
              <a:rPr lang="en-US" dirty="0"/>
              <a:t>Mocking API responses to test client-side behavior without relying on actual backend services.</a:t>
            </a:r>
          </a:p>
          <a:p>
            <a:r>
              <a:rPr lang="en-US" dirty="0"/>
              <a:t>Simulating network errors or delays to test the application's resilience to adverse conditions.</a:t>
            </a:r>
          </a:p>
          <a:p>
            <a:r>
              <a:rPr lang="en-US" dirty="0"/>
              <a:t>Testing different scenarios such as successful responses, timeouts, or error conditions to ensure robustness.</a:t>
            </a:r>
            <a:endParaRPr lang="en-IN" dirty="0"/>
          </a:p>
        </p:txBody>
      </p:sp>
    </p:spTree>
    <p:extLst>
      <p:ext uri="{BB962C8B-B14F-4D97-AF65-F5344CB8AC3E}">
        <p14:creationId xmlns:p14="http://schemas.microsoft.com/office/powerpoint/2010/main" val="4782770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BB3-11AE-4C8A-87A7-CEAAA33B8912}"/>
              </a:ext>
            </a:extLst>
          </p:cNvPr>
          <p:cNvSpPr>
            <a:spLocks noGrp="1"/>
          </p:cNvSpPr>
          <p:nvPr>
            <p:ph type="title"/>
          </p:nvPr>
        </p:nvSpPr>
        <p:spPr/>
        <p:txBody>
          <a:bodyPr/>
          <a:lstStyle/>
          <a:p>
            <a:r>
              <a:rPr lang="en-US" dirty="0"/>
              <a:t>Debugging and Logging:</a:t>
            </a:r>
            <a:endParaRPr lang="en-IN" dirty="0"/>
          </a:p>
        </p:txBody>
      </p:sp>
      <p:sp>
        <p:nvSpPr>
          <p:cNvPr id="3" name="Content Placeholder 2">
            <a:extLst>
              <a:ext uri="{FF2B5EF4-FFF2-40B4-BE49-F238E27FC236}">
                <a16:creationId xmlns:a16="http://schemas.microsoft.com/office/drawing/2014/main" id="{3FB92089-6185-488F-9E0C-FADC271BF5D2}"/>
              </a:ext>
            </a:extLst>
          </p:cNvPr>
          <p:cNvSpPr>
            <a:spLocks noGrp="1"/>
          </p:cNvSpPr>
          <p:nvPr>
            <p:ph idx="1"/>
          </p:nvPr>
        </p:nvSpPr>
        <p:spPr/>
        <p:txBody>
          <a:bodyPr/>
          <a:lstStyle/>
          <a:p>
            <a:endParaRPr lang="en-US" dirty="0"/>
          </a:p>
          <a:p>
            <a:r>
              <a:rPr lang="en-US" dirty="0"/>
              <a:t>Playwright provides logging capabilities to debug network interactions during test execution.</a:t>
            </a:r>
          </a:p>
          <a:p>
            <a:r>
              <a:rPr lang="en-US" dirty="0"/>
              <a:t>You can log intercepted requests and responses to inspect their details and troubleshoot issues during test development.</a:t>
            </a:r>
            <a:endParaRPr lang="en-IN" dirty="0"/>
          </a:p>
        </p:txBody>
      </p:sp>
    </p:spTree>
    <p:extLst>
      <p:ext uri="{BB962C8B-B14F-4D97-AF65-F5344CB8AC3E}">
        <p14:creationId xmlns:p14="http://schemas.microsoft.com/office/powerpoint/2010/main" val="192784055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0636B8-8FF5-4493-A2F1-30CAD5DC0B39}"/>
              </a:ext>
            </a:extLst>
          </p:cNvPr>
          <p:cNvSpPr>
            <a:spLocks noGrp="1"/>
          </p:cNvSpPr>
          <p:nvPr>
            <p:ph type="ctrTitle"/>
          </p:nvPr>
        </p:nvSpPr>
        <p:spPr/>
        <p:txBody>
          <a:bodyPr/>
          <a:lstStyle/>
          <a:p>
            <a:r>
              <a:rPr lang="en-IN" dirty="0"/>
              <a:t>Intercepting network requests</a:t>
            </a:r>
          </a:p>
        </p:txBody>
      </p:sp>
      <p:sp>
        <p:nvSpPr>
          <p:cNvPr id="5" name="Subtitle 4">
            <a:extLst>
              <a:ext uri="{FF2B5EF4-FFF2-40B4-BE49-F238E27FC236}">
                <a16:creationId xmlns:a16="http://schemas.microsoft.com/office/drawing/2014/main" id="{32B0F3FC-4F65-4882-B1E7-B7B3D904D9E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6710044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74F8-DBF3-4B29-BAD8-D42313AF47DD}"/>
              </a:ext>
            </a:extLst>
          </p:cNvPr>
          <p:cNvSpPr>
            <a:spLocks noGrp="1"/>
          </p:cNvSpPr>
          <p:nvPr>
            <p:ph type="title"/>
          </p:nvPr>
        </p:nvSpPr>
        <p:spPr/>
        <p:txBody>
          <a:bodyPr/>
          <a:lstStyle/>
          <a:p>
            <a:r>
              <a:rPr lang="en-US" dirty="0"/>
              <a:t>Using </a:t>
            </a:r>
            <a:r>
              <a:rPr lang="en-US" dirty="0" err="1"/>
              <a:t>page.route</a:t>
            </a:r>
            <a:r>
              <a:rPr lang="en-US" dirty="0"/>
              <a:t>() Method:</a:t>
            </a:r>
            <a:endParaRPr lang="en-IN" dirty="0"/>
          </a:p>
        </p:txBody>
      </p:sp>
      <p:sp>
        <p:nvSpPr>
          <p:cNvPr id="3" name="Content Placeholder 2">
            <a:extLst>
              <a:ext uri="{FF2B5EF4-FFF2-40B4-BE49-F238E27FC236}">
                <a16:creationId xmlns:a16="http://schemas.microsoft.com/office/drawing/2014/main" id="{75726208-1C9D-46FD-864F-742687191866}"/>
              </a:ext>
            </a:extLst>
          </p:cNvPr>
          <p:cNvSpPr>
            <a:spLocks noGrp="1"/>
          </p:cNvSpPr>
          <p:nvPr>
            <p:ph idx="1"/>
          </p:nvPr>
        </p:nvSpPr>
        <p:spPr/>
        <p:txBody>
          <a:bodyPr/>
          <a:lstStyle/>
          <a:p>
            <a:endParaRPr lang="en-US" dirty="0"/>
          </a:p>
          <a:p>
            <a:r>
              <a:rPr lang="en-US" dirty="0"/>
              <a:t>Playwright provides the </a:t>
            </a:r>
            <a:r>
              <a:rPr lang="en-US" dirty="0" err="1"/>
              <a:t>page.route</a:t>
            </a:r>
            <a:r>
              <a:rPr lang="en-US" dirty="0"/>
              <a:t>(</a:t>
            </a:r>
            <a:r>
              <a:rPr lang="en-US" dirty="0" err="1"/>
              <a:t>url</a:t>
            </a:r>
            <a:r>
              <a:rPr lang="en-US" dirty="0"/>
              <a:t>, handler) method to intercept network requests matching a specified URL pattern.</a:t>
            </a:r>
          </a:p>
          <a:p>
            <a:r>
              <a:rPr lang="en-US" dirty="0"/>
              <a:t>You can define a custom handler function that will be invoked when a matching request is intercepted.</a:t>
            </a:r>
            <a:endParaRPr lang="en-IN" dirty="0"/>
          </a:p>
        </p:txBody>
      </p:sp>
    </p:spTree>
    <p:extLst>
      <p:ext uri="{BB962C8B-B14F-4D97-AF65-F5344CB8AC3E}">
        <p14:creationId xmlns:p14="http://schemas.microsoft.com/office/powerpoint/2010/main" val="404708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ECDD-9566-4353-91CB-81A571A43CFB}"/>
              </a:ext>
            </a:extLst>
          </p:cNvPr>
          <p:cNvSpPr>
            <a:spLocks noGrp="1"/>
          </p:cNvSpPr>
          <p:nvPr>
            <p:ph type="title"/>
          </p:nvPr>
        </p:nvSpPr>
        <p:spPr/>
        <p:txBody>
          <a:bodyPr/>
          <a:lstStyle/>
          <a:p>
            <a:r>
              <a:rPr lang="en-US" dirty="0" err="1"/>
              <a:t>Comparision</a:t>
            </a:r>
            <a:r>
              <a:rPr lang="en-US" dirty="0"/>
              <a:t> – Playwright /Selenium / Cypress</a:t>
            </a:r>
            <a:endParaRPr lang="en-IN" dirty="0"/>
          </a:p>
        </p:txBody>
      </p:sp>
      <p:pic>
        <p:nvPicPr>
          <p:cNvPr id="4" name="Content Placeholder 3">
            <a:extLst>
              <a:ext uri="{FF2B5EF4-FFF2-40B4-BE49-F238E27FC236}">
                <a16:creationId xmlns:a16="http://schemas.microsoft.com/office/drawing/2014/main" id="{0221C77C-386F-47AA-813A-F2EA2D445008}"/>
              </a:ext>
            </a:extLst>
          </p:cNvPr>
          <p:cNvPicPr>
            <a:picLocks noGrp="1" noChangeAspect="1"/>
          </p:cNvPicPr>
          <p:nvPr>
            <p:ph idx="1"/>
          </p:nvPr>
        </p:nvPicPr>
        <p:blipFill>
          <a:blip r:embed="rId2"/>
          <a:stretch>
            <a:fillRect/>
          </a:stretch>
        </p:blipFill>
        <p:spPr>
          <a:xfrm>
            <a:off x="3706450" y="2016125"/>
            <a:ext cx="5093425" cy="3449638"/>
          </a:xfrm>
          <a:prstGeom prst="rect">
            <a:avLst/>
          </a:prstGeom>
        </p:spPr>
      </p:pic>
    </p:spTree>
    <p:extLst>
      <p:ext uri="{BB962C8B-B14F-4D97-AF65-F5344CB8AC3E}">
        <p14:creationId xmlns:p14="http://schemas.microsoft.com/office/powerpoint/2010/main" val="176266307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C8F7-C633-4E7B-A178-626F7B90D02F}"/>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F661CBFE-A1AE-4967-A26A-47FE6AE2FE6F}"/>
              </a:ext>
            </a:extLst>
          </p:cNvPr>
          <p:cNvSpPr>
            <a:spLocks noGrp="1"/>
          </p:cNvSpPr>
          <p:nvPr>
            <p:ph idx="1"/>
          </p:nvPr>
        </p:nvSpPr>
        <p:spPr/>
        <p:txBody>
          <a:bodyPr>
            <a:normAutofit/>
          </a:bodyPr>
          <a:lstStyle/>
          <a:p>
            <a:endParaRPr lang="en-US" dirty="0"/>
          </a:p>
          <a:p>
            <a:r>
              <a:rPr lang="en-US" dirty="0"/>
              <a:t>The route handler function receives the intercepted request object as its parameter.</a:t>
            </a:r>
          </a:p>
          <a:p>
            <a:r>
              <a:rPr lang="en-US" dirty="0"/>
              <a:t>Inside the handler function, you can inspect and modify properties of the intercepted request.</a:t>
            </a:r>
          </a:p>
          <a:p>
            <a:pPr marL="457200" lvl="1" indent="0">
              <a:buNone/>
            </a:pPr>
            <a:r>
              <a:rPr lang="en-IN" dirty="0">
                <a:highlight>
                  <a:srgbClr val="FFFF00"/>
                </a:highlight>
              </a:rPr>
              <a:t>await </a:t>
            </a:r>
            <a:r>
              <a:rPr lang="en-IN" dirty="0" err="1">
                <a:highlight>
                  <a:srgbClr val="FFFF00"/>
                </a:highlight>
              </a:rPr>
              <a:t>page.route</a:t>
            </a:r>
            <a:r>
              <a:rPr lang="en-IN" dirty="0">
                <a:highlight>
                  <a:srgbClr val="FFFF00"/>
                </a:highlight>
              </a:rPr>
              <a:t>('**/*.</a:t>
            </a:r>
            <a:r>
              <a:rPr lang="en-IN" dirty="0" err="1">
                <a:highlight>
                  <a:srgbClr val="FFFF00"/>
                </a:highlight>
              </a:rPr>
              <a:t>png</a:t>
            </a:r>
            <a:r>
              <a:rPr lang="en-IN" dirty="0">
                <a:highlight>
                  <a:srgbClr val="FFFF00"/>
                </a:highlight>
              </a:rPr>
              <a:t>', route =&gt; {</a:t>
            </a:r>
          </a:p>
          <a:p>
            <a:pPr marL="457200" lvl="1" indent="0">
              <a:buNone/>
            </a:pPr>
            <a:r>
              <a:rPr lang="en-IN" dirty="0">
                <a:highlight>
                  <a:srgbClr val="FFFF00"/>
                </a:highlight>
              </a:rPr>
              <a:t>    console.log('Intercepted request:', </a:t>
            </a:r>
            <a:r>
              <a:rPr lang="en-IN" dirty="0" err="1">
                <a:highlight>
                  <a:srgbClr val="FFFF00"/>
                </a:highlight>
              </a:rPr>
              <a:t>route.request</a:t>
            </a:r>
            <a:r>
              <a:rPr lang="en-IN" dirty="0">
                <a:highlight>
                  <a:srgbClr val="FFFF00"/>
                </a:highlight>
              </a:rPr>
              <a:t>().</a:t>
            </a:r>
            <a:r>
              <a:rPr lang="en-IN" dirty="0" err="1">
                <a:highlight>
                  <a:srgbClr val="FFFF00"/>
                </a:highlight>
              </a:rPr>
              <a:t>url</a:t>
            </a:r>
            <a:r>
              <a:rPr lang="en-IN" dirty="0">
                <a:highlight>
                  <a:srgbClr val="FFFF00"/>
                </a:highlight>
              </a:rPr>
              <a:t>());</a:t>
            </a:r>
          </a:p>
          <a:p>
            <a:pPr marL="457200" lvl="1" indent="0">
              <a:buNone/>
            </a:pPr>
            <a:r>
              <a:rPr lang="en-IN" dirty="0">
                <a:highlight>
                  <a:srgbClr val="FFFF00"/>
                </a:highlight>
              </a:rPr>
              <a:t>    // Modify request headers, respond with custom data, or abort the request</a:t>
            </a:r>
          </a:p>
          <a:p>
            <a:pPr marL="457200" lvl="1" indent="0">
              <a:buNone/>
            </a:pPr>
            <a:r>
              <a:rPr lang="en-IN" dirty="0">
                <a:highlight>
                  <a:srgbClr val="FFFF00"/>
                </a:highlight>
              </a:rPr>
              <a:t>});</a:t>
            </a:r>
          </a:p>
        </p:txBody>
      </p:sp>
    </p:spTree>
    <p:extLst>
      <p:ext uri="{BB962C8B-B14F-4D97-AF65-F5344CB8AC3E}">
        <p14:creationId xmlns:p14="http://schemas.microsoft.com/office/powerpoint/2010/main" val="193793854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F3A68-ED30-4BC5-B0BF-6A167FC26112}"/>
              </a:ext>
            </a:extLst>
          </p:cNvPr>
          <p:cNvSpPr>
            <a:spLocks noGrp="1"/>
          </p:cNvSpPr>
          <p:nvPr>
            <p:ph type="ctrTitle"/>
          </p:nvPr>
        </p:nvSpPr>
        <p:spPr/>
        <p:txBody>
          <a:bodyPr/>
          <a:lstStyle/>
          <a:p>
            <a:r>
              <a:rPr lang="en-IN" dirty="0"/>
              <a:t>Mocking responses</a:t>
            </a:r>
          </a:p>
        </p:txBody>
      </p:sp>
      <p:sp>
        <p:nvSpPr>
          <p:cNvPr id="5" name="Subtitle 4">
            <a:extLst>
              <a:ext uri="{FF2B5EF4-FFF2-40B4-BE49-F238E27FC236}">
                <a16:creationId xmlns:a16="http://schemas.microsoft.com/office/drawing/2014/main" id="{E4A6A554-D098-4298-9AD1-7F9E515793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6432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137-9EF8-420B-8DC5-00B09DEC6C08}"/>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87A72230-0EF8-440F-AC63-BF7331BA9DA3}"/>
              </a:ext>
            </a:extLst>
          </p:cNvPr>
          <p:cNvSpPr>
            <a:spLocks noGrp="1"/>
          </p:cNvSpPr>
          <p:nvPr>
            <p:ph idx="1"/>
          </p:nvPr>
        </p:nvSpPr>
        <p:spPr/>
        <p:txBody>
          <a:bodyPr/>
          <a:lstStyle/>
          <a:p>
            <a:endParaRPr lang="en-US" dirty="0"/>
          </a:p>
          <a:p>
            <a:r>
              <a:rPr lang="en-US" dirty="0"/>
              <a:t>Inside the route handler function, you construct a mocked response using Playwright's </a:t>
            </a:r>
            <a:r>
              <a:rPr lang="en-US" dirty="0" err="1"/>
              <a:t>route.fulfill</a:t>
            </a:r>
            <a:r>
              <a:rPr lang="en-US" dirty="0"/>
              <a:t>() method.</a:t>
            </a:r>
          </a:p>
          <a:p>
            <a:r>
              <a:rPr lang="en-US" dirty="0"/>
              <a:t>You can specify response status code, headers, and body content to be sent back to the application.</a:t>
            </a:r>
            <a:endParaRPr lang="en-IN" dirty="0"/>
          </a:p>
        </p:txBody>
      </p:sp>
    </p:spTree>
    <p:extLst>
      <p:ext uri="{BB962C8B-B14F-4D97-AF65-F5344CB8AC3E}">
        <p14:creationId xmlns:p14="http://schemas.microsoft.com/office/powerpoint/2010/main" val="138927276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A15-50C5-415A-8290-C21E9B29B9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050D4D-813D-41AD-B90F-661EBAC4640E}"/>
              </a:ext>
            </a:extLst>
          </p:cNvPr>
          <p:cNvSpPr>
            <a:spLocks noGrp="1"/>
          </p:cNvSpPr>
          <p:nvPr>
            <p:ph idx="1"/>
          </p:nvPr>
        </p:nvSpPr>
        <p:spPr/>
        <p:txBody>
          <a:bodyPr>
            <a:normAutofit fontScale="92500" lnSpcReduction="20000"/>
          </a:bodyPr>
          <a:lstStyle/>
          <a:p>
            <a:pPr marL="0" indent="0">
              <a:buNone/>
            </a:pPr>
            <a:r>
              <a:rPr lang="en-IN" dirty="0"/>
              <a:t>await </a:t>
            </a:r>
            <a:r>
              <a:rPr lang="en-IN" dirty="0" err="1"/>
              <a:t>page.route</a:t>
            </a:r>
            <a:r>
              <a:rPr lang="en-IN" dirty="0"/>
              <a:t>('**/</a:t>
            </a:r>
            <a:r>
              <a:rPr lang="en-IN" dirty="0" err="1"/>
              <a:t>api</a:t>
            </a:r>
            <a:r>
              <a:rPr lang="en-IN" dirty="0"/>
              <a:t>/data', route =&gt; {</a:t>
            </a:r>
          </a:p>
          <a:p>
            <a:pPr marL="0" indent="0">
              <a:buNone/>
            </a:pPr>
            <a:r>
              <a:rPr lang="en-IN" dirty="0"/>
              <a:t>    </a:t>
            </a:r>
            <a:r>
              <a:rPr lang="en-IN" dirty="0" err="1"/>
              <a:t>const</a:t>
            </a:r>
            <a:r>
              <a:rPr lang="en-IN" dirty="0"/>
              <a:t> </a:t>
            </a:r>
            <a:r>
              <a:rPr lang="en-IN" dirty="0" err="1"/>
              <a:t>responseBody</a:t>
            </a:r>
            <a:r>
              <a:rPr lang="en-IN" dirty="0"/>
              <a:t> = { message: 'Mocked response data' };</a:t>
            </a:r>
          </a:p>
          <a:p>
            <a:pPr marL="0" indent="0">
              <a:buNone/>
            </a:pPr>
            <a:r>
              <a:rPr lang="en-IN" dirty="0"/>
              <a:t>    </a:t>
            </a:r>
            <a:r>
              <a:rPr lang="en-IN" dirty="0" err="1"/>
              <a:t>route.fulfill</a:t>
            </a:r>
            <a:r>
              <a:rPr lang="en-IN" dirty="0"/>
              <a:t>({</a:t>
            </a:r>
          </a:p>
          <a:p>
            <a:pPr marL="0" indent="0">
              <a:buNone/>
            </a:pPr>
            <a:r>
              <a:rPr lang="en-IN" dirty="0"/>
              <a:t>        status: 200,</a:t>
            </a:r>
          </a:p>
          <a:p>
            <a:pPr marL="0" indent="0">
              <a:buNone/>
            </a:pPr>
            <a:r>
              <a:rPr lang="en-IN" dirty="0"/>
              <a:t>        </a:t>
            </a:r>
            <a:r>
              <a:rPr lang="en-IN" dirty="0" err="1"/>
              <a:t>contentType</a:t>
            </a:r>
            <a:r>
              <a:rPr lang="en-IN" dirty="0"/>
              <a:t>: 'application/json',</a:t>
            </a:r>
          </a:p>
          <a:p>
            <a:pPr marL="0" indent="0">
              <a:buNone/>
            </a:pPr>
            <a:r>
              <a:rPr lang="en-IN" dirty="0"/>
              <a:t>        body: </a:t>
            </a:r>
            <a:r>
              <a:rPr lang="en-IN" dirty="0" err="1"/>
              <a:t>JSON.stringify</a:t>
            </a:r>
            <a:r>
              <a:rPr lang="en-IN" dirty="0"/>
              <a:t>(</a:t>
            </a:r>
            <a:r>
              <a:rPr lang="en-IN" dirty="0" err="1"/>
              <a:t>responseBody</a:t>
            </a:r>
            <a:r>
              <a:rPr lang="en-IN" dirty="0"/>
              <a: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94235624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DC2C-A267-4138-A6B0-373C50EA49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D8C3FF-C63F-4343-81AF-79BA3F9F84DD}"/>
              </a:ext>
            </a:extLst>
          </p:cNvPr>
          <p:cNvSpPr>
            <a:spLocks noGrp="1"/>
          </p:cNvSpPr>
          <p:nvPr>
            <p:ph idx="1"/>
          </p:nvPr>
        </p:nvSpPr>
        <p:spPr/>
        <p:txBody>
          <a:bodyPr/>
          <a:lstStyle/>
          <a:p>
            <a:r>
              <a:rPr lang="en-IN" dirty="0"/>
              <a:t>Simulating Different Responses:</a:t>
            </a:r>
          </a:p>
          <a:p>
            <a:endParaRPr lang="en-IN" dirty="0"/>
          </a:p>
          <a:p>
            <a:r>
              <a:rPr lang="en-IN" dirty="0"/>
              <a:t>Dynamic Responses:</a:t>
            </a:r>
          </a:p>
          <a:p>
            <a:endParaRPr lang="en-IN" dirty="0"/>
          </a:p>
          <a:p>
            <a:r>
              <a:rPr lang="en-IN" dirty="0"/>
              <a:t>Conditional Mocking:</a:t>
            </a:r>
          </a:p>
          <a:p>
            <a:endParaRPr lang="en-IN" dirty="0"/>
          </a:p>
        </p:txBody>
      </p:sp>
    </p:spTree>
    <p:extLst>
      <p:ext uri="{BB962C8B-B14F-4D97-AF65-F5344CB8AC3E}">
        <p14:creationId xmlns:p14="http://schemas.microsoft.com/office/powerpoint/2010/main" val="6621794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6DE-B4FF-4BE2-9CDC-2F149E85ACD0}"/>
              </a:ext>
            </a:extLst>
          </p:cNvPr>
          <p:cNvSpPr>
            <a:spLocks noGrp="1"/>
          </p:cNvSpPr>
          <p:nvPr>
            <p:ph type="title"/>
          </p:nvPr>
        </p:nvSpPr>
        <p:spPr/>
        <p:txBody>
          <a:bodyPr/>
          <a:lstStyle/>
          <a:p>
            <a:r>
              <a:rPr lang="en-US" dirty="0"/>
              <a:t>Quiz Handling Pop-ups and Dialogs:</a:t>
            </a:r>
            <a:endParaRPr lang="en-IN" dirty="0"/>
          </a:p>
        </p:txBody>
      </p:sp>
      <p:sp>
        <p:nvSpPr>
          <p:cNvPr id="3" name="Content Placeholder 2">
            <a:extLst>
              <a:ext uri="{FF2B5EF4-FFF2-40B4-BE49-F238E27FC236}">
                <a16:creationId xmlns:a16="http://schemas.microsoft.com/office/drawing/2014/main" id="{73B0DDE6-D1C4-4780-AFD4-139862D9C64D}"/>
              </a:ext>
            </a:extLst>
          </p:cNvPr>
          <p:cNvSpPr>
            <a:spLocks noGrp="1"/>
          </p:cNvSpPr>
          <p:nvPr>
            <p:ph idx="1"/>
          </p:nvPr>
        </p:nvSpPr>
        <p:spPr/>
        <p:txBody>
          <a:bodyPr/>
          <a:lstStyle/>
          <a:p>
            <a:r>
              <a:rPr lang="en-US" dirty="0"/>
              <a:t>Question: How can you handle browser pop-ups and dialogs in Playwright?</a:t>
            </a:r>
          </a:p>
          <a:p>
            <a:r>
              <a:rPr lang="en-US" dirty="0"/>
              <a:t>Answer: You can handle pop-ups and dialogs using Playwright's </a:t>
            </a:r>
            <a:r>
              <a:rPr lang="en-US" dirty="0" err="1"/>
              <a:t>page.on</a:t>
            </a:r>
            <a:r>
              <a:rPr lang="en-US" dirty="0"/>
              <a:t>('dialog') event handler. This allows you to intercept and respond to browser dialogs such as alerts, confirmations, and prompts during test execution.</a:t>
            </a:r>
          </a:p>
          <a:p>
            <a:endParaRPr lang="en-IN" dirty="0"/>
          </a:p>
        </p:txBody>
      </p:sp>
    </p:spTree>
    <p:extLst>
      <p:ext uri="{BB962C8B-B14F-4D97-AF65-F5344CB8AC3E}">
        <p14:creationId xmlns:p14="http://schemas.microsoft.com/office/powerpoint/2010/main" val="38278629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D96-FAE2-471F-AC70-9528646F5453}"/>
              </a:ext>
            </a:extLst>
          </p:cNvPr>
          <p:cNvSpPr>
            <a:spLocks noGrp="1"/>
          </p:cNvSpPr>
          <p:nvPr>
            <p:ph type="title"/>
          </p:nvPr>
        </p:nvSpPr>
        <p:spPr/>
        <p:txBody>
          <a:bodyPr/>
          <a:lstStyle/>
          <a:p>
            <a:r>
              <a:rPr lang="en-US" dirty="0"/>
              <a:t>Quiz - Working with Frames and Iframes:</a:t>
            </a:r>
            <a:endParaRPr lang="en-IN" dirty="0"/>
          </a:p>
        </p:txBody>
      </p:sp>
      <p:sp>
        <p:nvSpPr>
          <p:cNvPr id="3" name="Content Placeholder 2">
            <a:extLst>
              <a:ext uri="{FF2B5EF4-FFF2-40B4-BE49-F238E27FC236}">
                <a16:creationId xmlns:a16="http://schemas.microsoft.com/office/drawing/2014/main" id="{1A10B3EB-8E69-4B0C-95E9-CF4439AFB0D4}"/>
              </a:ext>
            </a:extLst>
          </p:cNvPr>
          <p:cNvSpPr>
            <a:spLocks noGrp="1"/>
          </p:cNvSpPr>
          <p:nvPr>
            <p:ph idx="1"/>
          </p:nvPr>
        </p:nvSpPr>
        <p:spPr/>
        <p:txBody>
          <a:bodyPr/>
          <a:lstStyle/>
          <a:p>
            <a:r>
              <a:rPr lang="en-US" dirty="0"/>
              <a:t>Question: What is the key difference between frames and iframes, and how can you interact with them in Playwright?</a:t>
            </a:r>
          </a:p>
          <a:p>
            <a:r>
              <a:rPr lang="en-US" dirty="0"/>
              <a:t>Answer: Frames are HTML elements that divide the browser window into multiple sections, while iframes are independent HTML documents embedded within another HTML document. In Playwright, you can interact with frames and iframes using the </a:t>
            </a:r>
            <a:r>
              <a:rPr lang="en-US" dirty="0" err="1"/>
              <a:t>page.frames</a:t>
            </a:r>
            <a:r>
              <a:rPr lang="en-US" dirty="0"/>
              <a:t>() method to access frame elements and perform actions within them.</a:t>
            </a:r>
            <a:endParaRPr lang="en-IN" dirty="0"/>
          </a:p>
        </p:txBody>
      </p:sp>
    </p:spTree>
    <p:extLst>
      <p:ext uri="{BB962C8B-B14F-4D97-AF65-F5344CB8AC3E}">
        <p14:creationId xmlns:p14="http://schemas.microsoft.com/office/powerpoint/2010/main" val="228349910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59B-FA88-4B08-84D8-EEEBE32AC71B}"/>
              </a:ext>
            </a:extLst>
          </p:cNvPr>
          <p:cNvSpPr>
            <a:spLocks noGrp="1"/>
          </p:cNvSpPr>
          <p:nvPr>
            <p:ph type="title"/>
          </p:nvPr>
        </p:nvSpPr>
        <p:spPr/>
        <p:txBody>
          <a:bodyPr/>
          <a:lstStyle/>
          <a:p>
            <a:r>
              <a:rPr lang="en-US" dirty="0"/>
              <a:t>Quiz - Network Interception and Mocking:</a:t>
            </a:r>
            <a:endParaRPr lang="en-IN" dirty="0"/>
          </a:p>
        </p:txBody>
      </p:sp>
      <p:sp>
        <p:nvSpPr>
          <p:cNvPr id="3" name="Content Placeholder 2">
            <a:extLst>
              <a:ext uri="{FF2B5EF4-FFF2-40B4-BE49-F238E27FC236}">
                <a16:creationId xmlns:a16="http://schemas.microsoft.com/office/drawing/2014/main" id="{05FB4E3B-FCBA-47C9-A80B-050027C00E81}"/>
              </a:ext>
            </a:extLst>
          </p:cNvPr>
          <p:cNvSpPr>
            <a:spLocks noGrp="1"/>
          </p:cNvSpPr>
          <p:nvPr>
            <p:ph idx="1"/>
          </p:nvPr>
        </p:nvSpPr>
        <p:spPr/>
        <p:txBody>
          <a:bodyPr/>
          <a:lstStyle/>
          <a:p>
            <a:r>
              <a:rPr lang="en-US" dirty="0"/>
              <a:t>Question: What is network interception and mocking, and how can you use it in Playwright?</a:t>
            </a:r>
          </a:p>
          <a:p>
            <a:r>
              <a:rPr lang="en-US" dirty="0"/>
              <a:t>Answer: Network interception in Playwright allows you to intercept and modify network requests and responses during test execution. Mocking responses involves simulating server responses for intercepted requests, allowing you to control the behavior of network communication in your tests.</a:t>
            </a:r>
            <a:endParaRPr lang="en-IN" dirty="0"/>
          </a:p>
        </p:txBody>
      </p:sp>
    </p:spTree>
    <p:extLst>
      <p:ext uri="{BB962C8B-B14F-4D97-AF65-F5344CB8AC3E}">
        <p14:creationId xmlns:p14="http://schemas.microsoft.com/office/powerpoint/2010/main" val="192531501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41B-AC28-4BBF-A931-9E228ACBC2DD}"/>
              </a:ext>
            </a:extLst>
          </p:cNvPr>
          <p:cNvSpPr>
            <a:spLocks noGrp="1"/>
          </p:cNvSpPr>
          <p:nvPr>
            <p:ph type="title"/>
          </p:nvPr>
        </p:nvSpPr>
        <p:spPr/>
        <p:txBody>
          <a:bodyPr/>
          <a:lstStyle/>
          <a:p>
            <a:r>
              <a:rPr lang="en-US" dirty="0"/>
              <a:t>Quiz - Intercepting Network Requests:</a:t>
            </a:r>
            <a:endParaRPr lang="en-IN" dirty="0"/>
          </a:p>
        </p:txBody>
      </p:sp>
      <p:sp>
        <p:nvSpPr>
          <p:cNvPr id="3" name="Content Placeholder 2">
            <a:extLst>
              <a:ext uri="{FF2B5EF4-FFF2-40B4-BE49-F238E27FC236}">
                <a16:creationId xmlns:a16="http://schemas.microsoft.com/office/drawing/2014/main" id="{BFE3BC85-ECB9-491F-8DC6-9A0289B6ABBD}"/>
              </a:ext>
            </a:extLst>
          </p:cNvPr>
          <p:cNvSpPr>
            <a:spLocks noGrp="1"/>
          </p:cNvSpPr>
          <p:nvPr>
            <p:ph idx="1"/>
          </p:nvPr>
        </p:nvSpPr>
        <p:spPr/>
        <p:txBody>
          <a:bodyPr/>
          <a:lstStyle/>
          <a:p>
            <a:r>
              <a:rPr lang="en-US" dirty="0"/>
              <a:t>Question: How can you intercept network requests in Playwright, and what is the purpose of doing so?</a:t>
            </a:r>
          </a:p>
          <a:p>
            <a:r>
              <a:rPr lang="en-US" dirty="0"/>
              <a:t>Answer: You can intercept network requests in Playwright using the </a:t>
            </a:r>
            <a:r>
              <a:rPr lang="en-US" dirty="0" err="1"/>
              <a:t>page.route</a:t>
            </a:r>
            <a:r>
              <a:rPr lang="en-US" dirty="0"/>
              <a:t>() method, which allows you to intercept requests based on URL patterns and define custom handlers to modify request parameters or respond with mock data. Intercepting network requests is useful for testing scenarios involving network communication, such as verifying API interactions or handling dynamic content loading.</a:t>
            </a:r>
            <a:endParaRPr lang="en-IN" dirty="0"/>
          </a:p>
        </p:txBody>
      </p:sp>
    </p:spTree>
    <p:extLst>
      <p:ext uri="{BB962C8B-B14F-4D97-AF65-F5344CB8AC3E}">
        <p14:creationId xmlns:p14="http://schemas.microsoft.com/office/powerpoint/2010/main" val="38053400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32-674B-40A3-9212-755753D46860}"/>
              </a:ext>
            </a:extLst>
          </p:cNvPr>
          <p:cNvSpPr>
            <a:spLocks noGrp="1"/>
          </p:cNvSpPr>
          <p:nvPr>
            <p:ph type="title"/>
          </p:nvPr>
        </p:nvSpPr>
        <p:spPr/>
        <p:txBody>
          <a:bodyPr/>
          <a:lstStyle/>
          <a:p>
            <a:r>
              <a:rPr lang="en-IN" dirty="0"/>
              <a:t>Mocking Responses:</a:t>
            </a:r>
          </a:p>
        </p:txBody>
      </p:sp>
      <p:sp>
        <p:nvSpPr>
          <p:cNvPr id="3" name="Content Placeholder 2">
            <a:extLst>
              <a:ext uri="{FF2B5EF4-FFF2-40B4-BE49-F238E27FC236}">
                <a16:creationId xmlns:a16="http://schemas.microsoft.com/office/drawing/2014/main" id="{D30E343D-F54B-4FEB-B863-5598808D0ABD}"/>
              </a:ext>
            </a:extLst>
          </p:cNvPr>
          <p:cNvSpPr>
            <a:spLocks noGrp="1"/>
          </p:cNvSpPr>
          <p:nvPr>
            <p:ph idx="1"/>
          </p:nvPr>
        </p:nvSpPr>
        <p:spPr/>
        <p:txBody>
          <a:bodyPr/>
          <a:lstStyle/>
          <a:p>
            <a:r>
              <a:rPr lang="en-US" dirty="0"/>
              <a:t>Question: What is the significance of mocking responses in automated testing, and how can you mock responses in Playwright?</a:t>
            </a:r>
          </a:p>
          <a:p>
            <a:r>
              <a:rPr lang="en-US" dirty="0"/>
              <a:t>Answer: Mocking responses allows you to simulate server behavior and control the outcome of network requests during test execution. In Playwright, you can mock responses by defining custom route handlers using the </a:t>
            </a:r>
            <a:r>
              <a:rPr lang="en-US" dirty="0" err="1"/>
              <a:t>page.route</a:t>
            </a:r>
            <a:r>
              <a:rPr lang="en-US" dirty="0"/>
              <a:t>() method and specifying mock response data, status codes, and headers to simulate various scenarios and test cases. This ensures reliable and consistent test results by removing dependencies on external services and environments.</a:t>
            </a:r>
            <a:endParaRPr lang="en-IN" dirty="0"/>
          </a:p>
        </p:txBody>
      </p:sp>
    </p:spTree>
    <p:extLst>
      <p:ext uri="{BB962C8B-B14F-4D97-AF65-F5344CB8AC3E}">
        <p14:creationId xmlns:p14="http://schemas.microsoft.com/office/powerpoint/2010/main" val="2707195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9742-78D8-45B7-B4A5-1E5761174A1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3D183CA-8BBB-4A08-A784-277AFEBD09B4}"/>
              </a:ext>
            </a:extLst>
          </p:cNvPr>
          <p:cNvSpPr>
            <a:spLocks noGrp="1"/>
          </p:cNvSpPr>
          <p:nvPr>
            <p:ph idx="1"/>
          </p:nvPr>
        </p:nvSpPr>
        <p:spPr/>
        <p:txBody>
          <a:bodyPr>
            <a:normAutofit fontScale="92500" lnSpcReduction="10000"/>
          </a:bodyPr>
          <a:lstStyle/>
          <a:p>
            <a:r>
              <a:rPr lang="en-US" b="1" dirty="0"/>
              <a:t>Cross-Browser Support:</a:t>
            </a:r>
            <a:r>
              <a:rPr lang="en-US" dirty="0"/>
              <a:t> Playwright supports multiple browsers, including Chromium, Firefox, and </a:t>
            </a:r>
            <a:r>
              <a:rPr lang="en-US" dirty="0" err="1"/>
              <a:t>WebKit</a:t>
            </a:r>
            <a:r>
              <a:rPr lang="en-US" dirty="0"/>
              <a:t>, ensuring comprehensive browser coverage for testing.</a:t>
            </a:r>
          </a:p>
          <a:p>
            <a:r>
              <a:rPr lang="en-US" b="1" dirty="0"/>
              <a:t>Unified API:</a:t>
            </a:r>
            <a:r>
              <a:rPr lang="en-US" dirty="0"/>
              <a:t> It offers a unified API for automating web interactions across different browsers, making it easy to write and maintain tests without needing to learn multiple APIs.</a:t>
            </a:r>
          </a:p>
          <a:p>
            <a:r>
              <a:rPr lang="en-US" b="1" dirty="0"/>
              <a:t>Browser Isolation:</a:t>
            </a:r>
            <a:r>
              <a:rPr lang="en-US" dirty="0"/>
              <a:t> Playwright provides browser isolation, allowing tests to run in separate browser instances to prevent interference between tests and ensure reliable results.</a:t>
            </a:r>
          </a:p>
          <a:p>
            <a:r>
              <a:rPr lang="en-US" b="1" dirty="0"/>
              <a:t>Network Interception:</a:t>
            </a:r>
            <a:r>
              <a:rPr lang="en-US" dirty="0"/>
              <a:t> With built-in support for network interception, Playwright enables developers to mock network requests, intercept responses, and simulate various network conditions during testing.</a:t>
            </a:r>
          </a:p>
          <a:p>
            <a:endParaRPr lang="en-IN" dirty="0"/>
          </a:p>
        </p:txBody>
      </p:sp>
    </p:spTree>
    <p:extLst>
      <p:ext uri="{BB962C8B-B14F-4D97-AF65-F5344CB8AC3E}">
        <p14:creationId xmlns:p14="http://schemas.microsoft.com/office/powerpoint/2010/main" val="417798735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79BFB-B42E-461D-B3DA-30527E9D0F13}"/>
              </a:ext>
            </a:extLst>
          </p:cNvPr>
          <p:cNvSpPr>
            <a:spLocks noGrp="1"/>
          </p:cNvSpPr>
          <p:nvPr>
            <p:ph type="ctrTitle"/>
          </p:nvPr>
        </p:nvSpPr>
        <p:spPr/>
        <p:txBody>
          <a:bodyPr>
            <a:normAutofit fontScale="90000"/>
          </a:bodyPr>
          <a:lstStyle/>
          <a:p>
            <a:r>
              <a:rPr lang="en-US" dirty="0"/>
              <a:t>Managing States and Testing Strategies</a:t>
            </a:r>
            <a:endParaRPr lang="en-IN" dirty="0"/>
          </a:p>
        </p:txBody>
      </p:sp>
      <p:sp>
        <p:nvSpPr>
          <p:cNvPr id="5" name="Subtitle 4">
            <a:extLst>
              <a:ext uri="{FF2B5EF4-FFF2-40B4-BE49-F238E27FC236}">
                <a16:creationId xmlns:a16="http://schemas.microsoft.com/office/drawing/2014/main" id="{57ADBEF0-46D5-454A-846B-FDB71A09F6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27902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5A3A-CB05-479F-AFB7-EAAAAB475F75}"/>
              </a:ext>
            </a:extLst>
          </p:cNvPr>
          <p:cNvSpPr>
            <a:spLocks noGrp="1"/>
          </p:cNvSpPr>
          <p:nvPr>
            <p:ph type="title"/>
          </p:nvPr>
        </p:nvSpPr>
        <p:spPr/>
        <p:txBody>
          <a:bodyPr/>
          <a:lstStyle/>
          <a:p>
            <a:r>
              <a:rPr lang="en-US" dirty="0"/>
              <a:t>Handling Authentication</a:t>
            </a:r>
            <a:endParaRPr lang="en-IN" dirty="0"/>
          </a:p>
        </p:txBody>
      </p:sp>
      <p:sp>
        <p:nvSpPr>
          <p:cNvPr id="3" name="Content Placeholder 2">
            <a:extLst>
              <a:ext uri="{FF2B5EF4-FFF2-40B4-BE49-F238E27FC236}">
                <a16:creationId xmlns:a16="http://schemas.microsoft.com/office/drawing/2014/main" id="{F535B639-33F3-4569-A30C-FC497B105811}"/>
              </a:ext>
            </a:extLst>
          </p:cNvPr>
          <p:cNvSpPr>
            <a:spLocks noGrp="1"/>
          </p:cNvSpPr>
          <p:nvPr>
            <p:ph idx="1"/>
          </p:nvPr>
        </p:nvSpPr>
        <p:spPr/>
        <p:txBody>
          <a:bodyPr>
            <a:normAutofit/>
          </a:bodyPr>
          <a:lstStyle/>
          <a:p>
            <a:endParaRPr lang="en-US" dirty="0"/>
          </a:p>
          <a:p>
            <a:r>
              <a:rPr lang="en-US" dirty="0"/>
              <a:t>Playwright supports automating authentication processes such as logging in with credentials, handling login forms, and managing authentication tokens.</a:t>
            </a:r>
          </a:p>
          <a:p>
            <a:r>
              <a:rPr lang="en-US" dirty="0"/>
              <a:t>You can use Playwright's </a:t>
            </a:r>
            <a:r>
              <a:rPr lang="en-US" dirty="0" err="1"/>
              <a:t>page.fill</a:t>
            </a:r>
            <a:r>
              <a:rPr lang="en-US" dirty="0"/>
              <a:t>() method to input credentials into login forms and submit them programmatically.</a:t>
            </a:r>
          </a:p>
          <a:p>
            <a:r>
              <a:rPr lang="en-US" dirty="0"/>
              <a:t>Playwright also provides options for handling various authentication mechanisms such as basic authentication, OAuth, and JWT tokens.</a:t>
            </a:r>
            <a:endParaRPr lang="en-IN" dirty="0"/>
          </a:p>
        </p:txBody>
      </p:sp>
    </p:spTree>
    <p:extLst>
      <p:ext uri="{BB962C8B-B14F-4D97-AF65-F5344CB8AC3E}">
        <p14:creationId xmlns:p14="http://schemas.microsoft.com/office/powerpoint/2010/main" val="232187706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3D3-4D9D-422B-9F4A-569EC45A1875}"/>
              </a:ext>
            </a:extLst>
          </p:cNvPr>
          <p:cNvSpPr>
            <a:spLocks noGrp="1"/>
          </p:cNvSpPr>
          <p:nvPr>
            <p:ph type="title"/>
          </p:nvPr>
        </p:nvSpPr>
        <p:spPr/>
        <p:txBody>
          <a:bodyPr/>
          <a:lstStyle/>
          <a:p>
            <a:r>
              <a:rPr lang="en-US" dirty="0"/>
              <a:t>State Management:</a:t>
            </a:r>
            <a:br>
              <a:rPr lang="en-US" dirty="0"/>
            </a:br>
            <a:endParaRPr lang="en-IN" dirty="0"/>
          </a:p>
        </p:txBody>
      </p:sp>
      <p:sp>
        <p:nvSpPr>
          <p:cNvPr id="3" name="Content Placeholder 2">
            <a:extLst>
              <a:ext uri="{FF2B5EF4-FFF2-40B4-BE49-F238E27FC236}">
                <a16:creationId xmlns:a16="http://schemas.microsoft.com/office/drawing/2014/main" id="{E933FD45-750E-4E75-B694-67067629597F}"/>
              </a:ext>
            </a:extLst>
          </p:cNvPr>
          <p:cNvSpPr>
            <a:spLocks noGrp="1"/>
          </p:cNvSpPr>
          <p:nvPr>
            <p:ph idx="1"/>
          </p:nvPr>
        </p:nvSpPr>
        <p:spPr/>
        <p:txBody>
          <a:bodyPr>
            <a:normAutofit/>
          </a:bodyPr>
          <a:lstStyle/>
          <a:p>
            <a:r>
              <a:rPr lang="en-US" dirty="0"/>
              <a:t>State management in Playwright involves maintaining and managing the state of the application under test, including cookies, local storage, and session data.</a:t>
            </a:r>
          </a:p>
          <a:p>
            <a:r>
              <a:rPr lang="en-US" dirty="0"/>
              <a:t>Playwright allows you to manipulate cookies using methods like </a:t>
            </a:r>
            <a:r>
              <a:rPr lang="en-US" dirty="0" err="1"/>
              <a:t>page.setCookies</a:t>
            </a:r>
            <a:r>
              <a:rPr lang="en-US" dirty="0"/>
              <a:t>() and </a:t>
            </a:r>
            <a:r>
              <a:rPr lang="en-US" dirty="0" err="1"/>
              <a:t>page.clearCookies</a:t>
            </a:r>
            <a:r>
              <a:rPr lang="en-US" dirty="0"/>
              <a:t>() to manage authentication states and user sessions.</a:t>
            </a:r>
          </a:p>
          <a:p>
            <a:r>
              <a:rPr lang="en-US" dirty="0"/>
              <a:t>You can also interact with the browser's local storage and session storage using Playwright's </a:t>
            </a:r>
            <a:r>
              <a:rPr lang="en-US" dirty="0" err="1"/>
              <a:t>page.evaluate</a:t>
            </a:r>
            <a:r>
              <a:rPr lang="en-US" dirty="0"/>
              <a:t>() method to read, write, and clear stored data.</a:t>
            </a:r>
            <a:endParaRPr lang="en-IN" dirty="0"/>
          </a:p>
        </p:txBody>
      </p:sp>
    </p:spTree>
    <p:extLst>
      <p:ext uri="{BB962C8B-B14F-4D97-AF65-F5344CB8AC3E}">
        <p14:creationId xmlns:p14="http://schemas.microsoft.com/office/powerpoint/2010/main" val="82376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974D-74A6-4A01-9AED-E1A92081A0B4}"/>
              </a:ext>
            </a:extLst>
          </p:cNvPr>
          <p:cNvSpPr>
            <a:spLocks noGrp="1"/>
          </p:cNvSpPr>
          <p:nvPr>
            <p:ph type="title"/>
          </p:nvPr>
        </p:nvSpPr>
        <p:spPr/>
        <p:txBody>
          <a:bodyPr/>
          <a:lstStyle/>
          <a:p>
            <a:r>
              <a:rPr lang="en-US" dirty="0"/>
              <a:t>Persisting State Across Tests:</a:t>
            </a:r>
            <a:br>
              <a:rPr lang="en-US" dirty="0"/>
            </a:br>
            <a:endParaRPr lang="en-IN" dirty="0"/>
          </a:p>
        </p:txBody>
      </p:sp>
      <p:sp>
        <p:nvSpPr>
          <p:cNvPr id="3" name="Content Placeholder 2">
            <a:extLst>
              <a:ext uri="{FF2B5EF4-FFF2-40B4-BE49-F238E27FC236}">
                <a16:creationId xmlns:a16="http://schemas.microsoft.com/office/drawing/2014/main" id="{014CF883-1F57-41B4-94BB-4A671397CD04}"/>
              </a:ext>
            </a:extLst>
          </p:cNvPr>
          <p:cNvSpPr>
            <a:spLocks noGrp="1"/>
          </p:cNvSpPr>
          <p:nvPr>
            <p:ph idx="1"/>
          </p:nvPr>
        </p:nvSpPr>
        <p:spPr/>
        <p:txBody>
          <a:bodyPr>
            <a:normAutofit/>
          </a:bodyPr>
          <a:lstStyle/>
          <a:p>
            <a:r>
              <a:rPr lang="en-US" dirty="0"/>
              <a:t>To persist state across multiple tests, you can utilize Playwright's context and browser session management features.</a:t>
            </a:r>
          </a:p>
          <a:p>
            <a:r>
              <a:rPr lang="en-US" dirty="0"/>
              <a:t>By creating and reusing browser contexts, you can maintain a consistent state between tests, including authentication status and stored data.</a:t>
            </a:r>
          </a:p>
          <a:p>
            <a:r>
              <a:rPr lang="en-US" dirty="0"/>
              <a:t>Additionally, Playwright provides options for sharing state data between tests using environment variables, fixtures, or custom setup/teardown scripts.</a:t>
            </a:r>
            <a:endParaRPr lang="en-IN" dirty="0"/>
          </a:p>
        </p:txBody>
      </p:sp>
    </p:spTree>
    <p:extLst>
      <p:ext uri="{BB962C8B-B14F-4D97-AF65-F5344CB8AC3E}">
        <p14:creationId xmlns:p14="http://schemas.microsoft.com/office/powerpoint/2010/main" val="352870975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689-C62F-49BB-8D6B-623646BE8046}"/>
              </a:ext>
            </a:extLst>
          </p:cNvPr>
          <p:cNvSpPr>
            <a:spLocks noGrp="1"/>
          </p:cNvSpPr>
          <p:nvPr>
            <p:ph type="title"/>
          </p:nvPr>
        </p:nvSpPr>
        <p:spPr/>
        <p:txBody>
          <a:bodyPr/>
          <a:lstStyle/>
          <a:p>
            <a:r>
              <a:rPr lang="en-US" dirty="0"/>
              <a:t>Clearing State Between Tests:</a:t>
            </a:r>
            <a:br>
              <a:rPr lang="en-US" dirty="0"/>
            </a:br>
            <a:endParaRPr lang="en-IN" dirty="0"/>
          </a:p>
        </p:txBody>
      </p:sp>
      <p:sp>
        <p:nvSpPr>
          <p:cNvPr id="3" name="Content Placeholder 2">
            <a:extLst>
              <a:ext uri="{FF2B5EF4-FFF2-40B4-BE49-F238E27FC236}">
                <a16:creationId xmlns:a16="http://schemas.microsoft.com/office/drawing/2014/main" id="{BFEA23B8-3AD0-4C91-907A-5D332975D082}"/>
              </a:ext>
            </a:extLst>
          </p:cNvPr>
          <p:cNvSpPr>
            <a:spLocks noGrp="1"/>
          </p:cNvSpPr>
          <p:nvPr>
            <p:ph idx="1"/>
          </p:nvPr>
        </p:nvSpPr>
        <p:spPr/>
        <p:txBody>
          <a:bodyPr>
            <a:normAutofit/>
          </a:bodyPr>
          <a:lstStyle/>
          <a:p>
            <a:endParaRPr lang="en-US" dirty="0"/>
          </a:p>
          <a:p>
            <a:r>
              <a:rPr lang="en-US" dirty="0"/>
              <a:t>It's essential to clear any persisted state between tests to ensure test independence and avoid interference from previous test executions.</a:t>
            </a:r>
          </a:p>
          <a:p>
            <a:r>
              <a:rPr lang="en-US" dirty="0"/>
              <a:t>Playwright offers methods to reset browser contexts, clear cookies, and delete stored data programmatically before starting each test.</a:t>
            </a:r>
          </a:p>
          <a:p>
            <a:r>
              <a:rPr lang="en-US" dirty="0"/>
              <a:t>Proper state management practices help maintain test reliability and prevent unintended side effects caused by residual state from previous test runs.</a:t>
            </a:r>
            <a:endParaRPr lang="en-IN" dirty="0"/>
          </a:p>
        </p:txBody>
      </p:sp>
    </p:spTree>
    <p:extLst>
      <p:ext uri="{BB962C8B-B14F-4D97-AF65-F5344CB8AC3E}">
        <p14:creationId xmlns:p14="http://schemas.microsoft.com/office/powerpoint/2010/main" val="267814150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7703D-9C39-423B-8B8F-5C09C752ACE6}"/>
              </a:ext>
            </a:extLst>
          </p:cNvPr>
          <p:cNvSpPr>
            <a:spLocks noGrp="1"/>
          </p:cNvSpPr>
          <p:nvPr>
            <p:ph type="ctrTitle"/>
          </p:nvPr>
        </p:nvSpPr>
        <p:spPr/>
        <p:txBody>
          <a:bodyPr/>
          <a:lstStyle/>
          <a:p>
            <a:r>
              <a:rPr lang="en-IN" b="1" dirty="0"/>
              <a:t>Handling Login Sessions:</a:t>
            </a:r>
            <a:endParaRPr lang="en-IN" dirty="0"/>
          </a:p>
        </p:txBody>
      </p:sp>
      <p:sp>
        <p:nvSpPr>
          <p:cNvPr id="5" name="Subtitle 4">
            <a:extLst>
              <a:ext uri="{FF2B5EF4-FFF2-40B4-BE49-F238E27FC236}">
                <a16:creationId xmlns:a16="http://schemas.microsoft.com/office/drawing/2014/main" id="{04696D04-62E3-42D5-98DA-6AE801C48F3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8345194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B835-3854-46B6-8AD3-2F4F6DAA6DAD}"/>
              </a:ext>
            </a:extLst>
          </p:cNvPr>
          <p:cNvSpPr>
            <a:spLocks noGrp="1"/>
          </p:cNvSpPr>
          <p:nvPr>
            <p:ph type="title"/>
          </p:nvPr>
        </p:nvSpPr>
        <p:spPr/>
        <p:txBody>
          <a:bodyPr/>
          <a:lstStyle/>
          <a:p>
            <a:r>
              <a:rPr lang="en-US" dirty="0"/>
              <a:t>Automating Login Process:</a:t>
            </a:r>
            <a:br>
              <a:rPr lang="en-US" dirty="0"/>
            </a:br>
            <a:endParaRPr lang="en-IN" dirty="0"/>
          </a:p>
        </p:txBody>
      </p:sp>
      <p:sp>
        <p:nvSpPr>
          <p:cNvPr id="3" name="Content Placeholder 2">
            <a:extLst>
              <a:ext uri="{FF2B5EF4-FFF2-40B4-BE49-F238E27FC236}">
                <a16:creationId xmlns:a16="http://schemas.microsoft.com/office/drawing/2014/main" id="{AE44419D-1FFE-48C0-8EA1-797F5483F228}"/>
              </a:ext>
            </a:extLst>
          </p:cNvPr>
          <p:cNvSpPr>
            <a:spLocks noGrp="1"/>
          </p:cNvSpPr>
          <p:nvPr>
            <p:ph idx="1"/>
          </p:nvPr>
        </p:nvSpPr>
        <p:spPr/>
        <p:txBody>
          <a:bodyPr>
            <a:normAutofit/>
          </a:bodyPr>
          <a:lstStyle/>
          <a:p>
            <a:r>
              <a:rPr lang="en-US" dirty="0"/>
              <a:t>Playwright allows automation of login processes by interacting with login forms, input fields, and submit buttons.</a:t>
            </a:r>
          </a:p>
          <a:p>
            <a:r>
              <a:rPr lang="en-US" dirty="0"/>
              <a:t>You can use Playwright's </a:t>
            </a:r>
            <a:r>
              <a:rPr lang="en-US" dirty="0" err="1"/>
              <a:t>page.fill</a:t>
            </a:r>
            <a:r>
              <a:rPr lang="en-US" dirty="0"/>
              <a:t>() method to populate login form fields with username and password inputs.</a:t>
            </a:r>
          </a:p>
          <a:p>
            <a:r>
              <a:rPr lang="en-US" dirty="0"/>
              <a:t>Additionally, Playwright provides </a:t>
            </a:r>
            <a:r>
              <a:rPr lang="en-US" dirty="0" err="1"/>
              <a:t>page.click</a:t>
            </a:r>
            <a:r>
              <a:rPr lang="en-US" dirty="0"/>
              <a:t>() to submit login forms or trigger login actions.</a:t>
            </a:r>
            <a:endParaRPr lang="en-IN" dirty="0"/>
          </a:p>
        </p:txBody>
      </p:sp>
    </p:spTree>
    <p:extLst>
      <p:ext uri="{BB962C8B-B14F-4D97-AF65-F5344CB8AC3E}">
        <p14:creationId xmlns:p14="http://schemas.microsoft.com/office/powerpoint/2010/main" val="121460174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42D8-7989-4646-9FB5-0B920826C592}"/>
              </a:ext>
            </a:extLst>
          </p:cNvPr>
          <p:cNvSpPr>
            <a:spLocks noGrp="1"/>
          </p:cNvSpPr>
          <p:nvPr>
            <p:ph type="title"/>
          </p:nvPr>
        </p:nvSpPr>
        <p:spPr/>
        <p:txBody>
          <a:bodyPr/>
          <a:lstStyle/>
          <a:p>
            <a:r>
              <a:rPr lang="en-US" dirty="0"/>
              <a:t>Handling Authentication Tokens:</a:t>
            </a:r>
            <a:br>
              <a:rPr lang="en-US" dirty="0"/>
            </a:br>
            <a:endParaRPr lang="en-IN" dirty="0"/>
          </a:p>
        </p:txBody>
      </p:sp>
      <p:sp>
        <p:nvSpPr>
          <p:cNvPr id="3" name="Content Placeholder 2">
            <a:extLst>
              <a:ext uri="{FF2B5EF4-FFF2-40B4-BE49-F238E27FC236}">
                <a16:creationId xmlns:a16="http://schemas.microsoft.com/office/drawing/2014/main" id="{8021F927-E692-4B9F-AE18-A2BE49D33FCD}"/>
              </a:ext>
            </a:extLst>
          </p:cNvPr>
          <p:cNvSpPr>
            <a:spLocks noGrp="1"/>
          </p:cNvSpPr>
          <p:nvPr>
            <p:ph idx="1"/>
          </p:nvPr>
        </p:nvSpPr>
        <p:spPr/>
        <p:txBody>
          <a:bodyPr>
            <a:normAutofit lnSpcReduction="10000"/>
          </a:bodyPr>
          <a:lstStyle/>
          <a:p>
            <a:endParaRPr lang="en-US" dirty="0"/>
          </a:p>
          <a:p>
            <a:endParaRPr lang="en-US" dirty="0"/>
          </a:p>
          <a:p>
            <a:r>
              <a:rPr lang="en-US" dirty="0"/>
              <a:t>For applications using token-based authentication (e.g., JWT tokens), Playwright enables fetching and storing tokens from APIs or responses.</a:t>
            </a:r>
          </a:p>
          <a:p>
            <a:r>
              <a:rPr lang="en-US" dirty="0"/>
              <a:t>You can extract authentication tokens from responses using Playwright's interception capabilities and store them for subsequent requests.</a:t>
            </a:r>
          </a:p>
          <a:p>
            <a:r>
              <a:rPr lang="en-US" dirty="0"/>
              <a:t>Playwright also supports adding authentication headers to requests using </a:t>
            </a:r>
            <a:r>
              <a:rPr lang="en-US" dirty="0" err="1"/>
              <a:t>page.setExtraHTTPHeaders</a:t>
            </a:r>
            <a:r>
              <a:rPr lang="en-US" dirty="0"/>
              <a:t>() to maintain authenticated sessions.</a:t>
            </a:r>
            <a:endParaRPr lang="en-IN" dirty="0"/>
          </a:p>
        </p:txBody>
      </p:sp>
    </p:spTree>
    <p:extLst>
      <p:ext uri="{BB962C8B-B14F-4D97-AF65-F5344CB8AC3E}">
        <p14:creationId xmlns:p14="http://schemas.microsoft.com/office/powerpoint/2010/main" val="273564755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8EF4-C52F-45B1-96C6-D4CA55944912}"/>
              </a:ext>
            </a:extLst>
          </p:cNvPr>
          <p:cNvSpPr>
            <a:spLocks noGrp="1"/>
          </p:cNvSpPr>
          <p:nvPr>
            <p:ph type="title"/>
          </p:nvPr>
        </p:nvSpPr>
        <p:spPr/>
        <p:txBody>
          <a:bodyPr/>
          <a:lstStyle/>
          <a:p>
            <a:r>
              <a:rPr lang="en-US" dirty="0"/>
              <a:t>Managing Session Cookies:</a:t>
            </a:r>
            <a:br>
              <a:rPr lang="en-US" dirty="0"/>
            </a:br>
            <a:endParaRPr lang="en-IN" dirty="0"/>
          </a:p>
        </p:txBody>
      </p:sp>
      <p:sp>
        <p:nvSpPr>
          <p:cNvPr id="3" name="Content Placeholder 2">
            <a:extLst>
              <a:ext uri="{FF2B5EF4-FFF2-40B4-BE49-F238E27FC236}">
                <a16:creationId xmlns:a16="http://schemas.microsoft.com/office/drawing/2014/main" id="{70C74E9F-EC5D-4FF5-99CA-8E21099A4CDE}"/>
              </a:ext>
            </a:extLst>
          </p:cNvPr>
          <p:cNvSpPr>
            <a:spLocks noGrp="1"/>
          </p:cNvSpPr>
          <p:nvPr>
            <p:ph idx="1"/>
          </p:nvPr>
        </p:nvSpPr>
        <p:spPr/>
        <p:txBody>
          <a:bodyPr>
            <a:normAutofit/>
          </a:bodyPr>
          <a:lstStyle/>
          <a:p>
            <a:endParaRPr lang="en-US" dirty="0"/>
          </a:p>
          <a:p>
            <a:r>
              <a:rPr lang="en-US" dirty="0"/>
              <a:t>Session management involves handling session cookies to maintain authenticated states between requests.</a:t>
            </a:r>
          </a:p>
          <a:p>
            <a:r>
              <a:rPr lang="en-US" dirty="0"/>
              <a:t>Playwright offers methods like </a:t>
            </a:r>
            <a:r>
              <a:rPr lang="en-US" dirty="0" err="1"/>
              <a:t>page.cookies</a:t>
            </a:r>
            <a:r>
              <a:rPr lang="en-US" dirty="0"/>
              <a:t>() to get current session cookies, </a:t>
            </a:r>
            <a:r>
              <a:rPr lang="en-US" dirty="0" err="1"/>
              <a:t>page.setCookies</a:t>
            </a:r>
            <a:r>
              <a:rPr lang="en-US" dirty="0"/>
              <a:t>() to set cookies, and </a:t>
            </a:r>
            <a:r>
              <a:rPr lang="en-US" dirty="0" err="1"/>
              <a:t>page.clearCookies</a:t>
            </a:r>
            <a:r>
              <a:rPr lang="en-US" dirty="0"/>
              <a:t>() to clear session cookies.</a:t>
            </a:r>
          </a:p>
          <a:p>
            <a:r>
              <a:rPr lang="en-US" dirty="0"/>
              <a:t>By managing session cookies, you can maintain the logged-in state across multiple tests or interactions within a test scenario.</a:t>
            </a:r>
            <a:endParaRPr lang="en-IN" dirty="0"/>
          </a:p>
        </p:txBody>
      </p:sp>
    </p:spTree>
    <p:extLst>
      <p:ext uri="{BB962C8B-B14F-4D97-AF65-F5344CB8AC3E}">
        <p14:creationId xmlns:p14="http://schemas.microsoft.com/office/powerpoint/2010/main" val="183362833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FA9F-EC94-4FC5-9A76-9E9F423C31DC}"/>
              </a:ext>
            </a:extLst>
          </p:cNvPr>
          <p:cNvSpPr>
            <a:spLocks noGrp="1"/>
          </p:cNvSpPr>
          <p:nvPr>
            <p:ph type="title"/>
          </p:nvPr>
        </p:nvSpPr>
        <p:spPr/>
        <p:txBody>
          <a:bodyPr/>
          <a:lstStyle/>
          <a:p>
            <a:r>
              <a:rPr lang="en-US" dirty="0"/>
              <a:t>Persisting Login State Across Tests:</a:t>
            </a:r>
            <a:br>
              <a:rPr lang="en-US" dirty="0"/>
            </a:br>
            <a:endParaRPr lang="en-IN" dirty="0"/>
          </a:p>
        </p:txBody>
      </p:sp>
      <p:sp>
        <p:nvSpPr>
          <p:cNvPr id="3" name="Content Placeholder 2">
            <a:extLst>
              <a:ext uri="{FF2B5EF4-FFF2-40B4-BE49-F238E27FC236}">
                <a16:creationId xmlns:a16="http://schemas.microsoft.com/office/drawing/2014/main" id="{29D2460A-69C0-4DBA-B329-8F13A4DA7884}"/>
              </a:ext>
            </a:extLst>
          </p:cNvPr>
          <p:cNvSpPr>
            <a:spLocks noGrp="1"/>
          </p:cNvSpPr>
          <p:nvPr>
            <p:ph idx="1"/>
          </p:nvPr>
        </p:nvSpPr>
        <p:spPr/>
        <p:txBody>
          <a:bodyPr>
            <a:normAutofit/>
          </a:bodyPr>
          <a:lstStyle/>
          <a:p>
            <a:r>
              <a:rPr lang="en-US" dirty="0"/>
              <a:t>To persist login state across multiple tests, you can reuse browser contexts or establish a global login session.</a:t>
            </a:r>
          </a:p>
          <a:p>
            <a:r>
              <a:rPr lang="en-US" dirty="0"/>
              <a:t>By creating a shared browser context or using environment variables, you can ensure that subsequent tests inherit the logged-in state.</a:t>
            </a:r>
          </a:p>
          <a:p>
            <a:r>
              <a:rPr lang="en-US" dirty="0"/>
              <a:t>Proper session management practices help maintain test reliability and prevent repeated login actions in each test, improving test efficiency.</a:t>
            </a:r>
            <a:endParaRPr lang="en-IN" dirty="0"/>
          </a:p>
        </p:txBody>
      </p:sp>
    </p:spTree>
    <p:extLst>
      <p:ext uri="{BB962C8B-B14F-4D97-AF65-F5344CB8AC3E}">
        <p14:creationId xmlns:p14="http://schemas.microsoft.com/office/powerpoint/2010/main" val="3618256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188D-70DB-4D52-A372-0BAB9A692C2C}"/>
              </a:ext>
            </a:extLst>
          </p:cNvPr>
          <p:cNvSpPr>
            <a:spLocks noGrp="1"/>
          </p:cNvSpPr>
          <p:nvPr>
            <p:ph type="title"/>
          </p:nvPr>
        </p:nvSpPr>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2B233259-9020-4749-A8D6-5E719CFA61F5}"/>
              </a:ext>
            </a:extLst>
          </p:cNvPr>
          <p:cNvSpPr>
            <a:spLocks noGrp="1"/>
          </p:cNvSpPr>
          <p:nvPr>
            <p:ph idx="1"/>
          </p:nvPr>
        </p:nvSpPr>
        <p:spPr/>
        <p:txBody>
          <a:bodyPr>
            <a:normAutofit fontScale="85000" lnSpcReduction="10000"/>
          </a:bodyPr>
          <a:lstStyle/>
          <a:p>
            <a:r>
              <a:rPr lang="en-US" b="1" dirty="0"/>
              <a:t>Headless and Headful Mode:</a:t>
            </a:r>
            <a:r>
              <a:rPr lang="en-US" dirty="0"/>
              <a:t> It supports both headless and headful modes, allowing tests to run in the background (headless) or with a visible browser window (headful), depending on the testing requirements.</a:t>
            </a:r>
          </a:p>
          <a:p>
            <a:r>
              <a:rPr lang="en-US" b="1" dirty="0"/>
              <a:t>Parallel Execution:</a:t>
            </a:r>
            <a:r>
              <a:rPr lang="en-US" dirty="0"/>
              <a:t> Playwright enables parallel execution of tests across multiple browsers and devices, optimizing test execution time and improving overall efficiency.</a:t>
            </a:r>
          </a:p>
          <a:p>
            <a:r>
              <a:rPr lang="en-US" b="1" dirty="0" err="1"/>
              <a:t>DevTools</a:t>
            </a:r>
            <a:r>
              <a:rPr lang="en-US" b="1" dirty="0"/>
              <a:t> Integration:</a:t>
            </a:r>
            <a:r>
              <a:rPr lang="en-US" dirty="0"/>
              <a:t> It offers seamless integration with browser </a:t>
            </a:r>
            <a:r>
              <a:rPr lang="en-US" dirty="0" err="1"/>
              <a:t>DevTools</a:t>
            </a:r>
            <a:r>
              <a:rPr lang="en-US" dirty="0"/>
              <a:t>, allowing developers to debug and inspect test execution, analyze performance metrics, and troubleshoot issues effectively.</a:t>
            </a:r>
          </a:p>
          <a:p>
            <a:r>
              <a:rPr lang="en-US" b="1" dirty="0"/>
              <a:t>Community and Ecosystem:</a:t>
            </a:r>
            <a:r>
              <a:rPr lang="en-US" dirty="0"/>
              <a:t> Playwright boasts a growing community of developers and contributors, along with an expanding ecosystem of plugins, integrations, and resources to support testing needs.</a:t>
            </a:r>
          </a:p>
          <a:p>
            <a:endParaRPr lang="en-IN" dirty="0"/>
          </a:p>
        </p:txBody>
      </p:sp>
    </p:spTree>
    <p:extLst>
      <p:ext uri="{BB962C8B-B14F-4D97-AF65-F5344CB8AC3E}">
        <p14:creationId xmlns:p14="http://schemas.microsoft.com/office/powerpoint/2010/main" val="350678766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35F0-F3B9-422E-BBF4-C50A33EFFEAB}"/>
              </a:ext>
            </a:extLst>
          </p:cNvPr>
          <p:cNvSpPr>
            <a:spLocks noGrp="1"/>
          </p:cNvSpPr>
          <p:nvPr>
            <p:ph type="title"/>
          </p:nvPr>
        </p:nvSpPr>
        <p:spPr/>
        <p:txBody>
          <a:bodyPr/>
          <a:lstStyle/>
          <a:p>
            <a:r>
              <a:rPr lang="en-US" dirty="0"/>
              <a:t>Clearing Login Sessions Between Tests:</a:t>
            </a:r>
            <a:br>
              <a:rPr lang="en-US" dirty="0"/>
            </a:br>
            <a:endParaRPr lang="en-IN" dirty="0"/>
          </a:p>
        </p:txBody>
      </p:sp>
      <p:sp>
        <p:nvSpPr>
          <p:cNvPr id="3" name="Content Placeholder 2">
            <a:extLst>
              <a:ext uri="{FF2B5EF4-FFF2-40B4-BE49-F238E27FC236}">
                <a16:creationId xmlns:a16="http://schemas.microsoft.com/office/drawing/2014/main" id="{CD040C1A-C257-4C6C-A8EB-44EE40379F90}"/>
              </a:ext>
            </a:extLst>
          </p:cNvPr>
          <p:cNvSpPr>
            <a:spLocks noGrp="1"/>
          </p:cNvSpPr>
          <p:nvPr>
            <p:ph idx="1"/>
          </p:nvPr>
        </p:nvSpPr>
        <p:spPr/>
        <p:txBody>
          <a:bodyPr>
            <a:normAutofit/>
          </a:bodyPr>
          <a:lstStyle/>
          <a:p>
            <a:r>
              <a:rPr lang="en-US" dirty="0"/>
              <a:t>It's essential to clear login sessions between tests to ensure test independence and avoid interference from previous login states.</a:t>
            </a:r>
          </a:p>
          <a:p>
            <a:r>
              <a:rPr lang="en-US" dirty="0"/>
              <a:t>Playwright provides methods to reset browser contexts or clear session cookies programmatically before starting each test.</a:t>
            </a:r>
          </a:p>
          <a:p>
            <a:r>
              <a:rPr lang="en-US" dirty="0"/>
              <a:t>Clearing login sessions helps prevent unintended side effects caused by residual session data from previous test runs.</a:t>
            </a:r>
          </a:p>
          <a:p>
            <a:endParaRPr lang="en-IN" dirty="0"/>
          </a:p>
        </p:txBody>
      </p:sp>
    </p:spTree>
    <p:extLst>
      <p:ext uri="{BB962C8B-B14F-4D97-AF65-F5344CB8AC3E}">
        <p14:creationId xmlns:p14="http://schemas.microsoft.com/office/powerpoint/2010/main" val="290012138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ED2EF-C354-43DA-A839-2182796271E5}"/>
              </a:ext>
            </a:extLst>
          </p:cNvPr>
          <p:cNvSpPr>
            <a:spLocks noGrp="1"/>
          </p:cNvSpPr>
          <p:nvPr>
            <p:ph type="ctrTitle"/>
          </p:nvPr>
        </p:nvSpPr>
        <p:spPr/>
        <p:txBody>
          <a:bodyPr>
            <a:normAutofit fontScale="90000"/>
          </a:bodyPr>
          <a:lstStyle/>
          <a:p>
            <a:r>
              <a:rPr lang="en-US" dirty="0"/>
              <a:t>Using context storage for state reuse</a:t>
            </a:r>
            <a:endParaRPr lang="en-IN" dirty="0"/>
          </a:p>
        </p:txBody>
      </p:sp>
      <p:sp>
        <p:nvSpPr>
          <p:cNvPr id="5" name="Subtitle 4">
            <a:extLst>
              <a:ext uri="{FF2B5EF4-FFF2-40B4-BE49-F238E27FC236}">
                <a16:creationId xmlns:a16="http://schemas.microsoft.com/office/drawing/2014/main" id="{D605458B-813F-4AAD-9B4C-E81928B706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00556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742-6DD3-4A03-808F-729E6E45F64B}"/>
              </a:ext>
            </a:extLst>
          </p:cNvPr>
          <p:cNvSpPr>
            <a:spLocks noGrp="1"/>
          </p:cNvSpPr>
          <p:nvPr>
            <p:ph type="title"/>
          </p:nvPr>
        </p:nvSpPr>
        <p:spPr/>
        <p:txBody>
          <a:bodyPr/>
          <a:lstStyle/>
          <a:p>
            <a:r>
              <a:rPr lang="en-US" dirty="0"/>
              <a:t>Context Storage Overview:</a:t>
            </a:r>
            <a:endParaRPr lang="en-IN" dirty="0"/>
          </a:p>
        </p:txBody>
      </p:sp>
      <p:sp>
        <p:nvSpPr>
          <p:cNvPr id="3" name="Content Placeholder 2">
            <a:extLst>
              <a:ext uri="{FF2B5EF4-FFF2-40B4-BE49-F238E27FC236}">
                <a16:creationId xmlns:a16="http://schemas.microsoft.com/office/drawing/2014/main" id="{07847863-8B08-4B79-8233-DA756FA74B50}"/>
              </a:ext>
            </a:extLst>
          </p:cNvPr>
          <p:cNvSpPr>
            <a:spLocks noGrp="1"/>
          </p:cNvSpPr>
          <p:nvPr>
            <p:ph idx="1"/>
          </p:nvPr>
        </p:nvSpPr>
        <p:spPr/>
        <p:txBody>
          <a:bodyPr/>
          <a:lstStyle/>
          <a:p>
            <a:endParaRPr lang="en-US" dirty="0"/>
          </a:p>
          <a:p>
            <a:r>
              <a:rPr lang="en-US" dirty="0"/>
              <a:t>Playwright allows storing and sharing data across browser contexts using context storage.</a:t>
            </a:r>
          </a:p>
          <a:p>
            <a:r>
              <a:rPr lang="en-US" dirty="0"/>
              <a:t>Context storage provides a mechanism for persisting data between test runs within the same browser context.</a:t>
            </a:r>
            <a:endParaRPr lang="en-IN" dirty="0"/>
          </a:p>
        </p:txBody>
      </p:sp>
    </p:spTree>
    <p:extLst>
      <p:ext uri="{BB962C8B-B14F-4D97-AF65-F5344CB8AC3E}">
        <p14:creationId xmlns:p14="http://schemas.microsoft.com/office/powerpoint/2010/main" val="35502901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DE4-84ED-4950-BB39-C0E3FD9EA120}"/>
              </a:ext>
            </a:extLst>
          </p:cNvPr>
          <p:cNvSpPr>
            <a:spLocks noGrp="1"/>
          </p:cNvSpPr>
          <p:nvPr>
            <p:ph type="title"/>
          </p:nvPr>
        </p:nvSpPr>
        <p:spPr/>
        <p:txBody>
          <a:bodyPr/>
          <a:lstStyle/>
          <a:p>
            <a:r>
              <a:rPr lang="en-US" dirty="0"/>
              <a:t>Storing State Data:</a:t>
            </a:r>
            <a:br>
              <a:rPr lang="en-US" dirty="0"/>
            </a:br>
            <a:endParaRPr lang="en-IN" dirty="0"/>
          </a:p>
        </p:txBody>
      </p:sp>
      <p:sp>
        <p:nvSpPr>
          <p:cNvPr id="3" name="Content Placeholder 2">
            <a:extLst>
              <a:ext uri="{FF2B5EF4-FFF2-40B4-BE49-F238E27FC236}">
                <a16:creationId xmlns:a16="http://schemas.microsoft.com/office/drawing/2014/main" id="{9DC2921D-0CC8-4A26-9D53-76D151F42D0D}"/>
              </a:ext>
            </a:extLst>
          </p:cNvPr>
          <p:cNvSpPr>
            <a:spLocks noGrp="1"/>
          </p:cNvSpPr>
          <p:nvPr>
            <p:ph idx="1"/>
          </p:nvPr>
        </p:nvSpPr>
        <p:spPr/>
        <p:txBody>
          <a:bodyPr/>
          <a:lstStyle/>
          <a:p>
            <a:endParaRPr lang="en-US" dirty="0"/>
          </a:p>
          <a:p>
            <a:r>
              <a:rPr lang="en-US" dirty="0"/>
              <a:t>You can use context storage to store various types of data, including authentication tokens, user preferences, or application settings.</a:t>
            </a:r>
          </a:p>
          <a:p>
            <a:r>
              <a:rPr lang="en-US" dirty="0"/>
              <a:t>Playwright provides methods like </a:t>
            </a:r>
            <a:r>
              <a:rPr lang="en-US" dirty="0" err="1"/>
              <a:t>context.storageState</a:t>
            </a:r>
            <a:r>
              <a:rPr lang="en-US" dirty="0"/>
              <a:t>() to capture the current state of the context and </a:t>
            </a:r>
            <a:r>
              <a:rPr lang="en-US" dirty="0" err="1"/>
              <a:t>context.setStorageState</a:t>
            </a:r>
            <a:r>
              <a:rPr lang="en-US" dirty="0"/>
              <a:t>() to set stored state data.</a:t>
            </a:r>
            <a:endParaRPr lang="en-IN" dirty="0"/>
          </a:p>
        </p:txBody>
      </p:sp>
    </p:spTree>
    <p:extLst>
      <p:ext uri="{BB962C8B-B14F-4D97-AF65-F5344CB8AC3E}">
        <p14:creationId xmlns:p14="http://schemas.microsoft.com/office/powerpoint/2010/main" val="293359489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D13-1D4A-484B-A256-C88D6903098A}"/>
              </a:ext>
            </a:extLst>
          </p:cNvPr>
          <p:cNvSpPr>
            <a:spLocks noGrp="1"/>
          </p:cNvSpPr>
          <p:nvPr>
            <p:ph type="title"/>
          </p:nvPr>
        </p:nvSpPr>
        <p:spPr/>
        <p:txBody>
          <a:bodyPr/>
          <a:lstStyle/>
          <a:p>
            <a:r>
              <a:rPr lang="en-US" dirty="0"/>
              <a:t>Reusing State Data Across Tests:</a:t>
            </a:r>
            <a:br>
              <a:rPr lang="en-US" dirty="0"/>
            </a:br>
            <a:endParaRPr lang="en-IN" dirty="0"/>
          </a:p>
        </p:txBody>
      </p:sp>
      <p:sp>
        <p:nvSpPr>
          <p:cNvPr id="3" name="Content Placeholder 2">
            <a:extLst>
              <a:ext uri="{FF2B5EF4-FFF2-40B4-BE49-F238E27FC236}">
                <a16:creationId xmlns:a16="http://schemas.microsoft.com/office/drawing/2014/main" id="{3A7CEED5-65C8-4F50-8688-943407735CC3}"/>
              </a:ext>
            </a:extLst>
          </p:cNvPr>
          <p:cNvSpPr>
            <a:spLocks noGrp="1"/>
          </p:cNvSpPr>
          <p:nvPr>
            <p:ph idx="1"/>
          </p:nvPr>
        </p:nvSpPr>
        <p:spPr/>
        <p:txBody>
          <a:bodyPr/>
          <a:lstStyle/>
          <a:p>
            <a:endParaRPr lang="en-US" dirty="0"/>
          </a:p>
          <a:p>
            <a:r>
              <a:rPr lang="en-US" dirty="0"/>
              <a:t>By storing state data in context storage, you can reuse it across multiple tests within the same browser context.</a:t>
            </a:r>
          </a:p>
          <a:p>
            <a:r>
              <a:rPr lang="en-US" dirty="0"/>
              <a:t>Reusing state data eliminates the need to repeat setup steps or login actions in each test, improving test efficiency and reducing execution time.</a:t>
            </a:r>
            <a:endParaRPr lang="en-IN" dirty="0"/>
          </a:p>
        </p:txBody>
      </p:sp>
    </p:spTree>
    <p:extLst>
      <p:ext uri="{BB962C8B-B14F-4D97-AF65-F5344CB8AC3E}">
        <p14:creationId xmlns:p14="http://schemas.microsoft.com/office/powerpoint/2010/main" val="161846206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0D95-3000-46FD-83CA-62CAA999DF4F}"/>
              </a:ext>
            </a:extLst>
          </p:cNvPr>
          <p:cNvSpPr>
            <a:spLocks noGrp="1"/>
          </p:cNvSpPr>
          <p:nvPr>
            <p:ph type="title"/>
          </p:nvPr>
        </p:nvSpPr>
        <p:spPr/>
        <p:txBody>
          <a:bodyPr/>
          <a:lstStyle/>
          <a:p>
            <a:r>
              <a:rPr lang="en-US" dirty="0"/>
              <a:t>Maintaining Test Independence:</a:t>
            </a:r>
            <a:br>
              <a:rPr lang="en-US" dirty="0"/>
            </a:br>
            <a:endParaRPr lang="en-IN" dirty="0"/>
          </a:p>
        </p:txBody>
      </p:sp>
      <p:sp>
        <p:nvSpPr>
          <p:cNvPr id="3" name="Content Placeholder 2">
            <a:extLst>
              <a:ext uri="{FF2B5EF4-FFF2-40B4-BE49-F238E27FC236}">
                <a16:creationId xmlns:a16="http://schemas.microsoft.com/office/drawing/2014/main" id="{DE3A459C-2D5C-41CC-8CE1-9D1D3961EDA6}"/>
              </a:ext>
            </a:extLst>
          </p:cNvPr>
          <p:cNvSpPr>
            <a:spLocks noGrp="1"/>
          </p:cNvSpPr>
          <p:nvPr>
            <p:ph idx="1"/>
          </p:nvPr>
        </p:nvSpPr>
        <p:spPr/>
        <p:txBody>
          <a:bodyPr/>
          <a:lstStyle/>
          <a:p>
            <a:endParaRPr lang="en-US" dirty="0"/>
          </a:p>
          <a:p>
            <a:r>
              <a:rPr lang="en-US" dirty="0"/>
              <a:t>It's essential to ensure that tests remain independent and isolated, even when reusing state data from context storage.</a:t>
            </a:r>
          </a:p>
          <a:p>
            <a:r>
              <a:rPr lang="en-US" dirty="0"/>
              <a:t>Playwright allows creating new browser contexts for each test or clearing existing context storage to maintain test independence and prevent interference between tests.</a:t>
            </a:r>
            <a:endParaRPr lang="en-IN" dirty="0"/>
          </a:p>
        </p:txBody>
      </p:sp>
    </p:spTree>
    <p:extLst>
      <p:ext uri="{BB962C8B-B14F-4D97-AF65-F5344CB8AC3E}">
        <p14:creationId xmlns:p14="http://schemas.microsoft.com/office/powerpoint/2010/main" val="7488712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51D5-6070-4840-9F0A-F076B70DE4D2}"/>
              </a:ext>
            </a:extLst>
          </p:cNvPr>
          <p:cNvSpPr>
            <a:spLocks noGrp="1"/>
          </p:cNvSpPr>
          <p:nvPr>
            <p:ph type="title"/>
          </p:nvPr>
        </p:nvSpPr>
        <p:spPr/>
        <p:txBody>
          <a:bodyPr/>
          <a:lstStyle/>
          <a:p>
            <a:r>
              <a:rPr lang="en-US" dirty="0"/>
              <a:t>Sharing State Across Scenarios:</a:t>
            </a:r>
            <a:br>
              <a:rPr lang="en-US" dirty="0"/>
            </a:br>
            <a:endParaRPr lang="en-IN" dirty="0"/>
          </a:p>
        </p:txBody>
      </p:sp>
      <p:sp>
        <p:nvSpPr>
          <p:cNvPr id="3" name="Content Placeholder 2">
            <a:extLst>
              <a:ext uri="{FF2B5EF4-FFF2-40B4-BE49-F238E27FC236}">
                <a16:creationId xmlns:a16="http://schemas.microsoft.com/office/drawing/2014/main" id="{D869D1FF-9138-489B-93E3-6E61E15B5367}"/>
              </a:ext>
            </a:extLst>
          </p:cNvPr>
          <p:cNvSpPr>
            <a:spLocks noGrp="1"/>
          </p:cNvSpPr>
          <p:nvPr>
            <p:ph idx="1"/>
          </p:nvPr>
        </p:nvSpPr>
        <p:spPr/>
        <p:txBody>
          <a:bodyPr/>
          <a:lstStyle/>
          <a:p>
            <a:endParaRPr lang="en-US" dirty="0"/>
          </a:p>
          <a:p>
            <a:endParaRPr lang="en-US" dirty="0"/>
          </a:p>
          <a:p>
            <a:r>
              <a:rPr lang="en-US" dirty="0"/>
              <a:t>Context storage enables sharing state data not only within individual tests but also across different test scenarios or test suites.</a:t>
            </a:r>
          </a:p>
          <a:p>
            <a:r>
              <a:rPr lang="en-US" dirty="0"/>
              <a:t>By storing commonly used data centrally in context storage, you can ensure consistency and streamline test execution across various scenarios.</a:t>
            </a:r>
            <a:endParaRPr lang="en-IN" dirty="0"/>
          </a:p>
        </p:txBody>
      </p:sp>
    </p:spTree>
    <p:extLst>
      <p:ext uri="{BB962C8B-B14F-4D97-AF65-F5344CB8AC3E}">
        <p14:creationId xmlns:p14="http://schemas.microsoft.com/office/powerpoint/2010/main" val="75599656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D87E-B84E-4314-BDF1-7CB583BF4A75}"/>
              </a:ext>
            </a:extLst>
          </p:cNvPr>
          <p:cNvSpPr>
            <a:spLocks noGrp="1"/>
          </p:cNvSpPr>
          <p:nvPr>
            <p:ph type="title"/>
          </p:nvPr>
        </p:nvSpPr>
        <p:spPr/>
        <p:txBody>
          <a:bodyPr/>
          <a:lstStyle/>
          <a:p>
            <a:r>
              <a:rPr lang="en-US" dirty="0"/>
              <a:t>Resetting State Between Tests:</a:t>
            </a:r>
            <a:br>
              <a:rPr lang="en-US" dirty="0"/>
            </a:br>
            <a:endParaRPr lang="en-IN" dirty="0"/>
          </a:p>
        </p:txBody>
      </p:sp>
      <p:sp>
        <p:nvSpPr>
          <p:cNvPr id="3" name="Content Placeholder 2">
            <a:extLst>
              <a:ext uri="{FF2B5EF4-FFF2-40B4-BE49-F238E27FC236}">
                <a16:creationId xmlns:a16="http://schemas.microsoft.com/office/drawing/2014/main" id="{AFD2D0C0-4014-4F7A-A935-E639C0EAE594}"/>
              </a:ext>
            </a:extLst>
          </p:cNvPr>
          <p:cNvSpPr>
            <a:spLocks noGrp="1"/>
          </p:cNvSpPr>
          <p:nvPr>
            <p:ph idx="1"/>
          </p:nvPr>
        </p:nvSpPr>
        <p:spPr/>
        <p:txBody>
          <a:bodyPr/>
          <a:lstStyle/>
          <a:p>
            <a:endParaRPr lang="en-US" dirty="0"/>
          </a:p>
          <a:p>
            <a:r>
              <a:rPr lang="en-US" dirty="0"/>
              <a:t>To prevent unintended side effects or dependencies between tests, it's crucial to reset context storage between test runs.</a:t>
            </a:r>
          </a:p>
          <a:p>
            <a:r>
              <a:rPr lang="en-US" dirty="0"/>
              <a:t>Playwright provides methods to clear context storage or reset browser contexts programmatically before starting each test, ensuring a clean state for each test run.</a:t>
            </a:r>
            <a:endParaRPr lang="en-IN" dirty="0"/>
          </a:p>
        </p:txBody>
      </p:sp>
    </p:spTree>
    <p:extLst>
      <p:ext uri="{BB962C8B-B14F-4D97-AF65-F5344CB8AC3E}">
        <p14:creationId xmlns:p14="http://schemas.microsoft.com/office/powerpoint/2010/main" val="291882263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C91-3FBD-4FB8-94AF-C84E7B7AC743}"/>
              </a:ext>
            </a:extLst>
          </p:cNvPr>
          <p:cNvSpPr>
            <a:spLocks noGrp="1"/>
          </p:cNvSpPr>
          <p:nvPr>
            <p:ph type="title"/>
          </p:nvPr>
        </p:nvSpPr>
        <p:spPr/>
        <p:txBody>
          <a:bodyPr>
            <a:normAutofit fontScale="90000"/>
          </a:bodyPr>
          <a:lstStyle/>
          <a:p>
            <a:r>
              <a:rPr lang="en-US" dirty="0"/>
              <a:t>Quiz - Authentication and State Management:</a:t>
            </a:r>
            <a:br>
              <a:rPr lang="en-US" dirty="0"/>
            </a:br>
            <a:endParaRPr lang="en-IN" dirty="0"/>
          </a:p>
        </p:txBody>
      </p:sp>
      <p:sp>
        <p:nvSpPr>
          <p:cNvPr id="3" name="Content Placeholder 2">
            <a:extLst>
              <a:ext uri="{FF2B5EF4-FFF2-40B4-BE49-F238E27FC236}">
                <a16:creationId xmlns:a16="http://schemas.microsoft.com/office/drawing/2014/main" id="{93EC24E3-62E6-4C19-BBD8-EA44252B9970}"/>
              </a:ext>
            </a:extLst>
          </p:cNvPr>
          <p:cNvSpPr>
            <a:spLocks noGrp="1"/>
          </p:cNvSpPr>
          <p:nvPr>
            <p:ph idx="1"/>
          </p:nvPr>
        </p:nvSpPr>
        <p:spPr/>
        <p:txBody>
          <a:bodyPr/>
          <a:lstStyle/>
          <a:p>
            <a:endParaRPr lang="en-US" dirty="0"/>
          </a:p>
          <a:p>
            <a:r>
              <a:rPr lang="en-US" dirty="0"/>
              <a:t>Question: What are the primary challenges associated with authentication and state management in automated testing?</a:t>
            </a:r>
          </a:p>
          <a:p>
            <a:r>
              <a:rPr lang="en-US" dirty="0"/>
              <a:t>Answer: The primary challenges include handling login sessions, maintaining user authentication state across tests, and ensuring secure storage and retrieval of sensitive credentials.</a:t>
            </a:r>
            <a:endParaRPr lang="en-IN" dirty="0"/>
          </a:p>
        </p:txBody>
      </p:sp>
    </p:spTree>
    <p:extLst>
      <p:ext uri="{BB962C8B-B14F-4D97-AF65-F5344CB8AC3E}">
        <p14:creationId xmlns:p14="http://schemas.microsoft.com/office/powerpoint/2010/main" val="36397360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B554-CF02-44AD-9351-53E7EB007792}"/>
              </a:ext>
            </a:extLst>
          </p:cNvPr>
          <p:cNvSpPr>
            <a:spLocks noGrp="1"/>
          </p:cNvSpPr>
          <p:nvPr>
            <p:ph type="title"/>
          </p:nvPr>
        </p:nvSpPr>
        <p:spPr/>
        <p:txBody>
          <a:bodyPr/>
          <a:lstStyle/>
          <a:p>
            <a:r>
              <a:rPr lang="en-US" dirty="0"/>
              <a:t>Quiz - Handling Login Sessions:</a:t>
            </a:r>
            <a:br>
              <a:rPr lang="en-US" dirty="0"/>
            </a:br>
            <a:endParaRPr lang="en-IN" dirty="0"/>
          </a:p>
        </p:txBody>
      </p:sp>
      <p:sp>
        <p:nvSpPr>
          <p:cNvPr id="3" name="Content Placeholder 2">
            <a:extLst>
              <a:ext uri="{FF2B5EF4-FFF2-40B4-BE49-F238E27FC236}">
                <a16:creationId xmlns:a16="http://schemas.microsoft.com/office/drawing/2014/main" id="{BD953FF8-BEA4-4EB1-BA8B-9019F56E1DA2}"/>
              </a:ext>
            </a:extLst>
          </p:cNvPr>
          <p:cNvSpPr>
            <a:spLocks noGrp="1"/>
          </p:cNvSpPr>
          <p:nvPr>
            <p:ph idx="1"/>
          </p:nvPr>
        </p:nvSpPr>
        <p:spPr/>
        <p:txBody>
          <a:bodyPr/>
          <a:lstStyle/>
          <a:p>
            <a:endParaRPr lang="en-US" dirty="0"/>
          </a:p>
          <a:p>
            <a:endParaRPr lang="en-US" dirty="0"/>
          </a:p>
          <a:p>
            <a:r>
              <a:rPr lang="en-US" dirty="0"/>
              <a:t>Question: How can automated tests effectively handle login sessions in web applications?</a:t>
            </a:r>
          </a:p>
          <a:p>
            <a:r>
              <a:rPr lang="en-US" dirty="0"/>
              <a:t>Answer: Automated tests can handle login sessions by automating the login process using Playwright's login methods or by utilizing helper functions to authenticate users with credentials and manage session cookies.</a:t>
            </a:r>
            <a:endParaRPr lang="en-IN" dirty="0"/>
          </a:p>
        </p:txBody>
      </p:sp>
    </p:spTree>
    <p:extLst>
      <p:ext uri="{BB962C8B-B14F-4D97-AF65-F5344CB8AC3E}">
        <p14:creationId xmlns:p14="http://schemas.microsoft.com/office/powerpoint/2010/main" val="295576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17B-115A-47CB-9537-B52DE7F61C2E}"/>
              </a:ext>
            </a:extLst>
          </p:cNvPr>
          <p:cNvSpPr>
            <a:spLocks noGrp="1"/>
          </p:cNvSpPr>
          <p:nvPr>
            <p:ph type="title"/>
          </p:nvPr>
        </p:nvSpPr>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2B3628D1-C566-41CE-921F-3A9B3CB5A875}"/>
              </a:ext>
            </a:extLst>
          </p:cNvPr>
          <p:cNvSpPr>
            <a:spLocks noGrp="1"/>
          </p:cNvSpPr>
          <p:nvPr>
            <p:ph idx="1"/>
          </p:nvPr>
        </p:nvSpPr>
        <p:spPr/>
        <p:txBody>
          <a:bodyPr/>
          <a:lstStyle/>
          <a:p>
            <a:r>
              <a:rPr lang="en-US" dirty="0"/>
              <a:t>Install node JS</a:t>
            </a:r>
          </a:p>
          <a:p>
            <a:r>
              <a:rPr lang="en-US" dirty="0"/>
              <a:t>Install NPM </a:t>
            </a:r>
          </a:p>
          <a:p>
            <a:r>
              <a:rPr lang="en-US" dirty="0"/>
              <a:t>Install Playwright – </a:t>
            </a:r>
            <a:r>
              <a:rPr lang="en-US" dirty="0" err="1"/>
              <a:t>npm</a:t>
            </a:r>
            <a:r>
              <a:rPr lang="en-US" dirty="0"/>
              <a:t> install playwright </a:t>
            </a:r>
          </a:p>
          <a:p>
            <a:r>
              <a:rPr lang="en-US" dirty="0"/>
              <a:t>Create new project </a:t>
            </a:r>
          </a:p>
          <a:p>
            <a:pPr lvl="1"/>
            <a:r>
              <a:rPr lang="en-US" dirty="0" err="1"/>
              <a:t>Npm</a:t>
            </a:r>
            <a:r>
              <a:rPr lang="en-US" dirty="0"/>
              <a:t> </a:t>
            </a:r>
            <a:r>
              <a:rPr lang="en-US" dirty="0" err="1"/>
              <a:t>init</a:t>
            </a:r>
            <a:r>
              <a:rPr lang="en-US" dirty="0"/>
              <a:t> –y</a:t>
            </a:r>
          </a:p>
          <a:p>
            <a:pPr marL="457200" lvl="1" indent="0">
              <a:buNone/>
            </a:pPr>
            <a:endParaRPr lang="en-IN" dirty="0"/>
          </a:p>
        </p:txBody>
      </p:sp>
    </p:spTree>
    <p:extLst>
      <p:ext uri="{BB962C8B-B14F-4D97-AF65-F5344CB8AC3E}">
        <p14:creationId xmlns:p14="http://schemas.microsoft.com/office/powerpoint/2010/main" val="326405814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3200-655C-4724-B99F-354576BDE513}"/>
              </a:ext>
            </a:extLst>
          </p:cNvPr>
          <p:cNvSpPr>
            <a:spLocks noGrp="1"/>
          </p:cNvSpPr>
          <p:nvPr>
            <p:ph type="title"/>
          </p:nvPr>
        </p:nvSpPr>
        <p:spPr/>
        <p:txBody>
          <a:bodyPr>
            <a:normAutofit fontScale="90000"/>
          </a:bodyPr>
          <a:lstStyle/>
          <a:p>
            <a:r>
              <a:rPr lang="en-US" dirty="0"/>
              <a:t>Quiz - Using Context Storage for State Reuse:</a:t>
            </a:r>
            <a:br>
              <a:rPr lang="en-US" dirty="0"/>
            </a:br>
            <a:endParaRPr lang="en-IN" dirty="0"/>
          </a:p>
        </p:txBody>
      </p:sp>
      <p:sp>
        <p:nvSpPr>
          <p:cNvPr id="3" name="Content Placeholder 2">
            <a:extLst>
              <a:ext uri="{FF2B5EF4-FFF2-40B4-BE49-F238E27FC236}">
                <a16:creationId xmlns:a16="http://schemas.microsoft.com/office/drawing/2014/main" id="{1D127088-EC2C-4E2F-AF6F-D82AF5EC8DEC}"/>
              </a:ext>
            </a:extLst>
          </p:cNvPr>
          <p:cNvSpPr>
            <a:spLocks noGrp="1"/>
          </p:cNvSpPr>
          <p:nvPr>
            <p:ph idx="1"/>
          </p:nvPr>
        </p:nvSpPr>
        <p:spPr/>
        <p:txBody>
          <a:bodyPr/>
          <a:lstStyle/>
          <a:p>
            <a:endParaRPr lang="en-US" dirty="0"/>
          </a:p>
          <a:p>
            <a:r>
              <a:rPr lang="en-US" dirty="0"/>
              <a:t>Question: How does context storage facilitate state reuse in Playwright tests?</a:t>
            </a:r>
          </a:p>
          <a:p>
            <a:r>
              <a:rPr lang="en-US" dirty="0"/>
              <a:t>Answer: Context storage allows storing and retrieving application state, such as user authentication tokens or session data, across test runs. This enables tests to maintain a consistent state, reducing setup overhead and enhancing test efficiency and reliability.</a:t>
            </a:r>
            <a:endParaRPr lang="en-IN" dirty="0"/>
          </a:p>
        </p:txBody>
      </p:sp>
    </p:spTree>
    <p:extLst>
      <p:ext uri="{BB962C8B-B14F-4D97-AF65-F5344CB8AC3E}">
        <p14:creationId xmlns:p14="http://schemas.microsoft.com/office/powerpoint/2010/main" val="314614110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32083-1359-4C78-B50C-260F6947A827}"/>
              </a:ext>
            </a:extLst>
          </p:cNvPr>
          <p:cNvSpPr>
            <a:spLocks noGrp="1"/>
          </p:cNvSpPr>
          <p:nvPr>
            <p:ph type="ctrTitle"/>
          </p:nvPr>
        </p:nvSpPr>
        <p:spPr/>
        <p:txBody>
          <a:bodyPr/>
          <a:lstStyle/>
          <a:p>
            <a:r>
              <a:rPr lang="en-IN" dirty="0"/>
              <a:t>Automation Good Practices</a:t>
            </a:r>
          </a:p>
        </p:txBody>
      </p:sp>
      <p:sp>
        <p:nvSpPr>
          <p:cNvPr id="5" name="Subtitle 4">
            <a:extLst>
              <a:ext uri="{FF2B5EF4-FFF2-40B4-BE49-F238E27FC236}">
                <a16:creationId xmlns:a16="http://schemas.microsoft.com/office/drawing/2014/main" id="{F1904ACE-3EEC-463E-A73A-B2D974F201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46278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C5D6-D91E-4AEC-BEEA-EC6E3D6FF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93576-C90C-4924-8836-1236368EF076}"/>
              </a:ext>
            </a:extLst>
          </p:cNvPr>
          <p:cNvSpPr>
            <a:spLocks noGrp="1"/>
          </p:cNvSpPr>
          <p:nvPr>
            <p:ph idx="1"/>
          </p:nvPr>
        </p:nvSpPr>
        <p:spPr/>
        <p:txBody>
          <a:bodyPr>
            <a:normAutofit/>
          </a:bodyPr>
          <a:lstStyle/>
          <a:p>
            <a:r>
              <a:rPr lang="en-US" dirty="0"/>
              <a:t>Definition: </a:t>
            </a:r>
          </a:p>
          <a:p>
            <a:pPr lvl="1"/>
            <a:r>
              <a:rPr lang="en-US" dirty="0"/>
              <a:t>Code modularity is a software design approach where code is organized into independent and reusable modules.</a:t>
            </a:r>
          </a:p>
          <a:p>
            <a:r>
              <a:rPr lang="en-US" dirty="0"/>
              <a:t>Benefits:</a:t>
            </a:r>
          </a:p>
          <a:p>
            <a:pPr lvl="1"/>
            <a:r>
              <a:rPr lang="en-US" dirty="0"/>
              <a:t>Promotes code reuse and maintainability.</a:t>
            </a:r>
          </a:p>
          <a:p>
            <a:pPr lvl="1"/>
            <a:r>
              <a:rPr lang="en-US" dirty="0"/>
              <a:t>Enhances readability and scalability of the codebase.</a:t>
            </a:r>
          </a:p>
          <a:p>
            <a:pPr lvl="1"/>
            <a:r>
              <a:rPr lang="en-US" dirty="0"/>
              <a:t>Simplifies debugging and troubleshooting.</a:t>
            </a:r>
            <a:endParaRPr lang="en-IN" dirty="0"/>
          </a:p>
        </p:txBody>
      </p:sp>
    </p:spTree>
    <p:extLst>
      <p:ext uri="{BB962C8B-B14F-4D97-AF65-F5344CB8AC3E}">
        <p14:creationId xmlns:p14="http://schemas.microsoft.com/office/powerpoint/2010/main" val="307812333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C21-ECE4-4D6D-85D3-E95A25B09825}"/>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AE437488-0797-44B0-B151-0A56ABD10CE8}"/>
              </a:ext>
            </a:extLst>
          </p:cNvPr>
          <p:cNvSpPr>
            <a:spLocks noGrp="1"/>
          </p:cNvSpPr>
          <p:nvPr>
            <p:ph idx="1"/>
          </p:nvPr>
        </p:nvSpPr>
        <p:spPr/>
        <p:txBody>
          <a:bodyPr/>
          <a:lstStyle/>
          <a:p>
            <a:endParaRPr lang="en-US" dirty="0"/>
          </a:p>
          <a:p>
            <a:r>
              <a:rPr lang="en-US" dirty="0"/>
              <a:t>Encapsulate common functionalities into reusable functions or helper classes.</a:t>
            </a:r>
          </a:p>
          <a:p>
            <a:r>
              <a:rPr lang="en-US" dirty="0"/>
              <a:t>Organize test scripts into logical modules based on functionality or feature sets.</a:t>
            </a:r>
            <a:endParaRPr lang="en-IN" dirty="0"/>
          </a:p>
        </p:txBody>
      </p:sp>
    </p:spTree>
    <p:extLst>
      <p:ext uri="{BB962C8B-B14F-4D97-AF65-F5344CB8AC3E}">
        <p14:creationId xmlns:p14="http://schemas.microsoft.com/office/powerpoint/2010/main" val="261860191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F420-4A8D-48F0-847D-C1654622BB30}"/>
              </a:ext>
            </a:extLst>
          </p:cNvPr>
          <p:cNvSpPr>
            <a:spLocks noGrp="1"/>
          </p:cNvSpPr>
          <p:nvPr>
            <p:ph type="title"/>
          </p:nvPr>
        </p:nvSpPr>
        <p:spPr/>
        <p:txBody>
          <a:bodyPr/>
          <a:lstStyle/>
          <a:p>
            <a:r>
              <a:rPr lang="en-US" dirty="0"/>
              <a:t>Page Objects:</a:t>
            </a:r>
            <a:br>
              <a:rPr lang="en-US" dirty="0"/>
            </a:br>
            <a:endParaRPr lang="en-IN" dirty="0"/>
          </a:p>
        </p:txBody>
      </p:sp>
      <p:sp>
        <p:nvSpPr>
          <p:cNvPr id="3" name="Content Placeholder 2">
            <a:extLst>
              <a:ext uri="{FF2B5EF4-FFF2-40B4-BE49-F238E27FC236}">
                <a16:creationId xmlns:a16="http://schemas.microsoft.com/office/drawing/2014/main" id="{173EAEF8-D831-4A8B-BE23-9605199BCBAD}"/>
              </a:ext>
            </a:extLst>
          </p:cNvPr>
          <p:cNvSpPr>
            <a:spLocks noGrp="1"/>
          </p:cNvSpPr>
          <p:nvPr>
            <p:ph idx="1"/>
          </p:nvPr>
        </p:nvSpPr>
        <p:spPr/>
        <p:txBody>
          <a:bodyPr/>
          <a:lstStyle/>
          <a:p>
            <a:endParaRPr lang="en-US" dirty="0"/>
          </a:p>
          <a:p>
            <a:endParaRPr lang="en-US" dirty="0"/>
          </a:p>
          <a:p>
            <a:r>
              <a:rPr lang="en-US" dirty="0"/>
              <a:t>Definition: Page Objects is a design pattern used in test automation where web pages are represented as objects in code, encapsulating their structure and behavior.</a:t>
            </a:r>
            <a:endParaRPr lang="en-IN" dirty="0"/>
          </a:p>
        </p:txBody>
      </p:sp>
    </p:spTree>
    <p:extLst>
      <p:ext uri="{BB962C8B-B14F-4D97-AF65-F5344CB8AC3E}">
        <p14:creationId xmlns:p14="http://schemas.microsoft.com/office/powerpoint/2010/main" val="425236226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BB5-A6B0-4180-A532-227A62584C93}"/>
              </a:ext>
            </a:extLst>
          </p:cNvPr>
          <p:cNvSpPr>
            <a:spLocks noGrp="1"/>
          </p:cNvSpPr>
          <p:nvPr>
            <p:ph type="title"/>
          </p:nvPr>
        </p:nvSpPr>
        <p:spPr/>
        <p:txBody>
          <a:bodyPr/>
          <a:lstStyle/>
          <a:p>
            <a:r>
              <a:rPr lang="en-US" dirty="0"/>
              <a:t>Purpose:</a:t>
            </a:r>
            <a:br>
              <a:rPr lang="en-US" dirty="0"/>
            </a:br>
            <a:endParaRPr lang="en-IN" dirty="0"/>
          </a:p>
        </p:txBody>
      </p:sp>
      <p:sp>
        <p:nvSpPr>
          <p:cNvPr id="3" name="Content Placeholder 2">
            <a:extLst>
              <a:ext uri="{FF2B5EF4-FFF2-40B4-BE49-F238E27FC236}">
                <a16:creationId xmlns:a16="http://schemas.microsoft.com/office/drawing/2014/main" id="{B42F34C9-71E1-4215-8F7F-1BCF3D675739}"/>
              </a:ext>
            </a:extLst>
          </p:cNvPr>
          <p:cNvSpPr>
            <a:spLocks noGrp="1"/>
          </p:cNvSpPr>
          <p:nvPr>
            <p:ph idx="1"/>
          </p:nvPr>
        </p:nvSpPr>
        <p:spPr/>
        <p:txBody>
          <a:bodyPr/>
          <a:lstStyle/>
          <a:p>
            <a:endParaRPr lang="en-US" dirty="0"/>
          </a:p>
          <a:p>
            <a:r>
              <a:rPr lang="en-US" dirty="0"/>
              <a:t>Provides a clean and maintainable way to interact with web pages.</a:t>
            </a:r>
          </a:p>
          <a:p>
            <a:r>
              <a:rPr lang="en-US" dirty="0"/>
              <a:t>Reduces code duplication and enhances test readability.</a:t>
            </a:r>
          </a:p>
          <a:p>
            <a:r>
              <a:rPr lang="en-US" dirty="0"/>
              <a:t>Improves test maintainability by centralizing page-specific logic.</a:t>
            </a:r>
            <a:endParaRPr lang="en-IN" dirty="0"/>
          </a:p>
        </p:txBody>
      </p:sp>
    </p:spTree>
    <p:extLst>
      <p:ext uri="{BB962C8B-B14F-4D97-AF65-F5344CB8AC3E}">
        <p14:creationId xmlns:p14="http://schemas.microsoft.com/office/powerpoint/2010/main" val="316828867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F80-13F1-4A70-983B-41873F625C86}"/>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12D15617-1246-47A9-93F7-BC7669462C98}"/>
              </a:ext>
            </a:extLst>
          </p:cNvPr>
          <p:cNvSpPr>
            <a:spLocks noGrp="1"/>
          </p:cNvSpPr>
          <p:nvPr>
            <p:ph idx="1"/>
          </p:nvPr>
        </p:nvSpPr>
        <p:spPr/>
        <p:txBody>
          <a:bodyPr/>
          <a:lstStyle/>
          <a:p>
            <a:endParaRPr lang="en-US" dirty="0"/>
          </a:p>
          <a:p>
            <a:r>
              <a:rPr lang="en-US" dirty="0"/>
              <a:t>Define separate classes or modules to represent each web page or component.</a:t>
            </a:r>
          </a:p>
          <a:p>
            <a:r>
              <a:rPr lang="en-US" dirty="0"/>
              <a:t>Encapsulate page-specific elements and actions within the respective Page Object classes.</a:t>
            </a:r>
          </a:p>
          <a:p>
            <a:r>
              <a:rPr lang="en-US" dirty="0"/>
              <a:t>Use Page Objects in test scripts to interact with web elements and perform actions on pages.</a:t>
            </a:r>
            <a:endParaRPr lang="en-IN" dirty="0"/>
          </a:p>
        </p:txBody>
      </p:sp>
    </p:spTree>
    <p:extLst>
      <p:ext uri="{BB962C8B-B14F-4D97-AF65-F5344CB8AC3E}">
        <p14:creationId xmlns:p14="http://schemas.microsoft.com/office/powerpoint/2010/main" val="39147149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557E07-2AC3-436E-873D-86713F6A1B05}"/>
              </a:ext>
            </a:extLst>
          </p:cNvPr>
          <p:cNvSpPr>
            <a:spLocks noGrp="1"/>
          </p:cNvSpPr>
          <p:nvPr>
            <p:ph type="ctrTitle"/>
          </p:nvPr>
        </p:nvSpPr>
        <p:spPr/>
        <p:txBody>
          <a:bodyPr/>
          <a:lstStyle/>
          <a:p>
            <a:r>
              <a:rPr lang="en-US" dirty="0"/>
              <a:t>Page Object Model</a:t>
            </a:r>
            <a:endParaRPr lang="en-IN" dirty="0"/>
          </a:p>
        </p:txBody>
      </p:sp>
      <p:sp>
        <p:nvSpPr>
          <p:cNvPr id="5" name="Subtitle 4">
            <a:extLst>
              <a:ext uri="{FF2B5EF4-FFF2-40B4-BE49-F238E27FC236}">
                <a16:creationId xmlns:a16="http://schemas.microsoft.com/office/drawing/2014/main" id="{55249124-F2CA-4E60-8134-2622420BFC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799795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8FC-3D13-462B-96EC-E9A03618A8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63D630-DE8E-4C2B-9CDE-9C202EEB4C5B}"/>
              </a:ext>
            </a:extLst>
          </p:cNvPr>
          <p:cNvSpPr>
            <a:spLocks noGrp="1"/>
          </p:cNvSpPr>
          <p:nvPr>
            <p:ph idx="1"/>
          </p:nvPr>
        </p:nvSpPr>
        <p:spPr/>
        <p:txBody>
          <a:bodyPr>
            <a:normAutofit/>
          </a:bodyPr>
          <a:lstStyle/>
          <a:p>
            <a:r>
              <a:rPr lang="en-US" dirty="0"/>
              <a:t>Definition: Page Object Model (POM) is a design pattern used in test automation to create an abstraction layer that represents web pages as objects in code.</a:t>
            </a:r>
          </a:p>
          <a:p>
            <a:endParaRPr lang="en-IN" dirty="0"/>
          </a:p>
        </p:txBody>
      </p:sp>
    </p:spTree>
    <p:extLst>
      <p:ext uri="{BB962C8B-B14F-4D97-AF65-F5344CB8AC3E}">
        <p14:creationId xmlns:p14="http://schemas.microsoft.com/office/powerpoint/2010/main" val="79568486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3E5-B332-4A40-91F4-C0BA855B53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DAAD46-72F3-4DDF-9308-B232A20B97DA}"/>
              </a:ext>
            </a:extLst>
          </p:cNvPr>
          <p:cNvSpPr>
            <a:spLocks noGrp="1"/>
          </p:cNvSpPr>
          <p:nvPr>
            <p:ph idx="1"/>
          </p:nvPr>
        </p:nvSpPr>
        <p:spPr/>
        <p:txBody>
          <a:bodyPr>
            <a:normAutofit/>
          </a:bodyPr>
          <a:lstStyle/>
          <a:p>
            <a:r>
              <a:rPr lang="en-US" dirty="0"/>
              <a:t>Purpose:</a:t>
            </a:r>
          </a:p>
          <a:p>
            <a:pPr lvl="1"/>
            <a:r>
              <a:rPr lang="en-US" dirty="0"/>
              <a:t>Enhances test maintainability and readability by separating page-specific logic from test scripts.</a:t>
            </a:r>
          </a:p>
          <a:p>
            <a:pPr lvl="1"/>
            <a:r>
              <a:rPr lang="en-US" dirty="0"/>
              <a:t>Promotes code reusability and reduces duplication by encapsulating page elements and actions into reusable components.</a:t>
            </a:r>
          </a:p>
          <a:p>
            <a:pPr lvl="1"/>
            <a:r>
              <a:rPr lang="en-US" dirty="0"/>
              <a:t>Facilitates easier maintenance and updates as changes to page structure or functionality can be managed within the Page Objects.</a:t>
            </a:r>
          </a:p>
          <a:p>
            <a:endParaRPr lang="en-IN" dirty="0"/>
          </a:p>
        </p:txBody>
      </p:sp>
    </p:spTree>
    <p:extLst>
      <p:ext uri="{BB962C8B-B14F-4D97-AF65-F5344CB8AC3E}">
        <p14:creationId xmlns:p14="http://schemas.microsoft.com/office/powerpoint/2010/main" val="300423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lstStyle/>
          <a:p>
            <a:r>
              <a:rPr lang="en-US" dirty="0"/>
              <a:t>This Training will only cover automation using playwright</a:t>
            </a:r>
          </a:p>
          <a:p>
            <a:r>
              <a:rPr lang="en-US" dirty="0"/>
              <a:t>This training is not intended to teach </a:t>
            </a:r>
            <a:r>
              <a:rPr lang="en-US" dirty="0" err="1"/>
              <a:t>Javascript</a:t>
            </a:r>
            <a:r>
              <a:rPr lang="en-US" dirty="0"/>
              <a:t>, html OR </a:t>
            </a:r>
            <a:r>
              <a:rPr lang="en-US" dirty="0" err="1"/>
              <a:t>css</a:t>
            </a:r>
            <a:endParaRPr lang="en-US" dirty="0"/>
          </a:p>
          <a:p>
            <a:r>
              <a:rPr lang="en-US" dirty="0"/>
              <a:t>We expect attendees already know about JS, HTML and CSS </a:t>
            </a:r>
            <a:r>
              <a:rPr lang="en-US" dirty="0" err="1"/>
              <a:t>etc</a:t>
            </a:r>
            <a:endParaRPr lang="en-US" dirty="0"/>
          </a:p>
          <a:p>
            <a:r>
              <a:rPr lang="en-US" dirty="0"/>
              <a:t>Non technical people may not gain anything from this training</a:t>
            </a:r>
          </a:p>
          <a:p>
            <a:r>
              <a:rPr lang="en-US" dirty="0"/>
              <a:t>Each single PPT &amp; all training material is self created by trainer, not taken from any readymade </a:t>
            </a:r>
            <a:r>
              <a:rPr lang="en-US" dirty="0" err="1"/>
              <a:t>tempaltes</a:t>
            </a:r>
            <a:r>
              <a:rPr lang="en-US" dirty="0"/>
              <a:t> / website / anywhere</a:t>
            </a:r>
          </a:p>
          <a:p>
            <a:endParaRPr lang="en-US" dirty="0"/>
          </a:p>
        </p:txBody>
      </p:sp>
    </p:spTree>
    <p:extLst>
      <p:ext uri="{BB962C8B-B14F-4D97-AF65-F5344CB8AC3E}">
        <p14:creationId xmlns:p14="http://schemas.microsoft.com/office/powerpoint/2010/main" val="10604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6F7-6DBF-425D-BEBC-0989ADE4E90E}"/>
              </a:ext>
            </a:extLst>
          </p:cNvPr>
          <p:cNvSpPr>
            <a:spLocks noGrp="1"/>
          </p:cNvSpPr>
          <p:nvPr>
            <p:ph type="title"/>
          </p:nvPr>
        </p:nvSpPr>
        <p:spPr/>
        <p:txBody>
          <a:bodyPr/>
          <a:lstStyle/>
          <a:p>
            <a:r>
              <a:rPr lang="en-US" dirty="0"/>
              <a:t>Version Check and Upgrade</a:t>
            </a:r>
            <a:endParaRPr lang="en-IN" dirty="0"/>
          </a:p>
        </p:txBody>
      </p:sp>
      <p:sp>
        <p:nvSpPr>
          <p:cNvPr id="3" name="Content Placeholder 2">
            <a:extLst>
              <a:ext uri="{FF2B5EF4-FFF2-40B4-BE49-F238E27FC236}">
                <a16:creationId xmlns:a16="http://schemas.microsoft.com/office/drawing/2014/main" id="{62D130C5-4166-48EC-B715-8D3E5EE2C20D}"/>
              </a:ext>
            </a:extLst>
          </p:cNvPr>
          <p:cNvSpPr>
            <a:spLocks noGrp="1"/>
          </p:cNvSpPr>
          <p:nvPr>
            <p:ph idx="1"/>
          </p:nvPr>
        </p:nvSpPr>
        <p:spPr/>
        <p:txBody>
          <a:bodyPr/>
          <a:lstStyle/>
          <a:p>
            <a:r>
              <a:rPr lang="en-IN" dirty="0" err="1"/>
              <a:t>npx</a:t>
            </a:r>
            <a:r>
              <a:rPr lang="en-IN" dirty="0"/>
              <a:t> playwright –version</a:t>
            </a:r>
          </a:p>
          <a:p>
            <a:pPr marL="0" indent="0">
              <a:buNone/>
            </a:pPr>
            <a:endParaRPr lang="en-US" dirty="0"/>
          </a:p>
          <a:p>
            <a:r>
              <a:rPr lang="en-US" dirty="0" err="1"/>
              <a:t>npm</a:t>
            </a:r>
            <a:r>
              <a:rPr lang="en-US" dirty="0"/>
              <a:t> install -D @playwright/</a:t>
            </a:r>
            <a:r>
              <a:rPr lang="en-US" dirty="0" err="1"/>
              <a:t>test@latest</a:t>
            </a:r>
            <a:endParaRPr lang="en-US" dirty="0"/>
          </a:p>
          <a:p>
            <a:pPr marL="0" indent="0">
              <a:buNone/>
            </a:pPr>
            <a:br>
              <a:rPr lang="en-US" dirty="0"/>
            </a:br>
            <a:r>
              <a:rPr lang="en-US" i="1" dirty="0"/>
              <a:t># Also download new browser binaries and their dependencies:</a:t>
            </a:r>
            <a:br>
              <a:rPr lang="en-US" dirty="0"/>
            </a:br>
            <a:r>
              <a:rPr lang="en-US" dirty="0" err="1"/>
              <a:t>npx</a:t>
            </a:r>
            <a:r>
              <a:rPr lang="en-US" dirty="0"/>
              <a:t> playwright install --with-deps</a:t>
            </a:r>
            <a:endParaRPr lang="en-IN" dirty="0"/>
          </a:p>
        </p:txBody>
      </p:sp>
    </p:spTree>
    <p:extLst>
      <p:ext uri="{BB962C8B-B14F-4D97-AF65-F5344CB8AC3E}">
        <p14:creationId xmlns:p14="http://schemas.microsoft.com/office/powerpoint/2010/main" val="349556396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2BD-487A-45F0-AD07-F0A197EEDF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6D0CAB-D71D-46BF-9B83-2027E25941C1}"/>
              </a:ext>
            </a:extLst>
          </p:cNvPr>
          <p:cNvSpPr>
            <a:spLocks noGrp="1"/>
          </p:cNvSpPr>
          <p:nvPr>
            <p:ph idx="1"/>
          </p:nvPr>
        </p:nvSpPr>
        <p:spPr/>
        <p:txBody>
          <a:bodyPr>
            <a:normAutofit/>
          </a:bodyPr>
          <a:lstStyle/>
          <a:p>
            <a:r>
              <a:rPr lang="en-US" dirty="0"/>
              <a:t>Components:</a:t>
            </a:r>
          </a:p>
          <a:p>
            <a:pPr lvl="1"/>
            <a:r>
              <a:rPr lang="en-US" dirty="0"/>
              <a:t>Page Objects: Classes or modules that represent individual web pages or components.</a:t>
            </a:r>
          </a:p>
          <a:p>
            <a:pPr lvl="1"/>
            <a:r>
              <a:rPr lang="en-US" dirty="0"/>
              <a:t>Page Elements: Web elements such as buttons, input fields, and links defined within Page Objects.</a:t>
            </a:r>
          </a:p>
          <a:p>
            <a:pPr lvl="1"/>
            <a:r>
              <a:rPr lang="en-US" dirty="0"/>
              <a:t>Page Actions: Methods or functions that perform interactions with page elements, like clicking buttons, entering text, or navigating.</a:t>
            </a:r>
          </a:p>
          <a:p>
            <a:endParaRPr lang="en-IN" dirty="0"/>
          </a:p>
        </p:txBody>
      </p:sp>
    </p:spTree>
    <p:extLst>
      <p:ext uri="{BB962C8B-B14F-4D97-AF65-F5344CB8AC3E}">
        <p14:creationId xmlns:p14="http://schemas.microsoft.com/office/powerpoint/2010/main" val="418293778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264-ABBC-4EF9-9F57-A5DEE48BF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BDCED2-A243-4E7B-BC49-4CE9103E642F}"/>
              </a:ext>
            </a:extLst>
          </p:cNvPr>
          <p:cNvSpPr>
            <a:spLocks noGrp="1"/>
          </p:cNvSpPr>
          <p:nvPr>
            <p:ph idx="1"/>
          </p:nvPr>
        </p:nvSpPr>
        <p:spPr/>
        <p:txBody>
          <a:bodyPr/>
          <a:lstStyle/>
          <a:p>
            <a:r>
              <a:rPr lang="en-US" dirty="0"/>
              <a:t>Implementation:</a:t>
            </a:r>
          </a:p>
          <a:p>
            <a:pPr lvl="1"/>
            <a:r>
              <a:rPr lang="en-US" dirty="0"/>
              <a:t>Define separate Page Object classes for each web page or component.</a:t>
            </a:r>
          </a:p>
          <a:p>
            <a:pPr lvl="1"/>
            <a:r>
              <a:rPr lang="en-US" dirty="0"/>
              <a:t>Encapsulate page elements and actions within their respective Page Object classes.</a:t>
            </a:r>
          </a:p>
          <a:p>
            <a:pPr lvl="1"/>
            <a:r>
              <a:rPr lang="en-US" dirty="0"/>
              <a:t>Utilize Page Objects in test scripts to interact with web elements and perform actions on pages, promoting code modularity and reusability.</a:t>
            </a:r>
            <a:endParaRPr lang="en-IN" dirty="0"/>
          </a:p>
        </p:txBody>
      </p:sp>
    </p:spTree>
    <p:extLst>
      <p:ext uri="{BB962C8B-B14F-4D97-AF65-F5344CB8AC3E}">
        <p14:creationId xmlns:p14="http://schemas.microsoft.com/office/powerpoint/2010/main" val="369113439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049B4-AD07-4D6B-90B6-29B0D72EE359}"/>
              </a:ext>
            </a:extLst>
          </p:cNvPr>
          <p:cNvSpPr>
            <a:spLocks noGrp="1"/>
          </p:cNvSpPr>
          <p:nvPr>
            <p:ph type="ctrTitle"/>
          </p:nvPr>
        </p:nvSpPr>
        <p:spPr/>
        <p:txBody>
          <a:bodyPr/>
          <a:lstStyle/>
          <a:p>
            <a:r>
              <a:rPr lang="en-IN" dirty="0"/>
              <a:t>Dealing with flaky tests</a:t>
            </a:r>
          </a:p>
        </p:txBody>
      </p:sp>
      <p:sp>
        <p:nvSpPr>
          <p:cNvPr id="5" name="Subtitle 4">
            <a:extLst>
              <a:ext uri="{FF2B5EF4-FFF2-40B4-BE49-F238E27FC236}">
                <a16:creationId xmlns:a16="http://schemas.microsoft.com/office/drawing/2014/main" id="{1DAA3C2F-64C2-49E6-A28F-B38B884765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83733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AB9-866B-4D89-ADFA-0E888FC992AC}"/>
              </a:ext>
            </a:extLst>
          </p:cNvPr>
          <p:cNvSpPr>
            <a:spLocks noGrp="1"/>
          </p:cNvSpPr>
          <p:nvPr>
            <p:ph type="title"/>
          </p:nvPr>
        </p:nvSpPr>
        <p:spPr/>
        <p:txBody>
          <a:bodyPr/>
          <a:lstStyle/>
          <a:p>
            <a:r>
              <a:rPr lang="en-US" dirty="0"/>
              <a:t>Identification:</a:t>
            </a:r>
            <a:br>
              <a:rPr lang="en-US" dirty="0"/>
            </a:br>
            <a:endParaRPr lang="en-IN" dirty="0"/>
          </a:p>
        </p:txBody>
      </p:sp>
      <p:sp>
        <p:nvSpPr>
          <p:cNvPr id="3" name="Content Placeholder 2">
            <a:extLst>
              <a:ext uri="{FF2B5EF4-FFF2-40B4-BE49-F238E27FC236}">
                <a16:creationId xmlns:a16="http://schemas.microsoft.com/office/drawing/2014/main" id="{6749F270-717B-4587-BC20-A6872AC149C3}"/>
              </a:ext>
            </a:extLst>
          </p:cNvPr>
          <p:cNvSpPr>
            <a:spLocks noGrp="1"/>
          </p:cNvSpPr>
          <p:nvPr>
            <p:ph idx="1"/>
          </p:nvPr>
        </p:nvSpPr>
        <p:spPr/>
        <p:txBody>
          <a:bodyPr/>
          <a:lstStyle/>
          <a:p>
            <a:r>
              <a:rPr lang="en-US" dirty="0"/>
              <a:t>Monitor test execution for inconsistency or unpredictability in results.</a:t>
            </a:r>
          </a:p>
          <a:p>
            <a:r>
              <a:rPr lang="en-US" dirty="0"/>
              <a:t>Analyze test logs, screenshots, and error messages to identify patterns of failure.</a:t>
            </a:r>
          </a:p>
          <a:p>
            <a:r>
              <a:rPr lang="en-US" dirty="0"/>
              <a:t>Use test reporting tools to track test stability and identify flaky tests.</a:t>
            </a:r>
            <a:endParaRPr lang="en-IN" dirty="0"/>
          </a:p>
        </p:txBody>
      </p:sp>
    </p:spTree>
    <p:extLst>
      <p:ext uri="{BB962C8B-B14F-4D97-AF65-F5344CB8AC3E}">
        <p14:creationId xmlns:p14="http://schemas.microsoft.com/office/powerpoint/2010/main" val="352588546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8E80-375C-47A2-BECB-80563378D003}"/>
              </a:ext>
            </a:extLst>
          </p:cNvPr>
          <p:cNvSpPr>
            <a:spLocks noGrp="1"/>
          </p:cNvSpPr>
          <p:nvPr>
            <p:ph type="title"/>
          </p:nvPr>
        </p:nvSpPr>
        <p:spPr/>
        <p:txBody>
          <a:bodyPr/>
          <a:lstStyle/>
          <a:p>
            <a:r>
              <a:rPr lang="en-US" dirty="0"/>
              <a:t>Root Cause Analysis:</a:t>
            </a:r>
            <a:br>
              <a:rPr lang="en-US" dirty="0"/>
            </a:br>
            <a:endParaRPr lang="en-IN" dirty="0"/>
          </a:p>
        </p:txBody>
      </p:sp>
      <p:sp>
        <p:nvSpPr>
          <p:cNvPr id="3" name="Content Placeholder 2">
            <a:extLst>
              <a:ext uri="{FF2B5EF4-FFF2-40B4-BE49-F238E27FC236}">
                <a16:creationId xmlns:a16="http://schemas.microsoft.com/office/drawing/2014/main" id="{9AC93EC5-1108-4FF0-A7DA-B0831206F923}"/>
              </a:ext>
            </a:extLst>
          </p:cNvPr>
          <p:cNvSpPr>
            <a:spLocks noGrp="1"/>
          </p:cNvSpPr>
          <p:nvPr>
            <p:ph idx="1"/>
          </p:nvPr>
        </p:nvSpPr>
        <p:spPr/>
        <p:txBody>
          <a:bodyPr/>
          <a:lstStyle/>
          <a:p>
            <a:endParaRPr lang="en-US" dirty="0"/>
          </a:p>
          <a:p>
            <a:r>
              <a:rPr lang="en-US" dirty="0"/>
              <a:t>Investigate potential causes of flakiness, such as network issues, race conditions, or environmental factors.</a:t>
            </a:r>
          </a:p>
          <a:p>
            <a:r>
              <a:rPr lang="en-US" dirty="0"/>
              <a:t>Review test code and dependencies for potential sources of instability.</a:t>
            </a:r>
          </a:p>
          <a:p>
            <a:r>
              <a:rPr lang="en-US" dirty="0"/>
              <a:t>Consider timing-related issues, asynchronous operations, or external dependencies.</a:t>
            </a:r>
            <a:endParaRPr lang="en-IN" dirty="0"/>
          </a:p>
        </p:txBody>
      </p:sp>
    </p:spTree>
    <p:extLst>
      <p:ext uri="{BB962C8B-B14F-4D97-AF65-F5344CB8AC3E}">
        <p14:creationId xmlns:p14="http://schemas.microsoft.com/office/powerpoint/2010/main" val="198088606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5B-B402-4500-9D36-F6337356752E}"/>
              </a:ext>
            </a:extLst>
          </p:cNvPr>
          <p:cNvSpPr>
            <a:spLocks noGrp="1"/>
          </p:cNvSpPr>
          <p:nvPr>
            <p:ph type="title"/>
          </p:nvPr>
        </p:nvSpPr>
        <p:spPr/>
        <p:txBody>
          <a:bodyPr/>
          <a:lstStyle/>
          <a:p>
            <a:r>
              <a:rPr lang="en-US" dirty="0"/>
              <a:t>Mitigation Strategies:</a:t>
            </a:r>
            <a:br>
              <a:rPr lang="en-US" dirty="0"/>
            </a:br>
            <a:endParaRPr lang="en-IN" dirty="0"/>
          </a:p>
        </p:txBody>
      </p:sp>
      <p:sp>
        <p:nvSpPr>
          <p:cNvPr id="3" name="Content Placeholder 2">
            <a:extLst>
              <a:ext uri="{FF2B5EF4-FFF2-40B4-BE49-F238E27FC236}">
                <a16:creationId xmlns:a16="http://schemas.microsoft.com/office/drawing/2014/main" id="{33A0615F-453E-4202-B58A-55175860F78E}"/>
              </a:ext>
            </a:extLst>
          </p:cNvPr>
          <p:cNvSpPr>
            <a:spLocks noGrp="1"/>
          </p:cNvSpPr>
          <p:nvPr>
            <p:ph idx="1"/>
          </p:nvPr>
        </p:nvSpPr>
        <p:spPr/>
        <p:txBody>
          <a:bodyPr/>
          <a:lstStyle/>
          <a:p>
            <a:endParaRPr lang="en-US" dirty="0"/>
          </a:p>
          <a:p>
            <a:r>
              <a:rPr lang="en-US" dirty="0"/>
              <a:t>Implement explicit waits and synchronization mechanisms to ensure test stability.</a:t>
            </a:r>
          </a:p>
          <a:p>
            <a:r>
              <a:rPr lang="en-US" dirty="0"/>
              <a:t>Retry flaky tests with </a:t>
            </a:r>
            <a:r>
              <a:rPr lang="en-US" dirty="0" err="1"/>
              <a:t>backoff</a:t>
            </a:r>
            <a:r>
              <a:rPr lang="en-US" dirty="0"/>
              <a:t> strategies to reduce the impact of transient failures.</a:t>
            </a:r>
          </a:p>
          <a:p>
            <a:r>
              <a:rPr lang="en-US" dirty="0"/>
              <a:t>Use test isolation techniques, such as running tests in clean environments or sandboxed contexts.</a:t>
            </a:r>
          </a:p>
          <a:p>
            <a:r>
              <a:rPr lang="en-US" dirty="0"/>
              <a:t>Prioritize fixing flaky tests based on impact and frequency of failure.</a:t>
            </a:r>
            <a:endParaRPr lang="en-IN" dirty="0"/>
          </a:p>
        </p:txBody>
      </p:sp>
    </p:spTree>
    <p:extLst>
      <p:ext uri="{BB962C8B-B14F-4D97-AF65-F5344CB8AC3E}">
        <p14:creationId xmlns:p14="http://schemas.microsoft.com/office/powerpoint/2010/main" val="76013420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E9AB-8941-4404-8A26-8DED664F3A13}"/>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EA88BD42-EFA4-422E-82A1-96C0E17A75F8}"/>
              </a:ext>
            </a:extLst>
          </p:cNvPr>
          <p:cNvSpPr>
            <a:spLocks noGrp="1"/>
          </p:cNvSpPr>
          <p:nvPr>
            <p:ph idx="1"/>
          </p:nvPr>
        </p:nvSpPr>
        <p:spPr/>
        <p:txBody>
          <a:bodyPr/>
          <a:lstStyle/>
          <a:p>
            <a:endParaRPr lang="en-US" dirty="0"/>
          </a:p>
          <a:p>
            <a:r>
              <a:rPr lang="en-US" dirty="0"/>
              <a:t>Establish a process for reporting and triaging flaky tests within the team.</a:t>
            </a:r>
          </a:p>
          <a:p>
            <a:r>
              <a:rPr lang="en-US" dirty="0"/>
              <a:t>Regularly review and refactor test code to improve reliability and maintainability.</a:t>
            </a:r>
          </a:p>
          <a:p>
            <a:r>
              <a:rPr lang="en-US" dirty="0"/>
              <a:t>Monitor test execution trends over time to track improvements in test stability.</a:t>
            </a:r>
            <a:endParaRPr lang="en-IN" dirty="0"/>
          </a:p>
        </p:txBody>
      </p:sp>
    </p:spTree>
    <p:extLst>
      <p:ext uri="{BB962C8B-B14F-4D97-AF65-F5344CB8AC3E}">
        <p14:creationId xmlns:p14="http://schemas.microsoft.com/office/powerpoint/2010/main" val="11185364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E57-DA03-42BF-B9C4-7890AF71AF22}"/>
              </a:ext>
            </a:extLst>
          </p:cNvPr>
          <p:cNvSpPr>
            <a:spLocks noGrp="1"/>
          </p:cNvSpPr>
          <p:nvPr>
            <p:ph type="title"/>
          </p:nvPr>
        </p:nvSpPr>
        <p:spPr/>
        <p:txBody>
          <a:bodyPr/>
          <a:lstStyle/>
          <a:p>
            <a:r>
              <a:rPr lang="en-US" dirty="0"/>
              <a:t>Collaboration:</a:t>
            </a:r>
            <a:br>
              <a:rPr lang="en-US" dirty="0"/>
            </a:br>
            <a:endParaRPr lang="en-IN" dirty="0"/>
          </a:p>
        </p:txBody>
      </p:sp>
      <p:sp>
        <p:nvSpPr>
          <p:cNvPr id="3" name="Content Placeholder 2">
            <a:extLst>
              <a:ext uri="{FF2B5EF4-FFF2-40B4-BE49-F238E27FC236}">
                <a16:creationId xmlns:a16="http://schemas.microsoft.com/office/drawing/2014/main" id="{47AC7CE1-1D3F-48EB-ABB3-732443F59752}"/>
              </a:ext>
            </a:extLst>
          </p:cNvPr>
          <p:cNvSpPr>
            <a:spLocks noGrp="1"/>
          </p:cNvSpPr>
          <p:nvPr>
            <p:ph idx="1"/>
          </p:nvPr>
        </p:nvSpPr>
        <p:spPr/>
        <p:txBody>
          <a:bodyPr/>
          <a:lstStyle/>
          <a:p>
            <a:endParaRPr lang="en-US" dirty="0"/>
          </a:p>
          <a:p>
            <a:r>
              <a:rPr lang="en-US" dirty="0"/>
              <a:t>Foster collaboration between developers, testers, and stakeholders to address flakiness.</a:t>
            </a:r>
          </a:p>
          <a:p>
            <a:r>
              <a:rPr lang="en-US" dirty="0"/>
              <a:t>Share knowledge and best practices for writing stable and resilient tests.</a:t>
            </a:r>
          </a:p>
          <a:p>
            <a:r>
              <a:rPr lang="en-US" dirty="0"/>
              <a:t>Encourage a culture of continuous improvement and collective ownership of test reliability.</a:t>
            </a:r>
            <a:endParaRPr lang="en-IN" dirty="0"/>
          </a:p>
        </p:txBody>
      </p:sp>
    </p:spTree>
    <p:extLst>
      <p:ext uri="{BB962C8B-B14F-4D97-AF65-F5344CB8AC3E}">
        <p14:creationId xmlns:p14="http://schemas.microsoft.com/office/powerpoint/2010/main" val="203433590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27E-EC65-4261-9C39-067ABA0083B4}"/>
              </a:ext>
            </a:extLst>
          </p:cNvPr>
          <p:cNvSpPr>
            <a:spLocks noGrp="1"/>
          </p:cNvSpPr>
          <p:nvPr>
            <p:ph type="title"/>
          </p:nvPr>
        </p:nvSpPr>
        <p:spPr/>
        <p:txBody>
          <a:bodyPr/>
          <a:lstStyle/>
          <a:p>
            <a:r>
              <a:rPr lang="en-US" dirty="0"/>
              <a:t>Quiz - Code Modularity and Page Objects:</a:t>
            </a:r>
            <a:br>
              <a:rPr lang="en-US" dirty="0"/>
            </a:br>
            <a:endParaRPr lang="en-IN" dirty="0"/>
          </a:p>
        </p:txBody>
      </p:sp>
      <p:sp>
        <p:nvSpPr>
          <p:cNvPr id="3" name="Content Placeholder 2">
            <a:extLst>
              <a:ext uri="{FF2B5EF4-FFF2-40B4-BE49-F238E27FC236}">
                <a16:creationId xmlns:a16="http://schemas.microsoft.com/office/drawing/2014/main" id="{4F63FF40-863B-40D3-B111-F773A49D9BB6}"/>
              </a:ext>
            </a:extLst>
          </p:cNvPr>
          <p:cNvSpPr>
            <a:spLocks noGrp="1"/>
          </p:cNvSpPr>
          <p:nvPr>
            <p:ph idx="1"/>
          </p:nvPr>
        </p:nvSpPr>
        <p:spPr/>
        <p:txBody>
          <a:bodyPr/>
          <a:lstStyle/>
          <a:p>
            <a:endParaRPr lang="en-US" dirty="0"/>
          </a:p>
          <a:p>
            <a:r>
              <a:rPr lang="en-US" dirty="0"/>
              <a:t>Question: What is the primary goal of using page objects in test automation?</a:t>
            </a:r>
          </a:p>
          <a:p>
            <a:r>
              <a:rPr lang="en-US" dirty="0"/>
              <a:t>Answer: The primary goal of using page objects is to achieve code modularity and maintainability by encapsulating page-specific functionality and locators within reusable components.</a:t>
            </a:r>
            <a:endParaRPr lang="en-IN" dirty="0"/>
          </a:p>
        </p:txBody>
      </p:sp>
    </p:spTree>
    <p:extLst>
      <p:ext uri="{BB962C8B-B14F-4D97-AF65-F5344CB8AC3E}">
        <p14:creationId xmlns:p14="http://schemas.microsoft.com/office/powerpoint/2010/main" val="257087604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98C1-CF0C-453F-9F1F-9A43EF2C3631}"/>
              </a:ext>
            </a:extLst>
          </p:cNvPr>
          <p:cNvSpPr>
            <a:spLocks noGrp="1"/>
          </p:cNvSpPr>
          <p:nvPr>
            <p:ph type="title"/>
          </p:nvPr>
        </p:nvSpPr>
        <p:spPr/>
        <p:txBody>
          <a:bodyPr/>
          <a:lstStyle/>
          <a:p>
            <a:r>
              <a:rPr lang="en-US" dirty="0"/>
              <a:t>Page Object Model (POM) Introduction:</a:t>
            </a:r>
            <a:br>
              <a:rPr lang="en-US" dirty="0"/>
            </a:br>
            <a:endParaRPr lang="en-IN" dirty="0"/>
          </a:p>
        </p:txBody>
      </p:sp>
      <p:sp>
        <p:nvSpPr>
          <p:cNvPr id="3" name="Content Placeholder 2">
            <a:extLst>
              <a:ext uri="{FF2B5EF4-FFF2-40B4-BE49-F238E27FC236}">
                <a16:creationId xmlns:a16="http://schemas.microsoft.com/office/drawing/2014/main" id="{CCDF315C-4C4C-4FDF-A083-1C93256A1333}"/>
              </a:ext>
            </a:extLst>
          </p:cNvPr>
          <p:cNvSpPr>
            <a:spLocks noGrp="1"/>
          </p:cNvSpPr>
          <p:nvPr>
            <p:ph idx="1"/>
          </p:nvPr>
        </p:nvSpPr>
        <p:spPr/>
        <p:txBody>
          <a:bodyPr>
            <a:normAutofit/>
          </a:bodyPr>
          <a:lstStyle/>
          <a:p>
            <a:endParaRPr lang="en-US" dirty="0"/>
          </a:p>
          <a:p>
            <a:endParaRPr lang="en-US" dirty="0"/>
          </a:p>
          <a:p>
            <a:r>
              <a:rPr lang="en-US" dirty="0"/>
              <a:t>Question: What is the Page Object Model (POM) in test automation?</a:t>
            </a:r>
          </a:p>
          <a:p>
            <a:r>
              <a:rPr lang="en-US" dirty="0"/>
              <a:t>Answer: The Page Object Model (POM) is a design pattern in test automation that promotes the creation of reusable page objects to represent web pages or components. It helps improve test maintainability, readability, and reusability by separating page-specific logic from test scripts.</a:t>
            </a:r>
            <a:endParaRPr lang="en-IN" dirty="0"/>
          </a:p>
        </p:txBody>
      </p:sp>
    </p:spTree>
    <p:extLst>
      <p:ext uri="{BB962C8B-B14F-4D97-AF65-F5344CB8AC3E}">
        <p14:creationId xmlns:p14="http://schemas.microsoft.com/office/powerpoint/2010/main" val="2676597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96E-9832-44EF-86D4-D9E1BEE937E1}"/>
              </a:ext>
            </a:extLst>
          </p:cNvPr>
          <p:cNvSpPr>
            <a:spLocks noGrp="1"/>
          </p:cNvSpPr>
          <p:nvPr>
            <p:ph type="title"/>
          </p:nvPr>
        </p:nvSpPr>
        <p:spPr/>
        <p:txBody>
          <a:bodyPr/>
          <a:lstStyle/>
          <a:p>
            <a:r>
              <a:rPr lang="en-IN" b="1" dirty="0"/>
              <a:t>System requirements</a:t>
            </a:r>
            <a:r>
              <a:rPr lang="en-IN" b="1" dirty="0">
                <a:hlinkClick r:id="rId2" tooltip="Direct link to System requirements"/>
              </a:rPr>
              <a:t>​</a:t>
            </a:r>
            <a:br>
              <a:rPr lang="en-IN" b="1" dirty="0"/>
            </a:br>
            <a:endParaRPr lang="en-IN" dirty="0"/>
          </a:p>
        </p:txBody>
      </p:sp>
      <p:sp>
        <p:nvSpPr>
          <p:cNvPr id="3" name="Content Placeholder 2">
            <a:extLst>
              <a:ext uri="{FF2B5EF4-FFF2-40B4-BE49-F238E27FC236}">
                <a16:creationId xmlns:a16="http://schemas.microsoft.com/office/drawing/2014/main" id="{CD35ACE5-45DF-48E0-ABFD-AF2455FDB830}"/>
              </a:ext>
            </a:extLst>
          </p:cNvPr>
          <p:cNvSpPr>
            <a:spLocks noGrp="1"/>
          </p:cNvSpPr>
          <p:nvPr>
            <p:ph idx="1"/>
          </p:nvPr>
        </p:nvSpPr>
        <p:spPr/>
        <p:txBody>
          <a:bodyPr/>
          <a:lstStyle/>
          <a:p>
            <a:r>
              <a:rPr lang="en-IN" dirty="0"/>
              <a:t>Node.js 18+</a:t>
            </a:r>
          </a:p>
          <a:p>
            <a:r>
              <a:rPr lang="en-IN" dirty="0"/>
              <a:t>Windows 10+, Windows Server 2016+ or Windows Subsystem for Linux (WSL).</a:t>
            </a:r>
          </a:p>
          <a:p>
            <a:r>
              <a:rPr lang="en-IN" dirty="0"/>
              <a:t>MacOS 12 Monterey, MacOS 13 Ventura, or MacOS 14 Sonoma.</a:t>
            </a:r>
          </a:p>
          <a:p>
            <a:r>
              <a:rPr lang="en-IN" dirty="0"/>
              <a:t>Debian 11, Debian 12, Ubuntu 20.04 or Ubuntu 22.04, with x86-64 or arm64 architecture.</a:t>
            </a:r>
          </a:p>
          <a:p>
            <a:endParaRPr lang="en-IN" dirty="0"/>
          </a:p>
        </p:txBody>
      </p:sp>
    </p:spTree>
    <p:extLst>
      <p:ext uri="{BB962C8B-B14F-4D97-AF65-F5344CB8AC3E}">
        <p14:creationId xmlns:p14="http://schemas.microsoft.com/office/powerpoint/2010/main" val="180282752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459C-1A4A-444F-A7A7-A302FD108C1A}"/>
              </a:ext>
            </a:extLst>
          </p:cNvPr>
          <p:cNvSpPr>
            <a:spLocks noGrp="1"/>
          </p:cNvSpPr>
          <p:nvPr>
            <p:ph type="title"/>
          </p:nvPr>
        </p:nvSpPr>
        <p:spPr/>
        <p:txBody>
          <a:bodyPr/>
          <a:lstStyle/>
          <a:p>
            <a:r>
              <a:rPr lang="en-US" dirty="0"/>
              <a:t>Dealing with Flaky Tests:</a:t>
            </a:r>
            <a:br>
              <a:rPr lang="en-US" dirty="0"/>
            </a:br>
            <a:endParaRPr lang="en-IN" dirty="0"/>
          </a:p>
        </p:txBody>
      </p:sp>
      <p:sp>
        <p:nvSpPr>
          <p:cNvPr id="3" name="Content Placeholder 2">
            <a:extLst>
              <a:ext uri="{FF2B5EF4-FFF2-40B4-BE49-F238E27FC236}">
                <a16:creationId xmlns:a16="http://schemas.microsoft.com/office/drawing/2014/main" id="{33EDF788-9FC8-4A63-B6ED-63633D73D82B}"/>
              </a:ext>
            </a:extLst>
          </p:cNvPr>
          <p:cNvSpPr>
            <a:spLocks noGrp="1"/>
          </p:cNvSpPr>
          <p:nvPr>
            <p:ph idx="1"/>
          </p:nvPr>
        </p:nvSpPr>
        <p:spPr/>
        <p:txBody>
          <a:bodyPr>
            <a:normAutofit/>
          </a:bodyPr>
          <a:lstStyle/>
          <a:p>
            <a:endParaRPr lang="en-US" dirty="0"/>
          </a:p>
          <a:p>
            <a:r>
              <a:rPr lang="en-US" dirty="0"/>
              <a:t>Question: How can you mitigate flaky tests in test automation?</a:t>
            </a:r>
          </a:p>
          <a:p>
            <a:r>
              <a:rPr lang="en-US" dirty="0"/>
              <a:t>Answer: Flaky tests can be mitigated by implementing strategies such as explicit waits, synchronization mechanisms, retry mechanisms with </a:t>
            </a:r>
            <a:r>
              <a:rPr lang="en-US" dirty="0" err="1"/>
              <a:t>backoff</a:t>
            </a:r>
            <a:r>
              <a:rPr lang="en-US" dirty="0"/>
              <a:t> strategies, test isolation techniques, regular code reviews and refactoring, and fostering collaboration between team members for identifying and addressing root causes of flakiness.</a:t>
            </a:r>
            <a:endParaRPr lang="en-IN" dirty="0"/>
          </a:p>
        </p:txBody>
      </p:sp>
    </p:spTree>
    <p:extLst>
      <p:ext uri="{BB962C8B-B14F-4D97-AF65-F5344CB8AC3E}">
        <p14:creationId xmlns:p14="http://schemas.microsoft.com/office/powerpoint/2010/main" val="18589525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1A39E-2EF4-42CD-86AF-51E38C775237}"/>
              </a:ext>
            </a:extLst>
          </p:cNvPr>
          <p:cNvSpPr>
            <a:spLocks noGrp="1"/>
          </p:cNvSpPr>
          <p:nvPr>
            <p:ph type="ctrTitle"/>
          </p:nvPr>
        </p:nvSpPr>
        <p:spPr/>
        <p:txBody>
          <a:bodyPr>
            <a:normAutofit fontScale="90000"/>
          </a:bodyPr>
          <a:lstStyle/>
          <a:p>
            <a:r>
              <a:rPr lang="en-US" dirty="0"/>
              <a:t>Accessibility, Visual Testing, and Reporting</a:t>
            </a:r>
            <a:endParaRPr lang="en-IN" dirty="0"/>
          </a:p>
        </p:txBody>
      </p:sp>
      <p:sp>
        <p:nvSpPr>
          <p:cNvPr id="5" name="Subtitle 4">
            <a:extLst>
              <a:ext uri="{FF2B5EF4-FFF2-40B4-BE49-F238E27FC236}">
                <a16:creationId xmlns:a16="http://schemas.microsoft.com/office/drawing/2014/main" id="{AA266E30-554F-47FC-8ECE-B0A13F797A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928358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D07-BF07-4479-87E7-2FAF668E4C07}"/>
              </a:ext>
            </a:extLst>
          </p:cNvPr>
          <p:cNvSpPr>
            <a:spLocks noGrp="1"/>
          </p:cNvSpPr>
          <p:nvPr>
            <p:ph type="title"/>
          </p:nvPr>
        </p:nvSpPr>
        <p:spPr/>
        <p:txBody>
          <a:bodyPr/>
          <a:lstStyle/>
          <a:p>
            <a:r>
              <a:rPr lang="en-US" dirty="0"/>
              <a:t>Introduction to Accessibility Testing:</a:t>
            </a:r>
            <a:br>
              <a:rPr lang="en-US" dirty="0"/>
            </a:br>
            <a:endParaRPr lang="en-IN" dirty="0"/>
          </a:p>
        </p:txBody>
      </p:sp>
      <p:sp>
        <p:nvSpPr>
          <p:cNvPr id="3" name="Content Placeholder 2">
            <a:extLst>
              <a:ext uri="{FF2B5EF4-FFF2-40B4-BE49-F238E27FC236}">
                <a16:creationId xmlns:a16="http://schemas.microsoft.com/office/drawing/2014/main" id="{04C46BF6-5D3B-4A07-9D38-BC7E6FDBC31E}"/>
              </a:ext>
            </a:extLst>
          </p:cNvPr>
          <p:cNvSpPr>
            <a:spLocks noGrp="1"/>
          </p:cNvSpPr>
          <p:nvPr>
            <p:ph idx="1"/>
          </p:nvPr>
        </p:nvSpPr>
        <p:spPr/>
        <p:txBody>
          <a:bodyPr/>
          <a:lstStyle/>
          <a:p>
            <a:endParaRPr lang="en-US" dirty="0"/>
          </a:p>
          <a:p>
            <a:r>
              <a:rPr lang="en-US" dirty="0"/>
              <a:t>Accessibility testing ensures that web applications are usable by people with disabilities, such as those with visual, auditory, motor, or cognitive impairments.</a:t>
            </a:r>
          </a:p>
          <a:p>
            <a:r>
              <a:rPr lang="en-US" dirty="0"/>
              <a:t>It aims to ensure that all users, regardless of their abilities, can access and interact with web content effectively.</a:t>
            </a:r>
            <a:endParaRPr lang="en-IN" dirty="0"/>
          </a:p>
        </p:txBody>
      </p:sp>
    </p:spTree>
    <p:extLst>
      <p:ext uri="{BB962C8B-B14F-4D97-AF65-F5344CB8AC3E}">
        <p14:creationId xmlns:p14="http://schemas.microsoft.com/office/powerpoint/2010/main" val="288366965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1BD7-0F1A-4AC6-9426-10595E769FBC}"/>
              </a:ext>
            </a:extLst>
          </p:cNvPr>
          <p:cNvSpPr>
            <a:spLocks noGrp="1"/>
          </p:cNvSpPr>
          <p:nvPr>
            <p:ph type="title"/>
          </p:nvPr>
        </p:nvSpPr>
        <p:spPr/>
        <p:txBody>
          <a:bodyPr/>
          <a:lstStyle/>
          <a:p>
            <a:r>
              <a:rPr lang="en-US" dirty="0"/>
              <a:t>Common Accessibility Issues:</a:t>
            </a:r>
            <a:br>
              <a:rPr lang="en-US" dirty="0"/>
            </a:br>
            <a:endParaRPr lang="en-IN" dirty="0"/>
          </a:p>
        </p:txBody>
      </p:sp>
      <p:sp>
        <p:nvSpPr>
          <p:cNvPr id="3" name="Content Placeholder 2">
            <a:extLst>
              <a:ext uri="{FF2B5EF4-FFF2-40B4-BE49-F238E27FC236}">
                <a16:creationId xmlns:a16="http://schemas.microsoft.com/office/drawing/2014/main" id="{63B48211-E8C5-412F-B428-62A0F1F30D4A}"/>
              </a:ext>
            </a:extLst>
          </p:cNvPr>
          <p:cNvSpPr>
            <a:spLocks noGrp="1"/>
          </p:cNvSpPr>
          <p:nvPr>
            <p:ph idx="1"/>
          </p:nvPr>
        </p:nvSpPr>
        <p:spPr/>
        <p:txBody>
          <a:bodyPr>
            <a:normAutofit/>
          </a:bodyPr>
          <a:lstStyle/>
          <a:p>
            <a:r>
              <a:rPr lang="en-US" dirty="0"/>
              <a:t>Missing or incorrect alternative text for images.</a:t>
            </a:r>
          </a:p>
          <a:p>
            <a:r>
              <a:rPr lang="en-US" dirty="0"/>
              <a:t>Lack of keyboard navigation support.</a:t>
            </a:r>
          </a:p>
          <a:p>
            <a:r>
              <a:rPr lang="en-US" dirty="0"/>
              <a:t>Insufficient color contrast for text and background elements.</a:t>
            </a:r>
          </a:p>
          <a:p>
            <a:r>
              <a:rPr lang="en-US" dirty="0"/>
              <a:t>Inaccessible form fields without proper labels or instructions.</a:t>
            </a:r>
          </a:p>
          <a:p>
            <a:r>
              <a:rPr lang="en-US" dirty="0"/>
              <a:t>Improper use of headings, landmarks, and ARIA (Accessible Rich Internet Applications) attributes.</a:t>
            </a:r>
          </a:p>
          <a:p>
            <a:r>
              <a:rPr lang="en-US" dirty="0"/>
              <a:t>Non-semantic HTML markup that affects screen reader compatibility.</a:t>
            </a:r>
            <a:endParaRPr lang="en-IN" dirty="0"/>
          </a:p>
        </p:txBody>
      </p:sp>
    </p:spTree>
    <p:extLst>
      <p:ext uri="{BB962C8B-B14F-4D97-AF65-F5344CB8AC3E}">
        <p14:creationId xmlns:p14="http://schemas.microsoft.com/office/powerpoint/2010/main" val="366491762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11B-ED18-4912-87A1-8DA7E549B8A4}"/>
              </a:ext>
            </a:extLst>
          </p:cNvPr>
          <p:cNvSpPr>
            <a:spLocks noGrp="1"/>
          </p:cNvSpPr>
          <p:nvPr>
            <p:ph type="title"/>
          </p:nvPr>
        </p:nvSpPr>
        <p:spPr/>
        <p:txBody>
          <a:bodyPr/>
          <a:lstStyle/>
          <a:p>
            <a:r>
              <a:rPr lang="en-US" dirty="0"/>
              <a:t>Benefits of Accessibility Testing:</a:t>
            </a:r>
            <a:br>
              <a:rPr lang="en-US" dirty="0"/>
            </a:br>
            <a:endParaRPr lang="en-IN" dirty="0"/>
          </a:p>
        </p:txBody>
      </p:sp>
      <p:sp>
        <p:nvSpPr>
          <p:cNvPr id="3" name="Content Placeholder 2">
            <a:extLst>
              <a:ext uri="{FF2B5EF4-FFF2-40B4-BE49-F238E27FC236}">
                <a16:creationId xmlns:a16="http://schemas.microsoft.com/office/drawing/2014/main" id="{E8302459-C85A-4AF4-8FB9-CD087D245108}"/>
              </a:ext>
            </a:extLst>
          </p:cNvPr>
          <p:cNvSpPr>
            <a:spLocks noGrp="1"/>
          </p:cNvSpPr>
          <p:nvPr>
            <p:ph idx="1"/>
          </p:nvPr>
        </p:nvSpPr>
        <p:spPr/>
        <p:txBody>
          <a:bodyPr/>
          <a:lstStyle/>
          <a:p>
            <a:r>
              <a:rPr lang="en-US" dirty="0"/>
              <a:t>Improves usability for all users, including those with disabilities.</a:t>
            </a:r>
          </a:p>
          <a:p>
            <a:r>
              <a:rPr lang="en-US" dirty="0"/>
              <a:t>Enhances compliance with accessibility standards and regulations.</a:t>
            </a:r>
          </a:p>
          <a:p>
            <a:r>
              <a:rPr lang="en-US" dirty="0"/>
              <a:t>Helps organizations reach a broader audience and improve user satisfaction.</a:t>
            </a:r>
          </a:p>
          <a:p>
            <a:r>
              <a:rPr lang="en-US" dirty="0"/>
              <a:t>Reduces legal risks associated with accessibility non-compliance.</a:t>
            </a:r>
            <a:endParaRPr lang="en-IN" dirty="0"/>
          </a:p>
        </p:txBody>
      </p:sp>
    </p:spTree>
    <p:extLst>
      <p:ext uri="{BB962C8B-B14F-4D97-AF65-F5344CB8AC3E}">
        <p14:creationId xmlns:p14="http://schemas.microsoft.com/office/powerpoint/2010/main" val="39081446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75B-D346-4089-AD10-415E11AB0614}"/>
              </a:ext>
            </a:extLst>
          </p:cNvPr>
          <p:cNvSpPr>
            <a:spLocks noGrp="1"/>
          </p:cNvSpPr>
          <p:nvPr>
            <p:ph type="title"/>
          </p:nvPr>
        </p:nvSpPr>
        <p:spPr/>
        <p:txBody>
          <a:bodyPr/>
          <a:lstStyle/>
          <a:p>
            <a:r>
              <a:rPr lang="en-US" dirty="0"/>
              <a:t>Approaches to Accessibility Testing:</a:t>
            </a:r>
            <a:br>
              <a:rPr lang="en-US" dirty="0"/>
            </a:br>
            <a:endParaRPr lang="en-IN" dirty="0"/>
          </a:p>
        </p:txBody>
      </p:sp>
      <p:sp>
        <p:nvSpPr>
          <p:cNvPr id="3" name="Content Placeholder 2">
            <a:extLst>
              <a:ext uri="{FF2B5EF4-FFF2-40B4-BE49-F238E27FC236}">
                <a16:creationId xmlns:a16="http://schemas.microsoft.com/office/drawing/2014/main" id="{422DA22D-454F-4F40-B203-67E9750D5A1E}"/>
              </a:ext>
            </a:extLst>
          </p:cNvPr>
          <p:cNvSpPr>
            <a:spLocks noGrp="1"/>
          </p:cNvSpPr>
          <p:nvPr>
            <p:ph idx="1"/>
          </p:nvPr>
        </p:nvSpPr>
        <p:spPr/>
        <p:txBody>
          <a:bodyPr/>
          <a:lstStyle/>
          <a:p>
            <a:r>
              <a:rPr lang="en-US" dirty="0"/>
              <a:t>Manual Testing: Involves human testers reviewing web content for accessibility issues, using assistive technologies such as screen readers and keyboard navigation.</a:t>
            </a:r>
          </a:p>
          <a:p>
            <a:r>
              <a:rPr lang="en-US" dirty="0"/>
              <a:t>Automated Testing: Utilizes tools like Playwright to automate accessibility checks, including keyboard navigation, ARIA attributes, color contrast, and semantic markup.</a:t>
            </a:r>
            <a:endParaRPr lang="en-IN" dirty="0"/>
          </a:p>
        </p:txBody>
      </p:sp>
    </p:spTree>
    <p:extLst>
      <p:ext uri="{BB962C8B-B14F-4D97-AF65-F5344CB8AC3E}">
        <p14:creationId xmlns:p14="http://schemas.microsoft.com/office/powerpoint/2010/main" val="306932402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DF43-B5B9-42F3-84D8-F12D7EF565EF}"/>
              </a:ext>
            </a:extLst>
          </p:cNvPr>
          <p:cNvSpPr>
            <a:spLocks noGrp="1"/>
          </p:cNvSpPr>
          <p:nvPr>
            <p:ph type="title"/>
          </p:nvPr>
        </p:nvSpPr>
        <p:spPr/>
        <p:txBody>
          <a:bodyPr/>
          <a:lstStyle/>
          <a:p>
            <a:r>
              <a:rPr lang="en-US" dirty="0"/>
              <a:t>Best Practices for Accessibility Testing:</a:t>
            </a:r>
            <a:br>
              <a:rPr lang="en-US" dirty="0"/>
            </a:br>
            <a:endParaRPr lang="en-IN" dirty="0"/>
          </a:p>
        </p:txBody>
      </p:sp>
      <p:sp>
        <p:nvSpPr>
          <p:cNvPr id="3" name="Content Placeholder 2">
            <a:extLst>
              <a:ext uri="{FF2B5EF4-FFF2-40B4-BE49-F238E27FC236}">
                <a16:creationId xmlns:a16="http://schemas.microsoft.com/office/drawing/2014/main" id="{70141B6A-3679-4215-B9F2-D1B51E99EFF2}"/>
              </a:ext>
            </a:extLst>
          </p:cNvPr>
          <p:cNvSpPr>
            <a:spLocks noGrp="1"/>
          </p:cNvSpPr>
          <p:nvPr>
            <p:ph idx="1"/>
          </p:nvPr>
        </p:nvSpPr>
        <p:spPr/>
        <p:txBody>
          <a:bodyPr>
            <a:normAutofit fontScale="92500"/>
          </a:bodyPr>
          <a:lstStyle/>
          <a:p>
            <a:r>
              <a:rPr lang="en-US" dirty="0"/>
              <a:t>Familiarize yourself with accessibility standards, such as WCAG (Web Content Accessibility Guidelines).</a:t>
            </a:r>
          </a:p>
          <a:p>
            <a:r>
              <a:rPr lang="en-US" dirty="0"/>
              <a:t>Incorporate accessibility testing into the development lifecycle, from design to deployment.</a:t>
            </a:r>
          </a:p>
          <a:p>
            <a:r>
              <a:rPr lang="en-US" dirty="0"/>
              <a:t>Involve users with disabilities in testing to gather real-world feedback.</a:t>
            </a:r>
          </a:p>
          <a:p>
            <a:r>
              <a:rPr lang="en-US" dirty="0"/>
              <a:t>Use a combination of automated and manual testing approaches to ensure comprehensive coverage.</a:t>
            </a:r>
          </a:p>
          <a:p>
            <a:r>
              <a:rPr lang="en-US" dirty="0"/>
              <a:t>Continuously monitor and address accessibility issues throughout the development process.</a:t>
            </a:r>
            <a:endParaRPr lang="en-IN" dirty="0"/>
          </a:p>
        </p:txBody>
      </p:sp>
    </p:spTree>
    <p:extLst>
      <p:ext uri="{BB962C8B-B14F-4D97-AF65-F5344CB8AC3E}">
        <p14:creationId xmlns:p14="http://schemas.microsoft.com/office/powerpoint/2010/main" val="182817175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9F0-BB17-4A67-9609-0057E0EABE9B}"/>
              </a:ext>
            </a:extLst>
          </p:cNvPr>
          <p:cNvSpPr>
            <a:spLocks noGrp="1"/>
          </p:cNvSpPr>
          <p:nvPr>
            <p:ph type="title"/>
          </p:nvPr>
        </p:nvSpPr>
        <p:spPr/>
        <p:txBody>
          <a:bodyPr/>
          <a:lstStyle/>
          <a:p>
            <a:r>
              <a:rPr lang="en-US" dirty="0"/>
              <a:t>Tools for Accessibility Testing:</a:t>
            </a:r>
            <a:br>
              <a:rPr lang="en-US" dirty="0"/>
            </a:br>
            <a:endParaRPr lang="en-IN" dirty="0"/>
          </a:p>
        </p:txBody>
      </p:sp>
      <p:sp>
        <p:nvSpPr>
          <p:cNvPr id="3" name="Content Placeholder 2">
            <a:extLst>
              <a:ext uri="{FF2B5EF4-FFF2-40B4-BE49-F238E27FC236}">
                <a16:creationId xmlns:a16="http://schemas.microsoft.com/office/drawing/2014/main" id="{B84EA65D-B86E-4C45-913E-C8DCB62BDD89}"/>
              </a:ext>
            </a:extLst>
          </p:cNvPr>
          <p:cNvSpPr>
            <a:spLocks noGrp="1"/>
          </p:cNvSpPr>
          <p:nvPr>
            <p:ph idx="1"/>
          </p:nvPr>
        </p:nvSpPr>
        <p:spPr/>
        <p:txBody>
          <a:bodyPr>
            <a:normAutofit/>
          </a:bodyPr>
          <a:lstStyle/>
          <a:p>
            <a:r>
              <a:rPr lang="en-US" dirty="0"/>
              <a:t>Playwright: Provides APIs for automating accessibility checks and interacting with web elements programmatically.</a:t>
            </a:r>
          </a:p>
          <a:p>
            <a:r>
              <a:rPr lang="en-US" dirty="0"/>
              <a:t>Axe-core: A JavaScript library for automated accessibility testing, integrated with Playwright and other testing frameworks.</a:t>
            </a:r>
          </a:p>
          <a:p>
            <a:r>
              <a:rPr lang="en-US" dirty="0"/>
              <a:t>Lighthouse: An open-source tool from Google for auditing web page performance, accessibility, and best practices.</a:t>
            </a:r>
            <a:endParaRPr lang="en-IN" dirty="0"/>
          </a:p>
        </p:txBody>
      </p:sp>
    </p:spTree>
    <p:extLst>
      <p:ext uri="{BB962C8B-B14F-4D97-AF65-F5344CB8AC3E}">
        <p14:creationId xmlns:p14="http://schemas.microsoft.com/office/powerpoint/2010/main" val="315660340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394-8E4B-4BB4-A611-183B7F20F00A}"/>
              </a:ext>
            </a:extLst>
          </p:cNvPr>
          <p:cNvSpPr>
            <a:spLocks noGrp="1"/>
          </p:cNvSpPr>
          <p:nvPr>
            <p:ph type="title"/>
          </p:nvPr>
        </p:nvSpPr>
        <p:spPr/>
        <p:txBody>
          <a:bodyPr/>
          <a:lstStyle/>
          <a:p>
            <a:r>
              <a:rPr lang="en-US" dirty="0"/>
              <a:t>Metrics and Reporting:</a:t>
            </a:r>
            <a:br>
              <a:rPr lang="en-US" dirty="0"/>
            </a:br>
            <a:endParaRPr lang="en-IN" dirty="0"/>
          </a:p>
        </p:txBody>
      </p:sp>
      <p:sp>
        <p:nvSpPr>
          <p:cNvPr id="3" name="Content Placeholder 2">
            <a:extLst>
              <a:ext uri="{FF2B5EF4-FFF2-40B4-BE49-F238E27FC236}">
                <a16:creationId xmlns:a16="http://schemas.microsoft.com/office/drawing/2014/main" id="{72632133-05D9-40A0-96FB-1720C4EDF6AE}"/>
              </a:ext>
            </a:extLst>
          </p:cNvPr>
          <p:cNvSpPr>
            <a:spLocks noGrp="1"/>
          </p:cNvSpPr>
          <p:nvPr>
            <p:ph idx="1"/>
          </p:nvPr>
        </p:nvSpPr>
        <p:spPr/>
        <p:txBody>
          <a:bodyPr/>
          <a:lstStyle/>
          <a:p>
            <a:endParaRPr lang="en-US" dirty="0"/>
          </a:p>
          <a:p>
            <a:r>
              <a:rPr lang="en-US" dirty="0"/>
              <a:t>Measure accessibility compliance using metrics such as WCAG conformance levels (A, AA, AAA).</a:t>
            </a:r>
          </a:p>
          <a:p>
            <a:r>
              <a:rPr lang="en-US" dirty="0"/>
              <a:t>Generate accessibility reports with detailed findings, recommendations, and remediation steps for developers.</a:t>
            </a:r>
            <a:endParaRPr lang="en-IN" dirty="0"/>
          </a:p>
        </p:txBody>
      </p:sp>
    </p:spTree>
    <p:extLst>
      <p:ext uri="{BB962C8B-B14F-4D97-AF65-F5344CB8AC3E}">
        <p14:creationId xmlns:p14="http://schemas.microsoft.com/office/powerpoint/2010/main" val="328389073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0056-091F-4847-9622-3782653ED2B8}"/>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517843F2-0CD9-47CB-96F1-030DD16633B4}"/>
              </a:ext>
            </a:extLst>
          </p:cNvPr>
          <p:cNvSpPr>
            <a:spLocks noGrp="1"/>
          </p:cNvSpPr>
          <p:nvPr>
            <p:ph idx="1"/>
          </p:nvPr>
        </p:nvSpPr>
        <p:spPr/>
        <p:txBody>
          <a:bodyPr/>
          <a:lstStyle/>
          <a:p>
            <a:endParaRPr lang="en-US" dirty="0"/>
          </a:p>
          <a:p>
            <a:r>
              <a:rPr lang="en-US" dirty="0"/>
              <a:t>Establish accessibility guidelines and policies within your organization.</a:t>
            </a:r>
          </a:p>
          <a:p>
            <a:r>
              <a:rPr lang="en-US" dirty="0"/>
              <a:t>Conduct regular accessibility audits and address issues promptly.</a:t>
            </a:r>
          </a:p>
          <a:p>
            <a:r>
              <a:rPr lang="en-US" dirty="0"/>
              <a:t>Provide training and resources to developers to promote accessibility awareness and skills.</a:t>
            </a:r>
            <a:endParaRPr lang="en-IN" dirty="0"/>
          </a:p>
        </p:txBody>
      </p:sp>
    </p:spTree>
    <p:extLst>
      <p:ext uri="{BB962C8B-B14F-4D97-AF65-F5344CB8AC3E}">
        <p14:creationId xmlns:p14="http://schemas.microsoft.com/office/powerpoint/2010/main" val="880362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F234-A63B-4064-8214-EAFC57922B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6C52DE-FB7E-41CF-ABB4-306730AB11F7}"/>
              </a:ext>
            </a:extLst>
          </p:cNvPr>
          <p:cNvSpPr>
            <a:spLocks noGrp="1"/>
          </p:cNvSpPr>
          <p:nvPr>
            <p:ph idx="1"/>
          </p:nvPr>
        </p:nvSpPr>
        <p:spPr/>
        <p:txBody>
          <a:bodyPr/>
          <a:lstStyle/>
          <a:p>
            <a:r>
              <a:rPr lang="en-US" b="1" dirty="0"/>
              <a:t>Choose Browsers:</a:t>
            </a:r>
            <a:r>
              <a:rPr lang="en-US" dirty="0"/>
              <a:t> Decide on Chromium, Firefox, or </a:t>
            </a:r>
            <a:r>
              <a:rPr lang="en-US" dirty="0" err="1"/>
              <a:t>WebKit</a:t>
            </a:r>
            <a:r>
              <a:rPr lang="en-US" dirty="0"/>
              <a:t>.</a:t>
            </a:r>
          </a:p>
          <a:p>
            <a:r>
              <a:rPr lang="en-US" b="1" dirty="0"/>
              <a:t>Writing Tests:</a:t>
            </a:r>
            <a:r>
              <a:rPr lang="en-US" dirty="0"/>
              <a:t> Use Playwright's API in JavaScript or TypeScript.</a:t>
            </a:r>
          </a:p>
          <a:p>
            <a:r>
              <a:rPr lang="en-US" b="1" dirty="0"/>
              <a:t>Configure Test Runner:</a:t>
            </a:r>
            <a:r>
              <a:rPr lang="en-US" dirty="0"/>
              <a:t> Choose Jest, Mocha, or Playwright Test.</a:t>
            </a:r>
          </a:p>
          <a:p>
            <a:r>
              <a:rPr lang="en-US" b="1" dirty="0"/>
              <a:t>Run Tests:</a:t>
            </a:r>
            <a:r>
              <a:rPr lang="en-US" dirty="0"/>
              <a:t> Execute tests with the chosen test runner.</a:t>
            </a:r>
          </a:p>
          <a:p>
            <a:r>
              <a:rPr lang="en-US" b="1" dirty="0"/>
              <a:t>Analyze Results:</a:t>
            </a:r>
            <a:r>
              <a:rPr lang="en-US" dirty="0"/>
              <a:t> Review test results and generated reports.</a:t>
            </a:r>
          </a:p>
          <a:p>
            <a:r>
              <a:rPr lang="en-US" b="1" dirty="0"/>
              <a:t>Optional: IDE Integration:</a:t>
            </a:r>
            <a:r>
              <a:rPr lang="en-US" dirty="0"/>
              <a:t> Install relevant extensions/plugins.</a:t>
            </a:r>
          </a:p>
          <a:p>
            <a:endParaRPr lang="en-IN" dirty="0"/>
          </a:p>
        </p:txBody>
      </p:sp>
    </p:spTree>
    <p:extLst>
      <p:ext uri="{BB962C8B-B14F-4D97-AF65-F5344CB8AC3E}">
        <p14:creationId xmlns:p14="http://schemas.microsoft.com/office/powerpoint/2010/main" val="384349483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DD7A6-426D-4AD2-996B-D036E576B593}"/>
              </a:ext>
            </a:extLst>
          </p:cNvPr>
          <p:cNvSpPr>
            <a:spLocks noGrp="1"/>
          </p:cNvSpPr>
          <p:nvPr>
            <p:ph type="ctrTitle"/>
          </p:nvPr>
        </p:nvSpPr>
        <p:spPr/>
        <p:txBody>
          <a:bodyPr/>
          <a:lstStyle/>
          <a:p>
            <a:r>
              <a:rPr lang="en-IN" dirty="0"/>
              <a:t>Visual Regression Testing</a:t>
            </a:r>
          </a:p>
        </p:txBody>
      </p:sp>
      <p:sp>
        <p:nvSpPr>
          <p:cNvPr id="5" name="Subtitle 4">
            <a:extLst>
              <a:ext uri="{FF2B5EF4-FFF2-40B4-BE49-F238E27FC236}">
                <a16:creationId xmlns:a16="http://schemas.microsoft.com/office/drawing/2014/main" id="{A48E456F-7D3C-4C70-92F0-7F311D7E8D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61598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B83-6135-444A-ABC4-759644D7D755}"/>
              </a:ext>
            </a:extLst>
          </p:cNvPr>
          <p:cNvSpPr>
            <a:spLocks noGrp="1"/>
          </p:cNvSpPr>
          <p:nvPr>
            <p:ph type="title"/>
          </p:nvPr>
        </p:nvSpPr>
        <p:spPr/>
        <p:txBody>
          <a:bodyPr/>
          <a:lstStyle/>
          <a:p>
            <a:r>
              <a:rPr lang="en-US" dirty="0"/>
              <a:t>Introduction to Visual Regression Testing:</a:t>
            </a:r>
            <a:br>
              <a:rPr lang="en-US" dirty="0"/>
            </a:br>
            <a:endParaRPr lang="en-IN" dirty="0"/>
          </a:p>
        </p:txBody>
      </p:sp>
      <p:sp>
        <p:nvSpPr>
          <p:cNvPr id="3" name="Content Placeholder 2">
            <a:extLst>
              <a:ext uri="{FF2B5EF4-FFF2-40B4-BE49-F238E27FC236}">
                <a16:creationId xmlns:a16="http://schemas.microsoft.com/office/drawing/2014/main" id="{09824D99-901A-4540-86C9-EBB77EDFFBE6}"/>
              </a:ext>
            </a:extLst>
          </p:cNvPr>
          <p:cNvSpPr>
            <a:spLocks noGrp="1"/>
          </p:cNvSpPr>
          <p:nvPr>
            <p:ph idx="1"/>
          </p:nvPr>
        </p:nvSpPr>
        <p:spPr/>
        <p:txBody>
          <a:bodyPr/>
          <a:lstStyle/>
          <a:p>
            <a:endParaRPr lang="en-US" dirty="0"/>
          </a:p>
          <a:p>
            <a:r>
              <a:rPr lang="en-US" dirty="0"/>
              <a:t>Visual regression testing is a technique used to detect unintended visual changes in web applications between different versions or environments.</a:t>
            </a:r>
          </a:p>
          <a:p>
            <a:r>
              <a:rPr lang="en-US" dirty="0"/>
              <a:t>It involves capturing screenshots of web pages and comparing them pixel by pixel to identify visual discrepancies.</a:t>
            </a:r>
            <a:endParaRPr lang="en-IN" dirty="0"/>
          </a:p>
        </p:txBody>
      </p:sp>
    </p:spTree>
    <p:extLst>
      <p:ext uri="{BB962C8B-B14F-4D97-AF65-F5344CB8AC3E}">
        <p14:creationId xmlns:p14="http://schemas.microsoft.com/office/powerpoint/2010/main" val="382374490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2A5-B13A-4720-9D72-BA1B2EBEA73D}"/>
              </a:ext>
            </a:extLst>
          </p:cNvPr>
          <p:cNvSpPr>
            <a:spLocks noGrp="1"/>
          </p:cNvSpPr>
          <p:nvPr>
            <p:ph type="title"/>
          </p:nvPr>
        </p:nvSpPr>
        <p:spPr/>
        <p:txBody>
          <a:bodyPr/>
          <a:lstStyle/>
          <a:p>
            <a:r>
              <a:rPr lang="en-US" dirty="0"/>
              <a:t>Common Use Cases:</a:t>
            </a:r>
            <a:br>
              <a:rPr lang="en-US" dirty="0"/>
            </a:br>
            <a:endParaRPr lang="en-IN" dirty="0"/>
          </a:p>
        </p:txBody>
      </p:sp>
      <p:sp>
        <p:nvSpPr>
          <p:cNvPr id="3" name="Content Placeholder 2">
            <a:extLst>
              <a:ext uri="{FF2B5EF4-FFF2-40B4-BE49-F238E27FC236}">
                <a16:creationId xmlns:a16="http://schemas.microsoft.com/office/drawing/2014/main" id="{AFC91A50-B985-49DB-B4A4-261D8BB12837}"/>
              </a:ext>
            </a:extLst>
          </p:cNvPr>
          <p:cNvSpPr>
            <a:spLocks noGrp="1"/>
          </p:cNvSpPr>
          <p:nvPr>
            <p:ph idx="1"/>
          </p:nvPr>
        </p:nvSpPr>
        <p:spPr/>
        <p:txBody>
          <a:bodyPr/>
          <a:lstStyle/>
          <a:p>
            <a:endParaRPr lang="en-US" dirty="0"/>
          </a:p>
          <a:p>
            <a:endParaRPr lang="en-US" dirty="0"/>
          </a:p>
          <a:p>
            <a:r>
              <a:rPr lang="en-US" dirty="0"/>
              <a:t>Detecting layout shifts or styling changes caused by code updates.</a:t>
            </a:r>
          </a:p>
          <a:p>
            <a:r>
              <a:rPr lang="en-US" dirty="0"/>
              <a:t>Ensuring consistent rendering across browsers, devices, and screen sizes.</a:t>
            </a:r>
          </a:p>
          <a:p>
            <a:r>
              <a:rPr lang="en-US" dirty="0"/>
              <a:t>Validating changes to UI components, such as buttons, forms, and navigation menus.</a:t>
            </a:r>
          </a:p>
          <a:p>
            <a:r>
              <a:rPr lang="en-US" dirty="0"/>
              <a:t>Monitoring third-party integrations and dependencies for visual changes.</a:t>
            </a:r>
            <a:endParaRPr lang="en-IN" dirty="0"/>
          </a:p>
        </p:txBody>
      </p:sp>
    </p:spTree>
    <p:extLst>
      <p:ext uri="{BB962C8B-B14F-4D97-AF65-F5344CB8AC3E}">
        <p14:creationId xmlns:p14="http://schemas.microsoft.com/office/powerpoint/2010/main" val="365436808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986-EEC6-4526-983D-74B52888A191}"/>
              </a:ext>
            </a:extLst>
          </p:cNvPr>
          <p:cNvSpPr>
            <a:spLocks noGrp="1"/>
          </p:cNvSpPr>
          <p:nvPr>
            <p:ph type="title"/>
          </p:nvPr>
        </p:nvSpPr>
        <p:spPr/>
        <p:txBody>
          <a:bodyPr/>
          <a:lstStyle/>
          <a:p>
            <a:r>
              <a:rPr lang="en-US" dirty="0"/>
              <a:t>How Visual Regression Testing Works:</a:t>
            </a:r>
            <a:br>
              <a:rPr lang="en-US" dirty="0"/>
            </a:br>
            <a:endParaRPr lang="en-IN" dirty="0"/>
          </a:p>
        </p:txBody>
      </p:sp>
      <p:sp>
        <p:nvSpPr>
          <p:cNvPr id="3" name="Content Placeholder 2">
            <a:extLst>
              <a:ext uri="{FF2B5EF4-FFF2-40B4-BE49-F238E27FC236}">
                <a16:creationId xmlns:a16="http://schemas.microsoft.com/office/drawing/2014/main" id="{5C147AB6-FB3B-44AA-B9BE-3B408BFC844C}"/>
              </a:ext>
            </a:extLst>
          </p:cNvPr>
          <p:cNvSpPr>
            <a:spLocks noGrp="1"/>
          </p:cNvSpPr>
          <p:nvPr>
            <p:ph idx="1"/>
          </p:nvPr>
        </p:nvSpPr>
        <p:spPr/>
        <p:txBody>
          <a:bodyPr>
            <a:normAutofit fontScale="85000" lnSpcReduction="10000"/>
          </a:bodyPr>
          <a:lstStyle/>
          <a:p>
            <a:r>
              <a:rPr lang="en-US" dirty="0"/>
              <a:t>Capture Baseline Screenshots: Capture screenshots of web pages in a reference or baseline environment.</a:t>
            </a:r>
          </a:p>
          <a:p>
            <a:r>
              <a:rPr lang="en-US" dirty="0"/>
              <a:t>Capture Test Screenshots: Capture screenshots of the same web pages in a test environment or after making changes.</a:t>
            </a:r>
          </a:p>
          <a:p>
            <a:r>
              <a:rPr lang="en-US" dirty="0"/>
              <a:t>Perform Image Comparison: Use image comparison algorithms to compare baseline and test screenshots pixel by pixel.</a:t>
            </a:r>
          </a:p>
          <a:p>
            <a:r>
              <a:rPr lang="en-US" dirty="0"/>
              <a:t>Identify Differences: Identify visual differences, such as color variations, element positions, or missing content.</a:t>
            </a:r>
          </a:p>
          <a:p>
            <a:r>
              <a:rPr lang="en-US" dirty="0"/>
              <a:t>Review and Analyze: Review visual diffs and determine whether they represent intentional changes or unexpected regressions.</a:t>
            </a:r>
            <a:endParaRPr lang="en-IN" dirty="0"/>
          </a:p>
        </p:txBody>
      </p:sp>
    </p:spTree>
    <p:extLst>
      <p:ext uri="{BB962C8B-B14F-4D97-AF65-F5344CB8AC3E}">
        <p14:creationId xmlns:p14="http://schemas.microsoft.com/office/powerpoint/2010/main" val="340304991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4A4-6BC1-47C5-A7B7-883BEE5B8455}"/>
              </a:ext>
            </a:extLst>
          </p:cNvPr>
          <p:cNvSpPr>
            <a:spLocks noGrp="1"/>
          </p:cNvSpPr>
          <p:nvPr>
            <p:ph type="title"/>
          </p:nvPr>
        </p:nvSpPr>
        <p:spPr/>
        <p:txBody>
          <a:bodyPr/>
          <a:lstStyle/>
          <a:p>
            <a:r>
              <a:rPr lang="en-US" dirty="0"/>
              <a:t>Benefits of Visual Regression Testing:</a:t>
            </a:r>
            <a:br>
              <a:rPr lang="en-US" dirty="0"/>
            </a:br>
            <a:endParaRPr lang="en-IN" dirty="0"/>
          </a:p>
        </p:txBody>
      </p:sp>
      <p:sp>
        <p:nvSpPr>
          <p:cNvPr id="3" name="Content Placeholder 2">
            <a:extLst>
              <a:ext uri="{FF2B5EF4-FFF2-40B4-BE49-F238E27FC236}">
                <a16:creationId xmlns:a16="http://schemas.microsoft.com/office/drawing/2014/main" id="{E5368A5B-6203-471C-ABD1-2BF32103B1B1}"/>
              </a:ext>
            </a:extLst>
          </p:cNvPr>
          <p:cNvSpPr>
            <a:spLocks noGrp="1"/>
          </p:cNvSpPr>
          <p:nvPr>
            <p:ph idx="1"/>
          </p:nvPr>
        </p:nvSpPr>
        <p:spPr/>
        <p:txBody>
          <a:bodyPr>
            <a:normAutofit/>
          </a:bodyPr>
          <a:lstStyle/>
          <a:p>
            <a:r>
              <a:rPr lang="en-US" dirty="0"/>
              <a:t>Helps prevent visual bugs and regressions from reaching production.</a:t>
            </a:r>
          </a:p>
          <a:p>
            <a:r>
              <a:rPr lang="en-US" dirty="0"/>
              <a:t>Improves UI consistency and user experience by detecting subtle design changes.</a:t>
            </a:r>
          </a:p>
          <a:p>
            <a:r>
              <a:rPr lang="en-US" dirty="0"/>
              <a:t>Increases confidence in code changes and deployments by validating visual integrity.</a:t>
            </a:r>
          </a:p>
          <a:p>
            <a:r>
              <a:rPr lang="en-US" dirty="0"/>
              <a:t>Facilitates collaboration between developers, designers, and QA teams by providing visual feedback.</a:t>
            </a:r>
            <a:endParaRPr lang="en-IN" dirty="0"/>
          </a:p>
        </p:txBody>
      </p:sp>
    </p:spTree>
    <p:extLst>
      <p:ext uri="{BB962C8B-B14F-4D97-AF65-F5344CB8AC3E}">
        <p14:creationId xmlns:p14="http://schemas.microsoft.com/office/powerpoint/2010/main" val="135712618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62F4-C647-4EC9-AEB0-00482CC598D1}"/>
              </a:ext>
            </a:extLst>
          </p:cNvPr>
          <p:cNvSpPr>
            <a:spLocks noGrp="1"/>
          </p:cNvSpPr>
          <p:nvPr>
            <p:ph type="title"/>
          </p:nvPr>
        </p:nvSpPr>
        <p:spPr/>
        <p:txBody>
          <a:bodyPr/>
          <a:lstStyle/>
          <a:p>
            <a:r>
              <a:rPr lang="en-US" dirty="0"/>
              <a:t>Approaches to Visual Regression Testing:</a:t>
            </a:r>
            <a:br>
              <a:rPr lang="en-US" dirty="0"/>
            </a:br>
            <a:endParaRPr lang="en-IN" dirty="0"/>
          </a:p>
        </p:txBody>
      </p:sp>
      <p:sp>
        <p:nvSpPr>
          <p:cNvPr id="3" name="Content Placeholder 2">
            <a:extLst>
              <a:ext uri="{FF2B5EF4-FFF2-40B4-BE49-F238E27FC236}">
                <a16:creationId xmlns:a16="http://schemas.microsoft.com/office/drawing/2014/main" id="{D01BF53F-7C10-42AD-8E3C-8F9DA176CB6B}"/>
              </a:ext>
            </a:extLst>
          </p:cNvPr>
          <p:cNvSpPr>
            <a:spLocks noGrp="1"/>
          </p:cNvSpPr>
          <p:nvPr>
            <p:ph idx="1"/>
          </p:nvPr>
        </p:nvSpPr>
        <p:spPr/>
        <p:txBody>
          <a:bodyPr>
            <a:normAutofit/>
          </a:bodyPr>
          <a:lstStyle/>
          <a:p>
            <a:endParaRPr lang="en-US" dirty="0"/>
          </a:p>
          <a:p>
            <a:r>
              <a:rPr lang="en-US" dirty="0"/>
              <a:t>Automated Testing: Use tools like Playwright with visual regression testing libraries (e.g., Percy, </a:t>
            </a:r>
            <a:r>
              <a:rPr lang="en-US" dirty="0" err="1"/>
              <a:t>Applitools</a:t>
            </a:r>
            <a:r>
              <a:rPr lang="en-US" dirty="0"/>
              <a:t>) to automate screenshot capture and comparison.</a:t>
            </a:r>
          </a:p>
          <a:p>
            <a:r>
              <a:rPr lang="en-US" dirty="0"/>
              <a:t>Manual Review: Perform manual visual inspections of screenshots to identify discrepancies, especially for complex or dynamic UI elements.</a:t>
            </a:r>
          </a:p>
          <a:p>
            <a:r>
              <a:rPr lang="en-US" dirty="0"/>
              <a:t>Integration with CI/CD Pipelines: Integrate visual regression tests into your CI/CD pipelines to detect visual changes early in the development process.</a:t>
            </a:r>
            <a:endParaRPr lang="en-IN" dirty="0"/>
          </a:p>
        </p:txBody>
      </p:sp>
    </p:spTree>
    <p:extLst>
      <p:ext uri="{BB962C8B-B14F-4D97-AF65-F5344CB8AC3E}">
        <p14:creationId xmlns:p14="http://schemas.microsoft.com/office/powerpoint/2010/main" val="6860450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DCE-39D9-464B-BB77-C2A5DC2FC52E}"/>
              </a:ext>
            </a:extLst>
          </p:cNvPr>
          <p:cNvSpPr>
            <a:spLocks noGrp="1"/>
          </p:cNvSpPr>
          <p:nvPr>
            <p:ph type="title"/>
          </p:nvPr>
        </p:nvSpPr>
        <p:spPr/>
        <p:txBody>
          <a:bodyPr/>
          <a:lstStyle/>
          <a:p>
            <a:r>
              <a:rPr lang="en-US" dirty="0"/>
              <a:t>Best Practices for Visual Regression Testing:</a:t>
            </a:r>
            <a:br>
              <a:rPr lang="en-US" dirty="0"/>
            </a:br>
            <a:endParaRPr lang="en-IN" dirty="0"/>
          </a:p>
        </p:txBody>
      </p:sp>
      <p:sp>
        <p:nvSpPr>
          <p:cNvPr id="3" name="Content Placeholder 2">
            <a:extLst>
              <a:ext uri="{FF2B5EF4-FFF2-40B4-BE49-F238E27FC236}">
                <a16:creationId xmlns:a16="http://schemas.microsoft.com/office/drawing/2014/main" id="{CE15E9C1-F937-4048-BA09-D773368B3FB2}"/>
              </a:ext>
            </a:extLst>
          </p:cNvPr>
          <p:cNvSpPr>
            <a:spLocks noGrp="1"/>
          </p:cNvSpPr>
          <p:nvPr>
            <p:ph idx="1"/>
          </p:nvPr>
        </p:nvSpPr>
        <p:spPr/>
        <p:txBody>
          <a:bodyPr>
            <a:normAutofit fontScale="92500" lnSpcReduction="10000"/>
          </a:bodyPr>
          <a:lstStyle/>
          <a:p>
            <a:r>
              <a:rPr lang="en-US" dirty="0"/>
              <a:t>Establish a Baseline: Create a baseline of screenshots for stable and consistent UI elements.</a:t>
            </a:r>
          </a:p>
          <a:p>
            <a:r>
              <a:rPr lang="en-US" dirty="0"/>
              <a:t>Define Tolerances: Set tolerance levels for image comparison to account for minor visual differences and avoid false positives.</a:t>
            </a:r>
          </a:p>
          <a:p>
            <a:r>
              <a:rPr lang="en-US" dirty="0"/>
              <a:t>Maintain Test Coverage: Regularly update and expand visual regression test suites to cover critical UI components and user workflows.</a:t>
            </a:r>
          </a:p>
          <a:p>
            <a:r>
              <a:rPr lang="en-US" dirty="0"/>
              <a:t>Review and Triaging: Review visual diffs regularly, triage findings, and address legitimate regressions promptly.</a:t>
            </a:r>
          </a:p>
          <a:p>
            <a:r>
              <a:rPr lang="en-US" dirty="0"/>
              <a:t>Collaboration and Communication: Foster collaboration between development, design, and QA teams to resolve visual discrepancies efficiently.</a:t>
            </a:r>
            <a:endParaRPr lang="en-IN" dirty="0"/>
          </a:p>
        </p:txBody>
      </p:sp>
    </p:spTree>
    <p:extLst>
      <p:ext uri="{BB962C8B-B14F-4D97-AF65-F5344CB8AC3E}">
        <p14:creationId xmlns:p14="http://schemas.microsoft.com/office/powerpoint/2010/main" val="316969810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ADD-B956-4872-88F1-DE43FA11DA3A}"/>
              </a:ext>
            </a:extLst>
          </p:cNvPr>
          <p:cNvSpPr>
            <a:spLocks noGrp="1"/>
          </p:cNvSpPr>
          <p:nvPr>
            <p:ph type="title"/>
          </p:nvPr>
        </p:nvSpPr>
        <p:spPr/>
        <p:txBody>
          <a:bodyPr/>
          <a:lstStyle/>
          <a:p>
            <a:r>
              <a:rPr lang="en-US" dirty="0"/>
              <a:t>Tools for Visual Regression Testing:</a:t>
            </a:r>
            <a:br>
              <a:rPr lang="en-US" dirty="0"/>
            </a:br>
            <a:endParaRPr lang="en-IN" dirty="0"/>
          </a:p>
        </p:txBody>
      </p:sp>
      <p:sp>
        <p:nvSpPr>
          <p:cNvPr id="3" name="Content Placeholder 2">
            <a:extLst>
              <a:ext uri="{FF2B5EF4-FFF2-40B4-BE49-F238E27FC236}">
                <a16:creationId xmlns:a16="http://schemas.microsoft.com/office/drawing/2014/main" id="{C737C8F6-33B5-4A07-BCEC-A5A368337A70}"/>
              </a:ext>
            </a:extLst>
          </p:cNvPr>
          <p:cNvSpPr>
            <a:spLocks noGrp="1"/>
          </p:cNvSpPr>
          <p:nvPr>
            <p:ph idx="1"/>
          </p:nvPr>
        </p:nvSpPr>
        <p:spPr/>
        <p:txBody>
          <a:bodyPr>
            <a:normAutofit/>
          </a:bodyPr>
          <a:lstStyle/>
          <a:p>
            <a:r>
              <a:rPr lang="en-US" dirty="0"/>
              <a:t>Playwright: Provides APIs for capturing screenshots and automating visual regression tests across different browsers and devices.</a:t>
            </a:r>
          </a:p>
          <a:p>
            <a:r>
              <a:rPr lang="en-US" dirty="0"/>
              <a:t>Percy: A visual testing platform that integrates with Playwright to capture and compare screenshots for visual regression testing.</a:t>
            </a:r>
          </a:p>
          <a:p>
            <a:r>
              <a:rPr lang="en-US" dirty="0" err="1"/>
              <a:t>Applitools</a:t>
            </a:r>
            <a:r>
              <a:rPr lang="en-US" dirty="0"/>
              <a:t>: A visual AI platform for automated visual testing, offering advanced features like layout testing and cross-browser testing.</a:t>
            </a:r>
            <a:endParaRPr lang="en-IN" dirty="0"/>
          </a:p>
        </p:txBody>
      </p:sp>
    </p:spTree>
    <p:extLst>
      <p:ext uri="{BB962C8B-B14F-4D97-AF65-F5344CB8AC3E}">
        <p14:creationId xmlns:p14="http://schemas.microsoft.com/office/powerpoint/2010/main" val="300350959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46B8-7CD8-4030-BEAD-198B2EA71A42}"/>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066B9BD4-DF78-4B7C-84BE-7B809CAE4CD6}"/>
              </a:ext>
            </a:extLst>
          </p:cNvPr>
          <p:cNvSpPr>
            <a:spLocks noGrp="1"/>
          </p:cNvSpPr>
          <p:nvPr>
            <p:ph idx="1"/>
          </p:nvPr>
        </p:nvSpPr>
        <p:spPr/>
        <p:txBody>
          <a:bodyPr/>
          <a:lstStyle/>
          <a:p>
            <a:endParaRPr lang="en-US" dirty="0"/>
          </a:p>
          <a:p>
            <a:r>
              <a:rPr lang="en-US" dirty="0"/>
              <a:t>Monitor and Evolve: Continuously monitor visual regression test results and refine test suites based on evolving UI requirements and feedback.</a:t>
            </a:r>
          </a:p>
          <a:p>
            <a:r>
              <a:rPr lang="en-US" dirty="0"/>
              <a:t>Documentation and Knowledge Sharing: Document visual regression testing processes, best practices, and findings to facilitate knowledge sharing and onboarding.</a:t>
            </a:r>
            <a:endParaRPr lang="en-IN" dirty="0"/>
          </a:p>
        </p:txBody>
      </p:sp>
    </p:spTree>
    <p:extLst>
      <p:ext uri="{BB962C8B-B14F-4D97-AF65-F5344CB8AC3E}">
        <p14:creationId xmlns:p14="http://schemas.microsoft.com/office/powerpoint/2010/main" val="14072257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45993A-A221-4197-B157-63537DE0B918}"/>
              </a:ext>
            </a:extLst>
          </p:cNvPr>
          <p:cNvSpPr>
            <a:spLocks noGrp="1"/>
          </p:cNvSpPr>
          <p:nvPr>
            <p:ph type="ctrTitle"/>
          </p:nvPr>
        </p:nvSpPr>
        <p:spPr/>
        <p:txBody>
          <a:bodyPr>
            <a:normAutofit fontScale="90000"/>
          </a:bodyPr>
          <a:lstStyle/>
          <a:p>
            <a:br>
              <a:rPr lang="en-IN" dirty="0"/>
            </a:br>
            <a:r>
              <a:rPr lang="en-IN" dirty="0"/>
              <a:t>Snapshot Testing with Playwright:</a:t>
            </a:r>
          </a:p>
        </p:txBody>
      </p:sp>
      <p:sp>
        <p:nvSpPr>
          <p:cNvPr id="5" name="Subtitle 4">
            <a:extLst>
              <a:ext uri="{FF2B5EF4-FFF2-40B4-BE49-F238E27FC236}">
                <a16:creationId xmlns:a16="http://schemas.microsoft.com/office/drawing/2014/main" id="{5ED09C7B-A19E-487A-8492-E9537DC97B0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32325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D0E-DD45-4AF1-861A-8A29AC8FC2C1}"/>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61137EDD-5597-437D-A6EE-2532A5D5B103}"/>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ClrTx/>
              <a:buSzTx/>
              <a:buFontTx/>
              <a:buAutoNum type="arabicPeriod"/>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init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a:pPr>
            <a:r>
              <a:rPr lang="en-US" altLang="en-US" sz="2000" dirty="0">
                <a:solidFill>
                  <a:srgbClr val="0D0D0D"/>
                </a:solidFill>
                <a:latin typeface="Söhne"/>
              </a:rPr>
              <a:t>Initializes a new Playwright project in the current directory.</a:t>
            </a:r>
          </a:p>
          <a:p>
            <a:pPr marL="457200" lvl="1" indent="0" eaLnBrk="0" fontAlgn="base" hangingPunct="0">
              <a:lnSpc>
                <a:spcPct val="100000"/>
              </a:lnSpc>
              <a:spcBef>
                <a:spcPct val="0"/>
              </a:spcBef>
              <a:spcAft>
                <a:spcPct val="0"/>
              </a:spcAft>
              <a:buClrTx/>
              <a:buSzTx/>
              <a:buNone/>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2"/>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r>
              <a:rPr lang="en-US" altLang="en-US" b="1" dirty="0">
                <a:solidFill>
                  <a:srgbClr val="0D0D0D"/>
                </a:solidFill>
                <a:latin typeface="Söhne Mono"/>
              </a:rPr>
              <a:t> &lt;URL&gt;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2"/>
            </a:pPr>
            <a:r>
              <a:rPr lang="en-US" altLang="en-US" sz="2000" dirty="0">
                <a:solidFill>
                  <a:srgbClr val="0D0D0D"/>
                </a:solidFill>
                <a:latin typeface="Söhne"/>
              </a:rPr>
              <a:t>Generates code snippets based on interactions with a web page.</a:t>
            </a:r>
          </a:p>
          <a:p>
            <a:pPr marL="457200" lvl="1" indent="0" eaLnBrk="0" fontAlgn="base" hangingPunct="0">
              <a:lnSpc>
                <a:spcPct val="100000"/>
              </a:lnSpc>
              <a:spcBef>
                <a:spcPct val="0"/>
              </a:spcBef>
              <a:spcAft>
                <a:spcPct val="0"/>
              </a:spcAft>
              <a:buClrTx/>
              <a:buSzTx/>
              <a:buFontTx/>
              <a:buAutoNum type="arabicPeriod" startAt="2"/>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3"/>
            </a:pPr>
            <a:r>
              <a:rPr lang="en-US" altLang="en-US" b="1" dirty="0" err="1">
                <a:solidFill>
                  <a:srgbClr val="0D0D0D"/>
                </a:solidFill>
                <a:latin typeface="Söhne Mono"/>
              </a:rPr>
              <a:t>npx</a:t>
            </a:r>
            <a:r>
              <a:rPr lang="en-US" altLang="en-US" b="1" dirty="0">
                <a:solidFill>
                  <a:srgbClr val="0D0D0D"/>
                </a:solidFill>
                <a:latin typeface="Söhne Mono"/>
              </a:rPr>
              <a:t> playwright install</a:t>
            </a:r>
            <a:r>
              <a:rPr lang="en-US" altLang="en-US" dirty="0">
                <a:solidFill>
                  <a:srgbClr val="0D0D0D"/>
                </a:solidFill>
                <a:latin typeface="Söhne"/>
              </a:rPr>
              <a:t>: </a:t>
            </a:r>
          </a:p>
          <a:p>
            <a:pPr marL="0" lvl="0" indent="0" eaLnBrk="0" fontAlgn="base" hangingPunct="0">
              <a:lnSpc>
                <a:spcPct val="100000"/>
              </a:lnSpc>
              <a:spcBef>
                <a:spcPct val="0"/>
              </a:spcBef>
              <a:spcAft>
                <a:spcPct val="0"/>
              </a:spcAft>
              <a:buClrTx/>
              <a:buSzTx/>
              <a:buFontTx/>
              <a:buAutoNum type="arabicPeriod" startAt="3"/>
            </a:pPr>
            <a:endParaRPr lang="en-US" altLang="en-US" dirty="0">
              <a:solidFill>
                <a:srgbClr val="0D0D0D"/>
              </a:solidFill>
              <a:latin typeface="Söhne"/>
            </a:endParaRPr>
          </a:p>
          <a:p>
            <a:pPr marL="457200" lvl="1" indent="0" eaLnBrk="0" fontAlgn="base" hangingPunct="0">
              <a:lnSpc>
                <a:spcPct val="100000"/>
              </a:lnSpc>
              <a:spcBef>
                <a:spcPct val="0"/>
              </a:spcBef>
              <a:spcAft>
                <a:spcPct val="0"/>
              </a:spcAft>
              <a:buClrTx/>
              <a:buSzTx/>
              <a:buFontTx/>
              <a:buAutoNum type="arabicPeriod" startAt="3"/>
            </a:pPr>
            <a:r>
              <a:rPr lang="en-US" altLang="en-US" sz="2000" dirty="0">
                <a:solidFill>
                  <a:srgbClr val="0D0D0D"/>
                </a:solidFill>
                <a:latin typeface="Söhne"/>
              </a:rPr>
              <a:t>Installs dependencies required for Playwright projects.</a:t>
            </a:r>
          </a:p>
          <a:p>
            <a:endParaRPr lang="en-IN" dirty="0"/>
          </a:p>
        </p:txBody>
      </p:sp>
    </p:spTree>
    <p:extLst>
      <p:ext uri="{BB962C8B-B14F-4D97-AF65-F5344CB8AC3E}">
        <p14:creationId xmlns:p14="http://schemas.microsoft.com/office/powerpoint/2010/main" val="146519247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F3F7-4686-4B87-959C-CEC22130AFA7}"/>
              </a:ext>
            </a:extLst>
          </p:cNvPr>
          <p:cNvSpPr>
            <a:spLocks noGrp="1"/>
          </p:cNvSpPr>
          <p:nvPr>
            <p:ph type="title"/>
          </p:nvPr>
        </p:nvSpPr>
        <p:spPr/>
        <p:txBody>
          <a:bodyPr/>
          <a:lstStyle/>
          <a:p>
            <a:r>
              <a:rPr lang="en-US" dirty="0"/>
              <a:t>Introduction to Snapshot Testing:</a:t>
            </a:r>
            <a:br>
              <a:rPr lang="en-US" dirty="0"/>
            </a:br>
            <a:endParaRPr lang="en-IN" dirty="0"/>
          </a:p>
        </p:txBody>
      </p:sp>
      <p:sp>
        <p:nvSpPr>
          <p:cNvPr id="3" name="Content Placeholder 2">
            <a:extLst>
              <a:ext uri="{FF2B5EF4-FFF2-40B4-BE49-F238E27FC236}">
                <a16:creationId xmlns:a16="http://schemas.microsoft.com/office/drawing/2014/main" id="{44A2EF5C-E1C9-4C2B-AAF5-5048E10F3889}"/>
              </a:ext>
            </a:extLst>
          </p:cNvPr>
          <p:cNvSpPr>
            <a:spLocks noGrp="1"/>
          </p:cNvSpPr>
          <p:nvPr>
            <p:ph idx="1"/>
          </p:nvPr>
        </p:nvSpPr>
        <p:spPr/>
        <p:txBody>
          <a:bodyPr/>
          <a:lstStyle/>
          <a:p>
            <a:endParaRPr lang="en-US" dirty="0"/>
          </a:p>
          <a:p>
            <a:r>
              <a:rPr lang="en-US" dirty="0"/>
              <a:t>Snapshot testing is a technique used to capture and compare snapshots of UI components or pages to detect unexpected changes.</a:t>
            </a:r>
          </a:p>
          <a:p>
            <a:r>
              <a:rPr lang="en-US" dirty="0"/>
              <a:t>It involves saving the current state of a UI component as a snapshot and comparing it against future states to identify regressions.</a:t>
            </a:r>
            <a:endParaRPr lang="en-IN" dirty="0"/>
          </a:p>
        </p:txBody>
      </p:sp>
    </p:spTree>
    <p:extLst>
      <p:ext uri="{BB962C8B-B14F-4D97-AF65-F5344CB8AC3E}">
        <p14:creationId xmlns:p14="http://schemas.microsoft.com/office/powerpoint/2010/main" val="135564938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B5DE-EA65-4EF6-9D1E-704B79EF6020}"/>
              </a:ext>
            </a:extLst>
          </p:cNvPr>
          <p:cNvSpPr>
            <a:spLocks noGrp="1"/>
          </p:cNvSpPr>
          <p:nvPr>
            <p:ph type="title"/>
          </p:nvPr>
        </p:nvSpPr>
        <p:spPr/>
        <p:txBody>
          <a:bodyPr>
            <a:normAutofit fontScale="90000"/>
          </a:bodyPr>
          <a:lstStyle/>
          <a:p>
            <a:r>
              <a:rPr lang="en-US" dirty="0"/>
              <a:t>How Snapshot Testing Works with Playwright:</a:t>
            </a:r>
            <a:br>
              <a:rPr lang="en-US" dirty="0"/>
            </a:br>
            <a:endParaRPr lang="en-IN" dirty="0"/>
          </a:p>
        </p:txBody>
      </p:sp>
      <p:sp>
        <p:nvSpPr>
          <p:cNvPr id="3" name="Content Placeholder 2">
            <a:extLst>
              <a:ext uri="{FF2B5EF4-FFF2-40B4-BE49-F238E27FC236}">
                <a16:creationId xmlns:a16="http://schemas.microsoft.com/office/drawing/2014/main" id="{8D121E2F-0F90-468D-8EA9-2D32685D60FF}"/>
              </a:ext>
            </a:extLst>
          </p:cNvPr>
          <p:cNvSpPr>
            <a:spLocks noGrp="1"/>
          </p:cNvSpPr>
          <p:nvPr>
            <p:ph idx="1"/>
          </p:nvPr>
        </p:nvSpPr>
        <p:spPr/>
        <p:txBody>
          <a:bodyPr>
            <a:normAutofit fontScale="92500" lnSpcReduction="10000"/>
          </a:bodyPr>
          <a:lstStyle/>
          <a:p>
            <a:r>
              <a:rPr lang="en-US" dirty="0"/>
              <a:t>Capture Initial Snapshots: Use Playwright to capture snapshots of UI components or pages in their initial state.</a:t>
            </a:r>
          </a:p>
          <a:p>
            <a:r>
              <a:rPr lang="en-US" dirty="0"/>
              <a:t>Save Snapshots: Save the captured snapshots as reference files or baseline images.</a:t>
            </a:r>
          </a:p>
          <a:p>
            <a:r>
              <a:rPr lang="en-US" dirty="0"/>
              <a:t>Perform Testing: Make changes to the UI components or pages and run tests with Playwright to capture new snapshots.</a:t>
            </a:r>
          </a:p>
          <a:p>
            <a:r>
              <a:rPr lang="en-US" dirty="0"/>
              <a:t>Compare Snapshots: Compare the newly captured snapshots against the saved reference files to detect any differences.</a:t>
            </a:r>
          </a:p>
          <a:p>
            <a:r>
              <a:rPr lang="en-US" dirty="0"/>
              <a:t>Identify Regressions: Review the differences between snapshots to identify regressions or unintended changes in the UI.</a:t>
            </a:r>
            <a:endParaRPr lang="en-IN" dirty="0"/>
          </a:p>
        </p:txBody>
      </p:sp>
    </p:spTree>
    <p:extLst>
      <p:ext uri="{BB962C8B-B14F-4D97-AF65-F5344CB8AC3E}">
        <p14:creationId xmlns:p14="http://schemas.microsoft.com/office/powerpoint/2010/main" val="49598222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6553-82C6-4029-9BD9-2EB1CD911D30}"/>
              </a:ext>
            </a:extLst>
          </p:cNvPr>
          <p:cNvSpPr>
            <a:spLocks noGrp="1"/>
          </p:cNvSpPr>
          <p:nvPr>
            <p:ph type="title"/>
          </p:nvPr>
        </p:nvSpPr>
        <p:spPr/>
        <p:txBody>
          <a:bodyPr/>
          <a:lstStyle/>
          <a:p>
            <a:r>
              <a:rPr lang="en-US" dirty="0"/>
              <a:t>Benefits of Snapshot Testing:</a:t>
            </a:r>
            <a:br>
              <a:rPr lang="en-US" dirty="0"/>
            </a:br>
            <a:endParaRPr lang="en-IN" dirty="0"/>
          </a:p>
        </p:txBody>
      </p:sp>
      <p:sp>
        <p:nvSpPr>
          <p:cNvPr id="3" name="Content Placeholder 2">
            <a:extLst>
              <a:ext uri="{FF2B5EF4-FFF2-40B4-BE49-F238E27FC236}">
                <a16:creationId xmlns:a16="http://schemas.microsoft.com/office/drawing/2014/main" id="{89402C39-3F9B-48A8-8797-814DBA613E72}"/>
              </a:ext>
            </a:extLst>
          </p:cNvPr>
          <p:cNvSpPr>
            <a:spLocks noGrp="1"/>
          </p:cNvSpPr>
          <p:nvPr>
            <p:ph idx="1"/>
          </p:nvPr>
        </p:nvSpPr>
        <p:spPr/>
        <p:txBody>
          <a:bodyPr>
            <a:normAutofit/>
          </a:bodyPr>
          <a:lstStyle/>
          <a:p>
            <a:r>
              <a:rPr lang="en-US" dirty="0"/>
              <a:t>Detects Visual Changes: Helps detect unintended visual changes in UI components or pages.</a:t>
            </a:r>
          </a:p>
          <a:p>
            <a:r>
              <a:rPr lang="en-US" dirty="0"/>
              <a:t>Ensures UI Consistency: Ensures that UI components or pages remain consistent across different versions or environments.</a:t>
            </a:r>
          </a:p>
          <a:p>
            <a:r>
              <a:rPr lang="en-US" dirty="0"/>
              <a:t>Facilitates Refactoring: Provides confidence when refactoring code by ensuring that UI behavior remains unchanged.</a:t>
            </a:r>
          </a:p>
          <a:p>
            <a:r>
              <a:rPr lang="en-US" dirty="0"/>
              <a:t>Simplifies Testing Process: Offers a simple and automated way to verify UI changes without manual inspection.</a:t>
            </a:r>
            <a:endParaRPr lang="en-IN" dirty="0"/>
          </a:p>
        </p:txBody>
      </p:sp>
    </p:spTree>
    <p:extLst>
      <p:ext uri="{BB962C8B-B14F-4D97-AF65-F5344CB8AC3E}">
        <p14:creationId xmlns:p14="http://schemas.microsoft.com/office/powerpoint/2010/main" val="116757591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BE16-4017-4195-B6F6-F708670D3D6F}"/>
              </a:ext>
            </a:extLst>
          </p:cNvPr>
          <p:cNvSpPr>
            <a:spLocks noGrp="1"/>
          </p:cNvSpPr>
          <p:nvPr>
            <p:ph type="title"/>
          </p:nvPr>
        </p:nvSpPr>
        <p:spPr/>
        <p:txBody>
          <a:bodyPr/>
          <a:lstStyle/>
          <a:p>
            <a:r>
              <a:rPr lang="en-US" dirty="0"/>
              <a:t>Best Practices for Snapshot Testing:</a:t>
            </a:r>
            <a:br>
              <a:rPr lang="en-US" dirty="0"/>
            </a:br>
            <a:endParaRPr lang="en-IN" dirty="0"/>
          </a:p>
        </p:txBody>
      </p:sp>
      <p:sp>
        <p:nvSpPr>
          <p:cNvPr id="3" name="Content Placeholder 2">
            <a:extLst>
              <a:ext uri="{FF2B5EF4-FFF2-40B4-BE49-F238E27FC236}">
                <a16:creationId xmlns:a16="http://schemas.microsoft.com/office/drawing/2014/main" id="{18FAB532-BCC2-4320-9815-82C5EE72DCB6}"/>
              </a:ext>
            </a:extLst>
          </p:cNvPr>
          <p:cNvSpPr>
            <a:spLocks noGrp="1"/>
          </p:cNvSpPr>
          <p:nvPr>
            <p:ph idx="1"/>
          </p:nvPr>
        </p:nvSpPr>
        <p:spPr/>
        <p:txBody>
          <a:bodyPr>
            <a:normAutofit fontScale="85000" lnSpcReduction="20000"/>
          </a:bodyPr>
          <a:lstStyle/>
          <a:p>
            <a:endParaRPr lang="en-US" dirty="0"/>
          </a:p>
          <a:p>
            <a:r>
              <a:rPr lang="en-US" dirty="0"/>
              <a:t>Define Scope: Determine which UI components or pages to include in snapshot testing based on their criticality and likelihood of change.</a:t>
            </a:r>
          </a:p>
          <a:p>
            <a:r>
              <a:rPr lang="en-US" dirty="0"/>
              <a:t>Use Meaningful Names: Use descriptive names for snapshots to easily identify the associated UI components or pages.</a:t>
            </a:r>
          </a:p>
          <a:p>
            <a:r>
              <a:rPr lang="en-US" dirty="0"/>
              <a:t>Regular Maintenance: Update snapshots as needed to reflect intentional changes and avoid false positives.</a:t>
            </a:r>
          </a:p>
          <a:p>
            <a:r>
              <a:rPr lang="en-US" dirty="0"/>
              <a:t>Review and Triage: Review snapshot differences and triage findings to address legitimate regressions promptly.</a:t>
            </a:r>
          </a:p>
          <a:p>
            <a:r>
              <a:rPr lang="en-US" dirty="0"/>
              <a:t>Integrate with CI/CD: Integrate snapshot tests into your CI/CD pipelines to automatically detect regressions during the development process.</a:t>
            </a:r>
            <a:endParaRPr lang="en-IN" dirty="0"/>
          </a:p>
        </p:txBody>
      </p:sp>
    </p:spTree>
    <p:extLst>
      <p:ext uri="{BB962C8B-B14F-4D97-AF65-F5344CB8AC3E}">
        <p14:creationId xmlns:p14="http://schemas.microsoft.com/office/powerpoint/2010/main" val="282925554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9873-496A-45D8-9ADC-5D9E1112EB71}"/>
              </a:ext>
            </a:extLst>
          </p:cNvPr>
          <p:cNvSpPr>
            <a:spLocks noGrp="1"/>
          </p:cNvSpPr>
          <p:nvPr>
            <p:ph type="title"/>
          </p:nvPr>
        </p:nvSpPr>
        <p:spPr/>
        <p:txBody>
          <a:bodyPr/>
          <a:lstStyle/>
          <a:p>
            <a:r>
              <a:rPr lang="en-IN" dirty="0"/>
              <a:t>Tools for Snapshot Testing:</a:t>
            </a:r>
            <a:br>
              <a:rPr lang="en-IN" dirty="0"/>
            </a:br>
            <a:endParaRPr lang="en-IN" dirty="0"/>
          </a:p>
        </p:txBody>
      </p:sp>
      <p:sp>
        <p:nvSpPr>
          <p:cNvPr id="3" name="Content Placeholder 2">
            <a:extLst>
              <a:ext uri="{FF2B5EF4-FFF2-40B4-BE49-F238E27FC236}">
                <a16:creationId xmlns:a16="http://schemas.microsoft.com/office/drawing/2014/main" id="{3F46B3FD-0234-4DF7-8020-8D29EB540AA8}"/>
              </a:ext>
            </a:extLst>
          </p:cNvPr>
          <p:cNvSpPr>
            <a:spLocks noGrp="1"/>
          </p:cNvSpPr>
          <p:nvPr>
            <p:ph idx="1"/>
          </p:nvPr>
        </p:nvSpPr>
        <p:spPr/>
        <p:txBody>
          <a:bodyPr>
            <a:normAutofit/>
          </a:bodyPr>
          <a:lstStyle/>
          <a:p>
            <a:endParaRPr lang="en-IN" dirty="0"/>
          </a:p>
          <a:p>
            <a:r>
              <a:rPr lang="en-IN" dirty="0"/>
              <a:t>Jest: A popular JavaScript testing framework that provides built-in support for snapshot testing.</a:t>
            </a:r>
          </a:p>
          <a:p>
            <a:r>
              <a:rPr lang="en-IN" dirty="0"/>
              <a:t>Playwright: A browser automation tool that can be used with Jest or other testing frameworks to capture snapshots of web pages.</a:t>
            </a:r>
          </a:p>
          <a:p>
            <a:r>
              <a:rPr lang="en-IN" dirty="0"/>
              <a:t>Snapshot Testing Libraries: Libraries like jest-image-snapshot and jest-playwright-</a:t>
            </a:r>
            <a:r>
              <a:rPr lang="en-IN" dirty="0" err="1"/>
              <a:t>preset</a:t>
            </a:r>
            <a:r>
              <a:rPr lang="en-IN" dirty="0"/>
              <a:t> provide utilities for snapshot testing with Jest and Playwright.</a:t>
            </a:r>
          </a:p>
        </p:txBody>
      </p:sp>
    </p:spTree>
    <p:extLst>
      <p:ext uri="{BB962C8B-B14F-4D97-AF65-F5344CB8AC3E}">
        <p14:creationId xmlns:p14="http://schemas.microsoft.com/office/powerpoint/2010/main" val="189685055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7B0F-C327-4A5C-93CC-2FFB22A776C6}"/>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186490F0-6983-4101-8841-080A117CA6CE}"/>
              </a:ext>
            </a:extLst>
          </p:cNvPr>
          <p:cNvSpPr>
            <a:spLocks noGrp="1"/>
          </p:cNvSpPr>
          <p:nvPr>
            <p:ph idx="1"/>
          </p:nvPr>
        </p:nvSpPr>
        <p:spPr/>
        <p:txBody>
          <a:bodyPr/>
          <a:lstStyle/>
          <a:p>
            <a:r>
              <a:rPr lang="en-US" dirty="0"/>
              <a:t>Monitor and Evolve: Continuously monitor snapshot test results and refine test suites based on evolving UI requirements and feedback.</a:t>
            </a:r>
          </a:p>
          <a:p>
            <a:r>
              <a:rPr lang="en-US" dirty="0"/>
              <a:t>Documentation and Knowledge Sharing: Document snapshot testing processes, best practices, and findings to facilitate knowledge sharing and onboarding.</a:t>
            </a:r>
            <a:endParaRPr lang="en-IN" dirty="0"/>
          </a:p>
        </p:txBody>
      </p:sp>
    </p:spTree>
    <p:extLst>
      <p:ext uri="{BB962C8B-B14F-4D97-AF65-F5344CB8AC3E}">
        <p14:creationId xmlns:p14="http://schemas.microsoft.com/office/powerpoint/2010/main" val="22299609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5AFE5-AE7F-4FDD-861D-67EA1BAB25C8}"/>
              </a:ext>
            </a:extLst>
          </p:cNvPr>
          <p:cNvSpPr>
            <a:spLocks noGrp="1"/>
          </p:cNvSpPr>
          <p:nvPr>
            <p:ph type="ctrTitle"/>
          </p:nvPr>
        </p:nvSpPr>
        <p:spPr/>
        <p:txBody>
          <a:bodyPr>
            <a:normAutofit fontScale="90000"/>
          </a:bodyPr>
          <a:lstStyle/>
          <a:p>
            <a:r>
              <a:rPr lang="en-IN"/>
              <a:t>Reporting and Continuous Integration</a:t>
            </a:r>
          </a:p>
        </p:txBody>
      </p:sp>
      <p:sp>
        <p:nvSpPr>
          <p:cNvPr id="5" name="Subtitle 4">
            <a:extLst>
              <a:ext uri="{FF2B5EF4-FFF2-40B4-BE49-F238E27FC236}">
                <a16:creationId xmlns:a16="http://schemas.microsoft.com/office/drawing/2014/main" id="{3B963285-E0C8-4544-BA32-68BCB8A049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433578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FF4-938F-402D-92B2-2CE03C0B260B}"/>
              </a:ext>
            </a:extLst>
          </p:cNvPr>
          <p:cNvSpPr>
            <a:spLocks noGrp="1"/>
          </p:cNvSpPr>
          <p:nvPr>
            <p:ph type="title"/>
          </p:nvPr>
        </p:nvSpPr>
        <p:spPr/>
        <p:txBody>
          <a:bodyPr/>
          <a:lstStyle/>
          <a:p>
            <a:r>
              <a:rPr lang="en-US" dirty="0"/>
              <a:t>Reporting in Playwright:</a:t>
            </a:r>
            <a:br>
              <a:rPr lang="en-US" dirty="0"/>
            </a:br>
            <a:endParaRPr lang="en-IN" dirty="0"/>
          </a:p>
        </p:txBody>
      </p:sp>
      <p:sp>
        <p:nvSpPr>
          <p:cNvPr id="3" name="Content Placeholder 2">
            <a:extLst>
              <a:ext uri="{FF2B5EF4-FFF2-40B4-BE49-F238E27FC236}">
                <a16:creationId xmlns:a16="http://schemas.microsoft.com/office/drawing/2014/main" id="{DA5DE831-CB3C-4CF3-85E7-EED26413A423}"/>
              </a:ext>
            </a:extLst>
          </p:cNvPr>
          <p:cNvSpPr>
            <a:spLocks noGrp="1"/>
          </p:cNvSpPr>
          <p:nvPr>
            <p:ph idx="1"/>
          </p:nvPr>
        </p:nvSpPr>
        <p:spPr/>
        <p:txBody>
          <a:bodyPr>
            <a:normAutofit/>
          </a:bodyPr>
          <a:lstStyle/>
          <a:p>
            <a:r>
              <a:rPr lang="en-US" dirty="0"/>
              <a:t>Playwright provides built-in support for generating test reports, making it easier to track test results and identify issues.</a:t>
            </a:r>
          </a:p>
          <a:p>
            <a:r>
              <a:rPr lang="en-US" dirty="0"/>
              <a:t>Different reporting formats are available, including HTML, JSON, and others, allowing flexibility in how test results are presented.</a:t>
            </a:r>
          </a:p>
          <a:p>
            <a:r>
              <a:rPr lang="en-US" dirty="0"/>
              <a:t>Reports typically include information such as test outcomes (pass/fail), execution times, and error details, enabling developers to quickly diagnose and resolve issues.</a:t>
            </a:r>
            <a:endParaRPr lang="en-IN" dirty="0"/>
          </a:p>
        </p:txBody>
      </p:sp>
    </p:spTree>
    <p:extLst>
      <p:ext uri="{BB962C8B-B14F-4D97-AF65-F5344CB8AC3E}">
        <p14:creationId xmlns:p14="http://schemas.microsoft.com/office/powerpoint/2010/main" val="365833215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8C3E-5E6B-4B9A-8982-631E4E94DDBA}"/>
              </a:ext>
            </a:extLst>
          </p:cNvPr>
          <p:cNvSpPr>
            <a:spLocks noGrp="1"/>
          </p:cNvSpPr>
          <p:nvPr>
            <p:ph type="title"/>
          </p:nvPr>
        </p:nvSpPr>
        <p:spPr/>
        <p:txBody>
          <a:bodyPr>
            <a:normAutofit fontScale="90000"/>
          </a:bodyPr>
          <a:lstStyle/>
          <a:p>
            <a:r>
              <a:rPr lang="en-US" dirty="0"/>
              <a:t>Continuous Integration (CI) with Playwright:</a:t>
            </a:r>
            <a:br>
              <a:rPr lang="en-US" dirty="0"/>
            </a:br>
            <a:endParaRPr lang="en-IN" dirty="0"/>
          </a:p>
        </p:txBody>
      </p:sp>
      <p:sp>
        <p:nvSpPr>
          <p:cNvPr id="3" name="Content Placeholder 2">
            <a:extLst>
              <a:ext uri="{FF2B5EF4-FFF2-40B4-BE49-F238E27FC236}">
                <a16:creationId xmlns:a16="http://schemas.microsoft.com/office/drawing/2014/main" id="{78296571-20BB-40F4-B713-B548A7F9EB15}"/>
              </a:ext>
            </a:extLst>
          </p:cNvPr>
          <p:cNvSpPr>
            <a:spLocks noGrp="1"/>
          </p:cNvSpPr>
          <p:nvPr>
            <p:ph idx="1"/>
          </p:nvPr>
        </p:nvSpPr>
        <p:spPr/>
        <p:txBody>
          <a:bodyPr>
            <a:normAutofit fontScale="92500"/>
          </a:bodyPr>
          <a:lstStyle/>
          <a:p>
            <a:endParaRPr lang="en-US" dirty="0"/>
          </a:p>
          <a:p>
            <a:r>
              <a:rPr lang="en-US" dirty="0"/>
              <a:t>Playwright seamlessly integrates with popular CI/CD platforms like Jenkins, Travis CI, </a:t>
            </a:r>
            <a:r>
              <a:rPr lang="en-US" dirty="0" err="1"/>
              <a:t>CircleCI</a:t>
            </a:r>
            <a:r>
              <a:rPr lang="en-US" dirty="0"/>
              <a:t>, and GitHub Actions.</a:t>
            </a:r>
          </a:p>
          <a:p>
            <a:r>
              <a:rPr lang="en-US" dirty="0"/>
              <a:t>CI pipelines can be configured to automatically trigger Playwright tests whenever changes are pushed to the repository, ensuring that new code is thoroughly tested before deployment.</a:t>
            </a:r>
          </a:p>
          <a:p>
            <a:r>
              <a:rPr lang="en-US" dirty="0"/>
              <a:t>Playwright's ability to run tests across multiple browsers and environments makes it well-suited for CI workflows, allowing developers to catch cross-browser compatibility issues early in the development cycle.</a:t>
            </a:r>
            <a:endParaRPr lang="en-IN" dirty="0"/>
          </a:p>
        </p:txBody>
      </p:sp>
    </p:spTree>
    <p:extLst>
      <p:ext uri="{BB962C8B-B14F-4D97-AF65-F5344CB8AC3E}">
        <p14:creationId xmlns:p14="http://schemas.microsoft.com/office/powerpoint/2010/main" val="405634973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1A59-B500-41E6-9968-1F4C48B8F460}"/>
              </a:ext>
            </a:extLst>
          </p:cNvPr>
          <p:cNvSpPr>
            <a:spLocks noGrp="1"/>
          </p:cNvSpPr>
          <p:nvPr>
            <p:ph type="title"/>
          </p:nvPr>
        </p:nvSpPr>
        <p:spPr/>
        <p:txBody>
          <a:bodyPr>
            <a:normAutofit fontScale="90000"/>
          </a:bodyPr>
          <a:lstStyle/>
          <a:p>
            <a:r>
              <a:rPr lang="en-US" dirty="0"/>
              <a:t>Key Benefits of Reporting and CI in Playwright:</a:t>
            </a:r>
            <a:br>
              <a:rPr lang="en-US" dirty="0"/>
            </a:br>
            <a:endParaRPr lang="en-IN" dirty="0"/>
          </a:p>
        </p:txBody>
      </p:sp>
      <p:sp>
        <p:nvSpPr>
          <p:cNvPr id="3" name="Content Placeholder 2">
            <a:extLst>
              <a:ext uri="{FF2B5EF4-FFF2-40B4-BE49-F238E27FC236}">
                <a16:creationId xmlns:a16="http://schemas.microsoft.com/office/drawing/2014/main" id="{644FC9D2-F53A-4524-96C9-D3203E38EBEF}"/>
              </a:ext>
            </a:extLst>
          </p:cNvPr>
          <p:cNvSpPr>
            <a:spLocks noGrp="1"/>
          </p:cNvSpPr>
          <p:nvPr>
            <p:ph idx="1"/>
          </p:nvPr>
        </p:nvSpPr>
        <p:spPr/>
        <p:txBody>
          <a:bodyPr>
            <a:normAutofit/>
          </a:bodyPr>
          <a:lstStyle/>
          <a:p>
            <a:r>
              <a:rPr lang="en-US" dirty="0"/>
              <a:t>Visibility: Test reports provide stakeholders with visibility into the overall health of the application and the quality of recent code changes.</a:t>
            </a:r>
          </a:p>
          <a:p>
            <a:r>
              <a:rPr lang="en-US" dirty="0"/>
              <a:t>Accountability: Detailed test reports hold developers accountable for the quality of their code, encouraging them to write robust tests and address failures promptly.</a:t>
            </a:r>
          </a:p>
          <a:p>
            <a:r>
              <a:rPr lang="en-US" dirty="0"/>
              <a:t>Rapid Feedback: CI pipelines provide rapid feedback on code changes, allowing developers to identify and fix issues before they escalate.</a:t>
            </a:r>
          </a:p>
          <a:p>
            <a:r>
              <a:rPr lang="en-US" dirty="0"/>
              <a:t>Automation: Automated testing and reporting streamline the development process, reducing manual effort and enabling faster delivery of high-quality software.</a:t>
            </a:r>
            <a:endParaRPr lang="en-IN" dirty="0"/>
          </a:p>
        </p:txBody>
      </p:sp>
    </p:spTree>
    <p:extLst>
      <p:ext uri="{BB962C8B-B14F-4D97-AF65-F5344CB8AC3E}">
        <p14:creationId xmlns:p14="http://schemas.microsoft.com/office/powerpoint/2010/main" val="1911521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B056-BAFE-47E4-AB4E-02CE6CB10884}"/>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0CB465AF-BB02-4BE4-8184-F41B1AE08A6C}"/>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startAt="4"/>
            </a:pPr>
            <a:r>
              <a:rPr lang="en-US" altLang="en-US" sz="2400" b="1" dirty="0" err="1">
                <a:solidFill>
                  <a:srgbClr val="0D0D0D"/>
                </a:solidFill>
                <a:latin typeface="Söhne Mono"/>
              </a:rPr>
              <a:t>npx</a:t>
            </a:r>
            <a:r>
              <a:rPr lang="en-US" altLang="en-US" sz="2400" b="1" dirty="0">
                <a:solidFill>
                  <a:srgbClr val="0D0D0D"/>
                </a:solidFill>
                <a:latin typeface="Söhne Mono"/>
              </a:rPr>
              <a:t> playwright test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4"/>
            </a:pPr>
            <a:r>
              <a:rPr lang="en-US" altLang="en-US" sz="2400" dirty="0">
                <a:solidFill>
                  <a:srgbClr val="0D0D0D"/>
                </a:solidFill>
                <a:latin typeface="Söhne"/>
              </a:rPr>
              <a:t>Runs tests using Playwright.</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5"/>
            </a:pPr>
            <a:r>
              <a:rPr lang="en-US" altLang="en-US" sz="2400" b="1" dirty="0" err="1">
                <a:solidFill>
                  <a:srgbClr val="0D0D0D"/>
                </a:solidFill>
                <a:latin typeface="Söhne Mono"/>
              </a:rPr>
              <a:t>npx</a:t>
            </a:r>
            <a:r>
              <a:rPr lang="en-US" altLang="en-US" sz="2400" b="1" dirty="0">
                <a:solidFill>
                  <a:srgbClr val="0D0D0D"/>
                </a:solidFill>
                <a:latin typeface="Söhne Mono"/>
              </a:rPr>
              <a:t> playwright show-report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5"/>
            </a:pPr>
            <a:r>
              <a:rPr lang="en-US" altLang="en-US" sz="2400" dirty="0">
                <a:solidFill>
                  <a:srgbClr val="0D0D0D"/>
                </a:solidFill>
                <a:latin typeface="Söhne"/>
              </a:rPr>
              <a:t>Opens the HTML report of test results in the default browser.</a:t>
            </a:r>
          </a:p>
          <a:p>
            <a:pPr marL="0" lvl="0" indent="0" eaLnBrk="0" fontAlgn="base" hangingPunct="0">
              <a:lnSpc>
                <a:spcPct val="100000"/>
              </a:lnSpc>
              <a:spcBef>
                <a:spcPct val="0"/>
              </a:spcBef>
              <a:spcAft>
                <a:spcPct val="0"/>
              </a:spcAft>
              <a:buClrTx/>
              <a:buSzTx/>
              <a:buNone/>
            </a:pPr>
            <a:r>
              <a:rPr lang="en-US" altLang="en-US" sz="2400" dirty="0">
                <a:latin typeface="Arial" panose="020B0604020202020204" pitchFamily="34" charset="0"/>
              </a:rPr>
              <a:t>6. </a:t>
            </a:r>
            <a:r>
              <a:rPr lang="en-IN" sz="2400" dirty="0" err="1"/>
              <a:t>npx</a:t>
            </a:r>
            <a:r>
              <a:rPr lang="en-IN" sz="2400" dirty="0"/>
              <a:t> playwright test –</a:t>
            </a:r>
            <a:r>
              <a:rPr lang="en-IN" sz="2400" dirty="0" err="1"/>
              <a:t>ui</a:t>
            </a:r>
            <a:r>
              <a:rPr lang="en-IN" sz="2400" dirty="0"/>
              <a:t> </a:t>
            </a:r>
          </a:p>
          <a:p>
            <a:pPr marL="0" lvl="0" indent="0" eaLnBrk="0" fontAlgn="base" hangingPunct="0">
              <a:lnSpc>
                <a:spcPct val="100000"/>
              </a:lnSpc>
              <a:spcBef>
                <a:spcPct val="0"/>
              </a:spcBef>
              <a:spcAft>
                <a:spcPct val="0"/>
              </a:spcAft>
              <a:buClrTx/>
              <a:buSzTx/>
              <a:buNone/>
            </a:pPr>
            <a:r>
              <a:rPr lang="en-IN" sz="2400" dirty="0"/>
              <a:t>	</a:t>
            </a:r>
            <a:r>
              <a:rPr lang="en-US" sz="2400" dirty="0"/>
              <a:t>Run your tests with UI Mode for a better developer experience with time travel debugging, watch mode and more.</a:t>
            </a:r>
          </a:p>
          <a:p>
            <a:endParaRPr lang="en-IN" dirty="0"/>
          </a:p>
        </p:txBody>
      </p:sp>
    </p:spTree>
    <p:extLst>
      <p:ext uri="{BB962C8B-B14F-4D97-AF65-F5344CB8AC3E}">
        <p14:creationId xmlns:p14="http://schemas.microsoft.com/office/powerpoint/2010/main" val="2887309476"/>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3E3-E0BD-4372-80DE-427556A2B2C4}"/>
              </a:ext>
            </a:extLst>
          </p:cNvPr>
          <p:cNvSpPr>
            <a:spLocks noGrp="1"/>
          </p:cNvSpPr>
          <p:nvPr>
            <p:ph type="title"/>
          </p:nvPr>
        </p:nvSpPr>
        <p:spPr/>
        <p:txBody>
          <a:bodyPr/>
          <a:lstStyle/>
          <a:p>
            <a:r>
              <a:rPr lang="en-US" dirty="0"/>
              <a:t>Best Practices for Reporting and CI:</a:t>
            </a:r>
            <a:br>
              <a:rPr lang="en-US" dirty="0"/>
            </a:br>
            <a:endParaRPr lang="en-IN" dirty="0"/>
          </a:p>
        </p:txBody>
      </p:sp>
      <p:sp>
        <p:nvSpPr>
          <p:cNvPr id="3" name="Content Placeholder 2">
            <a:extLst>
              <a:ext uri="{FF2B5EF4-FFF2-40B4-BE49-F238E27FC236}">
                <a16:creationId xmlns:a16="http://schemas.microsoft.com/office/drawing/2014/main" id="{6216958F-6D28-4702-B94B-C3267D6C8CE9}"/>
              </a:ext>
            </a:extLst>
          </p:cNvPr>
          <p:cNvSpPr>
            <a:spLocks noGrp="1"/>
          </p:cNvSpPr>
          <p:nvPr>
            <p:ph idx="1"/>
          </p:nvPr>
        </p:nvSpPr>
        <p:spPr/>
        <p:txBody>
          <a:bodyPr>
            <a:normAutofit fontScale="85000" lnSpcReduction="10000"/>
          </a:bodyPr>
          <a:lstStyle/>
          <a:p>
            <a:r>
              <a:rPr lang="en-US" dirty="0"/>
              <a:t>Comprehensive Test Coverage: Ensure that tests cover critical functionality and edge cases to maximize the effectiveness of reporting and CI.</a:t>
            </a:r>
          </a:p>
          <a:p>
            <a:r>
              <a:rPr lang="en-US" dirty="0"/>
              <a:t>Fast Feedback Loops: Optimize CI pipelines for speed to provide developers with timely feedback on their changes.</a:t>
            </a:r>
          </a:p>
          <a:p>
            <a:r>
              <a:rPr lang="en-US" dirty="0"/>
              <a:t>Integration with Issue Tracking: Integrate test reports with issue tracking systems like Jira or GitHub Issues to facilitate issue triaging and resolution.</a:t>
            </a:r>
          </a:p>
          <a:p>
            <a:r>
              <a:rPr lang="en-US" dirty="0"/>
              <a:t>Version Control: Store test reports alongside code changes in version control systems for traceability and historical analysis.</a:t>
            </a:r>
          </a:p>
          <a:p>
            <a:r>
              <a:rPr lang="en-US" dirty="0"/>
              <a:t>Scheduled Runs: Schedule regular test runs as part of the CI process to continuously monitor application health and detect regressions.</a:t>
            </a:r>
            <a:endParaRPr lang="en-IN" dirty="0"/>
          </a:p>
        </p:txBody>
      </p:sp>
    </p:spTree>
    <p:extLst>
      <p:ext uri="{BB962C8B-B14F-4D97-AF65-F5344CB8AC3E}">
        <p14:creationId xmlns:p14="http://schemas.microsoft.com/office/powerpoint/2010/main" val="219077591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51EB-D39C-4359-A13A-F01A95DD9574}"/>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0803B18C-C59E-4054-9194-93E2F9D84FDA}"/>
              </a:ext>
            </a:extLst>
          </p:cNvPr>
          <p:cNvSpPr>
            <a:spLocks noGrp="1"/>
          </p:cNvSpPr>
          <p:nvPr>
            <p:ph idx="1"/>
          </p:nvPr>
        </p:nvSpPr>
        <p:spPr/>
        <p:txBody>
          <a:bodyPr>
            <a:normAutofit/>
          </a:bodyPr>
          <a:lstStyle/>
          <a:p>
            <a:r>
              <a:rPr lang="en-US" dirty="0"/>
              <a:t>Monitor and Analyze: Continuously monitor test reports and CI pipelines to identify areas for improvement and optimize testing strategies.</a:t>
            </a:r>
          </a:p>
          <a:p>
            <a:r>
              <a:rPr lang="en-US" dirty="0"/>
              <a:t>Feedback and Collaboration: Encourage collaboration between development and QA teams to gather feedback on test reports and refine testing practices.</a:t>
            </a:r>
          </a:p>
          <a:p>
            <a:r>
              <a:rPr lang="en-US" dirty="0"/>
              <a:t>Documentation and Training: Document CI/CD processes and best practices to onboard new team members and ensure consistency across projects.</a:t>
            </a:r>
            <a:endParaRPr lang="en-IN" dirty="0"/>
          </a:p>
        </p:txBody>
      </p:sp>
    </p:spTree>
    <p:extLst>
      <p:ext uri="{BB962C8B-B14F-4D97-AF65-F5344CB8AC3E}">
        <p14:creationId xmlns:p14="http://schemas.microsoft.com/office/powerpoint/2010/main" val="367983044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D9AF-FF82-4307-9B42-690DA14106D9}"/>
              </a:ext>
            </a:extLst>
          </p:cNvPr>
          <p:cNvSpPr>
            <a:spLocks noGrp="1"/>
          </p:cNvSpPr>
          <p:nvPr>
            <p:ph type="ctrTitle"/>
          </p:nvPr>
        </p:nvSpPr>
        <p:spPr/>
        <p:txBody>
          <a:bodyPr/>
          <a:lstStyle/>
          <a:p>
            <a:r>
              <a:rPr lang="en-IN" dirty="0"/>
              <a:t>Generating test reports</a:t>
            </a:r>
          </a:p>
        </p:txBody>
      </p:sp>
      <p:sp>
        <p:nvSpPr>
          <p:cNvPr id="5" name="Subtitle 4">
            <a:extLst>
              <a:ext uri="{FF2B5EF4-FFF2-40B4-BE49-F238E27FC236}">
                <a16:creationId xmlns:a16="http://schemas.microsoft.com/office/drawing/2014/main" id="{537988C8-29AF-45B8-A732-C3D61AE967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196940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3D1-9BE9-4A13-AC86-AD81E354A89C}"/>
              </a:ext>
            </a:extLst>
          </p:cNvPr>
          <p:cNvSpPr>
            <a:spLocks noGrp="1"/>
          </p:cNvSpPr>
          <p:nvPr>
            <p:ph type="title"/>
          </p:nvPr>
        </p:nvSpPr>
        <p:spPr/>
        <p:txBody>
          <a:bodyPr/>
          <a:lstStyle/>
          <a:p>
            <a:r>
              <a:rPr lang="en-US" dirty="0"/>
              <a:t>Built-in Reporting:</a:t>
            </a:r>
            <a:br>
              <a:rPr lang="en-US" dirty="0"/>
            </a:br>
            <a:endParaRPr lang="en-IN" dirty="0"/>
          </a:p>
        </p:txBody>
      </p:sp>
      <p:sp>
        <p:nvSpPr>
          <p:cNvPr id="3" name="Content Placeholder 2">
            <a:extLst>
              <a:ext uri="{FF2B5EF4-FFF2-40B4-BE49-F238E27FC236}">
                <a16:creationId xmlns:a16="http://schemas.microsoft.com/office/drawing/2014/main" id="{22F8E5A6-627E-4992-8EFB-8421C514342A}"/>
              </a:ext>
            </a:extLst>
          </p:cNvPr>
          <p:cNvSpPr>
            <a:spLocks noGrp="1"/>
          </p:cNvSpPr>
          <p:nvPr>
            <p:ph idx="1"/>
          </p:nvPr>
        </p:nvSpPr>
        <p:spPr/>
        <p:txBody>
          <a:bodyPr/>
          <a:lstStyle/>
          <a:p>
            <a:r>
              <a:rPr lang="en-US" dirty="0"/>
              <a:t>Playwright provides built-in support for generating test reports.</a:t>
            </a:r>
          </a:p>
          <a:p>
            <a:r>
              <a:rPr lang="en-US" dirty="0"/>
              <a:t>You can generate reports in various formats such as HTML, JSON, and others.</a:t>
            </a:r>
          </a:p>
          <a:p>
            <a:r>
              <a:rPr lang="en-US" dirty="0"/>
              <a:t>Reports typically include information such as test outcomes (pass/fail), execution times, and error details.</a:t>
            </a:r>
            <a:endParaRPr lang="en-IN" dirty="0"/>
          </a:p>
        </p:txBody>
      </p:sp>
    </p:spTree>
    <p:extLst>
      <p:ext uri="{BB962C8B-B14F-4D97-AF65-F5344CB8AC3E}">
        <p14:creationId xmlns:p14="http://schemas.microsoft.com/office/powerpoint/2010/main" val="336647911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208-FAA3-4B75-BCE9-EC8AB19A633E}"/>
              </a:ext>
            </a:extLst>
          </p:cNvPr>
          <p:cNvSpPr>
            <a:spLocks noGrp="1"/>
          </p:cNvSpPr>
          <p:nvPr>
            <p:ph type="title"/>
          </p:nvPr>
        </p:nvSpPr>
        <p:spPr/>
        <p:txBody>
          <a:bodyPr/>
          <a:lstStyle/>
          <a:p>
            <a:r>
              <a:rPr lang="en-US" dirty="0"/>
              <a:t>Configuring Report Generation:</a:t>
            </a:r>
            <a:br>
              <a:rPr lang="en-US" dirty="0"/>
            </a:br>
            <a:endParaRPr lang="en-IN" dirty="0"/>
          </a:p>
        </p:txBody>
      </p:sp>
      <p:sp>
        <p:nvSpPr>
          <p:cNvPr id="3" name="Content Placeholder 2">
            <a:extLst>
              <a:ext uri="{FF2B5EF4-FFF2-40B4-BE49-F238E27FC236}">
                <a16:creationId xmlns:a16="http://schemas.microsoft.com/office/drawing/2014/main" id="{79C64693-F835-49F1-A1C0-907B392FD45A}"/>
              </a:ext>
            </a:extLst>
          </p:cNvPr>
          <p:cNvSpPr>
            <a:spLocks noGrp="1"/>
          </p:cNvSpPr>
          <p:nvPr>
            <p:ph idx="1"/>
          </p:nvPr>
        </p:nvSpPr>
        <p:spPr/>
        <p:txBody>
          <a:bodyPr/>
          <a:lstStyle/>
          <a:p>
            <a:r>
              <a:rPr lang="en-US" dirty="0"/>
              <a:t>Configure your test runner (such as Jest or Mocha) to generate reports after test execution.</a:t>
            </a:r>
          </a:p>
          <a:p>
            <a:r>
              <a:rPr lang="en-US" dirty="0"/>
              <a:t>Specify the desired reporting format (e.g., HTML, JSON) and output directory in your test runner configuration.</a:t>
            </a:r>
            <a:endParaRPr lang="en-IN" dirty="0"/>
          </a:p>
        </p:txBody>
      </p:sp>
    </p:spTree>
    <p:extLst>
      <p:ext uri="{BB962C8B-B14F-4D97-AF65-F5344CB8AC3E}">
        <p14:creationId xmlns:p14="http://schemas.microsoft.com/office/powerpoint/2010/main" val="386950544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917-7447-4647-92AB-B6B2E0750814}"/>
              </a:ext>
            </a:extLst>
          </p:cNvPr>
          <p:cNvSpPr>
            <a:spLocks noGrp="1"/>
          </p:cNvSpPr>
          <p:nvPr>
            <p:ph type="title"/>
          </p:nvPr>
        </p:nvSpPr>
        <p:spPr/>
        <p:txBody>
          <a:bodyPr/>
          <a:lstStyle/>
          <a:p>
            <a:r>
              <a:rPr lang="en-US" dirty="0"/>
              <a:t>Running Tests with Report Generation:</a:t>
            </a:r>
            <a:br>
              <a:rPr lang="en-US" dirty="0"/>
            </a:br>
            <a:endParaRPr lang="en-IN" dirty="0"/>
          </a:p>
        </p:txBody>
      </p:sp>
      <p:sp>
        <p:nvSpPr>
          <p:cNvPr id="3" name="Content Placeholder 2">
            <a:extLst>
              <a:ext uri="{FF2B5EF4-FFF2-40B4-BE49-F238E27FC236}">
                <a16:creationId xmlns:a16="http://schemas.microsoft.com/office/drawing/2014/main" id="{44A5C905-33E5-40E9-8BC0-1807E4A5143F}"/>
              </a:ext>
            </a:extLst>
          </p:cNvPr>
          <p:cNvSpPr>
            <a:spLocks noGrp="1"/>
          </p:cNvSpPr>
          <p:nvPr>
            <p:ph idx="1"/>
          </p:nvPr>
        </p:nvSpPr>
        <p:spPr/>
        <p:txBody>
          <a:bodyPr/>
          <a:lstStyle/>
          <a:p>
            <a:r>
              <a:rPr lang="en-US" dirty="0"/>
              <a:t>Run your Playwright tests using the configured test runner.</a:t>
            </a:r>
          </a:p>
          <a:p>
            <a:r>
              <a:rPr lang="en-US" dirty="0"/>
              <a:t>After test execution, the test runner will automatically generate the specified report in the specified output directory.</a:t>
            </a:r>
            <a:endParaRPr lang="en-IN" dirty="0"/>
          </a:p>
        </p:txBody>
      </p:sp>
    </p:spTree>
    <p:extLst>
      <p:ext uri="{BB962C8B-B14F-4D97-AF65-F5344CB8AC3E}">
        <p14:creationId xmlns:p14="http://schemas.microsoft.com/office/powerpoint/2010/main" val="218305151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8B84-28A2-41AD-8C87-D11F2323C41F}"/>
              </a:ext>
            </a:extLst>
          </p:cNvPr>
          <p:cNvSpPr>
            <a:spLocks noGrp="1"/>
          </p:cNvSpPr>
          <p:nvPr>
            <p:ph type="title"/>
          </p:nvPr>
        </p:nvSpPr>
        <p:spPr/>
        <p:txBody>
          <a:bodyPr/>
          <a:lstStyle/>
          <a:p>
            <a:r>
              <a:rPr lang="en-US" dirty="0"/>
              <a:t>Analyzing Test Reports:</a:t>
            </a:r>
            <a:br>
              <a:rPr lang="en-US" dirty="0"/>
            </a:br>
            <a:endParaRPr lang="en-IN" dirty="0"/>
          </a:p>
        </p:txBody>
      </p:sp>
      <p:sp>
        <p:nvSpPr>
          <p:cNvPr id="3" name="Content Placeholder 2">
            <a:extLst>
              <a:ext uri="{FF2B5EF4-FFF2-40B4-BE49-F238E27FC236}">
                <a16:creationId xmlns:a16="http://schemas.microsoft.com/office/drawing/2014/main" id="{AE264EB1-7D74-455B-9E80-2A0F94677499}"/>
              </a:ext>
            </a:extLst>
          </p:cNvPr>
          <p:cNvSpPr>
            <a:spLocks noGrp="1"/>
          </p:cNvSpPr>
          <p:nvPr>
            <p:ph idx="1"/>
          </p:nvPr>
        </p:nvSpPr>
        <p:spPr/>
        <p:txBody>
          <a:bodyPr>
            <a:normAutofit/>
          </a:bodyPr>
          <a:lstStyle/>
          <a:p>
            <a:r>
              <a:rPr lang="en-US" dirty="0"/>
              <a:t>Once the reports are generated, you can analyze them to gain insights into test results and identify issues.</a:t>
            </a:r>
          </a:p>
          <a:p>
            <a:r>
              <a:rPr lang="en-US" dirty="0"/>
              <a:t>Look for patterns such as recurring failures or slow-performing tests.</a:t>
            </a:r>
          </a:p>
          <a:p>
            <a:r>
              <a:rPr lang="en-US" dirty="0"/>
              <a:t>Use the information in the reports to prioritize and address issues in your application code.</a:t>
            </a:r>
            <a:endParaRPr lang="en-IN" dirty="0"/>
          </a:p>
        </p:txBody>
      </p:sp>
    </p:spTree>
    <p:extLst>
      <p:ext uri="{BB962C8B-B14F-4D97-AF65-F5344CB8AC3E}">
        <p14:creationId xmlns:p14="http://schemas.microsoft.com/office/powerpoint/2010/main" val="34593562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2CE-8FF7-4928-8C8A-7CF9F68E0702}"/>
              </a:ext>
            </a:extLst>
          </p:cNvPr>
          <p:cNvSpPr>
            <a:spLocks noGrp="1"/>
          </p:cNvSpPr>
          <p:nvPr>
            <p:ph type="title"/>
          </p:nvPr>
        </p:nvSpPr>
        <p:spPr/>
        <p:txBody>
          <a:bodyPr>
            <a:normAutofit fontScale="90000"/>
          </a:bodyPr>
          <a:lstStyle/>
          <a:p>
            <a:r>
              <a:rPr lang="en-US" dirty="0"/>
              <a:t>Integration with Continuous Integration (CI):</a:t>
            </a:r>
            <a:br>
              <a:rPr lang="en-US" dirty="0"/>
            </a:br>
            <a:endParaRPr lang="en-IN" dirty="0"/>
          </a:p>
        </p:txBody>
      </p:sp>
      <p:sp>
        <p:nvSpPr>
          <p:cNvPr id="3" name="Content Placeholder 2">
            <a:extLst>
              <a:ext uri="{FF2B5EF4-FFF2-40B4-BE49-F238E27FC236}">
                <a16:creationId xmlns:a16="http://schemas.microsoft.com/office/drawing/2014/main" id="{200FF817-02CF-4698-AC9E-78486D494A8C}"/>
              </a:ext>
            </a:extLst>
          </p:cNvPr>
          <p:cNvSpPr>
            <a:spLocks noGrp="1"/>
          </p:cNvSpPr>
          <p:nvPr>
            <p:ph idx="1"/>
          </p:nvPr>
        </p:nvSpPr>
        <p:spPr/>
        <p:txBody>
          <a:bodyPr>
            <a:normAutofit/>
          </a:bodyPr>
          <a:lstStyle/>
          <a:p>
            <a:r>
              <a:rPr lang="en-US" dirty="0"/>
              <a:t>Integrate test report generation into your CI/CD pipeline to automate the process.</a:t>
            </a:r>
          </a:p>
          <a:p>
            <a:r>
              <a:rPr lang="en-US" dirty="0"/>
              <a:t>Configure your CI tool (e.g., Jenkins, GitHub Actions) to run Playwright tests and generate reports as part of the build process.</a:t>
            </a:r>
          </a:p>
          <a:p>
            <a:r>
              <a:rPr lang="en-US" dirty="0"/>
              <a:t>This ensures that test reports are automatically generated with each code change, providing continuous visibility into test results.</a:t>
            </a:r>
            <a:endParaRPr lang="en-IN" dirty="0"/>
          </a:p>
        </p:txBody>
      </p:sp>
    </p:spTree>
    <p:extLst>
      <p:ext uri="{BB962C8B-B14F-4D97-AF65-F5344CB8AC3E}">
        <p14:creationId xmlns:p14="http://schemas.microsoft.com/office/powerpoint/2010/main" val="376006072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66BD-349C-412E-BEE5-596FBBD1A30B}"/>
              </a:ext>
            </a:extLst>
          </p:cNvPr>
          <p:cNvSpPr>
            <a:spLocks noGrp="1"/>
          </p:cNvSpPr>
          <p:nvPr>
            <p:ph type="title"/>
          </p:nvPr>
        </p:nvSpPr>
        <p:spPr/>
        <p:txBody>
          <a:bodyPr/>
          <a:lstStyle/>
          <a:p>
            <a:r>
              <a:rPr lang="en-US" dirty="0"/>
              <a:t>Sharing Reports and Collaboration:</a:t>
            </a:r>
            <a:br>
              <a:rPr lang="en-US" dirty="0"/>
            </a:br>
            <a:endParaRPr lang="en-IN" dirty="0"/>
          </a:p>
        </p:txBody>
      </p:sp>
      <p:sp>
        <p:nvSpPr>
          <p:cNvPr id="3" name="Content Placeholder 2">
            <a:extLst>
              <a:ext uri="{FF2B5EF4-FFF2-40B4-BE49-F238E27FC236}">
                <a16:creationId xmlns:a16="http://schemas.microsoft.com/office/drawing/2014/main" id="{AD64E3EB-EC73-4136-B1AB-D84FF7674DFA}"/>
              </a:ext>
            </a:extLst>
          </p:cNvPr>
          <p:cNvSpPr>
            <a:spLocks noGrp="1"/>
          </p:cNvSpPr>
          <p:nvPr>
            <p:ph idx="1"/>
          </p:nvPr>
        </p:nvSpPr>
        <p:spPr/>
        <p:txBody>
          <a:bodyPr>
            <a:normAutofit/>
          </a:bodyPr>
          <a:lstStyle/>
          <a:p>
            <a:r>
              <a:rPr lang="en-US" dirty="0"/>
              <a:t>Share test reports with stakeholders such as developers, QA engineers, and project managers.</a:t>
            </a:r>
          </a:p>
          <a:p>
            <a:r>
              <a:rPr lang="en-US" dirty="0"/>
              <a:t>Use the reports to facilitate collaboration and decision-making regarding the quality of the application.</a:t>
            </a:r>
          </a:p>
          <a:p>
            <a:r>
              <a:rPr lang="en-US" dirty="0"/>
              <a:t>Discuss findings, identify areas for improvement, and track progress over time using historical test reports.</a:t>
            </a:r>
            <a:endParaRPr lang="en-IN" dirty="0"/>
          </a:p>
        </p:txBody>
      </p:sp>
    </p:spTree>
    <p:extLst>
      <p:ext uri="{BB962C8B-B14F-4D97-AF65-F5344CB8AC3E}">
        <p14:creationId xmlns:p14="http://schemas.microsoft.com/office/powerpoint/2010/main" val="168115691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328F-CDB3-49C7-B62A-5928023D1456}"/>
              </a:ext>
            </a:extLst>
          </p:cNvPr>
          <p:cNvSpPr>
            <a:spLocks noGrp="1"/>
          </p:cNvSpPr>
          <p:nvPr>
            <p:ph type="title"/>
          </p:nvPr>
        </p:nvSpPr>
        <p:spPr/>
        <p:txBody>
          <a:bodyPr/>
          <a:lstStyle/>
          <a:p>
            <a:r>
              <a:rPr lang="en-US" dirty="0"/>
              <a:t>Quiz - Visual Regression Testing:</a:t>
            </a:r>
            <a:br>
              <a:rPr lang="en-US" dirty="0"/>
            </a:br>
            <a:endParaRPr lang="en-IN" dirty="0"/>
          </a:p>
        </p:txBody>
      </p:sp>
      <p:sp>
        <p:nvSpPr>
          <p:cNvPr id="3" name="Content Placeholder 2">
            <a:extLst>
              <a:ext uri="{FF2B5EF4-FFF2-40B4-BE49-F238E27FC236}">
                <a16:creationId xmlns:a16="http://schemas.microsoft.com/office/drawing/2014/main" id="{EA845590-05E9-460A-9814-8EA0F215BF4E}"/>
              </a:ext>
            </a:extLst>
          </p:cNvPr>
          <p:cNvSpPr>
            <a:spLocks noGrp="1"/>
          </p:cNvSpPr>
          <p:nvPr>
            <p:ph idx="1"/>
          </p:nvPr>
        </p:nvSpPr>
        <p:spPr/>
        <p:txBody>
          <a:bodyPr/>
          <a:lstStyle/>
          <a:p>
            <a:r>
              <a:rPr lang="en-US" dirty="0"/>
              <a:t>Question: What is visual regression testing, and why is it important in web development?</a:t>
            </a:r>
          </a:p>
          <a:p>
            <a:r>
              <a:rPr lang="en-US" dirty="0"/>
              <a:t>Answer: Visual regression testing involves comparing screenshots of an application's UI before and after changes to detect unintended visual regressions. It ensures that UI components remain consistent across different versions of an application, preventing layout shifts, styling errors, and other visual inconsistencies.</a:t>
            </a:r>
            <a:endParaRPr lang="en-IN" dirty="0"/>
          </a:p>
        </p:txBody>
      </p:sp>
    </p:spTree>
    <p:extLst>
      <p:ext uri="{BB962C8B-B14F-4D97-AF65-F5344CB8AC3E}">
        <p14:creationId xmlns:p14="http://schemas.microsoft.com/office/powerpoint/2010/main" val="489406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688-40B7-46CB-9D48-414239C2A237}"/>
              </a:ext>
            </a:extLst>
          </p:cNvPr>
          <p:cNvSpPr>
            <a:spLocks noGrp="1"/>
          </p:cNvSpPr>
          <p:nvPr>
            <p:ph type="title"/>
          </p:nvPr>
        </p:nvSpPr>
        <p:spPr/>
        <p:txBody>
          <a:bodyPr/>
          <a:lstStyle/>
          <a:p>
            <a:r>
              <a:rPr lang="en-US" dirty="0"/>
              <a:t>Installed files &amp; Folders</a:t>
            </a:r>
            <a:endParaRPr lang="en-IN" dirty="0"/>
          </a:p>
        </p:txBody>
      </p:sp>
      <p:sp>
        <p:nvSpPr>
          <p:cNvPr id="3" name="Content Placeholder 2">
            <a:extLst>
              <a:ext uri="{FF2B5EF4-FFF2-40B4-BE49-F238E27FC236}">
                <a16:creationId xmlns:a16="http://schemas.microsoft.com/office/drawing/2014/main" id="{BF4AC474-C651-45E8-9586-C9F272929BAA}"/>
              </a:ext>
            </a:extLst>
          </p:cNvPr>
          <p:cNvSpPr>
            <a:spLocks noGrp="1"/>
          </p:cNvSpPr>
          <p:nvPr>
            <p:ph idx="1"/>
          </p:nvPr>
        </p:nvSpPr>
        <p:spPr/>
        <p:txBody>
          <a:bodyPr>
            <a:noAutofit/>
          </a:bodyPr>
          <a:lstStyle/>
          <a:p>
            <a:r>
              <a:rPr lang="en-IN" sz="2800" dirty="0" err="1"/>
              <a:t>playwright.config.ts</a:t>
            </a:r>
            <a:br>
              <a:rPr lang="en-IN" sz="2800" dirty="0"/>
            </a:br>
            <a:r>
              <a:rPr lang="en-IN" sz="2800" dirty="0" err="1"/>
              <a:t>package.json</a:t>
            </a:r>
            <a:br>
              <a:rPr lang="en-IN" sz="2800" dirty="0"/>
            </a:br>
            <a:r>
              <a:rPr lang="en-IN" sz="2800" dirty="0"/>
              <a:t>package-</a:t>
            </a:r>
            <a:r>
              <a:rPr lang="en-IN" sz="2800" dirty="0" err="1"/>
              <a:t>lock.json</a:t>
            </a:r>
            <a:br>
              <a:rPr lang="en-IN" sz="2800" dirty="0"/>
            </a:br>
            <a:r>
              <a:rPr lang="en-IN" sz="2800" dirty="0"/>
              <a:t>tests/</a:t>
            </a:r>
            <a:br>
              <a:rPr lang="en-IN" sz="2800" dirty="0"/>
            </a:br>
            <a:r>
              <a:rPr lang="en-IN" sz="2800" dirty="0"/>
              <a:t>	</a:t>
            </a:r>
            <a:r>
              <a:rPr lang="en-IN" sz="2800" dirty="0" err="1"/>
              <a:t>example.spec.ts</a:t>
            </a:r>
            <a:br>
              <a:rPr lang="en-IN" sz="2800" dirty="0"/>
            </a:br>
            <a:r>
              <a:rPr lang="en-IN" sz="2800" dirty="0"/>
              <a:t>tests-examples/</a:t>
            </a:r>
            <a:br>
              <a:rPr lang="en-IN" sz="2800" dirty="0"/>
            </a:br>
            <a:r>
              <a:rPr lang="en-IN" sz="2800" dirty="0"/>
              <a:t>	demo-</a:t>
            </a:r>
            <a:r>
              <a:rPr lang="en-IN" sz="2800" dirty="0" err="1"/>
              <a:t>todo</a:t>
            </a:r>
            <a:r>
              <a:rPr lang="en-IN" sz="2800" dirty="0"/>
              <a:t>-</a:t>
            </a:r>
            <a:r>
              <a:rPr lang="en-IN" sz="2800" dirty="0" err="1"/>
              <a:t>app.spec.ts</a:t>
            </a:r>
            <a:endParaRPr lang="en-IN" sz="2800" dirty="0"/>
          </a:p>
        </p:txBody>
      </p:sp>
    </p:spTree>
    <p:extLst>
      <p:ext uri="{BB962C8B-B14F-4D97-AF65-F5344CB8AC3E}">
        <p14:creationId xmlns:p14="http://schemas.microsoft.com/office/powerpoint/2010/main" val="91003170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67B59-BBF9-4AA2-8C0E-DF8CEAFCCAA0}"/>
              </a:ext>
            </a:extLst>
          </p:cNvPr>
          <p:cNvSpPr>
            <a:spLocks noGrp="1"/>
          </p:cNvSpPr>
          <p:nvPr>
            <p:ph type="title"/>
          </p:nvPr>
        </p:nvSpPr>
        <p:spPr/>
        <p:txBody>
          <a:bodyPr/>
          <a:lstStyle/>
          <a:p>
            <a:r>
              <a:rPr lang="en-US" dirty="0"/>
              <a:t>Snapshot testing with Playwright:</a:t>
            </a:r>
            <a:br>
              <a:rPr lang="en-US" dirty="0"/>
            </a:br>
            <a:endParaRPr lang="en-IN" dirty="0"/>
          </a:p>
        </p:txBody>
      </p:sp>
      <p:sp>
        <p:nvSpPr>
          <p:cNvPr id="3" name="Content Placeholder 2">
            <a:extLst>
              <a:ext uri="{FF2B5EF4-FFF2-40B4-BE49-F238E27FC236}">
                <a16:creationId xmlns:a16="http://schemas.microsoft.com/office/drawing/2014/main" id="{BF8B6C7D-F4FE-4846-8C25-66BCAE829F05}"/>
              </a:ext>
            </a:extLst>
          </p:cNvPr>
          <p:cNvSpPr>
            <a:spLocks noGrp="1"/>
          </p:cNvSpPr>
          <p:nvPr>
            <p:ph idx="1"/>
          </p:nvPr>
        </p:nvSpPr>
        <p:spPr/>
        <p:txBody>
          <a:bodyPr>
            <a:normAutofit/>
          </a:bodyPr>
          <a:lstStyle/>
          <a:p>
            <a:r>
              <a:rPr lang="en-US" dirty="0"/>
              <a:t>Question: How does snapshot testing work in Playwright, and what are its benefits?</a:t>
            </a:r>
          </a:p>
          <a:p>
            <a:r>
              <a:rPr lang="en-US" dirty="0"/>
              <a:t>Answer: Snapshot testing in Playwright involves capturing screenshots of UI components or entire pages during test execution and comparing them against reference images (snapshots) stored in a repository. It helps detect unexpected visual changes introduced by code changes, ensuring visual consistency and preventing regressions.</a:t>
            </a:r>
            <a:endParaRPr lang="en-IN" dirty="0"/>
          </a:p>
        </p:txBody>
      </p:sp>
    </p:spTree>
    <p:extLst>
      <p:ext uri="{BB962C8B-B14F-4D97-AF65-F5344CB8AC3E}">
        <p14:creationId xmlns:p14="http://schemas.microsoft.com/office/powerpoint/2010/main" val="350019743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C846-A6FA-488B-911B-0C6E4D15D6DB}"/>
              </a:ext>
            </a:extLst>
          </p:cNvPr>
          <p:cNvSpPr>
            <a:spLocks noGrp="1"/>
          </p:cNvSpPr>
          <p:nvPr>
            <p:ph type="title"/>
          </p:nvPr>
        </p:nvSpPr>
        <p:spPr/>
        <p:txBody>
          <a:bodyPr/>
          <a:lstStyle/>
          <a:p>
            <a:r>
              <a:rPr lang="en-US" dirty="0"/>
              <a:t>Reporting and Continuous Integration:</a:t>
            </a:r>
            <a:br>
              <a:rPr lang="en-US" dirty="0"/>
            </a:br>
            <a:endParaRPr lang="en-IN" dirty="0"/>
          </a:p>
        </p:txBody>
      </p:sp>
      <p:sp>
        <p:nvSpPr>
          <p:cNvPr id="3" name="Content Placeholder 2">
            <a:extLst>
              <a:ext uri="{FF2B5EF4-FFF2-40B4-BE49-F238E27FC236}">
                <a16:creationId xmlns:a16="http://schemas.microsoft.com/office/drawing/2014/main" id="{F7928002-7F4F-4D3E-8EC6-C7292B8B8FAF}"/>
              </a:ext>
            </a:extLst>
          </p:cNvPr>
          <p:cNvSpPr>
            <a:spLocks noGrp="1"/>
          </p:cNvSpPr>
          <p:nvPr>
            <p:ph idx="1"/>
          </p:nvPr>
        </p:nvSpPr>
        <p:spPr/>
        <p:txBody>
          <a:bodyPr>
            <a:normAutofit/>
          </a:bodyPr>
          <a:lstStyle/>
          <a:p>
            <a:r>
              <a:rPr lang="en-US" dirty="0"/>
              <a:t>Question: What role do reporting and continuous integration (CI) play in the software development process?</a:t>
            </a:r>
          </a:p>
          <a:p>
            <a:r>
              <a:rPr lang="en-US" dirty="0"/>
              <a:t>Answer: Reporting provides insights into test results, helping teams identify issues and track progress. Continuous integration (CI) automates the process of building, testing, and deploying code changes, ensuring that applications remain stable and reliable. Together, reporting and CI enable teams to maintain high-quality software and accelerate development cycles.</a:t>
            </a:r>
            <a:endParaRPr lang="en-IN" dirty="0"/>
          </a:p>
        </p:txBody>
      </p:sp>
    </p:spTree>
    <p:extLst>
      <p:ext uri="{BB962C8B-B14F-4D97-AF65-F5344CB8AC3E}">
        <p14:creationId xmlns:p14="http://schemas.microsoft.com/office/powerpoint/2010/main" val="428460173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3AE-9823-4FDF-AB36-BB6BB93C286F}"/>
              </a:ext>
            </a:extLst>
          </p:cNvPr>
          <p:cNvSpPr>
            <a:spLocks noGrp="1"/>
          </p:cNvSpPr>
          <p:nvPr>
            <p:ph type="title"/>
          </p:nvPr>
        </p:nvSpPr>
        <p:spPr/>
        <p:txBody>
          <a:bodyPr/>
          <a:lstStyle/>
          <a:p>
            <a:r>
              <a:rPr lang="en-US" dirty="0"/>
              <a:t>Generating test reports:</a:t>
            </a:r>
            <a:br>
              <a:rPr lang="en-US" dirty="0"/>
            </a:br>
            <a:endParaRPr lang="en-IN" dirty="0"/>
          </a:p>
        </p:txBody>
      </p:sp>
      <p:sp>
        <p:nvSpPr>
          <p:cNvPr id="3" name="Content Placeholder 2">
            <a:extLst>
              <a:ext uri="{FF2B5EF4-FFF2-40B4-BE49-F238E27FC236}">
                <a16:creationId xmlns:a16="http://schemas.microsoft.com/office/drawing/2014/main" id="{F90212AB-6C47-4A3A-8DAA-0186D88051C3}"/>
              </a:ext>
            </a:extLst>
          </p:cNvPr>
          <p:cNvSpPr>
            <a:spLocks noGrp="1"/>
          </p:cNvSpPr>
          <p:nvPr>
            <p:ph idx="1"/>
          </p:nvPr>
        </p:nvSpPr>
        <p:spPr/>
        <p:txBody>
          <a:bodyPr>
            <a:normAutofit/>
          </a:bodyPr>
          <a:lstStyle/>
          <a:p>
            <a:r>
              <a:rPr lang="en-US" dirty="0"/>
              <a:t>Question: Why is generating test reports important, and how can it be done in Playwright?</a:t>
            </a:r>
          </a:p>
          <a:p>
            <a:r>
              <a:rPr lang="en-US" dirty="0"/>
              <a:t>Answer: Test reports provide visibility into test results, helping teams identify failures, track progress, and make informed decisions. In Playwright, test reports can be generated using built-in reporting tools or integrated with third-party services. Reports typically include information such as test outcomes, execution times, and error details, enabling teams to improve application quality and development processes.</a:t>
            </a:r>
            <a:endParaRPr lang="en-IN" dirty="0"/>
          </a:p>
        </p:txBody>
      </p:sp>
    </p:spTree>
    <p:extLst>
      <p:ext uri="{BB962C8B-B14F-4D97-AF65-F5344CB8AC3E}">
        <p14:creationId xmlns:p14="http://schemas.microsoft.com/office/powerpoint/2010/main" val="255996690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B8FC-5060-413B-A90A-C66F333AC2DC}"/>
              </a:ext>
            </a:extLst>
          </p:cNvPr>
          <p:cNvSpPr>
            <a:spLocks noGrp="1"/>
          </p:cNvSpPr>
          <p:nvPr>
            <p:ph type="title"/>
          </p:nvPr>
        </p:nvSpPr>
        <p:spPr/>
        <p:txBody>
          <a:bodyPr>
            <a:normAutofit fontScale="90000"/>
          </a:bodyPr>
          <a:lstStyle/>
          <a:p>
            <a:r>
              <a:rPr lang="en-US" dirty="0"/>
              <a:t>Setting up Playwright with CI/CD (e.g., GitHub Actions):</a:t>
            </a:r>
            <a:br>
              <a:rPr lang="en-US" dirty="0"/>
            </a:br>
            <a:endParaRPr lang="en-IN" dirty="0"/>
          </a:p>
        </p:txBody>
      </p:sp>
      <p:sp>
        <p:nvSpPr>
          <p:cNvPr id="3" name="Content Placeholder 2">
            <a:extLst>
              <a:ext uri="{FF2B5EF4-FFF2-40B4-BE49-F238E27FC236}">
                <a16:creationId xmlns:a16="http://schemas.microsoft.com/office/drawing/2014/main" id="{AB33CF31-297E-4EB9-934B-8258E42FC2F3}"/>
              </a:ext>
            </a:extLst>
          </p:cNvPr>
          <p:cNvSpPr>
            <a:spLocks noGrp="1"/>
          </p:cNvSpPr>
          <p:nvPr>
            <p:ph idx="1"/>
          </p:nvPr>
        </p:nvSpPr>
        <p:spPr/>
        <p:txBody>
          <a:bodyPr>
            <a:normAutofit/>
          </a:bodyPr>
          <a:lstStyle/>
          <a:p>
            <a:r>
              <a:rPr lang="en-US" dirty="0"/>
              <a:t>Question: What are the benefits of setting up Playwright with CI/CD, and how can it be achieved using platforms like GitHub Actions?</a:t>
            </a:r>
          </a:p>
          <a:p>
            <a:r>
              <a:rPr lang="en-US" dirty="0"/>
              <a:t>Answer: Setting up Playwright with CI/CD enables teams to automate testing and deployment processes, ensuring consistent and reliable application delivery. With platforms like GitHub Actions, Playwright tests can be integrated into CI/CD pipelines, allowing for automatic execution of tests on code changes and providing immediate feedback to developers. This improves development efficiency, reduces time-to-market, and enhances overall software quality.</a:t>
            </a:r>
            <a:endParaRPr lang="en-IN" dirty="0"/>
          </a:p>
        </p:txBody>
      </p:sp>
    </p:spTree>
    <p:extLst>
      <p:ext uri="{BB962C8B-B14F-4D97-AF65-F5344CB8AC3E}">
        <p14:creationId xmlns:p14="http://schemas.microsoft.com/office/powerpoint/2010/main" val="416683878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217A9-2801-4844-8FCA-2066DF75FEA4}"/>
              </a:ext>
            </a:extLst>
          </p:cNvPr>
          <p:cNvSpPr>
            <a:spLocks noGrp="1"/>
          </p:cNvSpPr>
          <p:nvPr>
            <p:ph type="ctrTitle"/>
          </p:nvPr>
        </p:nvSpPr>
        <p:spPr/>
        <p:txBody>
          <a:bodyPr/>
          <a:lstStyle/>
          <a:p>
            <a:r>
              <a:rPr lang="en-US" dirty="0"/>
              <a:t>Advanced Topics and Custom Tools </a:t>
            </a:r>
            <a:endParaRPr lang="en-IN" dirty="0"/>
          </a:p>
        </p:txBody>
      </p:sp>
      <p:sp>
        <p:nvSpPr>
          <p:cNvPr id="5" name="Subtitle 4">
            <a:extLst>
              <a:ext uri="{FF2B5EF4-FFF2-40B4-BE49-F238E27FC236}">
                <a16:creationId xmlns:a16="http://schemas.microsoft.com/office/drawing/2014/main" id="{CF6C19BD-E12F-4A2C-9649-FCF3FE8F19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56968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FD7-BD9C-4A56-B67B-609835E9866A}"/>
              </a:ext>
            </a:extLst>
          </p:cNvPr>
          <p:cNvSpPr>
            <a:spLocks noGrp="1"/>
          </p:cNvSpPr>
          <p:nvPr>
            <p:ph type="title"/>
          </p:nvPr>
        </p:nvSpPr>
        <p:spPr/>
        <p:txBody>
          <a:bodyPr/>
          <a:lstStyle/>
          <a:p>
            <a:r>
              <a:rPr lang="en-US" dirty="0"/>
              <a:t>Custom browser contexts</a:t>
            </a:r>
            <a:endParaRPr lang="en-IN" dirty="0"/>
          </a:p>
        </p:txBody>
      </p:sp>
      <p:sp>
        <p:nvSpPr>
          <p:cNvPr id="3" name="Content Placeholder 2">
            <a:extLst>
              <a:ext uri="{FF2B5EF4-FFF2-40B4-BE49-F238E27FC236}">
                <a16:creationId xmlns:a16="http://schemas.microsoft.com/office/drawing/2014/main" id="{2F3395A4-282F-4C9D-B8C3-BC07C9EDD7C7}"/>
              </a:ext>
            </a:extLst>
          </p:cNvPr>
          <p:cNvSpPr>
            <a:spLocks noGrp="1"/>
          </p:cNvSpPr>
          <p:nvPr>
            <p:ph idx="1"/>
          </p:nvPr>
        </p:nvSpPr>
        <p:spPr/>
        <p:txBody>
          <a:bodyPr>
            <a:normAutofit fontScale="85000" lnSpcReduction="10000"/>
          </a:bodyPr>
          <a:lstStyle/>
          <a:p>
            <a:r>
              <a:rPr lang="en-US" dirty="0"/>
              <a:t>Custom browser contexts in Playwright allow developers to create isolated browsing environments with specific configurations.</a:t>
            </a:r>
          </a:p>
          <a:p>
            <a:r>
              <a:rPr lang="en-US" dirty="0"/>
              <a:t>Each browser context can have its own set of cookies, storage, permissions, and other settings, providing flexibility in testing scenarios.</a:t>
            </a:r>
          </a:p>
          <a:p>
            <a:r>
              <a:rPr lang="en-US" dirty="0"/>
              <a:t>Custom browser contexts are useful for simulating different user sessions, testing authentication flows, and isolating test cases.</a:t>
            </a:r>
          </a:p>
          <a:p>
            <a:r>
              <a:rPr lang="en-US" dirty="0"/>
              <a:t>They can be created using the </a:t>
            </a:r>
            <a:r>
              <a:rPr lang="en-US" dirty="0" err="1"/>
              <a:t>browser.newContext</a:t>
            </a:r>
            <a:r>
              <a:rPr lang="en-US" dirty="0"/>
              <a:t>() method and configured with options such as viewport size, geolocation, and user agent.</a:t>
            </a:r>
          </a:p>
          <a:p>
            <a:r>
              <a:rPr lang="en-US" dirty="0"/>
              <a:t>Browser contexts can be shared across multiple test cases or disposed of after use to ensure clean test environments.</a:t>
            </a:r>
            <a:endParaRPr lang="en-IN" dirty="0"/>
          </a:p>
        </p:txBody>
      </p:sp>
    </p:spTree>
    <p:extLst>
      <p:ext uri="{BB962C8B-B14F-4D97-AF65-F5344CB8AC3E}">
        <p14:creationId xmlns:p14="http://schemas.microsoft.com/office/powerpoint/2010/main" val="29617865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FBAD-A287-463D-B70E-506F1527D388}"/>
              </a:ext>
            </a:extLst>
          </p:cNvPr>
          <p:cNvSpPr>
            <a:spLocks noGrp="1"/>
          </p:cNvSpPr>
          <p:nvPr>
            <p:ph type="title"/>
          </p:nvPr>
        </p:nvSpPr>
        <p:spPr/>
        <p:txBody>
          <a:bodyPr/>
          <a:lstStyle/>
          <a:p>
            <a:r>
              <a:rPr lang="en-US" dirty="0"/>
              <a:t>Devices:</a:t>
            </a:r>
            <a:br>
              <a:rPr lang="en-US" dirty="0"/>
            </a:br>
            <a:endParaRPr lang="en-IN" dirty="0"/>
          </a:p>
        </p:txBody>
      </p:sp>
      <p:sp>
        <p:nvSpPr>
          <p:cNvPr id="3" name="Content Placeholder 2">
            <a:extLst>
              <a:ext uri="{FF2B5EF4-FFF2-40B4-BE49-F238E27FC236}">
                <a16:creationId xmlns:a16="http://schemas.microsoft.com/office/drawing/2014/main" id="{F103B6DA-B37D-4717-A0E5-84ABC975AC66}"/>
              </a:ext>
            </a:extLst>
          </p:cNvPr>
          <p:cNvSpPr>
            <a:spLocks noGrp="1"/>
          </p:cNvSpPr>
          <p:nvPr>
            <p:ph idx="1"/>
          </p:nvPr>
        </p:nvSpPr>
        <p:spPr/>
        <p:txBody>
          <a:bodyPr>
            <a:normAutofit fontScale="85000" lnSpcReduction="10000"/>
          </a:bodyPr>
          <a:lstStyle/>
          <a:p>
            <a:r>
              <a:rPr lang="en-US" dirty="0"/>
              <a:t>Playwright provides built-in device emulation to simulate various devices and viewports, such as smartphones, tablets, and desktops.</a:t>
            </a:r>
          </a:p>
          <a:p>
            <a:r>
              <a:rPr lang="en-US" dirty="0"/>
              <a:t>Device emulation allows developers to test how web applications render and behave on different screen sizes and resolutions.</a:t>
            </a:r>
          </a:p>
          <a:p>
            <a:r>
              <a:rPr lang="en-US" dirty="0"/>
              <a:t>Playwright offers a predefined list of devices with specific viewport dimensions and user agents, including popular devices like iPhone, iPad, and Google Pixel.</a:t>
            </a:r>
          </a:p>
          <a:p>
            <a:r>
              <a:rPr lang="en-US" dirty="0"/>
              <a:t>Device emulation can be enabled by passing device options to the </a:t>
            </a:r>
            <a:r>
              <a:rPr lang="en-US" dirty="0" err="1"/>
              <a:t>browser.newContext</a:t>
            </a:r>
            <a:r>
              <a:rPr lang="en-US" dirty="0"/>
              <a:t>() method or using the </a:t>
            </a:r>
            <a:r>
              <a:rPr lang="en-US" dirty="0" err="1"/>
              <a:t>browserContext.emulateDevice</a:t>
            </a:r>
            <a:r>
              <a:rPr lang="en-US" dirty="0"/>
              <a:t>() method.</a:t>
            </a:r>
          </a:p>
          <a:p>
            <a:r>
              <a:rPr lang="en-US" dirty="0"/>
              <a:t>Testing on different devices helps ensure that web applications are responsive and provide a consistent user experience across various platforms and form factors.</a:t>
            </a:r>
            <a:endParaRPr lang="en-IN" dirty="0"/>
          </a:p>
        </p:txBody>
      </p:sp>
    </p:spTree>
    <p:extLst>
      <p:ext uri="{BB962C8B-B14F-4D97-AF65-F5344CB8AC3E}">
        <p14:creationId xmlns:p14="http://schemas.microsoft.com/office/powerpoint/2010/main" val="172323222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6B8-97B6-4E58-8A72-CA044E176E5D}"/>
              </a:ext>
            </a:extLst>
          </p:cNvPr>
          <p:cNvSpPr>
            <a:spLocks noGrp="1"/>
          </p:cNvSpPr>
          <p:nvPr>
            <p:ph type="title"/>
          </p:nvPr>
        </p:nvSpPr>
        <p:spPr/>
        <p:txBody>
          <a:bodyPr/>
          <a:lstStyle/>
          <a:p>
            <a:r>
              <a:rPr lang="en-US" dirty="0"/>
              <a:t>Emulating Devices</a:t>
            </a:r>
            <a:endParaRPr lang="en-IN" dirty="0"/>
          </a:p>
        </p:txBody>
      </p:sp>
      <p:sp>
        <p:nvSpPr>
          <p:cNvPr id="3" name="Content Placeholder 2">
            <a:extLst>
              <a:ext uri="{FF2B5EF4-FFF2-40B4-BE49-F238E27FC236}">
                <a16:creationId xmlns:a16="http://schemas.microsoft.com/office/drawing/2014/main" id="{72DC243E-C91D-4231-80C8-8CB67EDA2198}"/>
              </a:ext>
            </a:extLst>
          </p:cNvPr>
          <p:cNvSpPr>
            <a:spLocks noGrp="1"/>
          </p:cNvSpPr>
          <p:nvPr>
            <p:ph idx="1"/>
          </p:nvPr>
        </p:nvSpPr>
        <p:spPr/>
        <p:txBody>
          <a:bodyPr>
            <a:normAutofit fontScale="62500" lnSpcReduction="20000"/>
          </a:bodyPr>
          <a:lstStyle/>
          <a:p>
            <a:r>
              <a:rPr lang="en-IN" dirty="0"/>
              <a:t>Built-in Device Emulation: </a:t>
            </a:r>
          </a:p>
          <a:p>
            <a:endParaRPr lang="en-IN" dirty="0"/>
          </a:p>
          <a:p>
            <a:r>
              <a:rPr lang="en-IN" dirty="0"/>
              <a:t>Viewport and User Agent: </a:t>
            </a:r>
          </a:p>
          <a:p>
            <a:endParaRPr lang="en-IN" dirty="0"/>
          </a:p>
          <a:p>
            <a:r>
              <a:rPr lang="en-IN" dirty="0"/>
              <a:t>Device Options: Device name or model, viewport size, screen orientation (landscape or portrait), and other device-specific properties.</a:t>
            </a:r>
          </a:p>
          <a:p>
            <a:endParaRPr lang="en-IN" dirty="0"/>
          </a:p>
          <a:p>
            <a:r>
              <a:rPr lang="en-IN" dirty="0"/>
              <a:t>Viewport and User Agent Override: can override the default viewport size and user agent string to customize the testing environment further.</a:t>
            </a:r>
          </a:p>
          <a:p>
            <a:endParaRPr lang="en-IN" dirty="0"/>
          </a:p>
          <a:p>
            <a:r>
              <a:rPr lang="en-IN" dirty="0"/>
              <a:t>Viewport Size and Pixel Ratio: device's pixel density (pixel ratio) to accurately render web content. Developers can adjust the pixel ratio </a:t>
            </a:r>
          </a:p>
        </p:txBody>
      </p:sp>
    </p:spTree>
    <p:extLst>
      <p:ext uri="{BB962C8B-B14F-4D97-AF65-F5344CB8AC3E}">
        <p14:creationId xmlns:p14="http://schemas.microsoft.com/office/powerpoint/2010/main" val="34794081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77B-2477-4259-AE5B-32F1E8BE9023}"/>
              </a:ext>
            </a:extLst>
          </p:cNvPr>
          <p:cNvSpPr>
            <a:spLocks noGrp="1"/>
          </p:cNvSpPr>
          <p:nvPr>
            <p:ph type="title"/>
          </p:nvPr>
        </p:nvSpPr>
        <p:spPr/>
        <p:txBody>
          <a:bodyPr/>
          <a:lstStyle/>
          <a:p>
            <a:r>
              <a:rPr lang="en-IN" dirty="0"/>
              <a:t>Browser Launch Options:</a:t>
            </a:r>
            <a:br>
              <a:rPr lang="en-IN" dirty="0"/>
            </a:br>
            <a:endParaRPr lang="en-IN" dirty="0"/>
          </a:p>
        </p:txBody>
      </p:sp>
      <p:sp>
        <p:nvSpPr>
          <p:cNvPr id="3" name="Content Placeholder 2">
            <a:extLst>
              <a:ext uri="{FF2B5EF4-FFF2-40B4-BE49-F238E27FC236}">
                <a16:creationId xmlns:a16="http://schemas.microsoft.com/office/drawing/2014/main" id="{3446C1C5-2EB9-41A7-818F-502C139B534C}"/>
              </a:ext>
            </a:extLst>
          </p:cNvPr>
          <p:cNvSpPr>
            <a:spLocks noGrp="1"/>
          </p:cNvSpPr>
          <p:nvPr>
            <p:ph idx="1"/>
          </p:nvPr>
        </p:nvSpPr>
        <p:spPr/>
        <p:txBody>
          <a:bodyPr>
            <a:normAutofit/>
          </a:bodyPr>
          <a:lstStyle/>
          <a:p>
            <a:pPr lvl="1"/>
            <a:r>
              <a:rPr lang="en-IN" dirty="0"/>
              <a:t>Headed or headless mode</a:t>
            </a:r>
          </a:p>
          <a:p>
            <a:pPr lvl="1"/>
            <a:r>
              <a:rPr lang="en-IN" dirty="0"/>
              <a:t>Browser executable path</a:t>
            </a:r>
          </a:p>
          <a:p>
            <a:pPr lvl="1"/>
            <a:r>
              <a:rPr lang="en-IN" dirty="0"/>
              <a:t>Proxy settings</a:t>
            </a:r>
          </a:p>
          <a:p>
            <a:pPr lvl="1"/>
            <a:r>
              <a:rPr lang="en-IN" dirty="0"/>
              <a:t>Browser window size and position</a:t>
            </a:r>
          </a:p>
          <a:p>
            <a:pPr lvl="1"/>
            <a:r>
              <a:rPr lang="en-IN" dirty="0"/>
              <a:t>Browser language</a:t>
            </a:r>
          </a:p>
          <a:p>
            <a:endParaRPr lang="en-IN" dirty="0"/>
          </a:p>
        </p:txBody>
      </p:sp>
    </p:spTree>
    <p:extLst>
      <p:ext uri="{BB962C8B-B14F-4D97-AF65-F5344CB8AC3E}">
        <p14:creationId xmlns:p14="http://schemas.microsoft.com/office/powerpoint/2010/main" val="185175553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659-96F5-41C4-90EA-25473BDA2F99}"/>
              </a:ext>
            </a:extLst>
          </p:cNvPr>
          <p:cNvSpPr>
            <a:spLocks noGrp="1"/>
          </p:cNvSpPr>
          <p:nvPr>
            <p:ph type="title"/>
          </p:nvPr>
        </p:nvSpPr>
        <p:spPr/>
        <p:txBody>
          <a:bodyPr/>
          <a:lstStyle/>
          <a:p>
            <a:r>
              <a:rPr lang="en-IN" dirty="0"/>
              <a:t>Context Options:</a:t>
            </a:r>
            <a:br>
              <a:rPr lang="en-IN" dirty="0"/>
            </a:br>
            <a:endParaRPr lang="en-IN" dirty="0"/>
          </a:p>
        </p:txBody>
      </p:sp>
      <p:sp>
        <p:nvSpPr>
          <p:cNvPr id="3" name="Content Placeholder 2">
            <a:extLst>
              <a:ext uri="{FF2B5EF4-FFF2-40B4-BE49-F238E27FC236}">
                <a16:creationId xmlns:a16="http://schemas.microsoft.com/office/drawing/2014/main" id="{530E444F-A3B3-4ED2-AC63-B8819DB8B60F}"/>
              </a:ext>
            </a:extLst>
          </p:cNvPr>
          <p:cNvSpPr>
            <a:spLocks noGrp="1"/>
          </p:cNvSpPr>
          <p:nvPr>
            <p:ph idx="1"/>
          </p:nvPr>
        </p:nvSpPr>
        <p:spPr/>
        <p:txBody>
          <a:bodyPr>
            <a:normAutofit/>
          </a:bodyPr>
          <a:lstStyle/>
          <a:p>
            <a:pPr lvl="1"/>
            <a:r>
              <a:rPr lang="en-IN" dirty="0"/>
              <a:t>User agent</a:t>
            </a:r>
          </a:p>
          <a:p>
            <a:pPr lvl="1"/>
            <a:r>
              <a:rPr lang="en-IN" dirty="0"/>
              <a:t>Device emulation</a:t>
            </a:r>
          </a:p>
          <a:p>
            <a:pPr lvl="1"/>
            <a:r>
              <a:rPr lang="en-IN" dirty="0"/>
              <a:t>Permissions</a:t>
            </a:r>
          </a:p>
          <a:p>
            <a:pPr lvl="1"/>
            <a:r>
              <a:rPr lang="en-IN" dirty="0"/>
              <a:t>Storage state</a:t>
            </a:r>
          </a:p>
          <a:p>
            <a:endParaRPr lang="en-IN" dirty="0"/>
          </a:p>
        </p:txBody>
      </p:sp>
    </p:spTree>
    <p:extLst>
      <p:ext uri="{BB962C8B-B14F-4D97-AF65-F5344CB8AC3E}">
        <p14:creationId xmlns:p14="http://schemas.microsoft.com/office/powerpoint/2010/main" val="2532557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CC66-BF89-42DB-A6FE-74E18710DC80}"/>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F2FBCF11-75A9-495D-9034-8BF9AA8F47F0}"/>
              </a:ext>
            </a:extLst>
          </p:cNvPr>
          <p:cNvSpPr>
            <a:spLocks noGrp="1"/>
          </p:cNvSpPr>
          <p:nvPr>
            <p:ph idx="1"/>
          </p:nvPr>
        </p:nvSpPr>
        <p:spPr/>
        <p:txBody>
          <a:bodyPr>
            <a:normAutofit fontScale="92500" lnSpcReduction="10000"/>
          </a:bodyPr>
          <a:lstStyle/>
          <a:p>
            <a:r>
              <a:rPr lang="en-US" sz="2400" dirty="0"/>
              <a:t>1. Create a Test File: </a:t>
            </a:r>
          </a:p>
          <a:p>
            <a:pPr lvl="1"/>
            <a:r>
              <a:rPr lang="en-US" sz="2400" dirty="0"/>
              <a:t>Create a new file for your test script. </a:t>
            </a:r>
          </a:p>
          <a:p>
            <a:pPr lvl="1"/>
            <a:r>
              <a:rPr lang="en-US" sz="2400" dirty="0"/>
              <a:t>For example, you can name it </a:t>
            </a:r>
            <a:r>
              <a:rPr lang="en-US" sz="2400" b="1" u="sng" dirty="0"/>
              <a:t>firstTest.spec.js</a:t>
            </a:r>
          </a:p>
          <a:p>
            <a:r>
              <a:rPr lang="en-US" sz="2400" dirty="0"/>
              <a:t>2. Write Your Test: </a:t>
            </a:r>
          </a:p>
          <a:p>
            <a:pPr lvl="1"/>
            <a:r>
              <a:rPr lang="en-US" sz="2400" dirty="0"/>
              <a:t>Inside the test file, import the necessary functions and objects from Playwright and write your test logic. </a:t>
            </a:r>
          </a:p>
          <a:p>
            <a:pPr lvl="1"/>
            <a:r>
              <a:rPr lang="en-US" sz="2400" dirty="0"/>
              <a:t>Here's an example of a simple test that navigates to a web page and verifies the page title:</a:t>
            </a:r>
          </a:p>
          <a:p>
            <a:endParaRPr lang="en-US" dirty="0"/>
          </a:p>
          <a:p>
            <a:endParaRPr lang="en-IN" dirty="0"/>
          </a:p>
        </p:txBody>
      </p:sp>
    </p:spTree>
    <p:extLst>
      <p:ext uri="{BB962C8B-B14F-4D97-AF65-F5344CB8AC3E}">
        <p14:creationId xmlns:p14="http://schemas.microsoft.com/office/powerpoint/2010/main" val="262254971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C857-97E4-4517-AAA0-54D05B4C8083}"/>
              </a:ext>
            </a:extLst>
          </p:cNvPr>
          <p:cNvSpPr>
            <a:spLocks noGrp="1"/>
          </p:cNvSpPr>
          <p:nvPr>
            <p:ph type="title"/>
          </p:nvPr>
        </p:nvSpPr>
        <p:spPr/>
        <p:txBody>
          <a:bodyPr/>
          <a:lstStyle/>
          <a:p>
            <a:r>
              <a:rPr lang="en-IN" dirty="0"/>
              <a:t>Page Options:</a:t>
            </a:r>
            <a:br>
              <a:rPr lang="en-IN" dirty="0"/>
            </a:br>
            <a:endParaRPr lang="en-IN" dirty="0"/>
          </a:p>
        </p:txBody>
      </p:sp>
      <p:sp>
        <p:nvSpPr>
          <p:cNvPr id="3" name="Content Placeholder 2">
            <a:extLst>
              <a:ext uri="{FF2B5EF4-FFF2-40B4-BE49-F238E27FC236}">
                <a16:creationId xmlns:a16="http://schemas.microsoft.com/office/drawing/2014/main" id="{F93F46EA-110C-4E29-A811-143761BEE8BA}"/>
              </a:ext>
            </a:extLst>
          </p:cNvPr>
          <p:cNvSpPr>
            <a:spLocks noGrp="1"/>
          </p:cNvSpPr>
          <p:nvPr>
            <p:ph idx="1"/>
          </p:nvPr>
        </p:nvSpPr>
        <p:spPr/>
        <p:txBody>
          <a:bodyPr/>
          <a:lstStyle/>
          <a:p>
            <a:pPr lvl="1"/>
            <a:r>
              <a:rPr lang="en-IN" dirty="0"/>
              <a:t>Wait until</a:t>
            </a:r>
          </a:p>
          <a:p>
            <a:pPr lvl="1"/>
            <a:r>
              <a:rPr lang="en-IN" dirty="0"/>
              <a:t>JavaScript execution timeout</a:t>
            </a:r>
          </a:p>
          <a:p>
            <a:pPr lvl="1"/>
            <a:r>
              <a:rPr lang="en-IN" dirty="0"/>
              <a:t>Offline mode</a:t>
            </a:r>
          </a:p>
          <a:p>
            <a:pPr lvl="1"/>
            <a:r>
              <a:rPr lang="en-IN" dirty="0"/>
              <a:t>Extra HTTP headers</a:t>
            </a:r>
          </a:p>
          <a:p>
            <a:endParaRPr lang="en-IN" dirty="0"/>
          </a:p>
        </p:txBody>
      </p:sp>
    </p:spTree>
    <p:extLst>
      <p:ext uri="{BB962C8B-B14F-4D97-AF65-F5344CB8AC3E}">
        <p14:creationId xmlns:p14="http://schemas.microsoft.com/office/powerpoint/2010/main" val="263319799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60D6-9B87-45C9-8953-9D4C0AC72EA3}"/>
              </a:ext>
            </a:extLst>
          </p:cNvPr>
          <p:cNvSpPr>
            <a:spLocks noGrp="1"/>
          </p:cNvSpPr>
          <p:nvPr>
            <p:ph type="title"/>
          </p:nvPr>
        </p:nvSpPr>
        <p:spPr/>
        <p:txBody>
          <a:bodyPr>
            <a:normAutofit fontScale="90000"/>
          </a:bodyPr>
          <a:lstStyle/>
          <a:p>
            <a:r>
              <a:rPr lang="en-US" dirty="0"/>
              <a:t>Quiz  - Custom Browser Contexts and Devices:</a:t>
            </a:r>
            <a:br>
              <a:rPr lang="en-US" dirty="0"/>
            </a:br>
            <a:endParaRPr lang="en-IN" dirty="0"/>
          </a:p>
        </p:txBody>
      </p:sp>
      <p:sp>
        <p:nvSpPr>
          <p:cNvPr id="3" name="Content Placeholder 2">
            <a:extLst>
              <a:ext uri="{FF2B5EF4-FFF2-40B4-BE49-F238E27FC236}">
                <a16:creationId xmlns:a16="http://schemas.microsoft.com/office/drawing/2014/main" id="{49D112CC-D3E6-4A4D-B259-269C691A98EF}"/>
              </a:ext>
            </a:extLst>
          </p:cNvPr>
          <p:cNvSpPr>
            <a:spLocks noGrp="1"/>
          </p:cNvSpPr>
          <p:nvPr>
            <p:ph idx="1"/>
          </p:nvPr>
        </p:nvSpPr>
        <p:spPr/>
        <p:txBody>
          <a:bodyPr/>
          <a:lstStyle/>
          <a:p>
            <a:endParaRPr lang="en-US" u="sng" dirty="0"/>
          </a:p>
          <a:p>
            <a:r>
              <a:rPr lang="en-US" dirty="0"/>
              <a:t>Question: How can you customize browser contexts and devices in Playwright?</a:t>
            </a:r>
          </a:p>
          <a:p>
            <a:r>
              <a:rPr lang="en-US" dirty="0"/>
              <a:t>Answer: You can define custom browser contexts with specific configurations such as permissions, cookies, and storage isolation. Additionally, Playwright allows you to emulate various devices like smartphones, tablets, or custom screen sizes for responsive testing.</a:t>
            </a:r>
            <a:endParaRPr lang="en-IN" dirty="0"/>
          </a:p>
        </p:txBody>
      </p:sp>
    </p:spTree>
    <p:extLst>
      <p:ext uri="{BB962C8B-B14F-4D97-AF65-F5344CB8AC3E}">
        <p14:creationId xmlns:p14="http://schemas.microsoft.com/office/powerpoint/2010/main" val="114001359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EE5-52C8-44B2-81AF-0BE14530E8E1}"/>
              </a:ext>
            </a:extLst>
          </p:cNvPr>
          <p:cNvSpPr>
            <a:spLocks noGrp="1"/>
          </p:cNvSpPr>
          <p:nvPr>
            <p:ph type="title"/>
          </p:nvPr>
        </p:nvSpPr>
        <p:spPr/>
        <p:txBody>
          <a:bodyPr/>
          <a:lstStyle/>
          <a:p>
            <a:r>
              <a:rPr lang="en-US" dirty="0"/>
              <a:t>Quiz - Emulating Devices:</a:t>
            </a:r>
            <a:br>
              <a:rPr lang="en-US" dirty="0"/>
            </a:br>
            <a:endParaRPr lang="en-IN" dirty="0"/>
          </a:p>
        </p:txBody>
      </p:sp>
      <p:sp>
        <p:nvSpPr>
          <p:cNvPr id="3" name="Content Placeholder 2">
            <a:extLst>
              <a:ext uri="{FF2B5EF4-FFF2-40B4-BE49-F238E27FC236}">
                <a16:creationId xmlns:a16="http://schemas.microsoft.com/office/drawing/2014/main" id="{CE1A0380-2587-4A9E-A9B9-7526FAAEEC16}"/>
              </a:ext>
            </a:extLst>
          </p:cNvPr>
          <p:cNvSpPr>
            <a:spLocks noGrp="1"/>
          </p:cNvSpPr>
          <p:nvPr>
            <p:ph idx="1"/>
          </p:nvPr>
        </p:nvSpPr>
        <p:spPr/>
        <p:txBody>
          <a:bodyPr/>
          <a:lstStyle/>
          <a:p>
            <a:r>
              <a:rPr lang="en-US" dirty="0"/>
              <a:t>Question: What does emulating devices in Playwright entail?</a:t>
            </a:r>
          </a:p>
          <a:p>
            <a:r>
              <a:rPr lang="en-US" dirty="0"/>
              <a:t>Answer: Emulating devices in Playwright allows you to simulate the behavior of various devices like smartphones, tablets, or smart TVs. This enables you to test how your web application renders and behaves across different screen sizes and device capabilities.</a:t>
            </a:r>
            <a:endParaRPr lang="en-IN" dirty="0"/>
          </a:p>
        </p:txBody>
      </p:sp>
    </p:spTree>
    <p:extLst>
      <p:ext uri="{BB962C8B-B14F-4D97-AF65-F5344CB8AC3E}">
        <p14:creationId xmlns:p14="http://schemas.microsoft.com/office/powerpoint/2010/main" val="425573055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91-ACDD-4CED-9C00-AA9961584976}"/>
              </a:ext>
            </a:extLst>
          </p:cNvPr>
          <p:cNvSpPr>
            <a:spLocks noGrp="1"/>
          </p:cNvSpPr>
          <p:nvPr>
            <p:ph type="title"/>
          </p:nvPr>
        </p:nvSpPr>
        <p:spPr/>
        <p:txBody>
          <a:bodyPr/>
          <a:lstStyle/>
          <a:p>
            <a:r>
              <a:rPr lang="en-US" dirty="0"/>
              <a:t>Quiz - Custom Browser Options:</a:t>
            </a:r>
            <a:br>
              <a:rPr lang="en-US" dirty="0"/>
            </a:br>
            <a:endParaRPr lang="en-IN" dirty="0"/>
          </a:p>
        </p:txBody>
      </p:sp>
      <p:sp>
        <p:nvSpPr>
          <p:cNvPr id="3" name="Content Placeholder 2">
            <a:extLst>
              <a:ext uri="{FF2B5EF4-FFF2-40B4-BE49-F238E27FC236}">
                <a16:creationId xmlns:a16="http://schemas.microsoft.com/office/drawing/2014/main" id="{300D7746-01C7-4454-8019-88DDC14A3D9C}"/>
              </a:ext>
            </a:extLst>
          </p:cNvPr>
          <p:cNvSpPr>
            <a:spLocks noGrp="1"/>
          </p:cNvSpPr>
          <p:nvPr>
            <p:ph idx="1"/>
          </p:nvPr>
        </p:nvSpPr>
        <p:spPr/>
        <p:txBody>
          <a:bodyPr/>
          <a:lstStyle/>
          <a:p>
            <a:r>
              <a:rPr lang="en-US" dirty="0"/>
              <a:t>Question: How can you customize browser options in Playwright?</a:t>
            </a:r>
          </a:p>
          <a:p>
            <a:r>
              <a:rPr lang="en-US" dirty="0"/>
              <a:t>Answer: Playwright provides the flexibility to customize browser options such as launch settings, viewport size, user agent, and browser preferences. These options allow you to tailor the browser environment to match specific testing scenarios and requirements.</a:t>
            </a:r>
            <a:endParaRPr lang="en-IN" dirty="0"/>
          </a:p>
        </p:txBody>
      </p:sp>
    </p:spTree>
    <p:extLst>
      <p:ext uri="{BB962C8B-B14F-4D97-AF65-F5344CB8AC3E}">
        <p14:creationId xmlns:p14="http://schemas.microsoft.com/office/powerpoint/2010/main" val="367227190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A4-7B9B-4357-9FD9-972BE409DF00}"/>
              </a:ext>
            </a:extLst>
          </p:cNvPr>
          <p:cNvSpPr>
            <a:spLocks noGrp="1"/>
          </p:cNvSpPr>
          <p:nvPr>
            <p:ph type="ctrTitle"/>
          </p:nvPr>
        </p:nvSpPr>
        <p:spPr/>
        <p:txBody>
          <a:bodyPr/>
          <a:lstStyle/>
          <a:p>
            <a:r>
              <a:rPr lang="en-US" dirty="0" err="1"/>
              <a:t>DEbugging</a:t>
            </a:r>
            <a:endParaRPr lang="en-IN" dirty="0"/>
          </a:p>
        </p:txBody>
      </p:sp>
      <p:sp>
        <p:nvSpPr>
          <p:cNvPr id="4" name="Subtitle 3">
            <a:extLst>
              <a:ext uri="{FF2B5EF4-FFF2-40B4-BE49-F238E27FC236}">
                <a16:creationId xmlns:a16="http://schemas.microsoft.com/office/drawing/2014/main" id="{9440AD3E-389F-40AB-A532-949873D2B4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86365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F759-6098-4810-B634-9532F509D015}"/>
              </a:ext>
            </a:extLst>
          </p:cNvPr>
          <p:cNvSpPr>
            <a:spLocks noGrp="1"/>
          </p:cNvSpPr>
          <p:nvPr>
            <p:ph type="title"/>
          </p:nvPr>
        </p:nvSpPr>
        <p:spPr/>
        <p:txBody>
          <a:bodyPr/>
          <a:lstStyle/>
          <a:p>
            <a:r>
              <a:rPr lang="en-US" dirty="0"/>
              <a:t>Debugging in </a:t>
            </a:r>
            <a:r>
              <a:rPr lang="en-US" dirty="0" err="1"/>
              <a:t>Powershell</a:t>
            </a:r>
            <a:endParaRPr lang="en-IN" dirty="0"/>
          </a:p>
        </p:txBody>
      </p:sp>
      <p:sp>
        <p:nvSpPr>
          <p:cNvPr id="3" name="Content Placeholder 2">
            <a:extLst>
              <a:ext uri="{FF2B5EF4-FFF2-40B4-BE49-F238E27FC236}">
                <a16:creationId xmlns:a16="http://schemas.microsoft.com/office/drawing/2014/main" id="{5E4AC4CC-B0C0-4895-B89D-61C3D60EED8E}"/>
              </a:ext>
            </a:extLst>
          </p:cNvPr>
          <p:cNvSpPr>
            <a:spLocks noGrp="1"/>
          </p:cNvSpPr>
          <p:nvPr>
            <p:ph idx="1"/>
          </p:nvPr>
        </p:nvSpPr>
        <p:spPr/>
        <p:txBody>
          <a:bodyPr/>
          <a:lstStyle/>
          <a:p>
            <a:r>
              <a:rPr lang="en-US" dirty="0"/>
              <a:t>Set the environment variable </a:t>
            </a:r>
            <a:endParaRPr lang="en-IN" dirty="0"/>
          </a:p>
          <a:p>
            <a:pPr lvl="1"/>
            <a:r>
              <a:rPr lang="en-IN" dirty="0"/>
              <a:t> $</a:t>
            </a:r>
            <a:r>
              <a:rPr lang="en-IN" dirty="0" err="1"/>
              <a:t>env:PWDEBUG</a:t>
            </a:r>
            <a:r>
              <a:rPr lang="en-IN" dirty="0"/>
              <a:t>=1 </a:t>
            </a:r>
          </a:p>
          <a:p>
            <a:pPr marL="457200" lvl="1" indent="0">
              <a:buNone/>
            </a:pPr>
            <a:endParaRPr lang="en-US" dirty="0"/>
          </a:p>
          <a:p>
            <a:pPr marL="457200" lvl="1" indent="0">
              <a:buNone/>
            </a:pPr>
            <a:r>
              <a:rPr lang="en-US" sz="2000" dirty="0"/>
              <a:t>E</a:t>
            </a:r>
            <a:r>
              <a:rPr lang="en-IN" sz="2000" dirty="0" err="1"/>
              <a:t>xecute</a:t>
            </a:r>
            <a:r>
              <a:rPr lang="en-IN" sz="2000" dirty="0"/>
              <a:t> any command</a:t>
            </a:r>
          </a:p>
          <a:p>
            <a:pPr marL="914400" lvl="2" indent="0">
              <a:buNone/>
            </a:pPr>
            <a:r>
              <a:rPr lang="en-US" dirty="0" err="1"/>
              <a:t>npx</a:t>
            </a:r>
            <a:r>
              <a:rPr lang="en-US" dirty="0"/>
              <a:t> playwright test --grep --% "@addition" --headed --project=chromium</a:t>
            </a:r>
          </a:p>
          <a:p>
            <a:pPr marL="914400" lvl="2" indent="0">
              <a:buNone/>
            </a:pPr>
            <a:endParaRPr lang="en-US" dirty="0"/>
          </a:p>
          <a:p>
            <a:pPr marL="914400" lvl="2" indent="0">
              <a:buNone/>
            </a:pPr>
            <a:r>
              <a:rPr lang="en-US" dirty="0"/>
              <a:t>It will halt the execution on browser debugger</a:t>
            </a:r>
            <a:endParaRPr lang="en-IN" dirty="0"/>
          </a:p>
        </p:txBody>
      </p:sp>
    </p:spTree>
    <p:extLst>
      <p:ext uri="{BB962C8B-B14F-4D97-AF65-F5344CB8AC3E}">
        <p14:creationId xmlns:p14="http://schemas.microsoft.com/office/powerpoint/2010/main" val="292245423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518-62B1-4D8C-B068-0F1B7E523F81}"/>
              </a:ext>
            </a:extLst>
          </p:cNvPr>
          <p:cNvSpPr>
            <a:spLocks noGrp="1"/>
          </p:cNvSpPr>
          <p:nvPr>
            <p:ph type="title"/>
          </p:nvPr>
        </p:nvSpPr>
        <p:spPr/>
        <p:txBody>
          <a:bodyPr/>
          <a:lstStyle/>
          <a:p>
            <a:r>
              <a:rPr lang="en-US" dirty="0"/>
              <a:t>Passing Debug option</a:t>
            </a:r>
            <a:endParaRPr lang="en-IN" dirty="0"/>
          </a:p>
        </p:txBody>
      </p:sp>
      <p:sp>
        <p:nvSpPr>
          <p:cNvPr id="3" name="Content Placeholder 2">
            <a:extLst>
              <a:ext uri="{FF2B5EF4-FFF2-40B4-BE49-F238E27FC236}">
                <a16:creationId xmlns:a16="http://schemas.microsoft.com/office/drawing/2014/main" id="{82F8F77C-93DE-4351-BCF7-BD68BA819576}"/>
              </a:ext>
            </a:extLst>
          </p:cNvPr>
          <p:cNvSpPr>
            <a:spLocks noGrp="1"/>
          </p:cNvSpPr>
          <p:nvPr>
            <p:ph idx="1"/>
          </p:nvPr>
        </p:nvSpPr>
        <p:spPr/>
        <p:txBody>
          <a:bodyPr/>
          <a:lstStyle/>
          <a:p>
            <a:r>
              <a:rPr lang="en-IN" dirty="0" err="1">
                <a:highlight>
                  <a:srgbClr val="FFFF00"/>
                </a:highlight>
              </a:rPr>
              <a:t>npx</a:t>
            </a:r>
            <a:r>
              <a:rPr lang="en-IN" dirty="0">
                <a:highlight>
                  <a:srgbClr val="FFFF00"/>
                </a:highlight>
              </a:rPr>
              <a:t> playwright test –debug</a:t>
            </a:r>
          </a:p>
          <a:p>
            <a:endParaRPr lang="en-IN" dirty="0"/>
          </a:p>
        </p:txBody>
      </p:sp>
    </p:spTree>
    <p:extLst>
      <p:ext uri="{BB962C8B-B14F-4D97-AF65-F5344CB8AC3E}">
        <p14:creationId xmlns:p14="http://schemas.microsoft.com/office/powerpoint/2010/main" val="922514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D98A9-7206-4313-A605-F978A4AFD11E}"/>
              </a:ext>
            </a:extLst>
          </p:cNvPr>
          <p:cNvSpPr>
            <a:spLocks noGrp="1"/>
          </p:cNvSpPr>
          <p:nvPr>
            <p:ph type="ctrTitle"/>
          </p:nvPr>
        </p:nvSpPr>
        <p:spPr/>
        <p:txBody>
          <a:bodyPr/>
          <a:lstStyle/>
          <a:p>
            <a:r>
              <a:rPr lang="en-US" dirty="0"/>
              <a:t>Code Generator</a:t>
            </a:r>
            <a:endParaRPr lang="en-IN" dirty="0"/>
          </a:p>
        </p:txBody>
      </p:sp>
      <p:sp>
        <p:nvSpPr>
          <p:cNvPr id="5" name="Subtitle 4">
            <a:extLst>
              <a:ext uri="{FF2B5EF4-FFF2-40B4-BE49-F238E27FC236}">
                <a16:creationId xmlns:a16="http://schemas.microsoft.com/office/drawing/2014/main" id="{89A9EEFE-535D-4B3C-80BA-D703FE8A2E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516594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1A67-965D-4991-A3F1-6A8906BF6DED}"/>
              </a:ext>
            </a:extLst>
          </p:cNvPr>
          <p:cNvSpPr>
            <a:spLocks noGrp="1"/>
          </p:cNvSpPr>
          <p:nvPr>
            <p:ph type="title"/>
          </p:nvPr>
        </p:nvSpPr>
        <p:spPr/>
        <p:txBody>
          <a:bodyPr/>
          <a:lstStyle/>
          <a:p>
            <a:r>
              <a:rPr lang="en-US" dirty="0"/>
              <a:t>Code Generator Command</a:t>
            </a:r>
            <a:endParaRPr lang="en-IN" dirty="0"/>
          </a:p>
        </p:txBody>
      </p:sp>
      <p:sp>
        <p:nvSpPr>
          <p:cNvPr id="3" name="Content Placeholder 2">
            <a:extLst>
              <a:ext uri="{FF2B5EF4-FFF2-40B4-BE49-F238E27FC236}">
                <a16:creationId xmlns:a16="http://schemas.microsoft.com/office/drawing/2014/main" id="{5DE47D4D-9B6C-47B3-B058-2FBE3A7B344D}"/>
              </a:ext>
            </a:extLst>
          </p:cNvPr>
          <p:cNvSpPr>
            <a:spLocks noGrp="1"/>
          </p:cNvSpPr>
          <p:nvPr>
            <p:ph idx="1"/>
          </p:nvPr>
        </p:nvSpPr>
        <p:spPr/>
        <p:txBody>
          <a:bodyPr>
            <a:normAutofit/>
          </a:bodyPr>
          <a:lstStyle/>
          <a:p>
            <a:r>
              <a:rPr lang="en-US" sz="2800" dirty="0"/>
              <a:t>Syntax</a:t>
            </a:r>
            <a:endParaRPr lang="en-IN" sz="2800" dirty="0"/>
          </a:p>
          <a:p>
            <a:pPr lvl="1"/>
            <a:r>
              <a:rPr lang="en-IN" sz="2800" dirty="0" err="1"/>
              <a:t>npx</a:t>
            </a:r>
            <a:r>
              <a:rPr lang="en-IN" sz="2800" dirty="0"/>
              <a:t> playwright </a:t>
            </a:r>
            <a:r>
              <a:rPr lang="en-IN" sz="2800" dirty="0" err="1">
                <a:highlight>
                  <a:srgbClr val="FFFF00"/>
                </a:highlight>
              </a:rPr>
              <a:t>codegen</a:t>
            </a:r>
            <a:r>
              <a:rPr lang="en-IN" sz="2800" dirty="0"/>
              <a:t> &lt;URL&gt;</a:t>
            </a:r>
          </a:p>
          <a:p>
            <a:endParaRPr lang="en-US" sz="2800" dirty="0"/>
          </a:p>
          <a:p>
            <a:r>
              <a:rPr lang="en-US" sz="2800" dirty="0"/>
              <a:t>E</a:t>
            </a:r>
            <a:r>
              <a:rPr lang="en-IN" sz="2800" dirty="0"/>
              <a:t>x.</a:t>
            </a:r>
          </a:p>
          <a:p>
            <a:pPr lvl="1"/>
            <a:r>
              <a:rPr lang="en-IN" sz="2800" dirty="0" err="1"/>
              <a:t>npx</a:t>
            </a:r>
            <a:r>
              <a:rPr lang="en-IN" sz="2800" dirty="0"/>
              <a:t> playwright </a:t>
            </a:r>
            <a:r>
              <a:rPr lang="en-IN" sz="2800" dirty="0" err="1">
                <a:highlight>
                  <a:srgbClr val="FFFF00"/>
                </a:highlight>
              </a:rPr>
              <a:t>codegen</a:t>
            </a:r>
            <a:r>
              <a:rPr lang="en-IN" sz="2800" dirty="0"/>
              <a:t> </a:t>
            </a:r>
            <a:r>
              <a:rPr lang="en-IN" sz="2800" dirty="0" err="1"/>
              <a:t>demo.playwright.dev</a:t>
            </a:r>
            <a:r>
              <a:rPr lang="en-IN" sz="2800" dirty="0"/>
              <a:t>/</a:t>
            </a:r>
            <a:r>
              <a:rPr lang="en-IN" sz="2800" dirty="0" err="1"/>
              <a:t>todomvc</a:t>
            </a:r>
            <a:endParaRPr lang="en-IN" sz="2800" dirty="0"/>
          </a:p>
        </p:txBody>
      </p:sp>
    </p:spTree>
    <p:extLst>
      <p:ext uri="{BB962C8B-B14F-4D97-AF65-F5344CB8AC3E}">
        <p14:creationId xmlns:p14="http://schemas.microsoft.com/office/powerpoint/2010/main" val="53963348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21C5D-0051-4540-9B70-81629DF0A6F7}"/>
              </a:ext>
            </a:extLst>
          </p:cNvPr>
          <p:cNvSpPr>
            <a:spLocks noGrp="1"/>
          </p:cNvSpPr>
          <p:nvPr>
            <p:ph type="ctrTitle"/>
          </p:nvPr>
        </p:nvSpPr>
        <p:spPr/>
        <p:txBody>
          <a:bodyPr/>
          <a:lstStyle/>
          <a:p>
            <a:r>
              <a:rPr lang="en-US" dirty="0"/>
              <a:t>Trace</a:t>
            </a:r>
            <a:endParaRPr lang="en-IN" dirty="0"/>
          </a:p>
        </p:txBody>
      </p:sp>
      <p:sp>
        <p:nvSpPr>
          <p:cNvPr id="5" name="Subtitle 4">
            <a:extLst>
              <a:ext uri="{FF2B5EF4-FFF2-40B4-BE49-F238E27FC236}">
                <a16:creationId xmlns:a16="http://schemas.microsoft.com/office/drawing/2014/main" id="{4A1A4172-16CA-47EC-8782-EFD828A526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022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8537-13E5-46D5-865A-BF23C189CD4D}"/>
              </a:ext>
            </a:extLst>
          </p:cNvPr>
          <p:cNvSpPr>
            <a:spLocks noGrp="1"/>
          </p:cNvSpPr>
          <p:nvPr>
            <p:ph type="title"/>
          </p:nvPr>
        </p:nvSpPr>
        <p:spPr/>
        <p:txBody>
          <a:bodyPr/>
          <a:lstStyle/>
          <a:p>
            <a:r>
              <a:rPr lang="en-US" dirty="0"/>
              <a:t>Sample First test script</a:t>
            </a:r>
            <a:endParaRPr lang="en-IN" dirty="0"/>
          </a:p>
        </p:txBody>
      </p:sp>
      <p:sp>
        <p:nvSpPr>
          <p:cNvPr id="3" name="Content Placeholder 2">
            <a:extLst>
              <a:ext uri="{FF2B5EF4-FFF2-40B4-BE49-F238E27FC236}">
                <a16:creationId xmlns:a16="http://schemas.microsoft.com/office/drawing/2014/main" id="{1A72EFAF-2CC5-42B0-867B-10E11EB9050A}"/>
              </a:ext>
            </a:extLst>
          </p:cNvPr>
          <p:cNvSpPr>
            <a:spLocks noGrp="1"/>
          </p:cNvSpPr>
          <p:nvPr>
            <p:ph idx="1"/>
          </p:nvPr>
        </p:nvSpPr>
        <p:spPr/>
        <p:txBody>
          <a:bodyPr>
            <a:noAutofit/>
          </a:bodyPr>
          <a:lstStyle/>
          <a:p>
            <a:pPr marL="0" indent="0">
              <a:buNone/>
            </a:pPr>
            <a:r>
              <a:rPr lang="en-IN" sz="1800" dirty="0" err="1"/>
              <a:t>const</a:t>
            </a:r>
            <a:r>
              <a:rPr lang="en-IN" sz="1800" dirty="0"/>
              <a:t> { test, expect } = require('@playwright/test');</a:t>
            </a:r>
          </a:p>
          <a:p>
            <a:endParaRPr lang="en-IN" sz="1800" dirty="0"/>
          </a:p>
          <a:p>
            <a:pPr marL="0" indent="0">
              <a:buNone/>
            </a:pPr>
            <a:r>
              <a:rPr lang="en-IN" sz="1800" dirty="0"/>
              <a:t>test('My First Test', async ({ page }) =&gt; {</a:t>
            </a:r>
          </a:p>
          <a:p>
            <a:pPr marL="457200" lvl="1" indent="0">
              <a:buNone/>
            </a:pPr>
            <a:r>
              <a:rPr lang="en-IN" dirty="0"/>
              <a:t>await </a:t>
            </a:r>
            <a:r>
              <a:rPr lang="en-IN" dirty="0" err="1"/>
              <a:t>page.goto</a:t>
            </a:r>
            <a:r>
              <a:rPr lang="en-IN" dirty="0"/>
              <a:t>('https://example.com');</a:t>
            </a:r>
          </a:p>
          <a:p>
            <a:pPr marL="457200" lvl="1" indent="0">
              <a:buNone/>
            </a:pPr>
            <a:r>
              <a:rPr lang="en-IN" dirty="0"/>
              <a:t>expect(await </a:t>
            </a:r>
            <a:r>
              <a:rPr lang="en-IN" dirty="0" err="1"/>
              <a:t>page.title</a:t>
            </a:r>
            <a:r>
              <a:rPr lang="en-IN" dirty="0"/>
              <a:t>()).</a:t>
            </a:r>
            <a:r>
              <a:rPr lang="en-IN" dirty="0" err="1"/>
              <a:t>toBe</a:t>
            </a:r>
            <a:r>
              <a:rPr lang="en-IN" dirty="0"/>
              <a:t>('Example Domain');</a:t>
            </a:r>
          </a:p>
          <a:p>
            <a:pPr marL="0" indent="0">
              <a:buNone/>
            </a:pPr>
            <a:r>
              <a:rPr lang="en-IN" sz="1800" dirty="0"/>
              <a:t>});</a:t>
            </a:r>
          </a:p>
          <a:p>
            <a:pPr marL="0" indent="0">
              <a:buNone/>
            </a:pPr>
            <a:endParaRPr lang="en-US" sz="1800" dirty="0"/>
          </a:p>
          <a:p>
            <a:pPr marL="0" indent="0">
              <a:buNone/>
            </a:pPr>
            <a:r>
              <a:rPr lang="en-US" sz="1800" dirty="0"/>
              <a:t>Play the above script</a:t>
            </a:r>
          </a:p>
          <a:p>
            <a:pPr marL="0" indent="0">
              <a:buNone/>
            </a:pPr>
            <a:r>
              <a:rPr lang="en-IN" sz="1800" dirty="0"/>
              <a:t>	</a:t>
            </a:r>
            <a:r>
              <a:rPr lang="en-IN" sz="1800" dirty="0" err="1"/>
              <a:t>npx</a:t>
            </a:r>
            <a:r>
              <a:rPr lang="en-IN" sz="1800" dirty="0"/>
              <a:t> playwright test</a:t>
            </a:r>
          </a:p>
        </p:txBody>
      </p:sp>
    </p:spTree>
    <p:extLst>
      <p:ext uri="{BB962C8B-B14F-4D97-AF65-F5344CB8AC3E}">
        <p14:creationId xmlns:p14="http://schemas.microsoft.com/office/powerpoint/2010/main" val="171270915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249F-6883-4DC4-AA74-76DF9EB6703A}"/>
              </a:ext>
            </a:extLst>
          </p:cNvPr>
          <p:cNvSpPr>
            <a:spLocks noGrp="1"/>
          </p:cNvSpPr>
          <p:nvPr>
            <p:ph type="title"/>
          </p:nvPr>
        </p:nvSpPr>
        <p:spPr/>
        <p:txBody>
          <a:bodyPr/>
          <a:lstStyle/>
          <a:p>
            <a:r>
              <a:rPr lang="en-US" dirty="0"/>
              <a:t>trace</a:t>
            </a:r>
            <a:endParaRPr lang="en-IN" dirty="0"/>
          </a:p>
        </p:txBody>
      </p:sp>
      <p:sp>
        <p:nvSpPr>
          <p:cNvPr id="3" name="Content Placeholder 2">
            <a:extLst>
              <a:ext uri="{FF2B5EF4-FFF2-40B4-BE49-F238E27FC236}">
                <a16:creationId xmlns:a16="http://schemas.microsoft.com/office/drawing/2014/main" id="{91A82DCB-F891-4742-A81A-7DED98ACB56A}"/>
              </a:ext>
            </a:extLst>
          </p:cNvPr>
          <p:cNvSpPr>
            <a:spLocks noGrp="1"/>
          </p:cNvSpPr>
          <p:nvPr>
            <p:ph idx="1"/>
          </p:nvPr>
        </p:nvSpPr>
        <p:spPr/>
        <p:txBody>
          <a:bodyPr/>
          <a:lstStyle/>
          <a:p>
            <a:r>
              <a:rPr lang="en-US" dirty="0"/>
              <a:t>Command to trace</a:t>
            </a:r>
          </a:p>
          <a:p>
            <a:pPr lvl="1"/>
            <a:r>
              <a:rPr lang="en-US" dirty="0"/>
              <a:t>1. </a:t>
            </a:r>
            <a:r>
              <a:rPr lang="en-US" dirty="0" err="1"/>
              <a:t>npx</a:t>
            </a:r>
            <a:r>
              <a:rPr lang="en-US" dirty="0"/>
              <a:t> playwright test --trace on</a:t>
            </a:r>
          </a:p>
          <a:p>
            <a:pPr lvl="1"/>
            <a:r>
              <a:rPr lang="en-US" dirty="0"/>
              <a:t>2. </a:t>
            </a:r>
            <a:r>
              <a:rPr lang="en-US" dirty="0" err="1"/>
              <a:t>npx</a:t>
            </a:r>
            <a:r>
              <a:rPr lang="en-US" dirty="0"/>
              <a:t> playwright test --grep --% "@slower" --headed --project=chromium --workers=1 --trace on</a:t>
            </a:r>
          </a:p>
          <a:p>
            <a:r>
              <a:rPr lang="en-US" dirty="0"/>
              <a:t>Example command to check trace logs </a:t>
            </a:r>
          </a:p>
          <a:p>
            <a:pPr lvl="1"/>
            <a:r>
              <a:rPr lang="en-US" dirty="0" err="1"/>
              <a:t>npx</a:t>
            </a:r>
            <a:r>
              <a:rPr lang="en-US" dirty="0"/>
              <a:t> playwright show-trace test-results\tests-slower-Tab-1-slower-chromium\trace.zip</a:t>
            </a:r>
          </a:p>
          <a:p>
            <a:pPr lvl="1"/>
            <a:endParaRPr lang="en-IN" dirty="0"/>
          </a:p>
        </p:txBody>
      </p:sp>
      <p:pic>
        <p:nvPicPr>
          <p:cNvPr id="4" name="Picture 3">
            <a:extLst>
              <a:ext uri="{FF2B5EF4-FFF2-40B4-BE49-F238E27FC236}">
                <a16:creationId xmlns:a16="http://schemas.microsoft.com/office/drawing/2014/main" id="{3C6F9FF0-4286-437E-AFD6-CD7710DF04A5}"/>
              </a:ext>
            </a:extLst>
          </p:cNvPr>
          <p:cNvPicPr>
            <a:picLocks noChangeAspect="1"/>
          </p:cNvPicPr>
          <p:nvPr/>
        </p:nvPicPr>
        <p:blipFill>
          <a:blip r:embed="rId2"/>
          <a:stretch>
            <a:fillRect/>
          </a:stretch>
        </p:blipFill>
        <p:spPr>
          <a:xfrm>
            <a:off x="7968291" y="4813455"/>
            <a:ext cx="3315163" cy="2095792"/>
          </a:xfrm>
          <a:prstGeom prst="rect">
            <a:avLst/>
          </a:prstGeom>
        </p:spPr>
      </p:pic>
    </p:spTree>
    <p:extLst>
      <p:ext uri="{BB962C8B-B14F-4D97-AF65-F5344CB8AC3E}">
        <p14:creationId xmlns:p14="http://schemas.microsoft.com/office/powerpoint/2010/main" val="342010711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C588-4BD6-4D39-94A3-02F8024BDCF5}"/>
              </a:ext>
            </a:extLst>
          </p:cNvPr>
          <p:cNvSpPr>
            <a:spLocks noGrp="1"/>
          </p:cNvSpPr>
          <p:nvPr>
            <p:ph type="title"/>
          </p:nvPr>
        </p:nvSpPr>
        <p:spPr/>
        <p:txBody>
          <a:bodyPr/>
          <a:lstStyle/>
          <a:p>
            <a:r>
              <a:rPr lang="en-US" dirty="0"/>
              <a:t>Trace online</a:t>
            </a:r>
            <a:endParaRPr lang="en-IN" dirty="0"/>
          </a:p>
        </p:txBody>
      </p:sp>
      <p:sp>
        <p:nvSpPr>
          <p:cNvPr id="3" name="Content Placeholder 2">
            <a:extLst>
              <a:ext uri="{FF2B5EF4-FFF2-40B4-BE49-F238E27FC236}">
                <a16:creationId xmlns:a16="http://schemas.microsoft.com/office/drawing/2014/main" id="{3B2D1889-AE79-436D-BD85-E143976A3F1E}"/>
              </a:ext>
            </a:extLst>
          </p:cNvPr>
          <p:cNvSpPr>
            <a:spLocks noGrp="1"/>
          </p:cNvSpPr>
          <p:nvPr>
            <p:ph idx="1"/>
          </p:nvPr>
        </p:nvSpPr>
        <p:spPr/>
        <p:txBody>
          <a:bodyPr/>
          <a:lstStyle/>
          <a:p>
            <a:r>
              <a:rPr lang="en-US" dirty="0"/>
              <a:t>You can alternatively go to </a:t>
            </a:r>
            <a:r>
              <a:rPr lang="en-US" dirty="0">
                <a:hlinkClick r:id="rId2"/>
              </a:rPr>
              <a:t>https://trace.playwright.dev/</a:t>
            </a:r>
            <a:r>
              <a:rPr lang="en-US" dirty="0"/>
              <a:t> </a:t>
            </a:r>
          </a:p>
          <a:p>
            <a:r>
              <a:rPr lang="en-US" dirty="0"/>
              <a:t>Upload the trace file and view the tracing</a:t>
            </a:r>
          </a:p>
          <a:p>
            <a:endParaRPr lang="en-IN" dirty="0"/>
          </a:p>
        </p:txBody>
      </p:sp>
      <p:pic>
        <p:nvPicPr>
          <p:cNvPr id="4" name="Picture 3">
            <a:extLst>
              <a:ext uri="{FF2B5EF4-FFF2-40B4-BE49-F238E27FC236}">
                <a16:creationId xmlns:a16="http://schemas.microsoft.com/office/drawing/2014/main" id="{EEAC37CB-B56E-423C-9F7B-0AD8658CEB97}"/>
              </a:ext>
            </a:extLst>
          </p:cNvPr>
          <p:cNvPicPr>
            <a:picLocks noChangeAspect="1"/>
          </p:cNvPicPr>
          <p:nvPr/>
        </p:nvPicPr>
        <p:blipFill>
          <a:blip r:embed="rId3"/>
          <a:stretch>
            <a:fillRect/>
          </a:stretch>
        </p:blipFill>
        <p:spPr>
          <a:xfrm>
            <a:off x="1680179" y="3260545"/>
            <a:ext cx="4734586" cy="2572109"/>
          </a:xfrm>
          <a:prstGeom prst="rect">
            <a:avLst/>
          </a:prstGeom>
        </p:spPr>
      </p:pic>
    </p:spTree>
    <p:extLst>
      <p:ext uri="{BB962C8B-B14F-4D97-AF65-F5344CB8AC3E}">
        <p14:creationId xmlns:p14="http://schemas.microsoft.com/office/powerpoint/2010/main" val="287462913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7A9-2321-410A-8A02-9AD89EDEF24C}"/>
              </a:ext>
            </a:extLst>
          </p:cNvPr>
          <p:cNvSpPr>
            <a:spLocks noGrp="1"/>
          </p:cNvSpPr>
          <p:nvPr>
            <p:ph type="title"/>
          </p:nvPr>
        </p:nvSpPr>
        <p:spPr/>
        <p:txBody>
          <a:bodyPr/>
          <a:lstStyle/>
          <a:p>
            <a:r>
              <a:rPr lang="en-US" b="1" dirty="0"/>
              <a:t>Run tests in VS Code</a:t>
            </a:r>
            <a:br>
              <a:rPr lang="en-US" b="1" dirty="0"/>
            </a:br>
            <a:endParaRPr lang="en-IN" dirty="0"/>
          </a:p>
        </p:txBody>
      </p:sp>
      <p:sp>
        <p:nvSpPr>
          <p:cNvPr id="6" name="Content Placeholder 5">
            <a:extLst>
              <a:ext uri="{FF2B5EF4-FFF2-40B4-BE49-F238E27FC236}">
                <a16:creationId xmlns:a16="http://schemas.microsoft.com/office/drawing/2014/main" id="{A35A4F95-2E2E-4442-9F66-3F5207523B40}"/>
              </a:ext>
            </a:extLst>
          </p:cNvPr>
          <p:cNvSpPr>
            <a:spLocks noGrp="1"/>
          </p:cNvSpPr>
          <p:nvPr>
            <p:ph idx="1"/>
          </p:nvPr>
        </p:nvSpPr>
        <p:spPr/>
        <p:txBody>
          <a:bodyPr/>
          <a:lstStyle/>
          <a:p>
            <a:r>
              <a:rPr lang="en-US" dirty="0"/>
              <a:t>Install below extension in VS code</a:t>
            </a:r>
          </a:p>
          <a:p>
            <a:endParaRPr lang="en-US" dirty="0"/>
          </a:p>
          <a:p>
            <a:endParaRPr lang="en-IN" dirty="0"/>
          </a:p>
        </p:txBody>
      </p:sp>
      <p:pic>
        <p:nvPicPr>
          <p:cNvPr id="7" name="Picture 6">
            <a:extLst>
              <a:ext uri="{FF2B5EF4-FFF2-40B4-BE49-F238E27FC236}">
                <a16:creationId xmlns:a16="http://schemas.microsoft.com/office/drawing/2014/main" id="{782A7ABB-E0CB-4AA8-A349-C0F925CB1AD1}"/>
              </a:ext>
            </a:extLst>
          </p:cNvPr>
          <p:cNvPicPr>
            <a:picLocks noChangeAspect="1"/>
          </p:cNvPicPr>
          <p:nvPr/>
        </p:nvPicPr>
        <p:blipFill>
          <a:blip r:embed="rId2"/>
          <a:stretch>
            <a:fillRect/>
          </a:stretch>
        </p:blipFill>
        <p:spPr>
          <a:xfrm>
            <a:off x="1980625" y="2743104"/>
            <a:ext cx="8230749" cy="1371791"/>
          </a:xfrm>
          <a:prstGeom prst="rect">
            <a:avLst/>
          </a:prstGeom>
        </p:spPr>
      </p:pic>
    </p:spTree>
    <p:extLst>
      <p:ext uri="{BB962C8B-B14F-4D97-AF65-F5344CB8AC3E}">
        <p14:creationId xmlns:p14="http://schemas.microsoft.com/office/powerpoint/2010/main" val="97519860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50BA-064D-4E57-BDDC-28B8334C7C71}"/>
              </a:ext>
            </a:extLst>
          </p:cNvPr>
          <p:cNvSpPr>
            <a:spLocks noGrp="1"/>
          </p:cNvSpPr>
          <p:nvPr>
            <p:ph type="title"/>
          </p:nvPr>
        </p:nvSpPr>
        <p:spPr/>
        <p:txBody>
          <a:bodyPr/>
          <a:lstStyle/>
          <a:p>
            <a:r>
              <a:rPr lang="en-US" dirty="0"/>
              <a:t>Run test IN VS code</a:t>
            </a:r>
            <a:endParaRPr lang="en-IN" dirty="0"/>
          </a:p>
        </p:txBody>
      </p:sp>
      <p:pic>
        <p:nvPicPr>
          <p:cNvPr id="4" name="Content Placeholder 3">
            <a:extLst>
              <a:ext uri="{FF2B5EF4-FFF2-40B4-BE49-F238E27FC236}">
                <a16:creationId xmlns:a16="http://schemas.microsoft.com/office/drawing/2014/main" id="{4F76FB83-400F-46C5-8BF5-8C209493CF62}"/>
              </a:ext>
            </a:extLst>
          </p:cNvPr>
          <p:cNvPicPr>
            <a:picLocks noGrp="1" noChangeAspect="1"/>
          </p:cNvPicPr>
          <p:nvPr>
            <p:ph idx="1"/>
          </p:nvPr>
        </p:nvPicPr>
        <p:blipFill>
          <a:blip r:embed="rId2"/>
          <a:stretch>
            <a:fillRect/>
          </a:stretch>
        </p:blipFill>
        <p:spPr>
          <a:xfrm>
            <a:off x="1451579" y="2079625"/>
            <a:ext cx="7834278" cy="3449638"/>
          </a:xfrm>
          <a:prstGeom prst="rect">
            <a:avLst/>
          </a:prstGeom>
        </p:spPr>
      </p:pic>
    </p:spTree>
    <p:extLst>
      <p:ext uri="{BB962C8B-B14F-4D97-AF65-F5344CB8AC3E}">
        <p14:creationId xmlns:p14="http://schemas.microsoft.com/office/powerpoint/2010/main" val="2840460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92B-41D4-4F41-A7BE-3B83A11A5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41C75-CA88-46C5-B2E8-D6417C1F33C7}"/>
              </a:ext>
            </a:extLst>
          </p:cNvPr>
          <p:cNvSpPr>
            <a:spLocks noGrp="1"/>
          </p:cNvSpPr>
          <p:nvPr>
            <p:ph idx="1"/>
          </p:nvPr>
        </p:nvSpPr>
        <p:spPr/>
        <p:txBody>
          <a:bodyPr>
            <a:noAutofit/>
          </a:bodyPr>
          <a:lstStyle/>
          <a:p>
            <a:r>
              <a:rPr lang="en-US" sz="2800" b="1" dirty="0"/>
              <a:t>Review the Results</a:t>
            </a:r>
            <a:r>
              <a:rPr lang="en-US" sz="2800" dirty="0"/>
              <a:t>: After running the test, you'll see the test results in the terminal. Playwright will indicate whether the test passed or failed, along with any relevant information or error messages.</a:t>
            </a:r>
          </a:p>
          <a:p>
            <a:r>
              <a:rPr lang="en-US" sz="2800" b="1" dirty="0"/>
              <a:t>Explore Further</a:t>
            </a:r>
            <a:r>
              <a:rPr lang="en-US" sz="2800" dirty="0"/>
              <a:t>: Experiment with different Playwright APIs and functionalities to create more complex tests as needed for your application.</a:t>
            </a:r>
          </a:p>
        </p:txBody>
      </p:sp>
    </p:spTree>
    <p:extLst>
      <p:ext uri="{BB962C8B-B14F-4D97-AF65-F5344CB8AC3E}">
        <p14:creationId xmlns:p14="http://schemas.microsoft.com/office/powerpoint/2010/main" val="1135385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EB0-C870-459A-BD4F-B46869A7E434}"/>
              </a:ext>
            </a:extLst>
          </p:cNvPr>
          <p:cNvSpPr>
            <a:spLocks noGrp="1"/>
          </p:cNvSpPr>
          <p:nvPr>
            <p:ph type="title"/>
          </p:nvPr>
        </p:nvSpPr>
        <p:spPr/>
        <p:txBody>
          <a:bodyPr/>
          <a:lstStyle/>
          <a:p>
            <a:r>
              <a:rPr lang="en-US" dirty="0"/>
              <a:t>Test script structure	</a:t>
            </a:r>
            <a:endParaRPr lang="en-IN" dirty="0"/>
          </a:p>
        </p:txBody>
      </p:sp>
      <p:sp>
        <p:nvSpPr>
          <p:cNvPr id="3" name="Content Placeholder 2">
            <a:extLst>
              <a:ext uri="{FF2B5EF4-FFF2-40B4-BE49-F238E27FC236}">
                <a16:creationId xmlns:a16="http://schemas.microsoft.com/office/drawing/2014/main" id="{4CCA47A7-6CFB-4165-B712-C5D93E22F8E7}"/>
              </a:ext>
            </a:extLst>
          </p:cNvPr>
          <p:cNvSpPr>
            <a:spLocks noGrp="1"/>
          </p:cNvSpPr>
          <p:nvPr>
            <p:ph idx="1"/>
          </p:nvPr>
        </p:nvSpPr>
        <p:spPr/>
        <p:txBody>
          <a:bodyPr/>
          <a:lstStyle/>
          <a:p>
            <a:r>
              <a:rPr lang="en-US" dirty="0"/>
              <a:t>In a basic test script using Playwright, you can expect to find the following elements:</a:t>
            </a:r>
          </a:p>
          <a:p>
            <a:endParaRPr lang="en-US" dirty="0"/>
          </a:p>
          <a:p>
            <a:r>
              <a:rPr lang="en-US" dirty="0"/>
              <a:t>Imports: Import necessary functions and objects from Playwright or other libraries.</a:t>
            </a:r>
          </a:p>
          <a:p>
            <a:endParaRPr lang="en-US" dirty="0"/>
          </a:p>
          <a:p>
            <a:r>
              <a:rPr lang="en-US" dirty="0">
                <a:highlight>
                  <a:srgbClr val="FFFF00"/>
                </a:highlight>
              </a:rPr>
              <a:t>const { test, expect } = require('@playwright/test');</a:t>
            </a:r>
            <a:endParaRPr lang="en-IN" dirty="0">
              <a:highlight>
                <a:srgbClr val="FFFF00"/>
              </a:highlight>
            </a:endParaRPr>
          </a:p>
        </p:txBody>
      </p:sp>
    </p:spTree>
    <p:extLst>
      <p:ext uri="{BB962C8B-B14F-4D97-AF65-F5344CB8AC3E}">
        <p14:creationId xmlns:p14="http://schemas.microsoft.com/office/powerpoint/2010/main" val="294722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8A9-E81B-41F5-B953-9D5AD2BD6165}"/>
              </a:ext>
            </a:extLst>
          </p:cNvPr>
          <p:cNvSpPr>
            <a:spLocks noGrp="1"/>
          </p:cNvSpPr>
          <p:nvPr>
            <p:ph type="title"/>
          </p:nvPr>
        </p:nvSpPr>
        <p:spPr/>
        <p:txBody>
          <a:bodyPr/>
          <a:lstStyle/>
          <a:p>
            <a:r>
              <a:rPr lang="en-US" dirty="0"/>
              <a:t>About your instructor</a:t>
            </a:r>
            <a:endParaRPr lang="en-IN" dirty="0"/>
          </a:p>
        </p:txBody>
      </p:sp>
      <p:sp>
        <p:nvSpPr>
          <p:cNvPr id="3" name="Content Placeholder 2">
            <a:extLst>
              <a:ext uri="{FF2B5EF4-FFF2-40B4-BE49-F238E27FC236}">
                <a16:creationId xmlns:a16="http://schemas.microsoft.com/office/drawing/2014/main" id="{89DFB63A-2BF6-4EF6-ADAC-CAB281F87EF5}"/>
              </a:ext>
            </a:extLst>
          </p:cNvPr>
          <p:cNvSpPr>
            <a:spLocks noGrp="1"/>
          </p:cNvSpPr>
          <p:nvPr>
            <p:ph idx="1"/>
          </p:nvPr>
        </p:nvSpPr>
        <p:spPr/>
        <p:txBody>
          <a:bodyPr/>
          <a:lstStyle/>
          <a:p>
            <a:r>
              <a:rPr lang="en-US" dirty="0" err="1"/>
              <a:t>Fullstack</a:t>
            </a:r>
            <a:r>
              <a:rPr lang="en-US" dirty="0"/>
              <a:t> Dev – </a:t>
            </a:r>
            <a:r>
              <a:rPr lang="en-US" dirty="0" err="1"/>
              <a:t>Javascript</a:t>
            </a:r>
            <a:r>
              <a:rPr lang="en-US" dirty="0"/>
              <a:t> / Typescript</a:t>
            </a:r>
          </a:p>
          <a:p>
            <a:r>
              <a:rPr lang="en-US" dirty="0"/>
              <a:t>Vast Experience in Development, Management, IT Firm Mgt as well</a:t>
            </a:r>
          </a:p>
          <a:p>
            <a:r>
              <a:rPr lang="en-US" dirty="0"/>
              <a:t>Have been into automation since Nov 2023</a:t>
            </a:r>
          </a:p>
          <a:p>
            <a:r>
              <a:rPr lang="en-US" dirty="0"/>
              <a:t>Udemy &amp; YouTube Instructor</a:t>
            </a:r>
          </a:p>
          <a:p>
            <a:endParaRPr lang="en-IN" dirty="0"/>
          </a:p>
        </p:txBody>
      </p:sp>
    </p:spTree>
    <p:extLst>
      <p:ext uri="{BB962C8B-B14F-4D97-AF65-F5344CB8AC3E}">
        <p14:creationId xmlns:p14="http://schemas.microsoft.com/office/powerpoint/2010/main" val="3714060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B1D-E8B9-4856-A1C0-F2D95DA904AF}"/>
              </a:ext>
            </a:extLst>
          </p:cNvPr>
          <p:cNvSpPr>
            <a:spLocks noGrp="1"/>
          </p:cNvSpPr>
          <p:nvPr>
            <p:ph type="title"/>
          </p:nvPr>
        </p:nvSpPr>
        <p:spPr/>
        <p:txBody>
          <a:bodyPr/>
          <a:lstStyle/>
          <a:p>
            <a:r>
              <a:rPr lang="en-US" dirty="0"/>
              <a:t>Test Declaration</a:t>
            </a:r>
            <a:endParaRPr lang="en-IN" dirty="0"/>
          </a:p>
        </p:txBody>
      </p:sp>
      <p:sp>
        <p:nvSpPr>
          <p:cNvPr id="3" name="Content Placeholder 2">
            <a:extLst>
              <a:ext uri="{FF2B5EF4-FFF2-40B4-BE49-F238E27FC236}">
                <a16:creationId xmlns:a16="http://schemas.microsoft.com/office/drawing/2014/main" id="{F9109C5D-87C1-42F5-96CE-0ABE61A6BAD4}"/>
              </a:ext>
            </a:extLst>
          </p:cNvPr>
          <p:cNvSpPr>
            <a:spLocks noGrp="1"/>
          </p:cNvSpPr>
          <p:nvPr>
            <p:ph idx="1"/>
          </p:nvPr>
        </p:nvSpPr>
        <p:spPr/>
        <p:txBody>
          <a:bodyPr/>
          <a:lstStyle/>
          <a:p>
            <a:r>
              <a:rPr lang="en-US" dirty="0"/>
              <a:t>Define your test cases using the test function provided by Playwright.</a:t>
            </a:r>
          </a:p>
          <a:p>
            <a:endParaRPr lang="en-US" dirty="0"/>
          </a:p>
          <a:p>
            <a:r>
              <a:rPr lang="en-US" dirty="0">
                <a:highlight>
                  <a:srgbClr val="FFFF00"/>
                </a:highlight>
              </a:rPr>
              <a:t>test('Test Description', async ({ page }) =&gt; {</a:t>
            </a:r>
          </a:p>
          <a:p>
            <a:r>
              <a:rPr lang="en-US" dirty="0">
                <a:highlight>
                  <a:srgbClr val="FFFF00"/>
                </a:highlight>
              </a:rPr>
              <a:t>    // Test logic goes here</a:t>
            </a:r>
          </a:p>
          <a:p>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2776652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D76-6A02-4777-879F-9F451519A1DF}"/>
              </a:ext>
            </a:extLst>
          </p:cNvPr>
          <p:cNvSpPr>
            <a:spLocks noGrp="1"/>
          </p:cNvSpPr>
          <p:nvPr>
            <p:ph type="title"/>
          </p:nvPr>
        </p:nvSpPr>
        <p:spPr/>
        <p:txBody>
          <a:bodyPr/>
          <a:lstStyle/>
          <a:p>
            <a:r>
              <a:rPr lang="en-US" dirty="0"/>
              <a:t>Test Logic</a:t>
            </a:r>
            <a:endParaRPr lang="en-IN" dirty="0"/>
          </a:p>
        </p:txBody>
      </p:sp>
      <p:sp>
        <p:nvSpPr>
          <p:cNvPr id="3" name="Content Placeholder 2">
            <a:extLst>
              <a:ext uri="{FF2B5EF4-FFF2-40B4-BE49-F238E27FC236}">
                <a16:creationId xmlns:a16="http://schemas.microsoft.com/office/drawing/2014/main" id="{90CE760F-0952-491F-9892-43C030E5D956}"/>
              </a:ext>
            </a:extLst>
          </p:cNvPr>
          <p:cNvSpPr>
            <a:spLocks noGrp="1"/>
          </p:cNvSpPr>
          <p:nvPr>
            <p:ph idx="1"/>
          </p:nvPr>
        </p:nvSpPr>
        <p:spPr/>
        <p:txBody>
          <a:bodyPr>
            <a:normAutofit/>
          </a:bodyPr>
          <a:lstStyle/>
          <a:p>
            <a:r>
              <a:rPr lang="en-US" dirty="0"/>
              <a:t>Write the logic for your test case inside the test function. This may include navigating to web pages, interacting with elements, making assertions, etc.</a:t>
            </a:r>
          </a:p>
          <a:p>
            <a:r>
              <a:rPr lang="en-US" dirty="0">
                <a:highlight>
                  <a:srgbClr val="FFFF00"/>
                </a:highlight>
              </a:rPr>
              <a:t>test('Login Test', async ({ page }) =&gt; {</a:t>
            </a:r>
          </a:p>
          <a:p>
            <a:r>
              <a:rPr lang="en-US" dirty="0">
                <a:highlight>
                  <a:srgbClr val="FFFF00"/>
                </a:highlight>
              </a:rPr>
              <a:t>    await </a:t>
            </a:r>
            <a:r>
              <a:rPr lang="en-US" dirty="0" err="1">
                <a:highlight>
                  <a:srgbClr val="FFFF00"/>
                </a:highlight>
              </a:rPr>
              <a:t>page.goto</a:t>
            </a:r>
            <a:r>
              <a:rPr lang="en-US" dirty="0">
                <a:highlight>
                  <a:srgbClr val="FFFF00"/>
                </a:highlight>
              </a:rPr>
              <a:t>('https://example.com');</a:t>
            </a:r>
          </a:p>
          <a:p>
            <a:r>
              <a:rPr lang="en-US" dirty="0">
                <a:highlight>
                  <a:srgbClr val="FFFF00"/>
                </a:highlight>
              </a:rPr>
              <a:t>    // Perform login actions</a:t>
            </a:r>
          </a:p>
          <a:p>
            <a:r>
              <a:rPr lang="en-US" dirty="0">
                <a:highlight>
                  <a:srgbClr val="FFFF00"/>
                </a:highlight>
              </a:rPr>
              <a:t>    // Assert login success</a:t>
            </a:r>
          </a:p>
          <a:p>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18091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264-AE0D-4E28-A480-B1899C1B2FDD}"/>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53297C3-6CF4-4A91-A3D0-EC5C7AC3D084}"/>
              </a:ext>
            </a:extLst>
          </p:cNvPr>
          <p:cNvSpPr>
            <a:spLocks noGrp="1"/>
          </p:cNvSpPr>
          <p:nvPr>
            <p:ph idx="1"/>
          </p:nvPr>
        </p:nvSpPr>
        <p:spPr/>
        <p:txBody>
          <a:bodyPr>
            <a:normAutofit/>
          </a:bodyPr>
          <a:lstStyle/>
          <a:p>
            <a:r>
              <a:rPr lang="en-US" dirty="0"/>
              <a:t>Use the expect function to make assertions about the behavior of your application.</a:t>
            </a:r>
          </a:p>
          <a:p>
            <a:endParaRPr lang="en-US" dirty="0"/>
          </a:p>
          <a:p>
            <a:r>
              <a:rPr lang="en-US" dirty="0">
                <a:highlight>
                  <a:srgbClr val="FFFF00"/>
                </a:highlight>
              </a:rPr>
              <a:t>test('Login Test', async ({ page }) =&gt; {</a:t>
            </a:r>
          </a:p>
          <a:p>
            <a:r>
              <a:rPr lang="en-US" dirty="0">
                <a:highlight>
                  <a:srgbClr val="FFFF00"/>
                </a:highlight>
              </a:rPr>
              <a:t>    await </a:t>
            </a:r>
            <a:r>
              <a:rPr lang="en-US" dirty="0" err="1">
                <a:highlight>
                  <a:srgbClr val="FFFF00"/>
                </a:highlight>
              </a:rPr>
              <a:t>page.goto</a:t>
            </a:r>
            <a:r>
              <a:rPr lang="en-US" dirty="0">
                <a:highlight>
                  <a:srgbClr val="FFFF00"/>
                </a:highlight>
              </a:rPr>
              <a:t>('https://example.com');</a:t>
            </a:r>
          </a:p>
          <a:p>
            <a:r>
              <a:rPr lang="en-US" dirty="0">
                <a:highlight>
                  <a:srgbClr val="FFFF00"/>
                </a:highlight>
              </a:rPr>
              <a:t>    const </a:t>
            </a:r>
            <a:r>
              <a:rPr lang="en-US" dirty="0" err="1">
                <a:highlight>
                  <a:srgbClr val="FFFF00"/>
                </a:highlight>
              </a:rPr>
              <a:t>pageTitle</a:t>
            </a:r>
            <a:r>
              <a:rPr lang="en-US" dirty="0">
                <a:highlight>
                  <a:srgbClr val="FFFF00"/>
                </a:highlight>
              </a:rPr>
              <a:t> = await </a:t>
            </a:r>
            <a:r>
              <a:rPr lang="en-US" dirty="0" err="1">
                <a:highlight>
                  <a:srgbClr val="FFFF00"/>
                </a:highlight>
              </a:rPr>
              <a:t>page.title</a:t>
            </a:r>
            <a:r>
              <a:rPr lang="en-US" dirty="0">
                <a:highlight>
                  <a:srgbClr val="FFFF00"/>
                </a:highlight>
              </a:rPr>
              <a:t>();</a:t>
            </a:r>
          </a:p>
          <a:p>
            <a:r>
              <a:rPr lang="en-US" dirty="0">
                <a:highlight>
                  <a:srgbClr val="FFFF00"/>
                </a:highlight>
              </a:rPr>
              <a: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('Example Domain');</a:t>
            </a:r>
          </a:p>
          <a:p>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72893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E62-C680-4518-A7DF-C0F770349C25}"/>
              </a:ext>
            </a:extLst>
          </p:cNvPr>
          <p:cNvSpPr>
            <a:spLocks noGrp="1"/>
          </p:cNvSpPr>
          <p:nvPr>
            <p:ph type="title"/>
          </p:nvPr>
        </p:nvSpPr>
        <p:spPr/>
        <p:txBody>
          <a:bodyPr/>
          <a:lstStyle/>
          <a:p>
            <a:r>
              <a:rPr lang="en-US" dirty="0"/>
              <a:t>Setup and Teardown</a:t>
            </a:r>
            <a:endParaRPr lang="en-IN" dirty="0"/>
          </a:p>
        </p:txBody>
      </p:sp>
      <p:sp>
        <p:nvSpPr>
          <p:cNvPr id="3" name="Content Placeholder 2">
            <a:extLst>
              <a:ext uri="{FF2B5EF4-FFF2-40B4-BE49-F238E27FC236}">
                <a16:creationId xmlns:a16="http://schemas.microsoft.com/office/drawing/2014/main" id="{048D40C6-8F47-4773-8624-9B6E97EB71A8}"/>
              </a:ext>
            </a:extLst>
          </p:cNvPr>
          <p:cNvSpPr>
            <a:spLocks noGrp="1"/>
          </p:cNvSpPr>
          <p:nvPr>
            <p:ph idx="1"/>
          </p:nvPr>
        </p:nvSpPr>
        <p:spPr/>
        <p:txBody>
          <a:bodyPr>
            <a:normAutofit fontScale="85000" lnSpcReduction="20000"/>
          </a:bodyPr>
          <a:lstStyle/>
          <a:p>
            <a:r>
              <a:rPr lang="en-US" dirty="0"/>
              <a:t>Optionally, you can include setup and teardown logic before and after each test case using </a:t>
            </a:r>
            <a:r>
              <a:rPr lang="en-US" b="1" dirty="0" err="1"/>
              <a:t>beforeEach</a:t>
            </a:r>
            <a:r>
              <a:rPr lang="en-US" dirty="0"/>
              <a:t> and </a:t>
            </a:r>
            <a:r>
              <a:rPr lang="en-US" b="1" dirty="0" err="1"/>
              <a:t>afterEach</a:t>
            </a:r>
            <a:r>
              <a:rPr lang="en-US" dirty="0"/>
              <a:t> hooks.</a:t>
            </a:r>
          </a:p>
          <a:p>
            <a:endParaRPr lang="en-US" dirty="0"/>
          </a:p>
          <a:p>
            <a:r>
              <a:rPr lang="en-US" dirty="0" err="1">
                <a:highlight>
                  <a:srgbClr val="FFFF00"/>
                </a:highlight>
              </a:rPr>
              <a:t>beforeEach</a:t>
            </a:r>
            <a:r>
              <a:rPr lang="en-US" dirty="0">
                <a:highlight>
                  <a:srgbClr val="FFFF00"/>
                </a:highlight>
              </a:rPr>
              <a:t>(async ({ page }) =&gt; {</a:t>
            </a:r>
          </a:p>
          <a:p>
            <a:r>
              <a:rPr lang="en-US" dirty="0">
                <a:highlight>
                  <a:srgbClr val="FFFF00"/>
                </a:highlight>
              </a:rPr>
              <a:t>    // Setup logic goes here</a:t>
            </a:r>
          </a:p>
          <a:p>
            <a:r>
              <a:rPr lang="en-US" dirty="0">
                <a:highlight>
                  <a:srgbClr val="FFFF00"/>
                </a:highlight>
              </a:rPr>
              <a:t>});</a:t>
            </a:r>
          </a:p>
          <a:p>
            <a:r>
              <a:rPr lang="en-US" dirty="0" err="1">
                <a:highlight>
                  <a:srgbClr val="FFFF00"/>
                </a:highlight>
              </a:rPr>
              <a:t>afterEach</a:t>
            </a:r>
            <a:r>
              <a:rPr lang="en-US" dirty="0">
                <a:highlight>
                  <a:srgbClr val="FFFF00"/>
                </a:highlight>
              </a:rPr>
              <a:t>(async ({ page }) =&gt; {</a:t>
            </a:r>
          </a:p>
          <a:p>
            <a:r>
              <a:rPr lang="en-US" dirty="0">
                <a:highlight>
                  <a:srgbClr val="FFFF00"/>
                </a:highlight>
              </a:rPr>
              <a:t>    // Teardown logic goes here</a:t>
            </a:r>
          </a:p>
          <a:p>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96030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8CB-DA9F-4B72-BAB0-334416E272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17878D-0DCA-49F9-B1F0-E32A267BC535}"/>
              </a:ext>
            </a:extLst>
          </p:cNvPr>
          <p:cNvSpPr>
            <a:spLocks noGrp="1"/>
          </p:cNvSpPr>
          <p:nvPr>
            <p:ph idx="1"/>
          </p:nvPr>
        </p:nvSpPr>
        <p:spPr/>
        <p:txBody>
          <a:bodyPr>
            <a:normAutofit/>
          </a:bodyPr>
          <a:lstStyle/>
          <a:p>
            <a:r>
              <a:rPr lang="en-IN" dirty="0"/>
              <a:t>Environment Configuration: You may configure the test environment, such as browser settings, viewport size, etc.</a:t>
            </a:r>
          </a:p>
          <a:p>
            <a:r>
              <a:rPr lang="en-IN" dirty="0">
                <a:highlight>
                  <a:srgbClr val="FFFF00"/>
                </a:highlight>
              </a:rPr>
              <a:t>use({</a:t>
            </a:r>
          </a:p>
          <a:p>
            <a:r>
              <a:rPr lang="en-IN" dirty="0">
                <a:highlight>
                  <a:srgbClr val="FFFF00"/>
                </a:highlight>
              </a:rPr>
              <a:t>    ...devices['iPhone 12 Pro Max'],</a:t>
            </a:r>
          </a:p>
          <a:p>
            <a:r>
              <a:rPr lang="en-IN" dirty="0">
                <a:highlight>
                  <a:srgbClr val="FFFF00"/>
                </a:highlight>
              </a:rPr>
              <a:t>    locale: '</a:t>
            </a:r>
            <a:r>
              <a:rPr lang="en-IN" dirty="0" err="1">
                <a:highlight>
                  <a:srgbClr val="FFFF00"/>
                </a:highlight>
              </a:rPr>
              <a:t>en</a:t>
            </a:r>
            <a:r>
              <a:rPr lang="en-IN" dirty="0">
                <a:highlight>
                  <a:srgbClr val="FFFF00"/>
                </a:highlight>
              </a:rPr>
              <a:t>-US',</a:t>
            </a:r>
          </a:p>
          <a:p>
            <a:r>
              <a:rPr lang="en-IN" dirty="0">
                <a:highlight>
                  <a:srgbClr val="FFFF00"/>
                </a:highlight>
              </a:rPr>
              <a:t>    geolocation: { longitude: 10.0, latitude: 20.0 },</a:t>
            </a:r>
          </a:p>
          <a:p>
            <a:r>
              <a:rPr lang="en-IN" dirty="0">
                <a:highlight>
                  <a:srgbClr val="FFFF00"/>
                </a:highlight>
              </a:rPr>
              <a:t>});</a:t>
            </a:r>
          </a:p>
        </p:txBody>
      </p:sp>
    </p:spTree>
    <p:extLst>
      <p:ext uri="{BB962C8B-B14F-4D97-AF65-F5344CB8AC3E}">
        <p14:creationId xmlns:p14="http://schemas.microsoft.com/office/powerpoint/2010/main" val="1150363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07E9-CD86-4866-B0EB-AA0ABE956A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70FC8D-5A5A-4A2D-8FB8-09FB6452FB24}"/>
              </a:ext>
            </a:extLst>
          </p:cNvPr>
          <p:cNvSpPr>
            <a:spLocks noGrp="1"/>
          </p:cNvSpPr>
          <p:nvPr>
            <p:ph idx="1"/>
          </p:nvPr>
        </p:nvSpPr>
        <p:spPr/>
        <p:txBody>
          <a:bodyPr/>
          <a:lstStyle/>
          <a:p>
            <a:r>
              <a:rPr lang="en-US" dirty="0"/>
              <a:t>Running Tests: Execute the test script using the Playwright CLI or test runner.</a:t>
            </a:r>
          </a:p>
          <a:p>
            <a:endParaRPr lang="en-US" dirty="0"/>
          </a:p>
          <a:p>
            <a:pPr marL="0" indent="0">
              <a:buNone/>
            </a:pPr>
            <a:r>
              <a:rPr lang="en-US" dirty="0" err="1">
                <a:solidFill>
                  <a:srgbClr val="FF0000"/>
                </a:solidFill>
              </a:rPr>
              <a:t>npx</a:t>
            </a:r>
            <a:r>
              <a:rPr lang="en-US" dirty="0">
                <a:solidFill>
                  <a:srgbClr val="FF0000"/>
                </a:solidFill>
              </a:rPr>
              <a:t> playwright test</a:t>
            </a:r>
          </a:p>
          <a:p>
            <a:pPr marL="0" indent="0">
              <a:buNone/>
            </a:pPr>
            <a:r>
              <a:rPr lang="en-US" dirty="0"/>
              <a:t>Test Reporting: Review the test results and any error messages or assertions.</a:t>
            </a:r>
            <a:endParaRPr lang="en-IN" dirty="0"/>
          </a:p>
        </p:txBody>
      </p:sp>
    </p:spTree>
    <p:extLst>
      <p:ext uri="{BB962C8B-B14F-4D97-AF65-F5344CB8AC3E}">
        <p14:creationId xmlns:p14="http://schemas.microsoft.com/office/powerpoint/2010/main" val="3722833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9458-A122-4F48-8059-669D37C552BB}"/>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07824B5C-41CB-45FD-ACCF-6FF3CCC8A35A}"/>
              </a:ext>
            </a:extLst>
          </p:cNvPr>
          <p:cNvSpPr>
            <a:spLocks noGrp="1"/>
          </p:cNvSpPr>
          <p:nvPr>
            <p:ph idx="1"/>
          </p:nvPr>
        </p:nvSpPr>
        <p:spPr/>
        <p:txBody>
          <a:bodyPr/>
          <a:lstStyle/>
          <a:p>
            <a:r>
              <a:rPr lang="en-US" dirty="0"/>
              <a:t>Most of the UI tests will start with navigating page to the URL</a:t>
            </a:r>
          </a:p>
          <a:p>
            <a:endParaRPr lang="en-IN" dirty="0">
              <a:highlight>
                <a:srgbClr val="FFFF00"/>
              </a:highlight>
            </a:endParaRPr>
          </a:p>
          <a:p>
            <a:r>
              <a:rPr lang="en-IN" dirty="0">
                <a:highlight>
                  <a:srgbClr val="FFFF00"/>
                </a:highlight>
              </a:rPr>
              <a:t>await </a:t>
            </a:r>
            <a:r>
              <a:rPr lang="en-IN" dirty="0" err="1">
                <a:highlight>
                  <a:srgbClr val="FFFF00"/>
                </a:highlight>
              </a:rPr>
              <a:t>page.goto</a:t>
            </a:r>
            <a:r>
              <a:rPr lang="en-IN" dirty="0">
                <a:highlight>
                  <a:srgbClr val="FFFF00"/>
                </a:highlight>
              </a:rPr>
              <a:t>('https://playwright.dev/’);</a:t>
            </a:r>
          </a:p>
          <a:p>
            <a:endParaRPr lang="en-IN" dirty="0">
              <a:highlight>
                <a:srgbClr val="FFFF00"/>
              </a:highlight>
            </a:endParaRPr>
          </a:p>
        </p:txBody>
      </p:sp>
    </p:spTree>
    <p:extLst>
      <p:ext uri="{BB962C8B-B14F-4D97-AF65-F5344CB8AC3E}">
        <p14:creationId xmlns:p14="http://schemas.microsoft.com/office/powerpoint/2010/main" val="1969551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5AE-78BC-45F6-8C19-EEAFB6701D68}"/>
              </a:ext>
            </a:extLst>
          </p:cNvPr>
          <p:cNvSpPr>
            <a:spLocks noGrp="1"/>
          </p:cNvSpPr>
          <p:nvPr>
            <p:ph type="title"/>
          </p:nvPr>
        </p:nvSpPr>
        <p:spPr/>
        <p:txBody>
          <a:bodyPr/>
          <a:lstStyle/>
          <a:p>
            <a:r>
              <a:rPr lang="en-IN" b="1" dirty="0"/>
              <a:t>Interactions</a:t>
            </a:r>
            <a:br>
              <a:rPr lang="en-IN" b="1" dirty="0"/>
            </a:br>
            <a:endParaRPr lang="en-IN" dirty="0"/>
          </a:p>
        </p:txBody>
      </p:sp>
      <p:sp>
        <p:nvSpPr>
          <p:cNvPr id="3" name="Content Placeholder 2">
            <a:extLst>
              <a:ext uri="{FF2B5EF4-FFF2-40B4-BE49-F238E27FC236}">
                <a16:creationId xmlns:a16="http://schemas.microsoft.com/office/drawing/2014/main" id="{372B79F8-F7D0-4625-B2DA-C24B4FA0E6E0}"/>
              </a:ext>
            </a:extLst>
          </p:cNvPr>
          <p:cNvSpPr>
            <a:spLocks noGrp="1"/>
          </p:cNvSpPr>
          <p:nvPr>
            <p:ph idx="1"/>
          </p:nvPr>
        </p:nvSpPr>
        <p:spPr/>
        <p:txBody>
          <a:bodyPr>
            <a:normAutofit fontScale="92500" lnSpcReduction="10000"/>
          </a:bodyPr>
          <a:lstStyle/>
          <a:p>
            <a:r>
              <a:rPr lang="en-US" dirty="0"/>
              <a:t>Performing actions starts with locating the elements. </a:t>
            </a:r>
          </a:p>
          <a:p>
            <a:r>
              <a:rPr lang="en-US" dirty="0"/>
              <a:t>Playwright uses </a:t>
            </a:r>
            <a:r>
              <a:rPr lang="en-US" dirty="0">
                <a:hlinkClick r:id="rId2"/>
              </a:rPr>
              <a:t>Locators API</a:t>
            </a:r>
            <a:r>
              <a:rPr lang="en-US" dirty="0"/>
              <a:t> for that. Locators represent a way to find element(s) on the page at any moment</a:t>
            </a:r>
          </a:p>
          <a:p>
            <a:endParaRPr lang="en-US" i="1" dirty="0"/>
          </a:p>
          <a:p>
            <a:r>
              <a:rPr lang="en-US" i="1" dirty="0"/>
              <a:t>// Create a locator.</a:t>
            </a:r>
            <a:br>
              <a:rPr lang="en-US" dirty="0"/>
            </a:br>
            <a:r>
              <a:rPr lang="en-US" dirty="0">
                <a:highlight>
                  <a:srgbClr val="FFFF00"/>
                </a:highlight>
              </a:rPr>
              <a:t>const </a:t>
            </a:r>
            <a:r>
              <a:rPr lang="en-US" dirty="0" err="1">
                <a:highlight>
                  <a:srgbClr val="FFFF00"/>
                </a:highlight>
              </a:rPr>
              <a:t>getStarted</a:t>
            </a:r>
            <a:r>
              <a:rPr lang="en-US" dirty="0">
                <a:highlight>
                  <a:srgbClr val="FFFF00"/>
                </a:highlight>
              </a:rPr>
              <a:t> = </a:t>
            </a:r>
            <a:r>
              <a:rPr lang="en-US" dirty="0" err="1">
                <a:highlight>
                  <a:srgbClr val="FFFF00"/>
                </a:highlight>
              </a:rPr>
              <a:t>page.getByRole</a:t>
            </a:r>
            <a:r>
              <a:rPr lang="en-US" dirty="0">
                <a:highlight>
                  <a:srgbClr val="FFFF00"/>
                </a:highlight>
              </a:rPr>
              <a:t>('link', { name: 'Get started' });</a:t>
            </a:r>
            <a:br>
              <a:rPr lang="en-US" dirty="0"/>
            </a:br>
            <a:br>
              <a:rPr lang="en-US" dirty="0"/>
            </a:br>
            <a:r>
              <a:rPr lang="en-US" i="1" dirty="0"/>
              <a:t>// Click it.</a:t>
            </a:r>
            <a:br>
              <a:rPr lang="en-US" dirty="0"/>
            </a:br>
            <a:r>
              <a:rPr lang="en-US" dirty="0">
                <a:highlight>
                  <a:srgbClr val="FFFF00"/>
                </a:highlight>
              </a:rPr>
              <a:t>await </a:t>
            </a:r>
            <a:r>
              <a:rPr lang="en-US" dirty="0" err="1">
                <a:highlight>
                  <a:srgbClr val="FFFF00"/>
                </a:highlight>
              </a:rPr>
              <a:t>getStarted.click</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1164710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C3E-7129-4D85-8D2D-5C5E4E0EFF13}"/>
              </a:ext>
            </a:extLst>
          </p:cNvPr>
          <p:cNvSpPr>
            <a:spLocks noGrp="1"/>
          </p:cNvSpPr>
          <p:nvPr>
            <p:ph type="title"/>
          </p:nvPr>
        </p:nvSpPr>
        <p:spPr/>
        <p:txBody>
          <a:bodyPr/>
          <a:lstStyle/>
          <a:p>
            <a:r>
              <a:rPr lang="en-IN" b="1" dirty="0"/>
              <a:t>Basic actions</a:t>
            </a:r>
            <a:br>
              <a:rPr lang="en-IN" b="1" dirty="0"/>
            </a:br>
            <a:endParaRPr lang="en-IN" dirty="0"/>
          </a:p>
        </p:txBody>
      </p:sp>
      <p:graphicFrame>
        <p:nvGraphicFramePr>
          <p:cNvPr id="4" name="Content Placeholder 3">
            <a:extLst>
              <a:ext uri="{FF2B5EF4-FFF2-40B4-BE49-F238E27FC236}">
                <a16:creationId xmlns:a16="http://schemas.microsoft.com/office/drawing/2014/main" id="{AE692B28-7AAE-4DA9-963C-C5590F10B33F}"/>
              </a:ext>
            </a:extLst>
          </p:cNvPr>
          <p:cNvGraphicFramePr>
            <a:graphicFrameLocks noGrp="1"/>
          </p:cNvGraphicFramePr>
          <p:nvPr>
            <p:ph idx="1"/>
          </p:nvPr>
        </p:nvGraphicFramePr>
        <p:xfrm>
          <a:off x="1724014" y="2014344"/>
          <a:ext cx="9058296" cy="3453200"/>
        </p:xfrm>
        <a:graphic>
          <a:graphicData uri="http://schemas.openxmlformats.org/drawingml/2006/table">
            <a:tbl>
              <a:tblPr/>
              <a:tblGrid>
                <a:gridCol w="4529148">
                  <a:extLst>
                    <a:ext uri="{9D8B030D-6E8A-4147-A177-3AD203B41FA5}">
                      <a16:colId xmlns:a16="http://schemas.microsoft.com/office/drawing/2014/main" val="1669742411"/>
                    </a:ext>
                  </a:extLst>
                </a:gridCol>
                <a:gridCol w="4529148">
                  <a:extLst>
                    <a:ext uri="{9D8B030D-6E8A-4147-A177-3AD203B41FA5}">
                      <a16:colId xmlns:a16="http://schemas.microsoft.com/office/drawing/2014/main" val="674194252"/>
                    </a:ext>
                  </a:extLst>
                </a:gridCol>
              </a:tblGrid>
              <a:tr h="344964">
                <a:tc>
                  <a:txBody>
                    <a:bodyPr/>
                    <a:lstStyle/>
                    <a:p>
                      <a:pPr algn="l"/>
                      <a:r>
                        <a:rPr lang="en-IN" sz="1700">
                          <a:effectLst/>
                        </a:rPr>
                        <a:t>Action</a:t>
                      </a:r>
                    </a:p>
                  </a:txBody>
                  <a:tcPr marL="86241" marR="86241" marT="43120" marB="43120" anchor="ctr">
                    <a:lnL>
                      <a:noFill/>
                    </a:lnL>
                    <a:lnR>
                      <a:noFill/>
                    </a:lnR>
                    <a:lnT>
                      <a:noFill/>
                    </a:lnT>
                    <a:lnB>
                      <a:noFill/>
                    </a:lnB>
                  </a:tcPr>
                </a:tc>
                <a:tc>
                  <a:txBody>
                    <a:bodyPr/>
                    <a:lstStyle/>
                    <a:p>
                      <a:pPr algn="l"/>
                      <a:r>
                        <a:rPr lang="en-IN" sz="1700">
                          <a:effectLst/>
                        </a:rPr>
                        <a:t>Description</a:t>
                      </a:r>
                    </a:p>
                  </a:txBody>
                  <a:tcPr marL="86241" marR="86241" marT="43120" marB="43120" anchor="ctr">
                    <a:lnL>
                      <a:noFill/>
                    </a:lnL>
                    <a:lnR>
                      <a:noFill/>
                    </a:lnR>
                    <a:lnT>
                      <a:noFill/>
                    </a:lnT>
                    <a:lnB>
                      <a:noFill/>
                    </a:lnB>
                  </a:tcPr>
                </a:tc>
                <a:extLst>
                  <a:ext uri="{0D108BD9-81ED-4DB2-BD59-A6C34878D82A}">
                    <a16:rowId xmlns:a16="http://schemas.microsoft.com/office/drawing/2014/main" val="682246382"/>
                  </a:ext>
                </a:extLst>
              </a:tr>
              <a:tr h="344964">
                <a:tc>
                  <a:txBody>
                    <a:bodyPr/>
                    <a:lstStyle/>
                    <a:p>
                      <a:pPr algn="l"/>
                      <a:r>
                        <a:rPr lang="en-IN" sz="1700">
                          <a:effectLst/>
                          <a:hlinkClick r:id="rId2"/>
                        </a:rPr>
                        <a:t>locator.check()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Check the input checkbox</a:t>
                      </a:r>
                    </a:p>
                  </a:txBody>
                  <a:tcPr marL="86241" marR="86241" marT="43120" marB="43120" anchor="ctr">
                    <a:lnL>
                      <a:noFill/>
                    </a:lnL>
                    <a:lnR>
                      <a:noFill/>
                    </a:lnR>
                    <a:lnT>
                      <a:noFill/>
                    </a:lnT>
                    <a:lnB>
                      <a:noFill/>
                    </a:lnB>
                  </a:tcPr>
                </a:tc>
                <a:extLst>
                  <a:ext uri="{0D108BD9-81ED-4DB2-BD59-A6C34878D82A}">
                    <a16:rowId xmlns:a16="http://schemas.microsoft.com/office/drawing/2014/main" val="810170848"/>
                  </a:ext>
                </a:extLst>
              </a:tr>
              <a:tr h="344964">
                <a:tc>
                  <a:txBody>
                    <a:bodyPr/>
                    <a:lstStyle/>
                    <a:p>
                      <a:pPr algn="l"/>
                      <a:r>
                        <a:rPr lang="en-IN" sz="1700">
                          <a:effectLst/>
                          <a:hlinkClick r:id="rId3"/>
                        </a:rPr>
                        <a:t>locator.click()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Click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1897181124"/>
                  </a:ext>
                </a:extLst>
              </a:tr>
              <a:tr h="344964">
                <a:tc>
                  <a:txBody>
                    <a:bodyPr/>
                    <a:lstStyle/>
                    <a:p>
                      <a:pPr algn="l"/>
                      <a:r>
                        <a:rPr lang="en-IN" sz="1700">
                          <a:effectLst/>
                          <a:hlinkClick r:id="rId4"/>
                        </a:rPr>
                        <a:t>locator.uncheck()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Uncheck the input checkbox</a:t>
                      </a:r>
                    </a:p>
                  </a:txBody>
                  <a:tcPr marL="86241" marR="86241" marT="43120" marB="43120" anchor="ctr">
                    <a:lnL>
                      <a:noFill/>
                    </a:lnL>
                    <a:lnR>
                      <a:noFill/>
                    </a:lnR>
                    <a:lnT>
                      <a:noFill/>
                    </a:lnT>
                    <a:lnB>
                      <a:noFill/>
                    </a:lnB>
                  </a:tcPr>
                </a:tc>
                <a:extLst>
                  <a:ext uri="{0D108BD9-81ED-4DB2-BD59-A6C34878D82A}">
                    <a16:rowId xmlns:a16="http://schemas.microsoft.com/office/drawing/2014/main" val="3389433976"/>
                  </a:ext>
                </a:extLst>
              </a:tr>
              <a:tr h="344964">
                <a:tc>
                  <a:txBody>
                    <a:bodyPr/>
                    <a:lstStyle/>
                    <a:p>
                      <a:pPr algn="l"/>
                      <a:r>
                        <a:rPr lang="en-IN" sz="1700">
                          <a:effectLst/>
                          <a:hlinkClick r:id="rId5"/>
                        </a:rPr>
                        <a:t>locator.hover()</a:t>
                      </a:r>
                      <a:endParaRPr lang="en-IN" sz="1700">
                        <a:effectLst/>
                      </a:endParaRPr>
                    </a:p>
                  </a:txBody>
                  <a:tcPr marL="86241" marR="86241" marT="43120" marB="43120" anchor="ctr">
                    <a:lnL>
                      <a:noFill/>
                    </a:lnL>
                    <a:lnR>
                      <a:noFill/>
                    </a:lnR>
                    <a:lnT>
                      <a:noFill/>
                    </a:lnT>
                    <a:lnB>
                      <a:noFill/>
                    </a:lnB>
                  </a:tcPr>
                </a:tc>
                <a:tc>
                  <a:txBody>
                    <a:bodyPr/>
                    <a:lstStyle/>
                    <a:p>
                      <a:pPr algn="l"/>
                      <a:r>
                        <a:rPr lang="en-US" sz="1700">
                          <a:effectLst/>
                        </a:rPr>
                        <a:t>Hover mouse over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3077674512"/>
                  </a:ext>
                </a:extLst>
              </a:tr>
              <a:tr h="344964">
                <a:tc>
                  <a:txBody>
                    <a:bodyPr/>
                    <a:lstStyle/>
                    <a:p>
                      <a:pPr algn="l"/>
                      <a:r>
                        <a:rPr lang="en-IN" sz="1700">
                          <a:effectLst/>
                          <a:hlinkClick r:id="rId6"/>
                        </a:rPr>
                        <a:t>locator.fill()</a:t>
                      </a:r>
                      <a:endParaRPr lang="en-IN" sz="1700">
                        <a:effectLst/>
                      </a:endParaRPr>
                    </a:p>
                  </a:txBody>
                  <a:tcPr marL="86241" marR="86241" marT="43120" marB="43120" anchor="ctr">
                    <a:lnL>
                      <a:noFill/>
                    </a:lnL>
                    <a:lnR>
                      <a:noFill/>
                    </a:lnR>
                    <a:lnT>
                      <a:noFill/>
                    </a:lnT>
                    <a:lnB>
                      <a:noFill/>
                    </a:lnB>
                  </a:tcPr>
                </a:tc>
                <a:tc>
                  <a:txBody>
                    <a:bodyPr/>
                    <a:lstStyle/>
                    <a:p>
                      <a:pPr algn="l"/>
                      <a:r>
                        <a:rPr lang="en-US" sz="1700">
                          <a:effectLst/>
                        </a:rPr>
                        <a:t>Fill the form field, input text</a:t>
                      </a:r>
                    </a:p>
                  </a:txBody>
                  <a:tcPr marL="86241" marR="86241" marT="43120" marB="43120" anchor="ctr">
                    <a:lnL>
                      <a:noFill/>
                    </a:lnL>
                    <a:lnR>
                      <a:noFill/>
                    </a:lnR>
                    <a:lnT>
                      <a:noFill/>
                    </a:lnT>
                    <a:lnB>
                      <a:noFill/>
                    </a:lnB>
                  </a:tcPr>
                </a:tc>
                <a:extLst>
                  <a:ext uri="{0D108BD9-81ED-4DB2-BD59-A6C34878D82A}">
                    <a16:rowId xmlns:a16="http://schemas.microsoft.com/office/drawing/2014/main" val="2860238210"/>
                  </a:ext>
                </a:extLst>
              </a:tr>
              <a:tr h="344964">
                <a:tc>
                  <a:txBody>
                    <a:bodyPr/>
                    <a:lstStyle/>
                    <a:p>
                      <a:pPr algn="l"/>
                      <a:r>
                        <a:rPr lang="en-IN" sz="1700">
                          <a:effectLst/>
                          <a:hlinkClick r:id="rId7"/>
                        </a:rPr>
                        <a:t>locator.focus()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Focus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3741773921"/>
                  </a:ext>
                </a:extLst>
              </a:tr>
              <a:tr h="344964">
                <a:tc>
                  <a:txBody>
                    <a:bodyPr/>
                    <a:lstStyle/>
                    <a:p>
                      <a:pPr algn="l"/>
                      <a:r>
                        <a:rPr lang="en-IN" sz="1700">
                          <a:effectLst/>
                          <a:hlinkClick r:id="rId8"/>
                        </a:rPr>
                        <a:t>locator.press()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Press single key</a:t>
                      </a:r>
                    </a:p>
                  </a:txBody>
                  <a:tcPr marL="86241" marR="86241" marT="43120" marB="43120" anchor="ctr">
                    <a:lnL>
                      <a:noFill/>
                    </a:lnL>
                    <a:lnR>
                      <a:noFill/>
                    </a:lnR>
                    <a:lnT>
                      <a:noFill/>
                    </a:lnT>
                    <a:lnB>
                      <a:noFill/>
                    </a:lnB>
                  </a:tcPr>
                </a:tc>
                <a:extLst>
                  <a:ext uri="{0D108BD9-81ED-4DB2-BD59-A6C34878D82A}">
                    <a16:rowId xmlns:a16="http://schemas.microsoft.com/office/drawing/2014/main" val="3556562557"/>
                  </a:ext>
                </a:extLst>
              </a:tr>
              <a:tr h="344964">
                <a:tc>
                  <a:txBody>
                    <a:bodyPr/>
                    <a:lstStyle/>
                    <a:p>
                      <a:pPr algn="l"/>
                      <a:r>
                        <a:rPr lang="en-IN" sz="1700">
                          <a:effectLst/>
                          <a:hlinkClick r:id="rId9"/>
                        </a:rPr>
                        <a:t>locator.setInputFiles()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Pick files to upload</a:t>
                      </a:r>
                    </a:p>
                  </a:txBody>
                  <a:tcPr marL="86241" marR="86241" marT="43120" marB="43120" anchor="ctr">
                    <a:lnL>
                      <a:noFill/>
                    </a:lnL>
                    <a:lnR>
                      <a:noFill/>
                    </a:lnR>
                    <a:lnT>
                      <a:noFill/>
                    </a:lnT>
                    <a:lnB>
                      <a:noFill/>
                    </a:lnB>
                  </a:tcPr>
                </a:tc>
                <a:extLst>
                  <a:ext uri="{0D108BD9-81ED-4DB2-BD59-A6C34878D82A}">
                    <a16:rowId xmlns:a16="http://schemas.microsoft.com/office/drawing/2014/main" val="1547474975"/>
                  </a:ext>
                </a:extLst>
              </a:tr>
              <a:tr h="344964">
                <a:tc>
                  <a:txBody>
                    <a:bodyPr/>
                    <a:lstStyle/>
                    <a:p>
                      <a:pPr algn="l"/>
                      <a:r>
                        <a:rPr lang="en-IN" sz="1700">
                          <a:effectLst/>
                          <a:hlinkClick r:id="rId10"/>
                        </a:rPr>
                        <a:t>locator.selectOption()</a:t>
                      </a:r>
                      <a:endParaRPr lang="en-IN" sz="1700">
                        <a:effectLst/>
                      </a:endParaRPr>
                    </a:p>
                  </a:txBody>
                  <a:tcPr marL="86241" marR="86241" marT="43120" marB="43120" anchor="ctr">
                    <a:lnL>
                      <a:noFill/>
                    </a:lnL>
                    <a:lnR>
                      <a:noFill/>
                    </a:lnR>
                    <a:lnT>
                      <a:noFill/>
                    </a:lnT>
                    <a:lnB>
                      <a:noFill/>
                    </a:lnB>
                  </a:tcPr>
                </a:tc>
                <a:tc>
                  <a:txBody>
                    <a:bodyPr/>
                    <a:lstStyle/>
                    <a:p>
                      <a:pPr algn="l"/>
                      <a:r>
                        <a:rPr lang="en-US" sz="1700" dirty="0">
                          <a:effectLst/>
                        </a:rPr>
                        <a:t>Select option in the drop down</a:t>
                      </a:r>
                    </a:p>
                  </a:txBody>
                  <a:tcPr marL="86241" marR="86241" marT="43120" marB="43120" anchor="ctr">
                    <a:lnL>
                      <a:noFill/>
                    </a:lnL>
                    <a:lnR>
                      <a:noFill/>
                    </a:lnR>
                    <a:lnT>
                      <a:noFill/>
                    </a:lnT>
                    <a:lnB>
                      <a:noFill/>
                    </a:lnB>
                  </a:tcPr>
                </a:tc>
                <a:extLst>
                  <a:ext uri="{0D108BD9-81ED-4DB2-BD59-A6C34878D82A}">
                    <a16:rowId xmlns:a16="http://schemas.microsoft.com/office/drawing/2014/main" val="17345973"/>
                  </a:ext>
                </a:extLst>
              </a:tr>
            </a:tbl>
          </a:graphicData>
        </a:graphic>
      </p:graphicFrame>
    </p:spTree>
    <p:extLst>
      <p:ext uri="{BB962C8B-B14F-4D97-AF65-F5344CB8AC3E}">
        <p14:creationId xmlns:p14="http://schemas.microsoft.com/office/powerpoint/2010/main" val="638119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2F91-D562-4063-A50A-1B0488A8888A}"/>
              </a:ext>
            </a:extLst>
          </p:cNvPr>
          <p:cNvSpPr>
            <a:spLocks noGrp="1"/>
          </p:cNvSpPr>
          <p:nvPr>
            <p:ph type="title"/>
          </p:nvPr>
        </p:nvSpPr>
        <p:spPr/>
        <p:txBody>
          <a:bodyPr/>
          <a:lstStyle/>
          <a:p>
            <a:r>
              <a:rPr lang="en-IN" b="1" dirty="0"/>
              <a:t>Assertions</a:t>
            </a:r>
            <a:br>
              <a:rPr lang="en-IN" b="1" dirty="0"/>
            </a:br>
            <a:endParaRPr lang="en-IN" dirty="0"/>
          </a:p>
        </p:txBody>
      </p:sp>
      <p:sp>
        <p:nvSpPr>
          <p:cNvPr id="3" name="Content Placeholder 2">
            <a:extLst>
              <a:ext uri="{FF2B5EF4-FFF2-40B4-BE49-F238E27FC236}">
                <a16:creationId xmlns:a16="http://schemas.microsoft.com/office/drawing/2014/main" id="{C430E684-9AE4-4725-A941-F20F133CBC08}"/>
              </a:ext>
            </a:extLst>
          </p:cNvPr>
          <p:cNvSpPr>
            <a:spLocks noGrp="1"/>
          </p:cNvSpPr>
          <p:nvPr>
            <p:ph idx="1"/>
          </p:nvPr>
        </p:nvSpPr>
        <p:spPr/>
        <p:txBody>
          <a:bodyPr/>
          <a:lstStyle/>
          <a:p>
            <a:r>
              <a:rPr lang="en-IN" dirty="0"/>
              <a:t>expect(success).</a:t>
            </a:r>
            <a:r>
              <a:rPr lang="en-IN" dirty="0" err="1"/>
              <a:t>toBeTruthy</a:t>
            </a:r>
            <a:r>
              <a:rPr lang="en-IN" dirty="0"/>
              <a:t>();</a:t>
            </a:r>
          </a:p>
          <a:p>
            <a:endParaRPr lang="en-US" dirty="0"/>
          </a:p>
          <a:p>
            <a:r>
              <a:rPr lang="en-US" dirty="0"/>
              <a:t>await expect(page).</a:t>
            </a:r>
            <a:r>
              <a:rPr lang="en-US" dirty="0" err="1"/>
              <a:t>toHaveTitle</a:t>
            </a:r>
            <a:r>
              <a:rPr lang="en-US" dirty="0"/>
              <a:t>(/Playwright/);</a:t>
            </a:r>
          </a:p>
          <a:p>
            <a:endParaRPr lang="en-IN" dirty="0"/>
          </a:p>
        </p:txBody>
      </p:sp>
    </p:spTree>
    <p:extLst>
      <p:ext uri="{BB962C8B-B14F-4D97-AF65-F5344CB8AC3E}">
        <p14:creationId xmlns:p14="http://schemas.microsoft.com/office/powerpoint/2010/main" val="346735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lstStyle/>
          <a:p>
            <a:r>
              <a:rPr lang="en-US" dirty="0"/>
              <a:t>After this sessions, attendees can </a:t>
            </a:r>
          </a:p>
          <a:p>
            <a:pPr lvl="1"/>
            <a:r>
              <a:rPr lang="en-US" dirty="0"/>
              <a:t>Write automation scripts using playwright and manipulate all html elements </a:t>
            </a:r>
          </a:p>
          <a:p>
            <a:pPr lvl="1"/>
            <a:r>
              <a:rPr lang="en-US" dirty="0"/>
              <a:t>Can check the reports after test execution</a:t>
            </a:r>
          </a:p>
          <a:p>
            <a:pPr lvl="1"/>
            <a:r>
              <a:rPr lang="en-US" dirty="0"/>
              <a:t>Can automate the flow </a:t>
            </a:r>
          </a:p>
          <a:p>
            <a:pPr lvl="1"/>
            <a:r>
              <a:rPr lang="en-US" dirty="0"/>
              <a:t>Can set the CI (Continuous integration) pipeline using </a:t>
            </a:r>
            <a:r>
              <a:rPr lang="en-US" dirty="0" err="1"/>
              <a:t>github</a:t>
            </a:r>
            <a:r>
              <a:rPr lang="en-US" dirty="0"/>
              <a:t> actions</a:t>
            </a:r>
          </a:p>
          <a:p>
            <a:r>
              <a:rPr lang="en-US" dirty="0"/>
              <a:t>There will be quizzes after every section, which attendees must respond </a:t>
            </a:r>
          </a:p>
          <a:p>
            <a:r>
              <a:rPr lang="en-US" dirty="0"/>
              <a:t>Session must be interactive, trainer and trainees </a:t>
            </a:r>
            <a:r>
              <a:rPr lang="en-US"/>
              <a:t>must interact – It wont be a one way</a:t>
            </a:r>
            <a:endParaRPr lang="en-US" dirty="0"/>
          </a:p>
          <a:p>
            <a:pPr lvl="1"/>
            <a:endParaRPr lang="en-US" dirty="0"/>
          </a:p>
          <a:p>
            <a:endParaRPr lang="en-IN" dirty="0"/>
          </a:p>
        </p:txBody>
      </p:sp>
    </p:spTree>
    <p:extLst>
      <p:ext uri="{BB962C8B-B14F-4D97-AF65-F5344CB8AC3E}">
        <p14:creationId xmlns:p14="http://schemas.microsoft.com/office/powerpoint/2010/main" val="1151973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1302601457"/>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a:noFill/>
                    </a:lnL>
                    <a:lnR>
                      <a:noFill/>
                    </a:lnR>
                    <a:lnT>
                      <a:noFill/>
                    </a:lnT>
                    <a:lnB>
                      <a:noFill/>
                    </a:lnB>
                  </a:tcPr>
                </a:tc>
                <a:tc>
                  <a:txBody>
                    <a:bodyPr/>
                    <a:lstStyle/>
                    <a:p>
                      <a:pPr algn="l"/>
                      <a:r>
                        <a:rPr lang="en-IN" sz="1500">
                          <a:effectLst/>
                        </a:rPr>
                        <a:t>Description</a:t>
                      </a:r>
                    </a:p>
                  </a:txBody>
                  <a:tcPr marL="78401" marR="78401" marT="39200" marB="39200" anchor="ctr">
                    <a:lnL>
                      <a:noFill/>
                    </a:lnL>
                    <a:lnR>
                      <a:noFill/>
                    </a:lnR>
                    <a:lnT>
                      <a:noFill/>
                    </a:lnT>
                    <a:lnB>
                      <a:noFill/>
                    </a:lnB>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Checkbox is checked</a:t>
                      </a:r>
                    </a:p>
                  </a:txBody>
                  <a:tcPr marL="78401" marR="78401" marT="39200" marB="39200" anchor="ctr">
                    <a:lnL>
                      <a:noFill/>
                    </a:lnL>
                    <a:lnR>
                      <a:noFill/>
                    </a:lnR>
                    <a:lnT>
                      <a:noFill/>
                    </a:lnT>
                    <a:lnB>
                      <a:noFill/>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Control is enabled</a:t>
                      </a:r>
                    </a:p>
                  </a:txBody>
                  <a:tcPr marL="78401" marR="78401" marT="39200" marB="39200" anchor="ctr">
                    <a:lnL>
                      <a:noFill/>
                    </a:lnL>
                    <a:lnR>
                      <a:noFill/>
                    </a:lnR>
                    <a:lnT>
                      <a:noFill/>
                    </a:lnT>
                    <a:lnB>
                      <a:noFill/>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is visible</a:t>
                      </a:r>
                    </a:p>
                  </a:txBody>
                  <a:tcPr marL="78401" marR="78401" marT="39200" marB="39200" anchor="ctr">
                    <a:lnL>
                      <a:noFill/>
                    </a:lnL>
                    <a:lnR>
                      <a:noFill/>
                    </a:lnR>
                    <a:lnT>
                      <a:noFill/>
                    </a:lnT>
                    <a:lnB>
                      <a:noFill/>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contains text</a:t>
                      </a:r>
                    </a:p>
                  </a:txBody>
                  <a:tcPr marL="78401" marR="78401" marT="39200" marB="39200" anchor="ctr">
                    <a:lnL>
                      <a:noFill/>
                    </a:lnL>
                    <a:lnR>
                      <a:noFill/>
                    </a:lnR>
                    <a:lnT>
                      <a:noFill/>
                    </a:lnT>
                    <a:lnB>
                      <a:noFill/>
                    </a:lnB>
                  </a:tcPr>
                </a:tc>
                <a:extLst>
                  <a:ext uri="{0D108BD9-81ED-4DB2-BD59-A6C34878D82A}">
                    <a16:rowId xmlns:a16="http://schemas.microsoft.com/office/drawing/2014/main" val="1169684918"/>
                  </a:ext>
                </a:extLst>
              </a:tr>
              <a:tr h="313603">
                <a:tc>
                  <a:txBody>
                    <a:bodyPr/>
                    <a:lstStyle/>
                    <a:p>
                      <a:pPr algn="l"/>
                      <a:r>
                        <a:rPr lang="en-IN" sz="1500">
                          <a:effectLst/>
                          <a:hlinkClick r:id="rId6"/>
                        </a:rPr>
                        <a:t>expect(locator).toHaveAttribute()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has attribute</a:t>
                      </a:r>
                    </a:p>
                  </a:txBody>
                  <a:tcPr marL="78401" marR="78401" marT="39200" marB="39200" anchor="ctr">
                    <a:lnL>
                      <a:noFill/>
                    </a:lnL>
                    <a:lnR>
                      <a:noFill/>
                    </a:lnR>
                    <a:lnT>
                      <a:noFill/>
                    </a:lnT>
                    <a:lnB>
                      <a:noFill/>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a:noFill/>
                    </a:lnL>
                    <a:lnR>
                      <a:noFill/>
                    </a:lnR>
                    <a:lnT>
                      <a:noFill/>
                    </a:lnT>
                    <a:lnB>
                      <a:noFill/>
                    </a:lnB>
                  </a:tcPr>
                </a:tc>
                <a:tc>
                  <a:txBody>
                    <a:bodyPr/>
                    <a:lstStyle/>
                    <a:p>
                      <a:pPr algn="l"/>
                      <a:r>
                        <a:rPr lang="en-US" sz="1500">
                          <a:effectLst/>
                        </a:rPr>
                        <a:t>List of elements has given length</a:t>
                      </a:r>
                    </a:p>
                  </a:txBody>
                  <a:tcPr marL="78401" marR="78401" marT="39200" marB="39200" anchor="ctr">
                    <a:lnL>
                      <a:noFill/>
                    </a:lnL>
                    <a:lnR>
                      <a:noFill/>
                    </a:lnR>
                    <a:lnT>
                      <a:noFill/>
                    </a:lnT>
                    <a:lnB>
                      <a:noFill/>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matches text</a:t>
                      </a:r>
                    </a:p>
                  </a:txBody>
                  <a:tcPr marL="78401" marR="78401" marT="39200" marB="39200" anchor="ctr">
                    <a:lnL>
                      <a:noFill/>
                    </a:lnL>
                    <a:lnR>
                      <a:noFill/>
                    </a:lnR>
                    <a:lnT>
                      <a:noFill/>
                    </a:lnT>
                    <a:lnB>
                      <a:noFill/>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Input element has value</a:t>
                      </a:r>
                    </a:p>
                  </a:txBody>
                  <a:tcPr marL="78401" marR="78401" marT="39200" marB="39200" anchor="ctr">
                    <a:lnL>
                      <a:noFill/>
                    </a:lnL>
                    <a:lnR>
                      <a:noFill/>
                    </a:lnR>
                    <a:lnT>
                      <a:noFill/>
                    </a:lnT>
                    <a:lnB>
                      <a:noFill/>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Page has title</a:t>
                      </a:r>
                    </a:p>
                  </a:txBody>
                  <a:tcPr marL="78401" marR="78401" marT="39200" marB="39200" anchor="ctr">
                    <a:lnL>
                      <a:noFill/>
                    </a:lnL>
                    <a:lnR>
                      <a:noFill/>
                    </a:lnR>
                    <a:lnT>
                      <a:noFill/>
                    </a:lnT>
                    <a:lnB>
                      <a:noFill/>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a:noFill/>
                    </a:lnL>
                    <a:lnR>
                      <a:noFill/>
                    </a:lnR>
                    <a:lnT>
                      <a:noFill/>
                    </a:lnT>
                    <a:lnB>
                      <a:noFill/>
                    </a:lnB>
                  </a:tcPr>
                </a:tc>
                <a:tc>
                  <a:txBody>
                    <a:bodyPr/>
                    <a:lstStyle/>
                    <a:p>
                      <a:pPr algn="l"/>
                      <a:r>
                        <a:rPr lang="en-IN" sz="1500" dirty="0">
                          <a:effectLst/>
                        </a:rPr>
                        <a:t>Page has URL</a:t>
                      </a:r>
                    </a:p>
                  </a:txBody>
                  <a:tcPr marL="78401" marR="78401" marT="39200" marB="39200" anchor="ctr">
                    <a:lnL>
                      <a:noFill/>
                    </a:lnL>
                    <a:lnR>
                      <a:noFill/>
                    </a:lnR>
                    <a:lnT>
                      <a:noFill/>
                    </a:lnT>
                    <a:lnB>
                      <a:noFill/>
                    </a:lnB>
                  </a:tcPr>
                </a:tc>
                <a:extLst>
                  <a:ext uri="{0D108BD9-81ED-4DB2-BD59-A6C34878D82A}">
                    <a16:rowId xmlns:a16="http://schemas.microsoft.com/office/drawing/2014/main" val="1635904035"/>
                  </a:ext>
                </a:extLst>
              </a:tr>
            </a:tbl>
          </a:graphicData>
        </a:graphic>
      </p:graphicFrame>
    </p:spTree>
    <p:extLst>
      <p:ext uri="{BB962C8B-B14F-4D97-AF65-F5344CB8AC3E}">
        <p14:creationId xmlns:p14="http://schemas.microsoft.com/office/powerpoint/2010/main" val="4187520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1F7D-57DB-4A2A-B321-39503EF8CCA6}"/>
              </a:ext>
            </a:extLst>
          </p:cNvPr>
          <p:cNvSpPr>
            <a:spLocks noGrp="1"/>
          </p:cNvSpPr>
          <p:nvPr>
            <p:ph type="title"/>
          </p:nvPr>
        </p:nvSpPr>
        <p:spPr/>
        <p:txBody>
          <a:bodyPr/>
          <a:lstStyle/>
          <a:p>
            <a:r>
              <a:rPr lang="en-IN" b="1" dirty="0"/>
              <a:t>Test Isolation</a:t>
            </a:r>
            <a:br>
              <a:rPr lang="en-IN" b="1" dirty="0"/>
            </a:br>
            <a:endParaRPr lang="en-IN" dirty="0"/>
          </a:p>
        </p:txBody>
      </p:sp>
      <p:sp>
        <p:nvSpPr>
          <p:cNvPr id="3" name="Content Placeholder 2">
            <a:extLst>
              <a:ext uri="{FF2B5EF4-FFF2-40B4-BE49-F238E27FC236}">
                <a16:creationId xmlns:a16="http://schemas.microsoft.com/office/drawing/2014/main" id="{DC215760-10D4-46AB-B5D9-86B2853A19F5}"/>
              </a:ext>
            </a:extLst>
          </p:cNvPr>
          <p:cNvSpPr>
            <a:spLocks noGrp="1"/>
          </p:cNvSpPr>
          <p:nvPr>
            <p:ph idx="1"/>
          </p:nvPr>
        </p:nvSpPr>
        <p:spPr/>
        <p:txBody>
          <a:bodyPr/>
          <a:lstStyle/>
          <a:p>
            <a:r>
              <a:rPr lang="en-US" dirty="0"/>
              <a:t>Playwright Test is based on the concept of </a:t>
            </a:r>
            <a:r>
              <a:rPr lang="en-US" dirty="0">
                <a:hlinkClick r:id="rId2"/>
              </a:rPr>
              <a:t>test fixtures</a:t>
            </a:r>
            <a:r>
              <a:rPr lang="en-US" dirty="0"/>
              <a:t> such as the </a:t>
            </a:r>
            <a:r>
              <a:rPr lang="en-US" dirty="0">
                <a:hlinkClick r:id="rId3"/>
              </a:rPr>
              <a:t>built in page fixture</a:t>
            </a:r>
            <a:r>
              <a:rPr lang="en-US" dirty="0"/>
              <a:t>, which is passed into your test. </a:t>
            </a:r>
          </a:p>
          <a:p>
            <a:r>
              <a:rPr lang="en-US" dirty="0"/>
              <a:t>Pages are </a:t>
            </a:r>
            <a:r>
              <a:rPr lang="en-US" dirty="0">
                <a:hlinkClick r:id="rId4"/>
              </a:rPr>
              <a:t>isolated between tests due to the Browser Context</a:t>
            </a:r>
            <a:r>
              <a:rPr lang="en-US" dirty="0"/>
              <a:t>, which is equivalent to a brand new browser profile, where every test gets a fresh environment, even when multiple tests run in a single Browser.</a:t>
            </a:r>
            <a:endParaRPr lang="en-IN" dirty="0"/>
          </a:p>
        </p:txBody>
      </p:sp>
    </p:spTree>
    <p:extLst>
      <p:ext uri="{BB962C8B-B14F-4D97-AF65-F5344CB8AC3E}">
        <p14:creationId xmlns:p14="http://schemas.microsoft.com/office/powerpoint/2010/main" val="2993114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83E-7670-45A1-82A6-DE9D45B39F3B}"/>
              </a:ext>
            </a:extLst>
          </p:cNvPr>
          <p:cNvSpPr>
            <a:spLocks noGrp="1"/>
          </p:cNvSpPr>
          <p:nvPr>
            <p:ph type="title"/>
          </p:nvPr>
        </p:nvSpPr>
        <p:spPr/>
        <p:txBody>
          <a:bodyPr/>
          <a:lstStyle/>
          <a:p>
            <a:r>
              <a:rPr lang="en-US" dirty="0"/>
              <a:t>One file, multiple browser instances</a:t>
            </a:r>
            <a:endParaRPr lang="en-IN" dirty="0"/>
          </a:p>
        </p:txBody>
      </p:sp>
      <p:sp>
        <p:nvSpPr>
          <p:cNvPr id="3" name="Content Placeholder 2">
            <a:extLst>
              <a:ext uri="{FF2B5EF4-FFF2-40B4-BE49-F238E27FC236}">
                <a16:creationId xmlns:a16="http://schemas.microsoft.com/office/drawing/2014/main" id="{F82EBD0A-E7BF-48D6-8281-A3E01314DF06}"/>
              </a:ext>
            </a:extLst>
          </p:cNvPr>
          <p:cNvSpPr>
            <a:spLocks noGrp="1"/>
          </p:cNvSpPr>
          <p:nvPr>
            <p:ph idx="1"/>
          </p:nvPr>
        </p:nvSpPr>
        <p:spPr/>
        <p:txBody>
          <a:bodyPr/>
          <a:lstStyle/>
          <a:p>
            <a:r>
              <a:rPr lang="en-IN" dirty="0"/>
              <a:t>import { test } from '@playwright/test';</a:t>
            </a:r>
            <a:br>
              <a:rPr lang="en-IN" dirty="0"/>
            </a:br>
            <a:br>
              <a:rPr lang="en-IN" dirty="0"/>
            </a:br>
            <a:r>
              <a:rPr lang="en-IN" dirty="0"/>
              <a:t>test('example test', async ({ page }) =&gt; {</a:t>
            </a:r>
            <a:br>
              <a:rPr lang="en-IN" dirty="0"/>
            </a:br>
            <a:r>
              <a:rPr lang="en-IN" i="1" dirty="0"/>
              <a:t>// "page" belongs to an isolated </a:t>
            </a:r>
            <a:r>
              <a:rPr lang="en-IN" i="1" dirty="0" err="1"/>
              <a:t>BrowserContext</a:t>
            </a:r>
            <a:r>
              <a:rPr lang="en-IN" i="1" dirty="0"/>
              <a:t>, created for this specific test.</a:t>
            </a:r>
            <a:br>
              <a:rPr lang="en-IN" dirty="0"/>
            </a:br>
            <a:r>
              <a:rPr lang="en-IN" dirty="0"/>
              <a:t>});</a:t>
            </a:r>
            <a:br>
              <a:rPr lang="en-IN" dirty="0"/>
            </a:br>
            <a:r>
              <a:rPr lang="en-IN" dirty="0"/>
              <a:t>//This should open another browser with fresh start</a:t>
            </a:r>
            <a:br>
              <a:rPr lang="en-IN" dirty="0"/>
            </a:br>
            <a:r>
              <a:rPr lang="en-IN" dirty="0"/>
              <a:t>test('another test', async ({ page }) =&gt; {</a:t>
            </a:r>
            <a:br>
              <a:rPr lang="en-IN" dirty="0"/>
            </a:br>
            <a:r>
              <a:rPr lang="en-IN" i="1" dirty="0"/>
              <a:t>// "page" in this second test is completely isolated from the first test.</a:t>
            </a:r>
            <a:br>
              <a:rPr lang="en-IN" dirty="0"/>
            </a:br>
            <a:r>
              <a:rPr lang="en-IN" dirty="0"/>
              <a:t>});</a:t>
            </a:r>
          </a:p>
        </p:txBody>
      </p:sp>
    </p:spTree>
    <p:extLst>
      <p:ext uri="{BB962C8B-B14F-4D97-AF65-F5344CB8AC3E}">
        <p14:creationId xmlns:p14="http://schemas.microsoft.com/office/powerpoint/2010/main" val="243547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BFB-C878-47DD-91FB-3B7185B9247E}"/>
              </a:ext>
            </a:extLst>
          </p:cNvPr>
          <p:cNvSpPr>
            <a:spLocks noGrp="1"/>
          </p:cNvSpPr>
          <p:nvPr>
            <p:ph type="title"/>
          </p:nvPr>
        </p:nvSpPr>
        <p:spPr/>
        <p:txBody>
          <a:bodyPr/>
          <a:lstStyle/>
          <a:p>
            <a:r>
              <a:rPr lang="en-IN" b="1" dirty="0"/>
              <a:t>Test Hooks</a:t>
            </a:r>
            <a:br>
              <a:rPr lang="en-IN" b="1" dirty="0"/>
            </a:br>
            <a:endParaRPr lang="en-IN" dirty="0"/>
          </a:p>
        </p:txBody>
      </p:sp>
      <p:sp>
        <p:nvSpPr>
          <p:cNvPr id="3" name="Content Placeholder 2">
            <a:extLst>
              <a:ext uri="{FF2B5EF4-FFF2-40B4-BE49-F238E27FC236}">
                <a16:creationId xmlns:a16="http://schemas.microsoft.com/office/drawing/2014/main" id="{D4337D1F-3880-42BA-AB48-9A3BF44510CE}"/>
              </a:ext>
            </a:extLst>
          </p:cNvPr>
          <p:cNvSpPr>
            <a:spLocks noGrp="1"/>
          </p:cNvSpPr>
          <p:nvPr>
            <p:ph idx="1"/>
          </p:nvPr>
        </p:nvSpPr>
        <p:spPr/>
        <p:txBody>
          <a:bodyPr>
            <a:normAutofit/>
          </a:bodyPr>
          <a:lstStyle/>
          <a:p>
            <a:r>
              <a:rPr lang="en-US" sz="2800" dirty="0"/>
              <a:t>You can use various test hooks such as </a:t>
            </a:r>
            <a:r>
              <a:rPr lang="en-US" sz="2800" dirty="0" err="1">
                <a:solidFill>
                  <a:srgbClr val="FF0000"/>
                </a:solidFill>
              </a:rPr>
              <a:t>test.describe</a:t>
            </a:r>
            <a:r>
              <a:rPr lang="en-US" sz="2800" dirty="0">
                <a:solidFill>
                  <a:srgbClr val="FF0000"/>
                </a:solidFill>
              </a:rPr>
              <a:t> </a:t>
            </a:r>
            <a:r>
              <a:rPr lang="en-US" sz="2800" dirty="0"/>
              <a:t>to declare a group of tests and </a:t>
            </a:r>
            <a:r>
              <a:rPr lang="en-US" sz="2800" dirty="0" err="1">
                <a:solidFill>
                  <a:srgbClr val="FF0000"/>
                </a:solidFill>
              </a:rPr>
              <a:t>test.beforeEach</a:t>
            </a:r>
            <a:r>
              <a:rPr lang="en-US" sz="2800" dirty="0">
                <a:solidFill>
                  <a:srgbClr val="FF0000"/>
                </a:solidFill>
              </a:rPr>
              <a:t> </a:t>
            </a:r>
            <a:r>
              <a:rPr lang="en-US" sz="2800" dirty="0"/>
              <a:t>and </a:t>
            </a:r>
            <a:r>
              <a:rPr lang="en-US" sz="2800" dirty="0" err="1">
                <a:solidFill>
                  <a:srgbClr val="FF0000"/>
                </a:solidFill>
              </a:rPr>
              <a:t>test.afterEach</a:t>
            </a:r>
            <a:r>
              <a:rPr lang="en-US" sz="2800" dirty="0">
                <a:solidFill>
                  <a:srgbClr val="FF0000"/>
                </a:solidFill>
              </a:rPr>
              <a:t> </a:t>
            </a:r>
            <a:r>
              <a:rPr lang="en-US" sz="2800" dirty="0"/>
              <a:t>which are executed before/after each test. </a:t>
            </a:r>
          </a:p>
          <a:p>
            <a:r>
              <a:rPr lang="en-US" sz="2800" dirty="0"/>
              <a:t>Other hooks include the </a:t>
            </a:r>
            <a:r>
              <a:rPr lang="en-US" sz="2800" dirty="0" err="1">
                <a:solidFill>
                  <a:srgbClr val="FF0000"/>
                </a:solidFill>
              </a:rPr>
              <a:t>test.beforeAll</a:t>
            </a:r>
            <a:r>
              <a:rPr lang="en-US" sz="2800" dirty="0">
                <a:solidFill>
                  <a:srgbClr val="FF0000"/>
                </a:solidFill>
              </a:rPr>
              <a:t> </a:t>
            </a:r>
            <a:r>
              <a:rPr lang="en-US" sz="2800" dirty="0"/>
              <a:t>and </a:t>
            </a:r>
            <a:r>
              <a:rPr lang="en-US" sz="2800" dirty="0" err="1">
                <a:solidFill>
                  <a:srgbClr val="FF0000"/>
                </a:solidFill>
              </a:rPr>
              <a:t>test.afterAll</a:t>
            </a:r>
            <a:r>
              <a:rPr lang="en-US" sz="2800" dirty="0">
                <a:solidFill>
                  <a:srgbClr val="FF0000"/>
                </a:solidFill>
              </a:rPr>
              <a:t> </a:t>
            </a:r>
            <a:r>
              <a:rPr lang="en-US" sz="2800" dirty="0"/>
              <a:t>which are executed once per worker before/after all tests.</a:t>
            </a:r>
            <a:endParaRPr lang="en-IN" sz="2800" dirty="0"/>
          </a:p>
        </p:txBody>
      </p:sp>
    </p:spTree>
    <p:extLst>
      <p:ext uri="{BB962C8B-B14F-4D97-AF65-F5344CB8AC3E}">
        <p14:creationId xmlns:p14="http://schemas.microsoft.com/office/powerpoint/2010/main" val="3036251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574-6D7D-4181-9551-6696F068B6B5}"/>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0D00BB15-9AB9-4F5D-A585-3483650D4BE7}"/>
              </a:ext>
            </a:extLst>
          </p:cNvPr>
          <p:cNvSpPr>
            <a:spLocks noGrp="1"/>
          </p:cNvSpPr>
          <p:nvPr>
            <p:ph idx="1"/>
          </p:nvPr>
        </p:nvSpPr>
        <p:spPr/>
        <p:txBody>
          <a:bodyPr>
            <a:normAutofit fontScale="92500" lnSpcReduction="20000"/>
          </a:bodyPr>
          <a:lstStyle/>
          <a:p>
            <a:r>
              <a:rPr lang="en-IN" dirty="0" err="1">
                <a:highlight>
                  <a:srgbClr val="FFFF00"/>
                </a:highlight>
              </a:rPr>
              <a:t>test.describe</a:t>
            </a:r>
            <a:r>
              <a:rPr lang="en-IN" dirty="0">
                <a:highlight>
                  <a:srgbClr val="FFFF00"/>
                </a:highlight>
              </a:rPr>
              <a:t>('navigation', () =&gt; {</a:t>
            </a:r>
            <a:br>
              <a:rPr lang="en-IN" dirty="0">
                <a:highlight>
                  <a:srgbClr val="FFFF00"/>
                </a:highlight>
              </a:rPr>
            </a:br>
            <a:r>
              <a:rPr lang="en-IN" dirty="0">
                <a:highlight>
                  <a:srgbClr val="FFFF00"/>
                </a:highlight>
              </a:rPr>
              <a:t>	</a:t>
            </a:r>
            <a:r>
              <a:rPr lang="en-IN" dirty="0" err="1">
                <a:highlight>
                  <a:srgbClr val="FFFF00"/>
                </a:highlight>
              </a:rPr>
              <a:t>test.beforeEach</a:t>
            </a:r>
            <a:r>
              <a:rPr lang="en-IN" dirty="0">
                <a:highlight>
                  <a:srgbClr val="FFFF00"/>
                </a:highlight>
              </a:rPr>
              <a:t>(async ({ page }) =&gt; {</a:t>
            </a:r>
            <a:br>
              <a:rPr lang="en-IN" dirty="0">
                <a:highlight>
                  <a:srgbClr val="FFFF00"/>
                </a:highlight>
              </a:rPr>
            </a:br>
            <a:r>
              <a:rPr lang="en-IN" dirty="0">
                <a:highlight>
                  <a:srgbClr val="FFFF00"/>
                </a:highlight>
              </a:rPr>
              <a:t>	</a:t>
            </a:r>
            <a:r>
              <a:rPr lang="en-IN" i="1" dirty="0">
                <a:highlight>
                  <a:srgbClr val="FFFF00"/>
                </a:highlight>
              </a:rPr>
              <a:t>// Go to the starting </a:t>
            </a:r>
            <a:r>
              <a:rPr lang="en-IN" i="1" dirty="0" err="1">
                <a:highlight>
                  <a:srgbClr val="FFFF00"/>
                </a:highlight>
              </a:rPr>
              <a:t>url</a:t>
            </a:r>
            <a:r>
              <a:rPr lang="en-IN" i="1" dirty="0">
                <a:highlight>
                  <a:srgbClr val="FFFF00"/>
                </a:highlight>
              </a:rPr>
              <a:t> before each test.</a:t>
            </a:r>
            <a:br>
              <a:rPr lang="en-IN" dirty="0">
                <a:highlight>
                  <a:srgbClr val="FFFF00"/>
                </a:highlight>
              </a:rPr>
            </a:br>
            <a:r>
              <a:rPr lang="en-IN" dirty="0">
                <a:highlight>
                  <a:srgbClr val="FFFF00"/>
                </a:highlight>
              </a:rPr>
              <a:t>	await </a:t>
            </a:r>
            <a:r>
              <a:rPr lang="en-IN" dirty="0" err="1">
                <a:highlight>
                  <a:srgbClr val="FFFF00"/>
                </a:highlight>
              </a:rPr>
              <a:t>page.goto</a:t>
            </a:r>
            <a:r>
              <a:rPr lang="en-IN" dirty="0">
                <a:highlight>
                  <a:srgbClr val="FFFF00"/>
                </a:highlight>
              </a:rPr>
              <a:t>('https://playwright.dev/');</a:t>
            </a:r>
            <a:br>
              <a:rPr lang="en-IN" dirty="0">
                <a:highlight>
                  <a:srgbClr val="FFFF00"/>
                </a:highlight>
              </a:rPr>
            </a:br>
            <a:r>
              <a:rPr lang="en-IN" dirty="0">
                <a:highlight>
                  <a:srgbClr val="FFFF00"/>
                </a:highlight>
              </a:rPr>
              <a:t>});</a:t>
            </a:r>
            <a:br>
              <a:rPr lang="en-IN" dirty="0">
                <a:highlight>
                  <a:srgbClr val="FFFF00"/>
                </a:highlight>
              </a:rPr>
            </a:br>
            <a:br>
              <a:rPr lang="en-IN" dirty="0">
                <a:highlight>
                  <a:srgbClr val="FFFF00"/>
                </a:highlight>
              </a:rPr>
            </a:br>
            <a:r>
              <a:rPr lang="en-IN" dirty="0">
                <a:highlight>
                  <a:srgbClr val="FFFF00"/>
                </a:highlight>
              </a:rPr>
              <a:t>test('main navigation', async ({ page }) =&gt; {</a:t>
            </a:r>
            <a:br>
              <a:rPr lang="en-IN" dirty="0">
                <a:highlight>
                  <a:srgbClr val="FFFF00"/>
                </a:highlight>
              </a:rPr>
            </a:br>
            <a:r>
              <a:rPr lang="en-IN" dirty="0">
                <a:highlight>
                  <a:srgbClr val="FFFF00"/>
                </a:highlight>
              </a:rPr>
              <a:t>	</a:t>
            </a:r>
            <a:r>
              <a:rPr lang="en-IN" i="1" dirty="0">
                <a:highlight>
                  <a:srgbClr val="FFFF00"/>
                </a:highlight>
              </a:rPr>
              <a:t>// Assertions use the expect API.</a:t>
            </a:r>
            <a:br>
              <a:rPr lang="en-IN" dirty="0">
                <a:highlight>
                  <a:srgbClr val="FFFF00"/>
                </a:highlight>
              </a:rPr>
            </a:br>
            <a:r>
              <a:rPr lang="en-IN" dirty="0">
                <a:highlight>
                  <a:srgbClr val="FFFF00"/>
                </a:highlight>
              </a:rPr>
              <a:t>	await expect(page).</a:t>
            </a:r>
            <a:r>
              <a:rPr lang="en-IN" dirty="0" err="1">
                <a:highlight>
                  <a:srgbClr val="FFFF00"/>
                </a:highlight>
              </a:rPr>
              <a:t>toHaveURL</a:t>
            </a:r>
            <a:r>
              <a:rPr lang="en-IN" dirty="0">
                <a:highlight>
                  <a:srgbClr val="FFFF00"/>
                </a:highlight>
              </a:rPr>
              <a:t>('https://playwright.dev/’);</a:t>
            </a:r>
            <a:br>
              <a:rPr lang="en-IN" dirty="0">
                <a:highlight>
                  <a:srgbClr val="FFFF00"/>
                </a:highlight>
              </a:rPr>
            </a:br>
            <a:r>
              <a:rPr lang="en-IN" dirty="0">
                <a:highlight>
                  <a:srgbClr val="FFFF00"/>
                </a:highlight>
              </a:rPr>
              <a:t>	});</a:t>
            </a:r>
            <a:br>
              <a:rPr lang="en-IN" dirty="0">
                <a:highlight>
                  <a:srgbClr val="FFFF00"/>
                </a:highlight>
              </a:rPr>
            </a:br>
            <a:r>
              <a:rPr lang="en-IN" dirty="0">
                <a:highlight>
                  <a:srgbClr val="FFFF00"/>
                </a:highlight>
              </a:rPr>
              <a:t>});</a:t>
            </a:r>
          </a:p>
        </p:txBody>
      </p:sp>
    </p:spTree>
    <p:extLst>
      <p:ext uri="{BB962C8B-B14F-4D97-AF65-F5344CB8AC3E}">
        <p14:creationId xmlns:p14="http://schemas.microsoft.com/office/powerpoint/2010/main" val="898619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C135-C2C1-4E20-A6CD-BB5B525A5237}"/>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4A856FE1-D434-4355-BBE5-FD83CEFFE371}"/>
              </a:ext>
            </a:extLst>
          </p:cNvPr>
          <p:cNvSpPr>
            <a:spLocks noGrp="1"/>
          </p:cNvSpPr>
          <p:nvPr>
            <p:ph idx="1"/>
          </p:nvPr>
        </p:nvSpPr>
        <p:spPr/>
        <p:txBody>
          <a:bodyPr>
            <a:normAutofit fontScale="85000" lnSpcReduction="10000"/>
          </a:bodyPr>
          <a:lstStyle/>
          <a:p>
            <a:r>
              <a:rPr lang="en-US" dirty="0"/>
              <a:t>Hooks in Playwright are functions that allow you to perform setup and teardown actions before and after test cases or test suites. They provide a way to initialize the test environment, perform common setup tasks, and clean up resources after tests have been executed. Playwright supports several types of hooks:</a:t>
            </a:r>
          </a:p>
          <a:p>
            <a:endParaRPr lang="en-US" dirty="0"/>
          </a:p>
          <a:p>
            <a:r>
              <a:rPr lang="en-US" b="1" dirty="0" err="1"/>
              <a:t>beforeAll</a:t>
            </a:r>
            <a:r>
              <a:rPr lang="en-US" dirty="0"/>
              <a:t>: This hook runs once before all test cases in a test suite. It is typically used for global setup tasks that need to be performed once before any tests are executed.</a:t>
            </a:r>
          </a:p>
          <a:p>
            <a:endParaRPr lang="en-US" dirty="0"/>
          </a:p>
          <a:p>
            <a:r>
              <a:rPr lang="en-US" b="1" dirty="0" err="1"/>
              <a:t>beforeEach</a:t>
            </a:r>
            <a:r>
              <a:rPr lang="en-US" dirty="0"/>
              <a:t>: This hook runs before each individual test case in a test suite. It is commonly used to set up a clean test environment or perform initialization steps specific to each test.</a:t>
            </a:r>
          </a:p>
          <a:p>
            <a:endParaRPr lang="en-US" dirty="0"/>
          </a:p>
          <a:p>
            <a:endParaRPr lang="en-IN" dirty="0"/>
          </a:p>
        </p:txBody>
      </p:sp>
    </p:spTree>
    <p:extLst>
      <p:ext uri="{BB962C8B-B14F-4D97-AF65-F5344CB8AC3E}">
        <p14:creationId xmlns:p14="http://schemas.microsoft.com/office/powerpoint/2010/main" val="2284747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18-5A31-4A0B-BEE4-A10989C1FFB6}"/>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B42F9EC8-9802-4200-9309-7AD3C833DA65}"/>
              </a:ext>
            </a:extLst>
          </p:cNvPr>
          <p:cNvSpPr>
            <a:spLocks noGrp="1"/>
          </p:cNvSpPr>
          <p:nvPr>
            <p:ph idx="1"/>
          </p:nvPr>
        </p:nvSpPr>
        <p:spPr/>
        <p:txBody>
          <a:bodyPr/>
          <a:lstStyle/>
          <a:p>
            <a:r>
              <a:rPr lang="en-US" b="1" dirty="0" err="1"/>
              <a:t>afterEach</a:t>
            </a:r>
            <a:r>
              <a:rPr lang="en-US" dirty="0"/>
              <a:t>: This hook runs after each individual test case in a test suite. It is used to clean up resources or perform teardown actions that are needed after each test.</a:t>
            </a:r>
          </a:p>
          <a:p>
            <a:endParaRPr lang="en-US" dirty="0"/>
          </a:p>
          <a:p>
            <a:r>
              <a:rPr lang="en-US" b="1" dirty="0" err="1"/>
              <a:t>afterAll</a:t>
            </a:r>
            <a:r>
              <a:rPr lang="en-US" dirty="0"/>
              <a:t>: This hook runs once after all test cases in a test suite have been executed. It is used for global teardown tasks or cleanup actions that need to be performed once after all tests have finished.</a:t>
            </a:r>
            <a:endParaRPr lang="en-IN" dirty="0"/>
          </a:p>
        </p:txBody>
      </p:sp>
    </p:spTree>
    <p:extLst>
      <p:ext uri="{BB962C8B-B14F-4D97-AF65-F5344CB8AC3E}">
        <p14:creationId xmlns:p14="http://schemas.microsoft.com/office/powerpoint/2010/main" val="1652147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t>Question</a:t>
            </a:r>
            <a:r>
              <a:rPr lang="en-US" dirty="0"/>
              <a:t>: What is the purpose of the </a:t>
            </a:r>
            <a:r>
              <a:rPr lang="en-US" b="1" u="sng" dirty="0" err="1"/>
              <a:t>page.goto</a:t>
            </a:r>
            <a:r>
              <a:rPr lang="en-US" dirty="0"/>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Tree>
    <p:extLst>
      <p:ext uri="{BB962C8B-B14F-4D97-AF65-F5344CB8AC3E}">
        <p14:creationId xmlns:p14="http://schemas.microsoft.com/office/powerpoint/2010/main" val="517495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t>Question</a:t>
            </a:r>
            <a:r>
              <a:rPr lang="en-US" dirty="0"/>
              <a:t>: How do you make assertions about the behavior of your application in a Playwright test script?</a:t>
            </a:r>
          </a:p>
          <a:p>
            <a:pPr marL="0" indent="0">
              <a:buNone/>
            </a:pPr>
            <a:endParaRPr lang="en-US" dirty="0"/>
          </a:p>
          <a:p>
            <a:r>
              <a:rPr lang="en-US" b="1" u="sng" dirty="0"/>
              <a:t>Answer</a:t>
            </a:r>
            <a:r>
              <a:rPr lang="en-US" dirty="0"/>
              <a:t>: Assertions are made using the expect function, which compares actual values to expected values and throws an error if they do not match.</a:t>
            </a:r>
            <a:endParaRPr lang="en-IN" dirty="0"/>
          </a:p>
        </p:txBody>
      </p:sp>
    </p:spTree>
    <p:extLst>
      <p:ext uri="{BB962C8B-B14F-4D97-AF65-F5344CB8AC3E}">
        <p14:creationId xmlns:p14="http://schemas.microsoft.com/office/powerpoint/2010/main" val="700093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t>Question</a:t>
            </a:r>
            <a:r>
              <a:rPr lang="en-US" dirty="0"/>
              <a:t>: What is the purpose of the </a:t>
            </a:r>
            <a:r>
              <a:rPr lang="en-US" dirty="0" err="1"/>
              <a:t>beforeEach</a:t>
            </a:r>
            <a:r>
              <a:rPr lang="en-US" dirty="0"/>
              <a:t> and </a:t>
            </a:r>
            <a:r>
              <a:rPr lang="en-US" dirty="0" err="1"/>
              <a:t>afterEach</a:t>
            </a:r>
            <a:r>
              <a:rPr lang="en-US" dirty="0"/>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Tree>
    <p:extLst>
      <p:ext uri="{BB962C8B-B14F-4D97-AF65-F5344CB8AC3E}">
        <p14:creationId xmlns:p14="http://schemas.microsoft.com/office/powerpoint/2010/main" val="114223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lstStyle/>
          <a:p>
            <a:r>
              <a:rPr lang="en-US" dirty="0"/>
              <a:t>Install Playwright and related tools i.e. Node, </a:t>
            </a:r>
            <a:r>
              <a:rPr lang="en-US" dirty="0" err="1"/>
              <a:t>npm</a:t>
            </a:r>
            <a:r>
              <a:rPr lang="en-US" dirty="0"/>
              <a:t>, </a:t>
            </a:r>
            <a:r>
              <a:rPr lang="en-US" dirty="0" err="1"/>
              <a:t>vscode</a:t>
            </a:r>
            <a:r>
              <a:rPr lang="en-US" dirty="0"/>
              <a:t> editors </a:t>
            </a:r>
            <a:r>
              <a:rPr lang="en-US" dirty="0" err="1"/>
              <a:t>etc</a:t>
            </a:r>
            <a:endParaRPr lang="en-US" dirty="0"/>
          </a:p>
          <a:p>
            <a:r>
              <a:rPr lang="en-US" dirty="0"/>
              <a:t>Theoretical explanation of the concepts</a:t>
            </a:r>
          </a:p>
          <a:p>
            <a:r>
              <a:rPr lang="en-US" dirty="0"/>
              <a:t>Running the tests</a:t>
            </a:r>
          </a:p>
          <a:p>
            <a:r>
              <a:rPr lang="en-US" dirty="0"/>
              <a:t>Using tags to run specific test cases only </a:t>
            </a:r>
          </a:p>
          <a:p>
            <a:r>
              <a:rPr lang="en-US" dirty="0"/>
              <a:t>Running tests in all browsers </a:t>
            </a:r>
          </a:p>
          <a:p>
            <a:r>
              <a:rPr lang="en-US" dirty="0"/>
              <a:t>Running tests in selected browsers i.e. only on chrome</a:t>
            </a:r>
          </a:p>
          <a:p>
            <a:endParaRPr lang="en-IN" dirty="0"/>
          </a:p>
        </p:txBody>
      </p:sp>
    </p:spTree>
    <p:extLst>
      <p:ext uri="{BB962C8B-B14F-4D97-AF65-F5344CB8AC3E}">
        <p14:creationId xmlns:p14="http://schemas.microsoft.com/office/powerpoint/2010/main" val="976521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DE8A-FA5C-4E27-B783-F8126DB1DDC6}"/>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59CC0C1-534C-4A4C-A45E-CC19ED52BB61}"/>
              </a:ext>
            </a:extLst>
          </p:cNvPr>
          <p:cNvSpPr>
            <a:spLocks noGrp="1"/>
          </p:cNvSpPr>
          <p:nvPr>
            <p:ph idx="1"/>
          </p:nvPr>
        </p:nvSpPr>
        <p:spPr/>
        <p:txBody>
          <a:bodyPr/>
          <a:lstStyle/>
          <a:p>
            <a:r>
              <a:rPr lang="en-US" b="1" u="sng" dirty="0"/>
              <a:t>Question</a:t>
            </a:r>
            <a:r>
              <a:rPr lang="en-US" dirty="0"/>
              <a:t>: How can you configure the test environment, such as browser settings and viewport size, in a Playwright test script?</a:t>
            </a:r>
          </a:p>
          <a:p>
            <a:pPr marL="0" indent="0">
              <a:buNone/>
            </a:pPr>
            <a:endParaRPr lang="en-US" dirty="0"/>
          </a:p>
          <a:p>
            <a:r>
              <a:rPr lang="en-US" b="1" u="sng" dirty="0"/>
              <a:t>Answer</a:t>
            </a:r>
            <a:r>
              <a:rPr lang="en-US" dirty="0"/>
              <a:t>: You can configure the test environment using the use function, which accepts an object containing various configuration options such as device emulation, locale, geolocation, etc.</a:t>
            </a:r>
            <a:endParaRPr lang="en-IN" dirty="0"/>
          </a:p>
        </p:txBody>
      </p:sp>
    </p:spTree>
    <p:extLst>
      <p:ext uri="{BB962C8B-B14F-4D97-AF65-F5344CB8AC3E}">
        <p14:creationId xmlns:p14="http://schemas.microsoft.com/office/powerpoint/2010/main" val="3418116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t>Question</a:t>
            </a:r>
            <a:r>
              <a:rPr lang="en-US" dirty="0"/>
              <a:t>: How do you execute a Playwright test script using the Playwright CLI?</a:t>
            </a:r>
          </a:p>
          <a:p>
            <a:pPr marL="0" indent="0">
              <a:buNone/>
            </a:pPr>
            <a:endParaRPr lang="en-US" dirty="0"/>
          </a:p>
          <a:p>
            <a:r>
              <a:rPr lang="en-US" b="1" u="sng" dirty="0"/>
              <a:t>Answer</a:t>
            </a:r>
            <a:r>
              <a:rPr lang="en-US" dirty="0"/>
              <a:t>: You can execute a Playwright test script using the </a:t>
            </a:r>
            <a:r>
              <a:rPr lang="en-US" dirty="0" err="1"/>
              <a:t>npx</a:t>
            </a:r>
            <a:r>
              <a:rPr lang="en-US" dirty="0"/>
              <a:t> playwright test command in the terminal.</a:t>
            </a:r>
            <a:endParaRPr lang="en-IN" dirty="0"/>
          </a:p>
        </p:txBody>
      </p:sp>
    </p:spTree>
    <p:extLst>
      <p:ext uri="{BB962C8B-B14F-4D97-AF65-F5344CB8AC3E}">
        <p14:creationId xmlns:p14="http://schemas.microsoft.com/office/powerpoint/2010/main" val="360821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E0E1-8E44-43FC-A5E3-3C369AC92A19}"/>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1A61449D-EEE4-4FEF-8A84-98472164DEE5}"/>
              </a:ext>
            </a:extLst>
          </p:cNvPr>
          <p:cNvSpPr>
            <a:spLocks noGrp="1"/>
          </p:cNvSpPr>
          <p:nvPr>
            <p:ph idx="1"/>
          </p:nvPr>
        </p:nvSpPr>
        <p:spPr/>
        <p:txBody>
          <a:bodyPr/>
          <a:lstStyle/>
          <a:p>
            <a:r>
              <a:rPr lang="en-US" b="1" u="sng" dirty="0"/>
              <a:t>Question</a:t>
            </a:r>
            <a:r>
              <a:rPr lang="en-US" dirty="0"/>
              <a:t>: How do you review the results of a Playwright test execution?</a:t>
            </a:r>
          </a:p>
          <a:p>
            <a:pPr marL="0" indent="0">
              <a:buNone/>
            </a:pPr>
            <a:endParaRPr lang="en-US" dirty="0"/>
          </a:p>
          <a:p>
            <a:r>
              <a:rPr lang="en-US" b="1" u="sng" dirty="0"/>
              <a:t>Answer</a:t>
            </a:r>
            <a:r>
              <a:rPr lang="en-US" dirty="0"/>
              <a:t>: After running the test script, you can review the test results and any error messages or failed assertions in the terminal output or generated test report.</a:t>
            </a:r>
            <a:endParaRPr lang="en-IN" dirty="0"/>
          </a:p>
        </p:txBody>
      </p:sp>
    </p:spTree>
    <p:extLst>
      <p:ext uri="{BB962C8B-B14F-4D97-AF65-F5344CB8AC3E}">
        <p14:creationId xmlns:p14="http://schemas.microsoft.com/office/powerpoint/2010/main" val="39997811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51A-B140-41A7-B51D-9C892CE8665A}"/>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DB5FE645-E3C9-4E01-BE8E-7AFDB73A50AA}"/>
              </a:ext>
            </a:extLst>
          </p:cNvPr>
          <p:cNvSpPr>
            <a:spLocks noGrp="1"/>
          </p:cNvSpPr>
          <p:nvPr>
            <p:ph idx="1"/>
          </p:nvPr>
        </p:nvSpPr>
        <p:spPr/>
        <p:txBody>
          <a:bodyPr>
            <a:normAutofit fontScale="70000" lnSpcReduction="20000"/>
          </a:bodyPr>
          <a:lstStyle/>
          <a:p>
            <a:r>
              <a:rPr lang="en-US" dirty="0"/>
              <a:t>The Playwright API provides a comprehensive set of functionalities for automating browser interactions. Here's an overview of some key features:</a:t>
            </a:r>
          </a:p>
          <a:p>
            <a:endParaRPr lang="en-US" dirty="0"/>
          </a:p>
          <a:p>
            <a:r>
              <a:rPr lang="en-US" dirty="0"/>
              <a:t>Browser Management: Playwright allows you to launch and manage browser instances programmatically. You can control various browser options such as headless mode, viewport size, user agent, and more.</a:t>
            </a:r>
          </a:p>
          <a:p>
            <a:endParaRPr lang="en-US" dirty="0"/>
          </a:p>
          <a:p>
            <a:r>
              <a:rPr lang="en-US" dirty="0"/>
              <a:t>Page Navigation: With Playwright, you can navigate through web pages by loading URLs, clicking on links, filling out forms, and interacting with various elements such as buttons, inputs, and dropdowns.</a:t>
            </a:r>
          </a:p>
          <a:p>
            <a:endParaRPr lang="en-US" dirty="0"/>
          </a:p>
          <a:p>
            <a:r>
              <a:rPr lang="en-US" dirty="0"/>
              <a:t>Element Selection and Interaction: Playwright provides methods to locate and interact with HTML elements on the page. You can find elements by CSS selectors, XPath expressions, or using other attributes. Once located, you can interact with elements by clicking, typing text, hovering, or performing other actions.</a:t>
            </a:r>
          </a:p>
          <a:p>
            <a:endParaRPr lang="en-US" dirty="0"/>
          </a:p>
          <a:p>
            <a:endParaRPr lang="en-IN" dirty="0"/>
          </a:p>
        </p:txBody>
      </p:sp>
    </p:spTree>
    <p:extLst>
      <p:ext uri="{BB962C8B-B14F-4D97-AF65-F5344CB8AC3E}">
        <p14:creationId xmlns:p14="http://schemas.microsoft.com/office/powerpoint/2010/main" val="750362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5246-D73C-462D-80F7-DFD2BBAE4497}"/>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9ACFCD66-AF4C-402C-9134-9A9A42475022}"/>
              </a:ext>
            </a:extLst>
          </p:cNvPr>
          <p:cNvSpPr>
            <a:spLocks noGrp="1"/>
          </p:cNvSpPr>
          <p:nvPr>
            <p:ph idx="1"/>
          </p:nvPr>
        </p:nvSpPr>
        <p:spPr/>
        <p:txBody>
          <a:bodyPr>
            <a:normAutofit fontScale="62500" lnSpcReduction="20000"/>
          </a:bodyPr>
          <a:lstStyle/>
          <a:p>
            <a:r>
              <a:rPr lang="en-US" dirty="0"/>
              <a:t>Keyboard and Mouse Actions: Playwright allows you to simulate keyboard and mouse actions, such as typing text, pressing keys, moving the mouse cursor, and performing drag-and-drop operations.</a:t>
            </a:r>
          </a:p>
          <a:p>
            <a:endParaRPr lang="en-US" dirty="0"/>
          </a:p>
          <a:p>
            <a:r>
              <a:rPr lang="en-US" dirty="0"/>
              <a:t>Assertions and Expectations: Playwright includes built-in assertion methods for verifying the state of the web page during test execution. You can check element visibility, text content, attribute values, and more to ensure that your application behaves as expected.</a:t>
            </a:r>
          </a:p>
          <a:p>
            <a:endParaRPr lang="en-US" dirty="0"/>
          </a:p>
          <a:p>
            <a:r>
              <a:rPr lang="en-US" dirty="0"/>
              <a:t>Intercepting Network Requests: Playwright enables you to intercept and modify network requests and responses. This feature is useful for testing applications that rely on APIs or backend services, allowing you to mock responses, simulate network conditions, or capture network activity for analysis.</a:t>
            </a:r>
          </a:p>
          <a:p>
            <a:endParaRPr lang="en-US" dirty="0"/>
          </a:p>
          <a:p>
            <a:r>
              <a:rPr lang="en-US" dirty="0"/>
              <a:t>Browser Contexts and Cookies: Playwright supports multiple browser contexts, allowing you to isolate cookies, caches, and other browser state between different test scenarios. This feature is helpful for testing user authentication, session management, and other scenarios where maintaining separate browser contexts is necessary.</a:t>
            </a:r>
          </a:p>
        </p:txBody>
      </p:sp>
    </p:spTree>
    <p:extLst>
      <p:ext uri="{BB962C8B-B14F-4D97-AF65-F5344CB8AC3E}">
        <p14:creationId xmlns:p14="http://schemas.microsoft.com/office/powerpoint/2010/main" val="5878260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550-9606-40C5-8EB9-797D2E9F6230}"/>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8D182E94-5B75-40C4-A5BE-D42B3B1C47DB}"/>
              </a:ext>
            </a:extLst>
          </p:cNvPr>
          <p:cNvSpPr>
            <a:spLocks noGrp="1"/>
          </p:cNvSpPr>
          <p:nvPr>
            <p:ph idx="1"/>
          </p:nvPr>
        </p:nvSpPr>
        <p:spPr/>
        <p:txBody>
          <a:bodyPr>
            <a:normAutofit fontScale="70000" lnSpcReduction="20000"/>
          </a:bodyPr>
          <a:lstStyle/>
          <a:p>
            <a:endParaRPr lang="en-US" dirty="0"/>
          </a:p>
          <a:p>
            <a:r>
              <a:rPr lang="en-US" dirty="0"/>
              <a:t>Screenshots and Videos: Playwright provides APIs for capturing screenshots and recording videos of test executions. You can use these features to create visual documentation, debug failing tests, or share test results with stakeholders.</a:t>
            </a:r>
          </a:p>
          <a:p>
            <a:endParaRPr lang="en-US" dirty="0"/>
          </a:p>
          <a:p>
            <a:r>
              <a:rPr lang="en-US" dirty="0"/>
              <a:t>Error Handling and Debugging: Playwright offers robust error handling mechanisms and debugging tools to help you diagnose and troubleshoot issues in your test scripts. You can log messages, handle exceptions, and inspect browser console output to identify problems and optimize test performance.</a:t>
            </a:r>
          </a:p>
          <a:p>
            <a:endParaRPr lang="en-US" dirty="0"/>
          </a:p>
          <a:p>
            <a:r>
              <a:rPr lang="en-US" dirty="0"/>
              <a:t>Integration with Testing Frameworks: Playwright integrates seamlessly with popular testing frameworks such as Jest, Mocha, and Jasmine. You can write and execute Playwright tests within your existing test suites, leveraging the features and capabilities of your preferred testing framework.</a:t>
            </a:r>
            <a:endParaRPr lang="en-IN" dirty="0"/>
          </a:p>
          <a:p>
            <a:endParaRPr lang="en-IN" dirty="0"/>
          </a:p>
        </p:txBody>
      </p:sp>
    </p:spTree>
    <p:extLst>
      <p:ext uri="{BB962C8B-B14F-4D97-AF65-F5344CB8AC3E}">
        <p14:creationId xmlns:p14="http://schemas.microsoft.com/office/powerpoint/2010/main" val="9319694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8B75-998A-4E0D-A806-899904AAD2A0}"/>
              </a:ext>
            </a:extLst>
          </p:cNvPr>
          <p:cNvSpPr>
            <a:spLocks noGrp="1"/>
          </p:cNvSpPr>
          <p:nvPr>
            <p:ph type="title"/>
          </p:nvPr>
        </p:nvSpPr>
        <p:spPr/>
        <p:txBody>
          <a:bodyPr/>
          <a:lstStyle/>
          <a:p>
            <a:r>
              <a:rPr lang="en-US" dirty="0"/>
              <a:t>Browser Context</a:t>
            </a:r>
            <a:endParaRPr lang="en-IN" dirty="0"/>
          </a:p>
        </p:txBody>
      </p:sp>
      <p:sp>
        <p:nvSpPr>
          <p:cNvPr id="3" name="Content Placeholder 2">
            <a:extLst>
              <a:ext uri="{FF2B5EF4-FFF2-40B4-BE49-F238E27FC236}">
                <a16:creationId xmlns:a16="http://schemas.microsoft.com/office/drawing/2014/main" id="{81B896F5-1A3C-46C7-9CA3-66142DB0CBB8}"/>
              </a:ext>
            </a:extLst>
          </p:cNvPr>
          <p:cNvSpPr>
            <a:spLocks noGrp="1"/>
          </p:cNvSpPr>
          <p:nvPr>
            <p:ph idx="1"/>
          </p:nvPr>
        </p:nvSpPr>
        <p:spPr/>
        <p:txBody>
          <a:bodyPr>
            <a:normAutofit/>
          </a:bodyPr>
          <a:lstStyle/>
          <a:p>
            <a:r>
              <a:rPr lang="en-US" dirty="0"/>
              <a:t>A browser context represents an isolated browsing session within a browser instance.</a:t>
            </a:r>
          </a:p>
          <a:p>
            <a:r>
              <a:rPr lang="en-US" dirty="0"/>
              <a:t>Each browser context has its own set of cookies, local storage, caches, and other browser state.</a:t>
            </a:r>
          </a:p>
          <a:p>
            <a:r>
              <a:rPr lang="en-US" dirty="0"/>
              <a:t>Browser contexts are useful for simulating different user scenarios or testing authentication mechanisms.</a:t>
            </a:r>
          </a:p>
          <a:p>
            <a:r>
              <a:rPr lang="en-US" dirty="0"/>
              <a:t>You can create multiple browser contexts within a single browser instance to run parallel tests or handle different user sessions separately.</a:t>
            </a:r>
          </a:p>
          <a:p>
            <a:endParaRPr lang="en-IN" dirty="0"/>
          </a:p>
        </p:txBody>
      </p:sp>
    </p:spTree>
    <p:extLst>
      <p:ext uri="{BB962C8B-B14F-4D97-AF65-F5344CB8AC3E}">
        <p14:creationId xmlns:p14="http://schemas.microsoft.com/office/powerpoint/2010/main" val="13215958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F65-747E-462C-802D-7507FBF780DB}"/>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03838F5D-1D9B-49EC-8810-CA5DA004DF00}"/>
              </a:ext>
            </a:extLst>
          </p:cNvPr>
          <p:cNvSpPr>
            <a:spLocks noGrp="1"/>
          </p:cNvSpPr>
          <p:nvPr>
            <p:ph idx="1"/>
          </p:nvPr>
        </p:nvSpPr>
        <p:spPr/>
        <p:txBody>
          <a:bodyPr/>
          <a:lstStyle/>
          <a:p>
            <a:r>
              <a:rPr lang="en-US" dirty="0"/>
              <a:t>A page is a single tab or window within a browser context that displays a web page.</a:t>
            </a:r>
          </a:p>
          <a:p>
            <a:r>
              <a:rPr lang="en-US" dirty="0"/>
              <a:t>You can interact with pages to navigate to URLs, interact with elements, and perform various actions.</a:t>
            </a:r>
          </a:p>
          <a:p>
            <a:r>
              <a:rPr lang="en-US" dirty="0"/>
              <a:t>Pages expose methods for interacting with the DOM, including clicking elements, typing text, and evaluating JavaScript expressions.</a:t>
            </a:r>
          </a:p>
          <a:p>
            <a:r>
              <a:rPr lang="en-US" dirty="0"/>
              <a:t>Playwright provides APIs for creating, closing, and managing pages within browser contexts dynamically.</a:t>
            </a:r>
          </a:p>
          <a:p>
            <a:endParaRPr lang="en-IN" dirty="0"/>
          </a:p>
        </p:txBody>
      </p:sp>
    </p:spTree>
    <p:extLst>
      <p:ext uri="{BB962C8B-B14F-4D97-AF65-F5344CB8AC3E}">
        <p14:creationId xmlns:p14="http://schemas.microsoft.com/office/powerpoint/2010/main" val="19357011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5DE-2B1A-4E21-8663-E4914C3002FA}"/>
              </a:ext>
            </a:extLst>
          </p:cNvPr>
          <p:cNvSpPr>
            <a:spLocks noGrp="1"/>
          </p:cNvSpPr>
          <p:nvPr>
            <p:ph type="title"/>
          </p:nvPr>
        </p:nvSpPr>
        <p:spPr/>
        <p:txBody>
          <a:bodyPr/>
          <a:lstStyle/>
          <a:p>
            <a:r>
              <a:rPr lang="en-US" dirty="0"/>
              <a:t>Elements</a:t>
            </a:r>
            <a:endParaRPr lang="en-IN" dirty="0"/>
          </a:p>
        </p:txBody>
      </p:sp>
      <p:sp>
        <p:nvSpPr>
          <p:cNvPr id="3" name="Content Placeholder 2">
            <a:extLst>
              <a:ext uri="{FF2B5EF4-FFF2-40B4-BE49-F238E27FC236}">
                <a16:creationId xmlns:a16="http://schemas.microsoft.com/office/drawing/2014/main" id="{9F4E24C7-000D-4A37-8E8C-A0E2876FA79B}"/>
              </a:ext>
            </a:extLst>
          </p:cNvPr>
          <p:cNvSpPr>
            <a:spLocks noGrp="1"/>
          </p:cNvSpPr>
          <p:nvPr>
            <p:ph idx="1"/>
          </p:nvPr>
        </p:nvSpPr>
        <p:spPr/>
        <p:txBody>
          <a:bodyPr/>
          <a:lstStyle/>
          <a:p>
            <a:r>
              <a:rPr lang="en-US" dirty="0"/>
              <a:t>Elements represent individual HTML elements on a web page, such as buttons, inputs, or </a:t>
            </a:r>
            <a:r>
              <a:rPr lang="en-US" dirty="0" err="1"/>
              <a:t>divs.</a:t>
            </a:r>
            <a:endParaRPr lang="en-US" dirty="0"/>
          </a:p>
          <a:p>
            <a:r>
              <a:rPr lang="en-US" dirty="0"/>
              <a:t>You can locate elements using CSS selectors, XPath expressions, or other attributes.</a:t>
            </a:r>
          </a:p>
          <a:p>
            <a:r>
              <a:rPr lang="en-US" dirty="0"/>
              <a:t>Once located, elements provide methods for interacting with them, such as clicking, typing text, or retrieving attribute values.</a:t>
            </a:r>
          </a:p>
          <a:p>
            <a:r>
              <a:rPr lang="en-US" dirty="0"/>
              <a:t>Elements can be nested within each other, forming a hierarchical structure that reflects the HTML document's DOM tree.</a:t>
            </a:r>
          </a:p>
          <a:p>
            <a:endParaRPr lang="en-IN" dirty="0"/>
          </a:p>
        </p:txBody>
      </p:sp>
    </p:spTree>
    <p:extLst>
      <p:ext uri="{BB962C8B-B14F-4D97-AF65-F5344CB8AC3E}">
        <p14:creationId xmlns:p14="http://schemas.microsoft.com/office/powerpoint/2010/main" val="40871722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DDD-ECCD-4323-8B1D-2BAD4A9D75DC}"/>
              </a:ext>
            </a:extLst>
          </p:cNvPr>
          <p:cNvSpPr>
            <a:spLocks noGrp="1"/>
          </p:cNvSpPr>
          <p:nvPr>
            <p:ph type="title"/>
          </p:nvPr>
        </p:nvSpPr>
        <p:spPr/>
        <p:txBody>
          <a:bodyPr/>
          <a:lstStyle/>
          <a:p>
            <a:r>
              <a:rPr lang="en-US" dirty="0"/>
              <a:t>Navigation Methods:</a:t>
            </a:r>
            <a:br>
              <a:rPr lang="en-US" dirty="0"/>
            </a:br>
            <a:endParaRPr lang="en-IN" dirty="0"/>
          </a:p>
        </p:txBody>
      </p:sp>
      <p:sp>
        <p:nvSpPr>
          <p:cNvPr id="3" name="Content Placeholder 2">
            <a:extLst>
              <a:ext uri="{FF2B5EF4-FFF2-40B4-BE49-F238E27FC236}">
                <a16:creationId xmlns:a16="http://schemas.microsoft.com/office/drawing/2014/main" id="{EDC1152A-B985-4355-866F-3F4B4AAF8C2D}"/>
              </a:ext>
            </a:extLst>
          </p:cNvPr>
          <p:cNvSpPr>
            <a:spLocks noGrp="1"/>
          </p:cNvSpPr>
          <p:nvPr>
            <p:ph idx="1"/>
          </p:nvPr>
        </p:nvSpPr>
        <p:spPr/>
        <p:txBody>
          <a:bodyPr>
            <a:normAutofit fontScale="92500" lnSpcReduction="10000"/>
          </a:bodyPr>
          <a:lstStyle/>
          <a:p>
            <a:r>
              <a:rPr lang="en-US" dirty="0"/>
              <a:t>Playwright provides several methods for navigating between pages:</a:t>
            </a:r>
          </a:p>
          <a:p>
            <a:r>
              <a:rPr lang="en-US" dirty="0" err="1"/>
              <a:t>page.goto</a:t>
            </a:r>
            <a:r>
              <a:rPr lang="en-US" dirty="0"/>
              <a:t>(</a:t>
            </a:r>
            <a:r>
              <a:rPr lang="en-US" dirty="0" err="1"/>
              <a:t>url</a:t>
            </a:r>
            <a:r>
              <a:rPr lang="en-US" dirty="0"/>
              <a:t>[, options]): Navigates to the specified URL. You can optionally provide navigation options such as timeout, </a:t>
            </a:r>
            <a:r>
              <a:rPr lang="en-US" dirty="0" err="1"/>
              <a:t>waitUntil</a:t>
            </a:r>
            <a:r>
              <a:rPr lang="en-US" dirty="0"/>
              <a:t>, and </a:t>
            </a:r>
            <a:r>
              <a:rPr lang="en-US" dirty="0" err="1"/>
              <a:t>referer</a:t>
            </a:r>
            <a:r>
              <a:rPr lang="en-US" dirty="0"/>
              <a:t>.</a:t>
            </a:r>
          </a:p>
          <a:p>
            <a:r>
              <a:rPr lang="en-US" dirty="0" err="1"/>
              <a:t>page.goBack</a:t>
            </a:r>
            <a:r>
              <a:rPr lang="en-US" dirty="0"/>
              <a:t>([options]): Navigates to the previous page in the browser history.</a:t>
            </a:r>
          </a:p>
          <a:p>
            <a:r>
              <a:rPr lang="en-US" dirty="0" err="1"/>
              <a:t>page.goForward</a:t>
            </a:r>
            <a:r>
              <a:rPr lang="en-US" dirty="0"/>
              <a:t>([options]): Navigates to the next page in the browser history.</a:t>
            </a:r>
          </a:p>
          <a:p>
            <a:r>
              <a:rPr lang="en-US" dirty="0" err="1"/>
              <a:t>page.reload</a:t>
            </a:r>
            <a:r>
              <a:rPr lang="en-US" dirty="0"/>
              <a:t>([options]): Reloads the current page.</a:t>
            </a:r>
          </a:p>
          <a:p>
            <a:r>
              <a:rPr lang="en-US" dirty="0" err="1"/>
              <a:t>page.waitForNavigation</a:t>
            </a:r>
            <a:r>
              <a:rPr lang="en-US" dirty="0"/>
              <a:t>([options]): Waits for a navigation event to complete before continuing with the test.</a:t>
            </a:r>
            <a:endParaRPr lang="en-IN" dirty="0"/>
          </a:p>
        </p:txBody>
      </p:sp>
    </p:spTree>
    <p:extLst>
      <p:ext uri="{BB962C8B-B14F-4D97-AF65-F5344CB8AC3E}">
        <p14:creationId xmlns:p14="http://schemas.microsoft.com/office/powerpoint/2010/main" val="185636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noAutofit/>
          </a:bodyPr>
          <a:lstStyle/>
          <a:p>
            <a:r>
              <a:rPr lang="en-US" sz="2800" dirty="0"/>
              <a:t>Running whole test file </a:t>
            </a:r>
          </a:p>
          <a:p>
            <a:r>
              <a:rPr lang="en-US" sz="2800" dirty="0"/>
              <a:t>Running playwright in </a:t>
            </a:r>
            <a:r>
              <a:rPr lang="en-US" sz="2800" dirty="0" err="1"/>
              <a:t>ui</a:t>
            </a:r>
            <a:r>
              <a:rPr lang="en-US" sz="2800" dirty="0"/>
              <a:t> mode </a:t>
            </a:r>
          </a:p>
          <a:p>
            <a:r>
              <a:rPr lang="en-US" sz="2800" dirty="0"/>
              <a:t>Running playwright in headed and headless mode (with and without browser)</a:t>
            </a:r>
          </a:p>
          <a:p>
            <a:r>
              <a:rPr lang="en-US" sz="2800" dirty="0"/>
              <a:t>Running playwright in different viewport like mobile OR IPAD </a:t>
            </a:r>
            <a:r>
              <a:rPr lang="en-US" sz="2800" dirty="0" err="1"/>
              <a:t>etc</a:t>
            </a:r>
            <a:endParaRPr lang="en-US" sz="2800" dirty="0"/>
          </a:p>
        </p:txBody>
      </p:sp>
    </p:spTree>
    <p:extLst>
      <p:ext uri="{BB962C8B-B14F-4D97-AF65-F5344CB8AC3E}">
        <p14:creationId xmlns:p14="http://schemas.microsoft.com/office/powerpoint/2010/main" val="20920143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CF01-84B1-4870-8B53-0BAA8F4C0283}"/>
              </a:ext>
            </a:extLst>
          </p:cNvPr>
          <p:cNvSpPr>
            <a:spLocks noGrp="1"/>
          </p:cNvSpPr>
          <p:nvPr>
            <p:ph type="title"/>
          </p:nvPr>
        </p:nvSpPr>
        <p:spPr/>
        <p:txBody>
          <a:bodyPr/>
          <a:lstStyle/>
          <a:p>
            <a:r>
              <a:rPr lang="en-US" dirty="0"/>
              <a:t>Navigation Events</a:t>
            </a:r>
            <a:endParaRPr lang="en-IN" dirty="0"/>
          </a:p>
        </p:txBody>
      </p:sp>
      <p:sp>
        <p:nvSpPr>
          <p:cNvPr id="3" name="Content Placeholder 2">
            <a:extLst>
              <a:ext uri="{FF2B5EF4-FFF2-40B4-BE49-F238E27FC236}">
                <a16:creationId xmlns:a16="http://schemas.microsoft.com/office/drawing/2014/main" id="{FFBE66E8-48F6-4FFF-A4EE-B9B9AB89A7B6}"/>
              </a:ext>
            </a:extLst>
          </p:cNvPr>
          <p:cNvSpPr>
            <a:spLocks noGrp="1"/>
          </p:cNvSpPr>
          <p:nvPr>
            <p:ph idx="1"/>
          </p:nvPr>
        </p:nvSpPr>
        <p:spPr/>
        <p:txBody>
          <a:bodyPr>
            <a:normAutofit lnSpcReduction="10000"/>
          </a:bodyPr>
          <a:lstStyle/>
          <a:p>
            <a:r>
              <a:rPr lang="en-US" dirty="0"/>
              <a:t>Playwright emits various navigation-related events that you can listen for and handle in your tests:</a:t>
            </a:r>
          </a:p>
          <a:p>
            <a:r>
              <a:rPr lang="en-US" dirty="0" err="1"/>
              <a:t>page.on</a:t>
            </a:r>
            <a:r>
              <a:rPr lang="en-US" dirty="0"/>
              <a:t>('navigation', handler): Fired when the page navigates to a new URL.</a:t>
            </a:r>
          </a:p>
          <a:p>
            <a:r>
              <a:rPr lang="en-US" dirty="0" err="1"/>
              <a:t>page.on</a:t>
            </a:r>
            <a:r>
              <a:rPr lang="en-US" dirty="0"/>
              <a:t>('load', handler): Fired when the page's load event is triggered, indicating that all resources have finished loading.</a:t>
            </a:r>
          </a:p>
          <a:p>
            <a:r>
              <a:rPr lang="en-US" dirty="0" err="1"/>
              <a:t>page.on</a:t>
            </a:r>
            <a:r>
              <a:rPr lang="en-US" dirty="0"/>
              <a:t>('</a:t>
            </a:r>
            <a:r>
              <a:rPr lang="en-US" dirty="0" err="1"/>
              <a:t>domcontentloaded</a:t>
            </a:r>
            <a:r>
              <a:rPr lang="en-US" dirty="0"/>
              <a:t>', handler): Fired when the DOM content of the page is fully loaded, but not necessarily all resources like images or scripts.</a:t>
            </a:r>
          </a:p>
          <a:p>
            <a:r>
              <a:rPr lang="en-US" dirty="0" err="1"/>
              <a:t>page.on</a:t>
            </a:r>
            <a:r>
              <a:rPr lang="en-US" dirty="0"/>
              <a:t>('</a:t>
            </a:r>
            <a:r>
              <a:rPr lang="en-US" dirty="0" err="1"/>
              <a:t>frameattached</a:t>
            </a:r>
            <a:r>
              <a:rPr lang="en-US" dirty="0"/>
              <a:t>', handler): Fired when a new frame is attached to the page.</a:t>
            </a:r>
            <a:endParaRPr lang="en-IN" dirty="0"/>
          </a:p>
        </p:txBody>
      </p:sp>
    </p:spTree>
    <p:extLst>
      <p:ext uri="{BB962C8B-B14F-4D97-AF65-F5344CB8AC3E}">
        <p14:creationId xmlns:p14="http://schemas.microsoft.com/office/powerpoint/2010/main" val="36523798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6F5-2747-483A-8259-A5859FB5531A}"/>
              </a:ext>
            </a:extLst>
          </p:cNvPr>
          <p:cNvSpPr>
            <a:spLocks noGrp="1"/>
          </p:cNvSpPr>
          <p:nvPr>
            <p:ph type="title"/>
          </p:nvPr>
        </p:nvSpPr>
        <p:spPr/>
        <p:txBody>
          <a:bodyPr/>
          <a:lstStyle/>
          <a:p>
            <a:r>
              <a:rPr lang="en-US" dirty="0"/>
              <a:t>Navigation Control:</a:t>
            </a:r>
            <a:br>
              <a:rPr lang="en-US" dirty="0"/>
            </a:br>
            <a:endParaRPr lang="en-IN" dirty="0"/>
          </a:p>
        </p:txBody>
      </p:sp>
      <p:sp>
        <p:nvSpPr>
          <p:cNvPr id="3" name="Content Placeholder 2">
            <a:extLst>
              <a:ext uri="{FF2B5EF4-FFF2-40B4-BE49-F238E27FC236}">
                <a16:creationId xmlns:a16="http://schemas.microsoft.com/office/drawing/2014/main" id="{5BF0B2E7-6B47-49E0-95D1-5C11465AC5C7}"/>
              </a:ext>
            </a:extLst>
          </p:cNvPr>
          <p:cNvSpPr>
            <a:spLocks noGrp="1"/>
          </p:cNvSpPr>
          <p:nvPr>
            <p:ph idx="1"/>
          </p:nvPr>
        </p:nvSpPr>
        <p:spPr/>
        <p:txBody>
          <a:bodyPr/>
          <a:lstStyle/>
          <a:p>
            <a:r>
              <a:rPr lang="en-US" dirty="0"/>
              <a:t>You can control navigation behavior using various options and settings:</a:t>
            </a:r>
          </a:p>
          <a:p>
            <a:r>
              <a:rPr lang="en-US" dirty="0"/>
              <a:t>timeout: Specifies the maximum time to wait for navigation to complete before throwing an error.</a:t>
            </a:r>
          </a:p>
          <a:p>
            <a:r>
              <a:rPr lang="en-US" dirty="0" err="1"/>
              <a:t>waitUntil</a:t>
            </a:r>
            <a:r>
              <a:rPr lang="en-US" dirty="0"/>
              <a:t>: Defines when to consider navigation successful, such as when the page's load event fires or when the DOM content is loaded.</a:t>
            </a:r>
          </a:p>
          <a:p>
            <a:r>
              <a:rPr lang="en-US" dirty="0" err="1"/>
              <a:t>referer</a:t>
            </a:r>
            <a:r>
              <a:rPr lang="en-US" dirty="0"/>
              <a:t>: Sets the </a:t>
            </a:r>
            <a:r>
              <a:rPr lang="en-US" dirty="0" err="1"/>
              <a:t>Referer</a:t>
            </a:r>
            <a:r>
              <a:rPr lang="en-US" dirty="0"/>
              <a:t> HTTP header for the navigation request.</a:t>
            </a:r>
            <a:endParaRPr lang="en-IN" dirty="0"/>
          </a:p>
        </p:txBody>
      </p:sp>
    </p:spTree>
    <p:extLst>
      <p:ext uri="{BB962C8B-B14F-4D97-AF65-F5344CB8AC3E}">
        <p14:creationId xmlns:p14="http://schemas.microsoft.com/office/powerpoint/2010/main" val="26333120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9397-E232-4FF3-A57D-2A0D99189447}"/>
              </a:ext>
            </a:extLst>
          </p:cNvPr>
          <p:cNvSpPr>
            <a:spLocks noGrp="1"/>
          </p:cNvSpPr>
          <p:nvPr>
            <p:ph type="title"/>
          </p:nvPr>
        </p:nvSpPr>
        <p:spPr/>
        <p:txBody>
          <a:bodyPr/>
          <a:lstStyle/>
          <a:p>
            <a:r>
              <a:rPr lang="en-US" dirty="0"/>
              <a:t>Navigating to URLs: </a:t>
            </a:r>
            <a:endParaRPr lang="en-IN" dirty="0"/>
          </a:p>
        </p:txBody>
      </p:sp>
      <p:sp>
        <p:nvSpPr>
          <p:cNvPr id="3" name="Content Placeholder 2">
            <a:extLst>
              <a:ext uri="{FF2B5EF4-FFF2-40B4-BE49-F238E27FC236}">
                <a16:creationId xmlns:a16="http://schemas.microsoft.com/office/drawing/2014/main" id="{2BD7EB30-83B0-48F0-8CB4-791EDE9D9B88}"/>
              </a:ext>
            </a:extLst>
          </p:cNvPr>
          <p:cNvSpPr>
            <a:spLocks noGrp="1"/>
          </p:cNvSpPr>
          <p:nvPr>
            <p:ph idx="1"/>
          </p:nvPr>
        </p:nvSpPr>
        <p:spPr/>
        <p:txBody>
          <a:bodyPr>
            <a:normAutofit fontScale="92500"/>
          </a:bodyPr>
          <a:lstStyle/>
          <a:p>
            <a:r>
              <a:rPr lang="en-US" dirty="0"/>
              <a:t>Playwright allows you to navigate to specific URLs using the </a:t>
            </a:r>
            <a:r>
              <a:rPr lang="en-US" dirty="0" err="1"/>
              <a:t>page.goto</a:t>
            </a:r>
            <a:r>
              <a:rPr lang="en-US" dirty="0"/>
              <a:t>(</a:t>
            </a:r>
            <a:r>
              <a:rPr lang="en-US" dirty="0" err="1"/>
              <a:t>url</a:t>
            </a:r>
            <a:r>
              <a:rPr lang="en-US" dirty="0"/>
              <a:t>[, options]) method. You can provide the URL as the first argument and optionally specify navigation options such as timeout, </a:t>
            </a:r>
            <a:r>
              <a:rPr lang="en-US" dirty="0" err="1"/>
              <a:t>waitUntil</a:t>
            </a:r>
            <a:r>
              <a:rPr lang="en-US" dirty="0"/>
              <a:t>, and </a:t>
            </a:r>
            <a:r>
              <a:rPr lang="en-US" dirty="0" err="1"/>
              <a:t>referer</a:t>
            </a:r>
            <a:r>
              <a:rPr lang="en-US" dirty="0"/>
              <a:t>.</a:t>
            </a:r>
          </a:p>
          <a:p>
            <a:r>
              <a:rPr lang="en-US" b="1" u="sng" dirty="0"/>
              <a:t>Waiting for Navigation:</a:t>
            </a:r>
          </a:p>
          <a:p>
            <a:endParaRPr lang="en-US" dirty="0"/>
          </a:p>
          <a:p>
            <a:r>
              <a:rPr lang="en-US" dirty="0"/>
              <a:t>After initiating a navigation, you can wait for the page to complete loading using the </a:t>
            </a:r>
            <a:r>
              <a:rPr lang="en-US" dirty="0" err="1"/>
              <a:t>page.waitForNavigation</a:t>
            </a:r>
            <a:r>
              <a:rPr lang="en-US" dirty="0"/>
              <a:t>([options]) method. This method allows you to wait until the navigation is complete, and the page has stabilized before proceeding with further actions.</a:t>
            </a:r>
          </a:p>
          <a:p>
            <a:endParaRPr lang="en-US" dirty="0"/>
          </a:p>
          <a:p>
            <a:endParaRPr lang="en-IN" dirty="0"/>
          </a:p>
        </p:txBody>
      </p:sp>
    </p:spTree>
    <p:extLst>
      <p:ext uri="{BB962C8B-B14F-4D97-AF65-F5344CB8AC3E}">
        <p14:creationId xmlns:p14="http://schemas.microsoft.com/office/powerpoint/2010/main" val="10635980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fontScale="55000" lnSpcReduction="20000"/>
          </a:bodyPr>
          <a:lstStyle/>
          <a:p>
            <a:r>
              <a:rPr lang="en-US" b="1" u="sng" dirty="0"/>
              <a:t>Waiting for Page content</a:t>
            </a:r>
          </a:p>
          <a:p>
            <a:endParaRPr lang="en-US" b="1" u="sng" dirty="0"/>
          </a:p>
          <a:p>
            <a:r>
              <a:rPr lang="en-US" dirty="0"/>
              <a:t>Sometimes, you may need to wait for specific content to appear on the page before continuing with your tests. Playwright provides methods like </a:t>
            </a:r>
            <a:r>
              <a:rPr lang="en-US" dirty="0" err="1"/>
              <a:t>page.waitForSelector</a:t>
            </a:r>
            <a:r>
              <a:rPr lang="en-US" dirty="0"/>
              <a:t>(selector[, options]) and </a:t>
            </a:r>
            <a:r>
              <a:rPr lang="en-US" dirty="0" err="1"/>
              <a:t>page.waitForFunction</a:t>
            </a:r>
            <a:r>
              <a:rPr lang="en-US" dirty="0"/>
              <a:t>(predicate[, options]) to wait for elements or conditions to become visible or satisfied.</a:t>
            </a:r>
          </a:p>
          <a:p>
            <a:r>
              <a:rPr lang="en-US" dirty="0"/>
              <a:t>Handling Navigation Events:</a:t>
            </a:r>
          </a:p>
          <a:p>
            <a:endParaRPr lang="en-US" dirty="0"/>
          </a:p>
          <a:p>
            <a:r>
              <a:rPr lang="en-US" dirty="0"/>
              <a:t>Playwright emits various navigation-related events that you can listen for and handle in your tests. For example, you can use the </a:t>
            </a:r>
            <a:r>
              <a:rPr lang="en-US" dirty="0" err="1"/>
              <a:t>page.on</a:t>
            </a:r>
            <a:r>
              <a:rPr lang="en-US" dirty="0"/>
              <a:t>('load', handler) event to detect when the page's load event is triggered, indicating that all resources have finished loading.</a:t>
            </a:r>
          </a:p>
          <a:p>
            <a:r>
              <a:rPr lang="en-US" dirty="0"/>
              <a:t>Reload and Navigation History:</a:t>
            </a:r>
          </a:p>
          <a:p>
            <a:endParaRPr lang="en-US" dirty="0"/>
          </a:p>
          <a:p>
            <a:r>
              <a:rPr lang="en-US" dirty="0"/>
              <a:t>Playwright also allows you to reload the current page using the </a:t>
            </a:r>
            <a:r>
              <a:rPr lang="en-US" dirty="0" err="1"/>
              <a:t>page.reload</a:t>
            </a:r>
            <a:r>
              <a:rPr lang="en-US" dirty="0"/>
              <a:t>([options]) method. Additionally, you can navigate backward and forward in the browser's navigation history using the </a:t>
            </a:r>
            <a:r>
              <a:rPr lang="en-US" dirty="0" err="1"/>
              <a:t>page.goBack</a:t>
            </a:r>
            <a:r>
              <a:rPr lang="en-US" dirty="0"/>
              <a:t>([options]) and </a:t>
            </a:r>
            <a:r>
              <a:rPr lang="en-US" dirty="0" err="1"/>
              <a:t>page.goForward</a:t>
            </a:r>
            <a:r>
              <a:rPr lang="en-US" dirty="0"/>
              <a:t>([options]) methods, respectively.</a:t>
            </a:r>
            <a:endParaRPr lang="en-IN" b="1" u="sng" dirty="0"/>
          </a:p>
        </p:txBody>
      </p:sp>
    </p:spTree>
    <p:extLst>
      <p:ext uri="{BB962C8B-B14F-4D97-AF65-F5344CB8AC3E}">
        <p14:creationId xmlns:p14="http://schemas.microsoft.com/office/powerpoint/2010/main" val="40537588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r>
              <a:rPr lang="en-US" dirty="0"/>
              <a:t>Handling Navigation events </a:t>
            </a:r>
            <a:endParaRPr lang="en-IN" dirty="0"/>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a:bodyPr>
          <a:lstStyle/>
          <a:p>
            <a:br>
              <a:rPr lang="en-US" dirty="0"/>
            </a:br>
            <a:r>
              <a:rPr lang="en-US" dirty="0"/>
              <a:t>Handling navigation events in Playwright allows you to react to various actions related to page navigation, such as when a page starts loading, finishes loading, or encounters an error during navigation. Here's how you can handle navigation events in Playwright:</a:t>
            </a:r>
            <a:endParaRPr lang="en-IN" b="1" u="sng" dirty="0"/>
          </a:p>
        </p:txBody>
      </p:sp>
    </p:spTree>
    <p:extLst>
      <p:ext uri="{BB962C8B-B14F-4D97-AF65-F5344CB8AC3E}">
        <p14:creationId xmlns:p14="http://schemas.microsoft.com/office/powerpoint/2010/main" val="24252545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AC8A-0E41-4AED-ADED-562BF7EE4972}"/>
              </a:ext>
            </a:extLst>
          </p:cNvPr>
          <p:cNvSpPr>
            <a:spLocks noGrp="1"/>
          </p:cNvSpPr>
          <p:nvPr>
            <p:ph type="title"/>
          </p:nvPr>
        </p:nvSpPr>
        <p:spPr/>
        <p:txBody>
          <a:bodyPr/>
          <a:lstStyle/>
          <a:p>
            <a:r>
              <a:rPr lang="en-US" dirty="0"/>
              <a:t>Listening to Navigation Events:</a:t>
            </a:r>
            <a:endParaRPr lang="en-IN" dirty="0"/>
          </a:p>
        </p:txBody>
      </p:sp>
      <p:sp>
        <p:nvSpPr>
          <p:cNvPr id="3" name="Content Placeholder 2">
            <a:extLst>
              <a:ext uri="{FF2B5EF4-FFF2-40B4-BE49-F238E27FC236}">
                <a16:creationId xmlns:a16="http://schemas.microsoft.com/office/drawing/2014/main" id="{86415B3E-2E29-484C-9631-C08454F73876}"/>
              </a:ext>
            </a:extLst>
          </p:cNvPr>
          <p:cNvSpPr>
            <a:spLocks noGrp="1"/>
          </p:cNvSpPr>
          <p:nvPr>
            <p:ph idx="1"/>
          </p:nvPr>
        </p:nvSpPr>
        <p:spPr/>
        <p:txBody>
          <a:bodyPr>
            <a:normAutofit lnSpcReduction="10000"/>
          </a:bodyPr>
          <a:lstStyle/>
          <a:p>
            <a:endParaRPr lang="en-US" dirty="0"/>
          </a:p>
          <a:p>
            <a:r>
              <a:rPr lang="en-US" dirty="0"/>
              <a:t>Playwright provides the </a:t>
            </a:r>
            <a:r>
              <a:rPr lang="en-US" dirty="0" err="1"/>
              <a:t>page.on</a:t>
            </a:r>
            <a:r>
              <a:rPr lang="en-US" dirty="0"/>
              <a:t>(event, handler) method to listen for navigation events. You can use this method to register event listeners for events such as load, </a:t>
            </a:r>
            <a:r>
              <a:rPr lang="en-US" dirty="0" err="1"/>
              <a:t>domcontentloaded</a:t>
            </a:r>
            <a:r>
              <a:rPr lang="en-US" dirty="0"/>
              <a:t>, error, </a:t>
            </a:r>
            <a:r>
              <a:rPr lang="en-US" dirty="0" err="1"/>
              <a:t>framenavigated</a:t>
            </a:r>
            <a:r>
              <a:rPr lang="en-US" dirty="0"/>
              <a:t>, etc.</a:t>
            </a:r>
          </a:p>
          <a:p>
            <a:r>
              <a:rPr lang="en-IN" dirty="0"/>
              <a:t>// Listen for the 'load' event</a:t>
            </a:r>
          </a:p>
          <a:p>
            <a:r>
              <a:rPr lang="en-IN" dirty="0" err="1"/>
              <a:t>page.on</a:t>
            </a:r>
            <a:r>
              <a:rPr lang="en-IN" dirty="0"/>
              <a:t>('load', () =&gt; {</a:t>
            </a:r>
          </a:p>
          <a:p>
            <a:r>
              <a:rPr lang="en-IN" dirty="0"/>
              <a:t>    console.log('Page loaded successfully');</a:t>
            </a:r>
          </a:p>
          <a:p>
            <a:r>
              <a:rPr lang="en-IN" dirty="0"/>
              <a:t>});</a:t>
            </a:r>
          </a:p>
          <a:p>
            <a:endParaRPr lang="en-IN" dirty="0"/>
          </a:p>
          <a:p>
            <a:endParaRPr lang="en-IN" dirty="0"/>
          </a:p>
        </p:txBody>
      </p:sp>
    </p:spTree>
    <p:extLst>
      <p:ext uri="{BB962C8B-B14F-4D97-AF65-F5344CB8AC3E}">
        <p14:creationId xmlns:p14="http://schemas.microsoft.com/office/powerpoint/2010/main" val="9016153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fontScale="40000" lnSpcReduction="20000"/>
          </a:bodyPr>
          <a:lstStyle/>
          <a:p>
            <a:r>
              <a:rPr lang="en-IN" dirty="0"/>
              <a:t>// Listen for the '</a:t>
            </a:r>
            <a:r>
              <a:rPr lang="en-IN" dirty="0" err="1"/>
              <a:t>domcontentloaded</a:t>
            </a:r>
            <a:r>
              <a:rPr lang="en-IN" dirty="0"/>
              <a:t>' event</a:t>
            </a:r>
          </a:p>
          <a:p>
            <a:r>
              <a:rPr lang="en-IN" dirty="0" err="1"/>
              <a:t>page.on</a:t>
            </a:r>
            <a:r>
              <a:rPr lang="en-IN" dirty="0"/>
              <a:t>('</a:t>
            </a:r>
            <a:r>
              <a:rPr lang="en-IN" dirty="0" err="1"/>
              <a:t>domcontentloaded</a:t>
            </a:r>
            <a:r>
              <a:rPr lang="en-IN" dirty="0"/>
              <a:t>', () =&gt; {</a:t>
            </a:r>
          </a:p>
          <a:p>
            <a:r>
              <a:rPr lang="en-IN" dirty="0"/>
              <a:t>    console.log('DOM content loaded');</a:t>
            </a:r>
          </a:p>
          <a:p>
            <a:r>
              <a:rPr lang="en-IN" dirty="0"/>
              <a:t>});</a:t>
            </a:r>
          </a:p>
          <a:p>
            <a:endParaRPr lang="en-IN" dirty="0"/>
          </a:p>
          <a:p>
            <a:r>
              <a:rPr lang="en-IN" dirty="0"/>
              <a:t>// Listen for the 'error' event</a:t>
            </a:r>
          </a:p>
          <a:p>
            <a:r>
              <a:rPr lang="en-IN" dirty="0" err="1"/>
              <a:t>page.on</a:t>
            </a:r>
            <a:r>
              <a:rPr lang="en-IN" dirty="0"/>
              <a:t>('error', (err) =&gt; {</a:t>
            </a:r>
          </a:p>
          <a:p>
            <a:r>
              <a:rPr lang="en-IN" dirty="0"/>
              <a:t>    </a:t>
            </a:r>
            <a:r>
              <a:rPr lang="en-IN" dirty="0" err="1"/>
              <a:t>console.error</a:t>
            </a:r>
            <a:r>
              <a:rPr lang="en-IN" dirty="0"/>
              <a:t>('Navigation error:', err);</a:t>
            </a:r>
          </a:p>
          <a:p>
            <a:r>
              <a:rPr lang="en-IN" dirty="0"/>
              <a:t>});</a:t>
            </a:r>
          </a:p>
          <a:p>
            <a:endParaRPr lang="en-IN" dirty="0"/>
          </a:p>
          <a:p>
            <a:r>
              <a:rPr lang="en-IN" dirty="0"/>
              <a:t>// Listen for the '</a:t>
            </a:r>
            <a:r>
              <a:rPr lang="en-IN" dirty="0" err="1"/>
              <a:t>framenavigated</a:t>
            </a:r>
            <a:r>
              <a:rPr lang="en-IN" dirty="0"/>
              <a:t>' event</a:t>
            </a:r>
          </a:p>
          <a:p>
            <a:r>
              <a:rPr lang="en-IN" dirty="0" err="1"/>
              <a:t>page.on</a:t>
            </a:r>
            <a:r>
              <a:rPr lang="en-IN" dirty="0"/>
              <a:t>('</a:t>
            </a:r>
            <a:r>
              <a:rPr lang="en-IN" dirty="0" err="1"/>
              <a:t>framenavigated</a:t>
            </a:r>
            <a:r>
              <a:rPr lang="en-IN" dirty="0"/>
              <a:t>', (frame) =&gt; {</a:t>
            </a:r>
          </a:p>
          <a:p>
            <a:r>
              <a:rPr lang="en-IN" dirty="0"/>
              <a:t>    console.log('Frame navigated:', frame.url());</a:t>
            </a:r>
          </a:p>
          <a:p>
            <a:r>
              <a:rPr lang="en-IN" dirty="0"/>
              <a:t>});</a:t>
            </a:r>
          </a:p>
        </p:txBody>
      </p:sp>
    </p:spTree>
    <p:extLst>
      <p:ext uri="{BB962C8B-B14F-4D97-AF65-F5344CB8AC3E}">
        <p14:creationId xmlns:p14="http://schemas.microsoft.com/office/powerpoint/2010/main" val="1505846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668-569C-4BA2-95CB-B90075E666A9}"/>
              </a:ext>
            </a:extLst>
          </p:cNvPr>
          <p:cNvSpPr>
            <a:spLocks noGrp="1"/>
          </p:cNvSpPr>
          <p:nvPr>
            <p:ph type="title"/>
          </p:nvPr>
        </p:nvSpPr>
        <p:spPr/>
        <p:txBody>
          <a:bodyPr/>
          <a:lstStyle/>
          <a:p>
            <a:r>
              <a:rPr lang="en-US" dirty="0"/>
              <a:t>Handling Page Load:</a:t>
            </a:r>
            <a:endParaRPr lang="en-IN" dirty="0"/>
          </a:p>
        </p:txBody>
      </p:sp>
      <p:sp>
        <p:nvSpPr>
          <p:cNvPr id="3" name="Content Placeholder 2">
            <a:extLst>
              <a:ext uri="{FF2B5EF4-FFF2-40B4-BE49-F238E27FC236}">
                <a16:creationId xmlns:a16="http://schemas.microsoft.com/office/drawing/2014/main" id="{65690D27-142B-4356-9B8C-957FBF1AE9B6}"/>
              </a:ext>
            </a:extLst>
          </p:cNvPr>
          <p:cNvSpPr>
            <a:spLocks noGrp="1"/>
          </p:cNvSpPr>
          <p:nvPr>
            <p:ph idx="1"/>
          </p:nvPr>
        </p:nvSpPr>
        <p:spPr/>
        <p:txBody>
          <a:bodyPr>
            <a:normAutofit/>
          </a:bodyPr>
          <a:lstStyle/>
          <a:p>
            <a:endParaRPr lang="en-US" dirty="0"/>
          </a:p>
          <a:p>
            <a:r>
              <a:rPr lang="en-US" dirty="0"/>
              <a:t>You can use the 'load' event to determine when the page has finished loading. </a:t>
            </a:r>
          </a:p>
          <a:p>
            <a:r>
              <a:rPr lang="en-US" dirty="0"/>
              <a:t>This event is triggered when the load event of the page is fired, indicating that all resources (including stylesheets, images, and scripts) have been loaded.</a:t>
            </a:r>
          </a:p>
        </p:txBody>
      </p:sp>
    </p:spTree>
    <p:extLst>
      <p:ext uri="{BB962C8B-B14F-4D97-AF65-F5344CB8AC3E}">
        <p14:creationId xmlns:p14="http://schemas.microsoft.com/office/powerpoint/2010/main" val="16694394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2ED-AE86-497B-8994-75BAD291E226}"/>
              </a:ext>
            </a:extLst>
          </p:cNvPr>
          <p:cNvSpPr>
            <a:spLocks noGrp="1"/>
          </p:cNvSpPr>
          <p:nvPr>
            <p:ph type="title"/>
          </p:nvPr>
        </p:nvSpPr>
        <p:spPr/>
        <p:txBody>
          <a:bodyPr/>
          <a:lstStyle/>
          <a:p>
            <a:r>
              <a:rPr lang="en-US" dirty="0"/>
              <a:t>Handling DOM Content Loaded:</a:t>
            </a:r>
            <a:endParaRPr lang="en-IN" dirty="0"/>
          </a:p>
        </p:txBody>
      </p:sp>
      <p:sp>
        <p:nvSpPr>
          <p:cNvPr id="3" name="Content Placeholder 2">
            <a:extLst>
              <a:ext uri="{FF2B5EF4-FFF2-40B4-BE49-F238E27FC236}">
                <a16:creationId xmlns:a16="http://schemas.microsoft.com/office/drawing/2014/main" id="{5E3FF718-BB05-4082-9CF4-5DDE5D0D83F4}"/>
              </a:ext>
            </a:extLst>
          </p:cNvPr>
          <p:cNvSpPr>
            <a:spLocks noGrp="1"/>
          </p:cNvSpPr>
          <p:nvPr>
            <p:ph idx="1"/>
          </p:nvPr>
        </p:nvSpPr>
        <p:spPr/>
        <p:txBody>
          <a:bodyPr>
            <a:normAutofit/>
          </a:bodyPr>
          <a:lstStyle/>
          <a:p>
            <a:endParaRPr lang="en-US" dirty="0"/>
          </a:p>
          <a:p>
            <a:r>
              <a:rPr lang="en-US" dirty="0"/>
              <a:t>The '</a:t>
            </a:r>
            <a:r>
              <a:rPr lang="en-US" dirty="0" err="1"/>
              <a:t>domcontentloaded</a:t>
            </a:r>
            <a:r>
              <a:rPr lang="en-US" dirty="0"/>
              <a:t>' event occurs when the initial HTML document has been completely loaded and parsed, without waiting for stylesheets, images, and subframes to finish loading.</a:t>
            </a:r>
          </a:p>
          <a:p>
            <a:endParaRPr lang="en-IN" dirty="0"/>
          </a:p>
        </p:txBody>
      </p:sp>
    </p:spTree>
    <p:extLst>
      <p:ext uri="{BB962C8B-B14F-4D97-AF65-F5344CB8AC3E}">
        <p14:creationId xmlns:p14="http://schemas.microsoft.com/office/powerpoint/2010/main" val="42500220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888E-4A79-4D04-8BA3-C32E70777342}"/>
              </a:ext>
            </a:extLst>
          </p:cNvPr>
          <p:cNvSpPr>
            <a:spLocks noGrp="1"/>
          </p:cNvSpPr>
          <p:nvPr>
            <p:ph type="title"/>
          </p:nvPr>
        </p:nvSpPr>
        <p:spPr/>
        <p:txBody>
          <a:bodyPr/>
          <a:lstStyle/>
          <a:p>
            <a:r>
              <a:rPr lang="en-US" dirty="0"/>
              <a:t>Handling Errors:</a:t>
            </a:r>
            <a:endParaRPr lang="en-IN" dirty="0"/>
          </a:p>
        </p:txBody>
      </p:sp>
      <p:sp>
        <p:nvSpPr>
          <p:cNvPr id="3" name="Content Placeholder 2">
            <a:extLst>
              <a:ext uri="{FF2B5EF4-FFF2-40B4-BE49-F238E27FC236}">
                <a16:creationId xmlns:a16="http://schemas.microsoft.com/office/drawing/2014/main" id="{100164EB-0B27-465A-92B3-CB6706D0BA59}"/>
              </a:ext>
            </a:extLst>
          </p:cNvPr>
          <p:cNvSpPr>
            <a:spLocks noGrp="1"/>
          </p:cNvSpPr>
          <p:nvPr>
            <p:ph idx="1"/>
          </p:nvPr>
        </p:nvSpPr>
        <p:spPr/>
        <p:txBody>
          <a:bodyPr>
            <a:normAutofit/>
          </a:bodyPr>
          <a:lstStyle/>
          <a:p>
            <a:endParaRPr lang="en-US" dirty="0"/>
          </a:p>
          <a:p>
            <a:r>
              <a:rPr lang="en-US" dirty="0"/>
              <a:t>The 'error' event is triggered when an error occurs during navigation, such as a network error or a page load timeout. </a:t>
            </a:r>
          </a:p>
          <a:p>
            <a:r>
              <a:rPr lang="en-US" dirty="0"/>
              <a:t>You can use this event to handle navigation failures gracefully.</a:t>
            </a:r>
          </a:p>
          <a:p>
            <a:endParaRPr lang="en-IN" dirty="0"/>
          </a:p>
        </p:txBody>
      </p:sp>
    </p:spTree>
    <p:extLst>
      <p:ext uri="{BB962C8B-B14F-4D97-AF65-F5344CB8AC3E}">
        <p14:creationId xmlns:p14="http://schemas.microsoft.com/office/powerpoint/2010/main" val="271600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27F0-3C18-462D-87D5-D63A079911CD}"/>
              </a:ext>
            </a:extLst>
          </p:cNvPr>
          <p:cNvSpPr>
            <a:spLocks noGrp="1"/>
          </p:cNvSpPr>
          <p:nvPr>
            <p:ph type="title"/>
          </p:nvPr>
        </p:nvSpPr>
        <p:spPr/>
        <p:txBody>
          <a:bodyPr/>
          <a:lstStyle/>
          <a:p>
            <a:r>
              <a:rPr lang="en-US" dirty="0"/>
              <a:t>Course Contents </a:t>
            </a:r>
            <a:endParaRPr lang="en-IN" dirty="0"/>
          </a:p>
        </p:txBody>
      </p:sp>
      <p:sp>
        <p:nvSpPr>
          <p:cNvPr id="3" name="Content Placeholder 2">
            <a:extLst>
              <a:ext uri="{FF2B5EF4-FFF2-40B4-BE49-F238E27FC236}">
                <a16:creationId xmlns:a16="http://schemas.microsoft.com/office/drawing/2014/main" id="{AAA4617D-72CE-4356-9235-1E1ABC1BABC5}"/>
              </a:ext>
            </a:extLst>
          </p:cNvPr>
          <p:cNvSpPr>
            <a:spLocks noGrp="1"/>
          </p:cNvSpPr>
          <p:nvPr>
            <p:ph idx="1"/>
          </p:nvPr>
        </p:nvSpPr>
        <p:spPr/>
        <p:txBody>
          <a:bodyPr/>
          <a:lstStyle/>
          <a:p>
            <a:r>
              <a:rPr lang="en-US" sz="2800" dirty="0"/>
              <a:t>Visual / Snapshot testing using Playwright </a:t>
            </a:r>
          </a:p>
          <a:p>
            <a:r>
              <a:rPr lang="en-US" sz="2800" dirty="0"/>
              <a:t>Playwright with various configurable options </a:t>
            </a:r>
          </a:p>
          <a:p>
            <a:pPr lvl="1"/>
            <a:r>
              <a:rPr lang="en-US" sz="2800" dirty="0"/>
              <a:t>From Command Line</a:t>
            </a:r>
          </a:p>
          <a:p>
            <a:pPr lvl="1"/>
            <a:r>
              <a:rPr lang="en-US" sz="2800" dirty="0"/>
              <a:t>From playwright.config.js</a:t>
            </a:r>
          </a:p>
          <a:p>
            <a:pPr marL="457200" lvl="1" indent="0">
              <a:buNone/>
            </a:pPr>
            <a:r>
              <a:rPr lang="en-US" sz="2800" dirty="0"/>
              <a:t>Debugging from command line</a:t>
            </a:r>
            <a:endParaRPr lang="en-IN" sz="2800" dirty="0"/>
          </a:p>
          <a:p>
            <a:endParaRPr lang="en-IN" dirty="0"/>
          </a:p>
        </p:txBody>
      </p:sp>
    </p:spTree>
    <p:extLst>
      <p:ext uri="{BB962C8B-B14F-4D97-AF65-F5344CB8AC3E}">
        <p14:creationId xmlns:p14="http://schemas.microsoft.com/office/powerpoint/2010/main" val="3180630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82F-4437-4E3F-B7BE-80F38FEFB33A}"/>
              </a:ext>
            </a:extLst>
          </p:cNvPr>
          <p:cNvSpPr>
            <a:spLocks noGrp="1"/>
          </p:cNvSpPr>
          <p:nvPr>
            <p:ph type="title"/>
          </p:nvPr>
        </p:nvSpPr>
        <p:spPr/>
        <p:txBody>
          <a:bodyPr/>
          <a:lstStyle/>
          <a:p>
            <a:r>
              <a:rPr lang="en-US" dirty="0"/>
              <a:t>Handling Frame Navigation:</a:t>
            </a:r>
            <a:endParaRPr lang="en-IN" dirty="0"/>
          </a:p>
        </p:txBody>
      </p:sp>
      <p:sp>
        <p:nvSpPr>
          <p:cNvPr id="3" name="Content Placeholder 2">
            <a:extLst>
              <a:ext uri="{FF2B5EF4-FFF2-40B4-BE49-F238E27FC236}">
                <a16:creationId xmlns:a16="http://schemas.microsoft.com/office/drawing/2014/main" id="{1840AA4F-BBDC-4D88-AFC7-E244F37DF0A7}"/>
              </a:ext>
            </a:extLst>
          </p:cNvPr>
          <p:cNvSpPr>
            <a:spLocks noGrp="1"/>
          </p:cNvSpPr>
          <p:nvPr>
            <p:ph idx="1"/>
          </p:nvPr>
        </p:nvSpPr>
        <p:spPr/>
        <p:txBody>
          <a:bodyPr/>
          <a:lstStyle/>
          <a:p>
            <a:endParaRPr lang="en-US" dirty="0"/>
          </a:p>
          <a:p>
            <a:r>
              <a:rPr lang="en-US" dirty="0"/>
              <a:t>Playwright also emits the '</a:t>
            </a:r>
            <a:r>
              <a:rPr lang="en-US" dirty="0" err="1"/>
              <a:t>framenavigated</a:t>
            </a:r>
            <a:r>
              <a:rPr lang="en-US" dirty="0"/>
              <a:t>' event whenever a frame within the page is navigated to a new URL. </a:t>
            </a:r>
          </a:p>
          <a:p>
            <a:r>
              <a:rPr lang="en-US" dirty="0"/>
              <a:t>This allows you to track changes in the page's frame structure.</a:t>
            </a:r>
            <a:endParaRPr lang="en-IN" dirty="0"/>
          </a:p>
          <a:p>
            <a:endParaRPr lang="en-IN" dirty="0"/>
          </a:p>
        </p:txBody>
      </p:sp>
    </p:spTree>
    <p:extLst>
      <p:ext uri="{BB962C8B-B14F-4D97-AF65-F5344CB8AC3E}">
        <p14:creationId xmlns:p14="http://schemas.microsoft.com/office/powerpoint/2010/main" val="5844555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E91B-19AD-4C6C-8516-C29B3C048EFE}"/>
              </a:ext>
            </a:extLst>
          </p:cNvPr>
          <p:cNvSpPr>
            <a:spLocks noGrp="1"/>
          </p:cNvSpPr>
          <p:nvPr>
            <p:ph type="title"/>
          </p:nvPr>
        </p:nvSpPr>
        <p:spPr/>
        <p:txBody>
          <a:bodyPr/>
          <a:lstStyle/>
          <a:p>
            <a:r>
              <a:rPr lang="en-US" dirty="0"/>
              <a:t>Interacting with elements</a:t>
            </a:r>
            <a:endParaRPr lang="en-IN" dirty="0"/>
          </a:p>
        </p:txBody>
      </p:sp>
      <p:sp>
        <p:nvSpPr>
          <p:cNvPr id="3" name="Content Placeholder 2">
            <a:extLst>
              <a:ext uri="{FF2B5EF4-FFF2-40B4-BE49-F238E27FC236}">
                <a16:creationId xmlns:a16="http://schemas.microsoft.com/office/drawing/2014/main" id="{4A526F7B-2CB7-4888-8EA0-FF4610856B31}"/>
              </a:ext>
            </a:extLst>
          </p:cNvPr>
          <p:cNvSpPr>
            <a:spLocks noGrp="1"/>
          </p:cNvSpPr>
          <p:nvPr>
            <p:ph idx="1"/>
          </p:nvPr>
        </p:nvSpPr>
        <p:spPr/>
        <p:txBody>
          <a:bodyPr/>
          <a:lstStyle/>
          <a:p>
            <a:r>
              <a:rPr lang="en-US" dirty="0"/>
              <a:t>Interacting with elements in Playwright involves performing various actions such as clicking, typing, hovering, selecting, and verifying element properties. </a:t>
            </a:r>
          </a:p>
          <a:p>
            <a:r>
              <a:rPr lang="en-US" dirty="0"/>
              <a:t>Here's an overview of how you can interact with elements in Playwright:</a:t>
            </a:r>
          </a:p>
          <a:p>
            <a:pPr lvl="1"/>
            <a:r>
              <a:rPr lang="en-US" b="1" u="sng" dirty="0"/>
              <a:t>Locating Elements:</a:t>
            </a:r>
          </a:p>
          <a:p>
            <a:pPr lvl="1"/>
            <a:endParaRPr lang="en-US" dirty="0"/>
          </a:p>
          <a:p>
            <a:pPr lvl="1"/>
            <a:r>
              <a:rPr lang="en-US" dirty="0"/>
              <a:t>Use selectors like CSS selectors, XPath, or text content to locate elements on the page. Playwright provides methods like </a:t>
            </a:r>
            <a:r>
              <a:rPr lang="en-US" dirty="0" err="1"/>
              <a:t>page.locator</a:t>
            </a:r>
            <a:r>
              <a:rPr lang="en-US" dirty="0"/>
              <a:t>(selector) or </a:t>
            </a:r>
            <a:r>
              <a:rPr lang="en-US" dirty="0" err="1"/>
              <a:t>page.waitForSelector</a:t>
            </a:r>
            <a:r>
              <a:rPr lang="en-US" dirty="0"/>
              <a:t>(selector) to find elements.</a:t>
            </a:r>
          </a:p>
        </p:txBody>
      </p:sp>
    </p:spTree>
    <p:extLst>
      <p:ext uri="{BB962C8B-B14F-4D97-AF65-F5344CB8AC3E}">
        <p14:creationId xmlns:p14="http://schemas.microsoft.com/office/powerpoint/2010/main" val="17670332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9BEF-306B-48FC-95FD-F8FE68479427}"/>
              </a:ext>
            </a:extLst>
          </p:cNvPr>
          <p:cNvSpPr>
            <a:spLocks noGrp="1"/>
          </p:cNvSpPr>
          <p:nvPr>
            <p:ph type="title"/>
          </p:nvPr>
        </p:nvSpPr>
        <p:spPr/>
        <p:txBody>
          <a:bodyPr/>
          <a:lstStyle/>
          <a:p>
            <a:r>
              <a:rPr lang="en-US" dirty="0"/>
              <a:t>Performing Actions:</a:t>
            </a:r>
            <a:br>
              <a:rPr lang="en-US" dirty="0"/>
            </a:br>
            <a:endParaRPr lang="en-IN" dirty="0"/>
          </a:p>
        </p:txBody>
      </p:sp>
      <p:sp>
        <p:nvSpPr>
          <p:cNvPr id="3" name="Content Placeholder 2">
            <a:extLst>
              <a:ext uri="{FF2B5EF4-FFF2-40B4-BE49-F238E27FC236}">
                <a16:creationId xmlns:a16="http://schemas.microsoft.com/office/drawing/2014/main" id="{C7DCCB49-9754-4965-BDC7-BED289E3A18B}"/>
              </a:ext>
            </a:extLst>
          </p:cNvPr>
          <p:cNvSpPr>
            <a:spLocks noGrp="1"/>
          </p:cNvSpPr>
          <p:nvPr>
            <p:ph idx="1"/>
          </p:nvPr>
        </p:nvSpPr>
        <p:spPr/>
        <p:txBody>
          <a:bodyPr/>
          <a:lstStyle/>
          <a:p>
            <a:endParaRPr lang="en-US" dirty="0"/>
          </a:p>
          <a:p>
            <a:r>
              <a:rPr lang="en-US" dirty="0"/>
              <a:t>Once you've located an element, you can perform actions on it using methods like click(), type(text), check(), uncheck(), hover(), etc. </a:t>
            </a:r>
          </a:p>
          <a:p>
            <a:r>
              <a:rPr lang="en-US" dirty="0"/>
              <a:t>These methods simulate user interactions with the element.</a:t>
            </a:r>
            <a:endParaRPr lang="en-IN" dirty="0"/>
          </a:p>
        </p:txBody>
      </p:sp>
    </p:spTree>
    <p:extLst>
      <p:ext uri="{BB962C8B-B14F-4D97-AF65-F5344CB8AC3E}">
        <p14:creationId xmlns:p14="http://schemas.microsoft.com/office/powerpoint/2010/main" val="16014929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638E-BB6C-4D30-9329-16F5DAA957DE}"/>
              </a:ext>
            </a:extLst>
          </p:cNvPr>
          <p:cNvSpPr>
            <a:spLocks noGrp="1"/>
          </p:cNvSpPr>
          <p:nvPr>
            <p:ph type="title"/>
          </p:nvPr>
        </p:nvSpPr>
        <p:spPr/>
        <p:txBody>
          <a:bodyPr/>
          <a:lstStyle/>
          <a:p>
            <a:r>
              <a:rPr lang="en-US" dirty="0"/>
              <a:t>Waiting for Element Availability:</a:t>
            </a:r>
            <a:endParaRPr lang="en-IN" dirty="0"/>
          </a:p>
        </p:txBody>
      </p:sp>
      <p:sp>
        <p:nvSpPr>
          <p:cNvPr id="3" name="Content Placeholder 2">
            <a:extLst>
              <a:ext uri="{FF2B5EF4-FFF2-40B4-BE49-F238E27FC236}">
                <a16:creationId xmlns:a16="http://schemas.microsoft.com/office/drawing/2014/main" id="{89AE23DC-E889-4A51-B513-E86EEC7B4BCF}"/>
              </a:ext>
            </a:extLst>
          </p:cNvPr>
          <p:cNvSpPr>
            <a:spLocks noGrp="1"/>
          </p:cNvSpPr>
          <p:nvPr>
            <p:ph idx="1"/>
          </p:nvPr>
        </p:nvSpPr>
        <p:spPr/>
        <p:txBody>
          <a:bodyPr>
            <a:normAutofit/>
          </a:bodyPr>
          <a:lstStyle/>
          <a:p>
            <a:endParaRPr lang="en-US" dirty="0"/>
          </a:p>
          <a:p>
            <a:r>
              <a:rPr lang="en-US" dirty="0"/>
              <a:t>Use </a:t>
            </a:r>
            <a:r>
              <a:rPr lang="en-US" dirty="0" err="1"/>
              <a:t>waitForSelector</a:t>
            </a:r>
            <a:r>
              <a:rPr lang="en-US" dirty="0"/>
              <a:t>() or </a:t>
            </a:r>
            <a:r>
              <a:rPr lang="en-US" dirty="0" err="1"/>
              <a:t>waitForSelectorState</a:t>
            </a:r>
            <a:r>
              <a:rPr lang="en-US" dirty="0"/>
              <a:t>() to wait for an element to appear, be visible, or reach a specific state before interacting with it. This helps handle dynamic content loading and ensures element availability.</a:t>
            </a:r>
          </a:p>
        </p:txBody>
      </p:sp>
    </p:spTree>
    <p:extLst>
      <p:ext uri="{BB962C8B-B14F-4D97-AF65-F5344CB8AC3E}">
        <p14:creationId xmlns:p14="http://schemas.microsoft.com/office/powerpoint/2010/main" val="21498458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61C-F0E5-49E1-B0A8-F8EB62AC18F0}"/>
              </a:ext>
            </a:extLst>
          </p:cNvPr>
          <p:cNvSpPr>
            <a:spLocks noGrp="1"/>
          </p:cNvSpPr>
          <p:nvPr>
            <p:ph type="title"/>
          </p:nvPr>
        </p:nvSpPr>
        <p:spPr/>
        <p:txBody>
          <a:bodyPr/>
          <a:lstStyle/>
          <a:p>
            <a:r>
              <a:rPr lang="en-US" dirty="0"/>
              <a:t>Retrieving Element Properties:</a:t>
            </a:r>
            <a:endParaRPr lang="en-IN" dirty="0"/>
          </a:p>
        </p:txBody>
      </p:sp>
      <p:sp>
        <p:nvSpPr>
          <p:cNvPr id="3" name="Content Placeholder 2">
            <a:extLst>
              <a:ext uri="{FF2B5EF4-FFF2-40B4-BE49-F238E27FC236}">
                <a16:creationId xmlns:a16="http://schemas.microsoft.com/office/drawing/2014/main" id="{67EFE913-3E7D-47CF-B085-41ECCEC41D79}"/>
              </a:ext>
            </a:extLst>
          </p:cNvPr>
          <p:cNvSpPr>
            <a:spLocks noGrp="1"/>
          </p:cNvSpPr>
          <p:nvPr>
            <p:ph idx="1"/>
          </p:nvPr>
        </p:nvSpPr>
        <p:spPr/>
        <p:txBody>
          <a:bodyPr>
            <a:normAutofit/>
          </a:bodyPr>
          <a:lstStyle/>
          <a:p>
            <a:endParaRPr lang="en-US" dirty="0"/>
          </a:p>
          <a:p>
            <a:r>
              <a:rPr lang="en-US" dirty="0"/>
              <a:t>You can retrieve various properties of an element, such as its text content, attributes, visibility status, bounding box, etc., using methods like </a:t>
            </a:r>
            <a:r>
              <a:rPr lang="en-US" dirty="0" err="1"/>
              <a:t>innerText</a:t>
            </a:r>
            <a:r>
              <a:rPr lang="en-US" dirty="0"/>
              <a:t>(), </a:t>
            </a:r>
            <a:r>
              <a:rPr lang="en-US" dirty="0" err="1"/>
              <a:t>getAttribute</a:t>
            </a:r>
            <a:r>
              <a:rPr lang="en-US" dirty="0"/>
              <a:t>(name), </a:t>
            </a:r>
            <a:r>
              <a:rPr lang="en-US" dirty="0" err="1"/>
              <a:t>isVisible</a:t>
            </a:r>
            <a:r>
              <a:rPr lang="en-US" dirty="0"/>
              <a:t>(), </a:t>
            </a:r>
            <a:r>
              <a:rPr lang="en-US" dirty="0" err="1"/>
              <a:t>boundingBox</a:t>
            </a:r>
            <a:r>
              <a:rPr lang="en-US" dirty="0"/>
              <a:t>(), etc.</a:t>
            </a:r>
          </a:p>
          <a:p>
            <a:endParaRPr lang="en-IN" dirty="0"/>
          </a:p>
        </p:txBody>
      </p:sp>
    </p:spTree>
    <p:extLst>
      <p:ext uri="{BB962C8B-B14F-4D97-AF65-F5344CB8AC3E}">
        <p14:creationId xmlns:p14="http://schemas.microsoft.com/office/powerpoint/2010/main" val="5172987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7ADC-EEFA-4F2B-8DCE-1B4BE6FD17D7}"/>
              </a:ext>
            </a:extLst>
          </p:cNvPr>
          <p:cNvSpPr>
            <a:spLocks noGrp="1"/>
          </p:cNvSpPr>
          <p:nvPr>
            <p:ph type="title"/>
          </p:nvPr>
        </p:nvSpPr>
        <p:spPr/>
        <p:txBody>
          <a:bodyPr/>
          <a:lstStyle/>
          <a:p>
            <a:r>
              <a:rPr lang="en-US" dirty="0"/>
              <a:t>Handling Element State:</a:t>
            </a:r>
            <a:endParaRPr lang="en-IN" dirty="0"/>
          </a:p>
        </p:txBody>
      </p:sp>
      <p:sp>
        <p:nvSpPr>
          <p:cNvPr id="3" name="Content Placeholder 2">
            <a:extLst>
              <a:ext uri="{FF2B5EF4-FFF2-40B4-BE49-F238E27FC236}">
                <a16:creationId xmlns:a16="http://schemas.microsoft.com/office/drawing/2014/main" id="{D26F6602-C8AD-473B-84FE-986D90C3EA20}"/>
              </a:ext>
            </a:extLst>
          </p:cNvPr>
          <p:cNvSpPr>
            <a:spLocks noGrp="1"/>
          </p:cNvSpPr>
          <p:nvPr>
            <p:ph idx="1"/>
          </p:nvPr>
        </p:nvSpPr>
        <p:spPr/>
        <p:txBody>
          <a:bodyPr/>
          <a:lstStyle/>
          <a:p>
            <a:endParaRPr lang="en-US" dirty="0"/>
          </a:p>
          <a:p>
            <a:r>
              <a:rPr lang="en-US" dirty="0"/>
              <a:t>Playwright provides methods to check and modify the state of elements, such as </a:t>
            </a:r>
            <a:r>
              <a:rPr lang="en-US" dirty="0" err="1"/>
              <a:t>isChecked</a:t>
            </a:r>
            <a:r>
              <a:rPr lang="en-US" dirty="0"/>
              <a:t>() and </a:t>
            </a:r>
            <a:r>
              <a:rPr lang="en-US" dirty="0" err="1"/>
              <a:t>setChecked</a:t>
            </a:r>
            <a:r>
              <a:rPr lang="en-US" dirty="0"/>
              <a:t>() for checkboxes, </a:t>
            </a:r>
            <a:r>
              <a:rPr lang="en-US" dirty="0" err="1"/>
              <a:t>isSelected</a:t>
            </a:r>
            <a:r>
              <a:rPr lang="en-US" dirty="0"/>
              <a:t>() and </a:t>
            </a:r>
            <a:r>
              <a:rPr lang="en-US" dirty="0" err="1"/>
              <a:t>selectOption</a:t>
            </a:r>
            <a:r>
              <a:rPr lang="en-US" dirty="0"/>
              <a:t>() for dropdowns, etc.</a:t>
            </a:r>
          </a:p>
          <a:p>
            <a:endParaRPr lang="en-US" dirty="0"/>
          </a:p>
          <a:p>
            <a:pPr lvl="2"/>
            <a:r>
              <a:rPr lang="en-US" dirty="0"/>
              <a:t>By effectively interacting with elements in your tests, you can simulate user actions and validate the behavior of your web applications with Playwright.</a:t>
            </a:r>
            <a:endParaRPr lang="en-IN" dirty="0"/>
          </a:p>
          <a:p>
            <a:endParaRPr lang="en-IN" dirty="0"/>
          </a:p>
        </p:txBody>
      </p:sp>
    </p:spTree>
    <p:extLst>
      <p:ext uri="{BB962C8B-B14F-4D97-AF65-F5344CB8AC3E}">
        <p14:creationId xmlns:p14="http://schemas.microsoft.com/office/powerpoint/2010/main" val="18105446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A7-505C-4D7F-A576-4CB77DFDFB1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E804C23-D059-42A7-90A3-234A259BCBC9}"/>
              </a:ext>
            </a:extLst>
          </p:cNvPr>
          <p:cNvSpPr>
            <a:spLocks noGrp="1"/>
          </p:cNvSpPr>
          <p:nvPr>
            <p:ph idx="1"/>
          </p:nvPr>
        </p:nvSpPr>
        <p:spPr/>
        <p:txBody>
          <a:bodyPr>
            <a:normAutofit lnSpcReduction="10000"/>
          </a:bodyPr>
          <a:lstStyle/>
          <a:p>
            <a:r>
              <a:rPr lang="en-US" dirty="0"/>
              <a:t>Performing user actions like clicking, typing, hovering, and other interactions with elements are essential for simulating real user behavior in automated tests. </a:t>
            </a:r>
          </a:p>
          <a:p>
            <a:r>
              <a:rPr lang="en-US" dirty="0"/>
              <a:t>Here's how you can perform these actions using Playwright:</a:t>
            </a:r>
          </a:p>
          <a:p>
            <a:pPr lvl="1"/>
            <a:r>
              <a:rPr lang="en-US" b="1" u="sng" dirty="0"/>
              <a:t>Clicking on Elements:</a:t>
            </a:r>
          </a:p>
          <a:p>
            <a:pPr lvl="1"/>
            <a:endParaRPr lang="en-US" dirty="0"/>
          </a:p>
          <a:p>
            <a:pPr lvl="1"/>
            <a:r>
              <a:rPr lang="en-US" dirty="0"/>
              <a:t>Use the click() method to simulate a mouse click on an element. You can locate the element using selectors like CSS selectors or XPath.</a:t>
            </a:r>
          </a:p>
          <a:p>
            <a:pPr lvl="1"/>
            <a:endParaRPr lang="en-US" dirty="0"/>
          </a:p>
          <a:p>
            <a:pPr lvl="1"/>
            <a:r>
              <a:rPr lang="en-US" dirty="0"/>
              <a:t>await </a:t>
            </a:r>
            <a:r>
              <a:rPr lang="en-US" dirty="0" err="1"/>
              <a:t>page.click</a:t>
            </a:r>
            <a:r>
              <a:rPr lang="en-US" dirty="0"/>
              <a:t>('button'); // Clicks a button</a:t>
            </a:r>
          </a:p>
          <a:p>
            <a:pPr lvl="1"/>
            <a:endParaRPr lang="en-US" dirty="0"/>
          </a:p>
          <a:p>
            <a:endParaRPr lang="en-IN" dirty="0"/>
          </a:p>
        </p:txBody>
      </p:sp>
    </p:spTree>
    <p:extLst>
      <p:ext uri="{BB962C8B-B14F-4D97-AF65-F5344CB8AC3E}">
        <p14:creationId xmlns:p14="http://schemas.microsoft.com/office/powerpoint/2010/main" val="12986520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C89-4527-4A1B-A600-CF88D750DFC8}"/>
              </a:ext>
            </a:extLst>
          </p:cNvPr>
          <p:cNvSpPr>
            <a:spLocks noGrp="1"/>
          </p:cNvSpPr>
          <p:nvPr>
            <p:ph type="title"/>
          </p:nvPr>
        </p:nvSpPr>
        <p:spPr/>
        <p:txBody>
          <a:bodyPr/>
          <a:lstStyle/>
          <a:p>
            <a:r>
              <a:rPr lang="en-US" dirty="0"/>
              <a:t>Typing Text:</a:t>
            </a:r>
            <a:endParaRPr lang="en-IN" dirty="0"/>
          </a:p>
        </p:txBody>
      </p:sp>
      <p:sp>
        <p:nvSpPr>
          <p:cNvPr id="3" name="Content Placeholder 2">
            <a:extLst>
              <a:ext uri="{FF2B5EF4-FFF2-40B4-BE49-F238E27FC236}">
                <a16:creationId xmlns:a16="http://schemas.microsoft.com/office/drawing/2014/main" id="{B111FA29-E3D1-4B66-AF3B-5B1CEEA9521A}"/>
              </a:ext>
            </a:extLst>
          </p:cNvPr>
          <p:cNvSpPr>
            <a:spLocks noGrp="1"/>
          </p:cNvSpPr>
          <p:nvPr>
            <p:ph idx="1"/>
          </p:nvPr>
        </p:nvSpPr>
        <p:spPr/>
        <p:txBody>
          <a:bodyPr/>
          <a:lstStyle/>
          <a:p>
            <a:endParaRPr lang="en-US" dirty="0"/>
          </a:p>
          <a:p>
            <a:r>
              <a:rPr lang="en-US" dirty="0"/>
              <a:t>Use the type(text) method to simulate typing text into input fields, text areas, or other editable elements.</a:t>
            </a:r>
          </a:p>
          <a:p>
            <a:endParaRPr lang="en-US" dirty="0"/>
          </a:p>
          <a:p>
            <a:r>
              <a:rPr lang="en-US" dirty="0"/>
              <a:t>await </a:t>
            </a:r>
            <a:r>
              <a:rPr lang="en-US" dirty="0" err="1"/>
              <a:t>page.type</a:t>
            </a:r>
            <a:r>
              <a:rPr lang="en-US" dirty="0"/>
              <a:t>('input[type="text"]', 'Hello, World!'); // Types text into a text input field</a:t>
            </a:r>
          </a:p>
          <a:p>
            <a:endParaRPr lang="en-IN" dirty="0"/>
          </a:p>
        </p:txBody>
      </p:sp>
    </p:spTree>
    <p:extLst>
      <p:ext uri="{BB962C8B-B14F-4D97-AF65-F5344CB8AC3E}">
        <p14:creationId xmlns:p14="http://schemas.microsoft.com/office/powerpoint/2010/main" val="38332220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52B3-7F49-41F7-9487-F76DA20BEDA8}"/>
              </a:ext>
            </a:extLst>
          </p:cNvPr>
          <p:cNvSpPr>
            <a:spLocks noGrp="1"/>
          </p:cNvSpPr>
          <p:nvPr>
            <p:ph type="title"/>
          </p:nvPr>
        </p:nvSpPr>
        <p:spPr/>
        <p:txBody>
          <a:bodyPr/>
          <a:lstStyle/>
          <a:p>
            <a:r>
              <a:rPr lang="en-IN" dirty="0"/>
              <a:t>Hovering Over Elements:</a:t>
            </a:r>
          </a:p>
        </p:txBody>
      </p:sp>
      <p:sp>
        <p:nvSpPr>
          <p:cNvPr id="3" name="Content Placeholder 2">
            <a:extLst>
              <a:ext uri="{FF2B5EF4-FFF2-40B4-BE49-F238E27FC236}">
                <a16:creationId xmlns:a16="http://schemas.microsoft.com/office/drawing/2014/main" id="{D1E1CD0F-2086-4421-ABA4-BFC195994327}"/>
              </a:ext>
            </a:extLst>
          </p:cNvPr>
          <p:cNvSpPr>
            <a:spLocks noGrp="1"/>
          </p:cNvSpPr>
          <p:nvPr>
            <p:ph idx="1"/>
          </p:nvPr>
        </p:nvSpPr>
        <p:spPr/>
        <p:txBody>
          <a:bodyPr/>
          <a:lstStyle/>
          <a:p>
            <a:endParaRPr lang="en-IN" dirty="0"/>
          </a:p>
          <a:p>
            <a:r>
              <a:rPr lang="en-IN" dirty="0"/>
              <a:t>Use the hover() method to simulate hovering over an element. This can trigger hover-related effects like dropdown menus.</a:t>
            </a:r>
          </a:p>
          <a:p>
            <a:endParaRPr lang="en-IN" dirty="0"/>
          </a:p>
          <a:p>
            <a:r>
              <a:rPr lang="en-IN" dirty="0"/>
              <a:t>await </a:t>
            </a:r>
            <a:r>
              <a:rPr lang="en-IN" dirty="0" err="1"/>
              <a:t>page.hover</a:t>
            </a:r>
            <a:r>
              <a:rPr lang="en-IN" dirty="0"/>
              <a:t>('</a:t>
            </a:r>
            <a:r>
              <a:rPr lang="en-IN" dirty="0" err="1"/>
              <a:t>a.dropdown</a:t>
            </a:r>
            <a:r>
              <a:rPr lang="en-IN" dirty="0"/>
              <a:t>-toggle'); // Hovers over a dropdown menu trigger</a:t>
            </a:r>
          </a:p>
        </p:txBody>
      </p:sp>
    </p:spTree>
    <p:extLst>
      <p:ext uri="{BB962C8B-B14F-4D97-AF65-F5344CB8AC3E}">
        <p14:creationId xmlns:p14="http://schemas.microsoft.com/office/powerpoint/2010/main" val="24572654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5F7-A32E-485E-B7EA-5CE7A4DED381}"/>
              </a:ext>
            </a:extLst>
          </p:cNvPr>
          <p:cNvSpPr>
            <a:spLocks noGrp="1"/>
          </p:cNvSpPr>
          <p:nvPr>
            <p:ph type="title"/>
          </p:nvPr>
        </p:nvSpPr>
        <p:spPr/>
        <p:txBody>
          <a:bodyPr>
            <a:normAutofit fontScale="90000"/>
          </a:bodyPr>
          <a:lstStyle/>
          <a:p>
            <a:r>
              <a:rPr lang="en-IN" dirty="0"/>
              <a:t>Interacting with Checkboxes and Radio Buttons:</a:t>
            </a:r>
            <a:br>
              <a:rPr lang="en-IN" dirty="0"/>
            </a:br>
            <a:endParaRPr lang="en-IN" dirty="0"/>
          </a:p>
        </p:txBody>
      </p:sp>
      <p:sp>
        <p:nvSpPr>
          <p:cNvPr id="3" name="Content Placeholder 2">
            <a:extLst>
              <a:ext uri="{FF2B5EF4-FFF2-40B4-BE49-F238E27FC236}">
                <a16:creationId xmlns:a16="http://schemas.microsoft.com/office/drawing/2014/main" id="{B6C557DB-C96C-4CBD-A9F8-A90AA7856A82}"/>
              </a:ext>
            </a:extLst>
          </p:cNvPr>
          <p:cNvSpPr>
            <a:spLocks noGrp="1"/>
          </p:cNvSpPr>
          <p:nvPr>
            <p:ph idx="1"/>
          </p:nvPr>
        </p:nvSpPr>
        <p:spPr/>
        <p:txBody>
          <a:bodyPr/>
          <a:lstStyle/>
          <a:p>
            <a:endParaRPr lang="en-IN" dirty="0"/>
          </a:p>
          <a:p>
            <a:endParaRPr lang="en-IN" dirty="0"/>
          </a:p>
          <a:p>
            <a:r>
              <a:rPr lang="en-IN" dirty="0"/>
              <a:t>Use methods like check() and uncheck() to interact with checkboxes, and </a:t>
            </a:r>
            <a:r>
              <a:rPr lang="en-IN" dirty="0" err="1"/>
              <a:t>radioButton.click</a:t>
            </a:r>
            <a:r>
              <a:rPr lang="en-IN" dirty="0"/>
              <a:t>() to interact with radio buttons.</a:t>
            </a:r>
          </a:p>
          <a:p>
            <a:endParaRPr lang="en-IN" dirty="0"/>
          </a:p>
          <a:p>
            <a:r>
              <a:rPr lang="en-IN" dirty="0"/>
              <a:t>await </a:t>
            </a:r>
            <a:r>
              <a:rPr lang="en-IN" dirty="0" err="1"/>
              <a:t>page.check</a:t>
            </a:r>
            <a:r>
              <a:rPr lang="en-IN" dirty="0"/>
              <a:t>('input[type="checkbox"]'); // Checks a checkbox</a:t>
            </a:r>
          </a:p>
          <a:p>
            <a:r>
              <a:rPr lang="en-IN" dirty="0"/>
              <a:t>await </a:t>
            </a:r>
            <a:r>
              <a:rPr lang="en-IN" dirty="0" err="1"/>
              <a:t>page.uncheck</a:t>
            </a:r>
            <a:r>
              <a:rPr lang="en-IN" dirty="0"/>
              <a:t>('input[type="checkbox"]'); // Unchecks a checkbox</a:t>
            </a:r>
          </a:p>
        </p:txBody>
      </p:sp>
    </p:spTree>
    <p:extLst>
      <p:ext uri="{BB962C8B-B14F-4D97-AF65-F5344CB8AC3E}">
        <p14:creationId xmlns:p14="http://schemas.microsoft.com/office/powerpoint/2010/main" val="184196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D40-BF5C-44C5-B860-7AA6226B68C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8DDD7263-D71A-4282-94E2-B05CDD4A807A}"/>
              </a:ext>
            </a:extLst>
          </p:cNvPr>
          <p:cNvSpPr>
            <a:spLocks noGrp="1"/>
          </p:cNvSpPr>
          <p:nvPr>
            <p:ph idx="1"/>
          </p:nvPr>
        </p:nvSpPr>
        <p:spPr/>
        <p:txBody>
          <a:bodyPr>
            <a:normAutofit/>
          </a:bodyPr>
          <a:lstStyle/>
          <a:p>
            <a:r>
              <a:rPr lang="en-US" sz="3200" dirty="0"/>
              <a:t>Upload and download files</a:t>
            </a:r>
          </a:p>
          <a:p>
            <a:r>
              <a:rPr lang="en-US" sz="3200" dirty="0"/>
              <a:t>Intercepting API / URL request &amp; Response</a:t>
            </a:r>
          </a:p>
          <a:p>
            <a:r>
              <a:rPr lang="en-US" sz="3200" dirty="0"/>
              <a:t>Modifying the request and response</a:t>
            </a:r>
          </a:p>
          <a:p>
            <a:r>
              <a:rPr lang="en-US" sz="3200" dirty="0"/>
              <a:t>With one worker and multiple workers</a:t>
            </a:r>
            <a:endParaRPr lang="en-IN" sz="3200" dirty="0"/>
          </a:p>
        </p:txBody>
      </p:sp>
    </p:spTree>
    <p:extLst>
      <p:ext uri="{BB962C8B-B14F-4D97-AF65-F5344CB8AC3E}">
        <p14:creationId xmlns:p14="http://schemas.microsoft.com/office/powerpoint/2010/main" val="42135016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A9C-95F9-47EE-9C96-1E3F50CB5895}"/>
              </a:ext>
            </a:extLst>
          </p:cNvPr>
          <p:cNvSpPr>
            <a:spLocks noGrp="1"/>
          </p:cNvSpPr>
          <p:nvPr>
            <p:ph type="title"/>
          </p:nvPr>
        </p:nvSpPr>
        <p:spPr/>
        <p:txBody>
          <a:bodyPr/>
          <a:lstStyle/>
          <a:p>
            <a:r>
              <a:rPr lang="en-US" dirty="0"/>
              <a:t>Selecting Options in Dropdowns:</a:t>
            </a:r>
            <a:br>
              <a:rPr lang="en-US" dirty="0"/>
            </a:br>
            <a:endParaRPr lang="en-IN" dirty="0"/>
          </a:p>
        </p:txBody>
      </p:sp>
      <p:sp>
        <p:nvSpPr>
          <p:cNvPr id="3" name="Content Placeholder 2">
            <a:extLst>
              <a:ext uri="{FF2B5EF4-FFF2-40B4-BE49-F238E27FC236}">
                <a16:creationId xmlns:a16="http://schemas.microsoft.com/office/drawing/2014/main" id="{57B1A366-B6B1-4A21-94A3-19EC5F7307C7}"/>
              </a:ext>
            </a:extLst>
          </p:cNvPr>
          <p:cNvSpPr>
            <a:spLocks noGrp="1"/>
          </p:cNvSpPr>
          <p:nvPr>
            <p:ph idx="1"/>
          </p:nvPr>
        </p:nvSpPr>
        <p:spPr/>
        <p:txBody>
          <a:bodyPr/>
          <a:lstStyle/>
          <a:p>
            <a:endParaRPr lang="en-US" dirty="0"/>
          </a:p>
          <a:p>
            <a:r>
              <a:rPr lang="en-US" dirty="0"/>
              <a:t>Use the </a:t>
            </a:r>
            <a:r>
              <a:rPr lang="en-US" dirty="0" err="1"/>
              <a:t>selectOption</a:t>
            </a:r>
            <a:r>
              <a:rPr lang="en-US" dirty="0"/>
              <a:t>() method to select an option in a dropdown menu.</a:t>
            </a:r>
          </a:p>
          <a:p>
            <a:endParaRPr lang="en-US" dirty="0"/>
          </a:p>
          <a:p>
            <a:r>
              <a:rPr lang="en-US" dirty="0"/>
              <a:t>await </a:t>
            </a:r>
            <a:r>
              <a:rPr lang="en-US" dirty="0" err="1"/>
              <a:t>page.selectOption</a:t>
            </a:r>
            <a:r>
              <a:rPr lang="en-US" dirty="0"/>
              <a:t>('</a:t>
            </a:r>
            <a:r>
              <a:rPr lang="en-US" dirty="0" err="1"/>
              <a:t>select#dropdown</a:t>
            </a:r>
            <a:r>
              <a:rPr lang="en-US" dirty="0"/>
              <a:t>', 'Option 1'); // Selects 'Option 1' from a dropdown menu</a:t>
            </a:r>
            <a:endParaRPr lang="en-IN" dirty="0"/>
          </a:p>
        </p:txBody>
      </p:sp>
    </p:spTree>
    <p:extLst>
      <p:ext uri="{BB962C8B-B14F-4D97-AF65-F5344CB8AC3E}">
        <p14:creationId xmlns:p14="http://schemas.microsoft.com/office/powerpoint/2010/main" val="36312807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F77F-EBFF-49E6-BF47-CAE9825D553A}"/>
              </a:ext>
            </a:extLst>
          </p:cNvPr>
          <p:cNvSpPr>
            <a:spLocks noGrp="1"/>
          </p:cNvSpPr>
          <p:nvPr>
            <p:ph type="title"/>
          </p:nvPr>
        </p:nvSpPr>
        <p:spPr/>
        <p:txBody>
          <a:bodyPr/>
          <a:lstStyle/>
          <a:p>
            <a:r>
              <a:rPr lang="en-US" dirty="0"/>
              <a:t>Scrolling:</a:t>
            </a:r>
            <a:br>
              <a:rPr lang="en-US" dirty="0"/>
            </a:br>
            <a:endParaRPr lang="en-IN" dirty="0"/>
          </a:p>
        </p:txBody>
      </p:sp>
      <p:sp>
        <p:nvSpPr>
          <p:cNvPr id="3" name="Content Placeholder 2">
            <a:extLst>
              <a:ext uri="{FF2B5EF4-FFF2-40B4-BE49-F238E27FC236}">
                <a16:creationId xmlns:a16="http://schemas.microsoft.com/office/drawing/2014/main" id="{CA9A59F6-D184-4C83-913D-A4636BB7B46A}"/>
              </a:ext>
            </a:extLst>
          </p:cNvPr>
          <p:cNvSpPr>
            <a:spLocks noGrp="1"/>
          </p:cNvSpPr>
          <p:nvPr>
            <p:ph idx="1"/>
          </p:nvPr>
        </p:nvSpPr>
        <p:spPr/>
        <p:txBody>
          <a:bodyPr/>
          <a:lstStyle/>
          <a:p>
            <a:endParaRPr lang="en-US" dirty="0"/>
          </a:p>
          <a:p>
            <a:endParaRPr lang="en-US" dirty="0"/>
          </a:p>
          <a:p>
            <a:r>
              <a:rPr lang="en-US" dirty="0"/>
              <a:t>Use the </a:t>
            </a:r>
            <a:r>
              <a:rPr lang="en-US" dirty="0" err="1"/>
              <a:t>scrollIntoView</a:t>
            </a:r>
            <a:r>
              <a:rPr lang="en-US" dirty="0"/>
              <a:t>() method to scroll an element into view.</a:t>
            </a:r>
          </a:p>
          <a:p>
            <a:endParaRPr lang="en-US" dirty="0"/>
          </a:p>
          <a:p>
            <a:r>
              <a:rPr lang="en-US" dirty="0"/>
              <a:t>const element = await </a:t>
            </a:r>
            <a:r>
              <a:rPr lang="en-US" dirty="0" err="1"/>
              <a:t>page.locator</a:t>
            </a:r>
            <a:r>
              <a:rPr lang="en-US" dirty="0"/>
              <a:t>('#target-element');</a:t>
            </a:r>
          </a:p>
          <a:p>
            <a:r>
              <a:rPr lang="en-US" dirty="0"/>
              <a:t>await </a:t>
            </a:r>
            <a:r>
              <a:rPr lang="en-US" dirty="0" err="1"/>
              <a:t>element.scrollIntoView</a:t>
            </a:r>
            <a:r>
              <a:rPr lang="en-US" dirty="0"/>
              <a:t>(); // Scrolls the element into view</a:t>
            </a:r>
            <a:endParaRPr lang="en-IN" dirty="0"/>
          </a:p>
        </p:txBody>
      </p:sp>
    </p:spTree>
    <p:extLst>
      <p:ext uri="{BB962C8B-B14F-4D97-AF65-F5344CB8AC3E}">
        <p14:creationId xmlns:p14="http://schemas.microsoft.com/office/powerpoint/2010/main" val="233642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D3EB-3C47-4008-AACB-B8F6A79080A9}"/>
              </a:ext>
            </a:extLst>
          </p:cNvPr>
          <p:cNvSpPr>
            <a:spLocks noGrp="1"/>
          </p:cNvSpPr>
          <p:nvPr>
            <p:ph type="title"/>
          </p:nvPr>
        </p:nvSpPr>
        <p:spPr/>
        <p:txBody>
          <a:bodyPr/>
          <a:lstStyle/>
          <a:p>
            <a:r>
              <a:rPr lang="en-US" dirty="0"/>
              <a:t>Simulating Keyboard Shortcuts:</a:t>
            </a:r>
            <a:endParaRPr lang="en-IN" dirty="0"/>
          </a:p>
        </p:txBody>
      </p:sp>
      <p:sp>
        <p:nvSpPr>
          <p:cNvPr id="3" name="Content Placeholder 2">
            <a:extLst>
              <a:ext uri="{FF2B5EF4-FFF2-40B4-BE49-F238E27FC236}">
                <a16:creationId xmlns:a16="http://schemas.microsoft.com/office/drawing/2014/main" id="{D0B794C9-A316-497B-9ADE-3886A061E186}"/>
              </a:ext>
            </a:extLst>
          </p:cNvPr>
          <p:cNvSpPr>
            <a:spLocks noGrp="1"/>
          </p:cNvSpPr>
          <p:nvPr>
            <p:ph idx="1"/>
          </p:nvPr>
        </p:nvSpPr>
        <p:spPr/>
        <p:txBody>
          <a:bodyPr>
            <a:normAutofit/>
          </a:bodyPr>
          <a:lstStyle/>
          <a:p>
            <a:endParaRPr lang="en-US" dirty="0"/>
          </a:p>
          <a:p>
            <a:r>
              <a:rPr lang="en-US" dirty="0"/>
              <a:t>Use the </a:t>
            </a:r>
            <a:r>
              <a:rPr lang="en-US" dirty="0" err="1"/>
              <a:t>keyboard.press</a:t>
            </a:r>
            <a:r>
              <a:rPr lang="en-US" dirty="0"/>
              <a:t>(key) method to simulate pressing a keyboard key.</a:t>
            </a:r>
          </a:p>
          <a:p>
            <a:endParaRPr lang="en-US" dirty="0"/>
          </a:p>
          <a:p>
            <a:r>
              <a:rPr lang="en-US" dirty="0"/>
              <a:t>await </a:t>
            </a:r>
            <a:r>
              <a:rPr lang="en-US" dirty="0" err="1"/>
              <a:t>page.keyboard.press</a:t>
            </a:r>
            <a:r>
              <a:rPr lang="en-US" dirty="0"/>
              <a:t>('Enter'); // Simulates pressing the Enter key</a:t>
            </a:r>
          </a:p>
          <a:p>
            <a:pPr lvl="1"/>
            <a:r>
              <a:rPr lang="en-US" dirty="0"/>
              <a:t>By utilizing these actions, you can accurately simulate user interactions with your web application and validate its functionality in automated tests using Playwright.</a:t>
            </a:r>
            <a:endParaRPr lang="en-IN" dirty="0"/>
          </a:p>
        </p:txBody>
      </p:sp>
    </p:spTree>
    <p:extLst>
      <p:ext uri="{BB962C8B-B14F-4D97-AF65-F5344CB8AC3E}">
        <p14:creationId xmlns:p14="http://schemas.microsoft.com/office/powerpoint/2010/main" val="1309336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6F7-26AC-4C50-A4AF-641F6BE0A78A}"/>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945043A3-DEF0-43E2-B2FF-0471F03E6D5F}"/>
              </a:ext>
            </a:extLst>
          </p:cNvPr>
          <p:cNvSpPr>
            <a:spLocks noGrp="1"/>
          </p:cNvSpPr>
          <p:nvPr>
            <p:ph idx="1"/>
          </p:nvPr>
        </p:nvSpPr>
        <p:spPr/>
        <p:txBody>
          <a:bodyPr>
            <a:normAutofit fontScale="85000" lnSpcReduction="20000"/>
          </a:bodyPr>
          <a:lstStyle/>
          <a:p>
            <a:r>
              <a:rPr lang="en-US" dirty="0"/>
              <a:t>When automating tests with Playwright, selecting elements accurately is crucial for interacting with them effectively. Here's an overview of selecting elements using various types of selectors:</a:t>
            </a:r>
          </a:p>
          <a:p>
            <a:endParaRPr lang="en-US" dirty="0"/>
          </a:p>
          <a:p>
            <a:r>
              <a:rPr lang="en-US" dirty="0"/>
              <a:t>CSS Selectors:</a:t>
            </a:r>
          </a:p>
          <a:p>
            <a:endParaRPr lang="en-US" dirty="0"/>
          </a:p>
          <a:p>
            <a:r>
              <a:rPr lang="en-US" dirty="0"/>
              <a:t>CSS selectors are the most commonly used method for selecting elements in web automation. They allow you to target elements based on their attributes, IDs, classes, and hierarchy in the HTML document.</a:t>
            </a:r>
          </a:p>
          <a:p>
            <a:endParaRPr lang="en-US" dirty="0"/>
          </a:p>
          <a:p>
            <a:r>
              <a:rPr lang="en-US" dirty="0"/>
              <a:t>await </a:t>
            </a:r>
            <a:r>
              <a:rPr lang="en-US" dirty="0" err="1"/>
              <a:t>page.click</a:t>
            </a:r>
            <a:r>
              <a:rPr lang="en-US" dirty="0"/>
              <a:t>('</a:t>
            </a:r>
            <a:r>
              <a:rPr lang="en-US" dirty="0" err="1"/>
              <a:t>button.submit</a:t>
            </a:r>
            <a:r>
              <a:rPr lang="en-US" dirty="0"/>
              <a:t>'); // Selects a button with class 'submit'</a:t>
            </a:r>
            <a:endParaRPr lang="en-IN" dirty="0"/>
          </a:p>
        </p:txBody>
      </p:sp>
    </p:spTree>
    <p:extLst>
      <p:ext uri="{BB962C8B-B14F-4D97-AF65-F5344CB8AC3E}">
        <p14:creationId xmlns:p14="http://schemas.microsoft.com/office/powerpoint/2010/main" val="12339781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950-FB0B-473A-A643-C2CA6787A536}"/>
              </a:ext>
            </a:extLst>
          </p:cNvPr>
          <p:cNvSpPr>
            <a:spLocks noGrp="1"/>
          </p:cNvSpPr>
          <p:nvPr>
            <p:ph type="title"/>
          </p:nvPr>
        </p:nvSpPr>
        <p:spPr/>
        <p:txBody>
          <a:bodyPr/>
          <a:lstStyle/>
          <a:p>
            <a:r>
              <a:rPr lang="en-US" dirty="0"/>
              <a:t>XPath Selectors:</a:t>
            </a:r>
            <a:endParaRPr lang="en-IN" dirty="0"/>
          </a:p>
        </p:txBody>
      </p:sp>
      <p:sp>
        <p:nvSpPr>
          <p:cNvPr id="3" name="Content Placeholder 2">
            <a:extLst>
              <a:ext uri="{FF2B5EF4-FFF2-40B4-BE49-F238E27FC236}">
                <a16:creationId xmlns:a16="http://schemas.microsoft.com/office/drawing/2014/main" id="{0683039E-AB36-44E9-9C04-D3358E9DCF6F}"/>
              </a:ext>
            </a:extLst>
          </p:cNvPr>
          <p:cNvSpPr>
            <a:spLocks noGrp="1"/>
          </p:cNvSpPr>
          <p:nvPr>
            <p:ph idx="1"/>
          </p:nvPr>
        </p:nvSpPr>
        <p:spPr/>
        <p:txBody>
          <a:bodyPr>
            <a:normAutofit lnSpcReduction="10000"/>
          </a:bodyPr>
          <a:lstStyle/>
          <a:p>
            <a:endParaRPr lang="en-US" dirty="0"/>
          </a:p>
          <a:p>
            <a:endParaRPr lang="en-US" dirty="0"/>
          </a:p>
          <a:p>
            <a:r>
              <a:rPr lang="en-US" dirty="0"/>
              <a:t>XPath selectors provide a powerful way to navigate through the XML structure of an HTML document. They can select elements based on their attributes, text content, and position relative to other elements.</a:t>
            </a:r>
          </a:p>
          <a:p>
            <a:endParaRPr lang="en-US" dirty="0"/>
          </a:p>
          <a:p>
            <a:r>
              <a:rPr lang="en-US" dirty="0"/>
              <a:t>await </a:t>
            </a:r>
            <a:r>
              <a:rPr lang="en-US" dirty="0" err="1"/>
              <a:t>page.click</a:t>
            </a:r>
            <a:r>
              <a:rPr lang="en-US" dirty="0"/>
              <a:t>('//button[@id="submit-button"]'); // Selects a button with ID 'submit-button'</a:t>
            </a:r>
            <a:endParaRPr lang="en-IN" dirty="0"/>
          </a:p>
        </p:txBody>
      </p:sp>
    </p:spTree>
    <p:extLst>
      <p:ext uri="{BB962C8B-B14F-4D97-AF65-F5344CB8AC3E}">
        <p14:creationId xmlns:p14="http://schemas.microsoft.com/office/powerpoint/2010/main" val="37415296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840F-FBA9-43FA-ADCB-1BA9F3F45E8F}"/>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A6AA487D-6C30-42DB-9E1E-BAAC7A83806C}"/>
              </a:ext>
            </a:extLst>
          </p:cNvPr>
          <p:cNvSpPr>
            <a:spLocks noGrp="1"/>
          </p:cNvSpPr>
          <p:nvPr>
            <p:ph idx="1"/>
          </p:nvPr>
        </p:nvSpPr>
        <p:spPr/>
        <p:txBody>
          <a:bodyPr/>
          <a:lstStyle/>
          <a:p>
            <a:endParaRPr lang="en-US" dirty="0"/>
          </a:p>
          <a:p>
            <a:endParaRPr lang="en-US" dirty="0"/>
          </a:p>
          <a:p>
            <a:r>
              <a:rPr lang="en-US" dirty="0"/>
              <a:t>You can select elements based on their text content using XPath or CSS selectors combined with :contains() pseudo-class (in CSS selectors).</a:t>
            </a:r>
          </a:p>
          <a:p>
            <a:endParaRPr lang="en-US" dirty="0"/>
          </a:p>
          <a:p>
            <a:r>
              <a:rPr lang="en-US" dirty="0"/>
              <a:t>await </a:t>
            </a:r>
            <a:r>
              <a:rPr lang="en-US" dirty="0" err="1"/>
              <a:t>page.click</a:t>
            </a:r>
            <a:r>
              <a:rPr lang="en-US" dirty="0"/>
              <a:t>('</a:t>
            </a:r>
            <a:r>
              <a:rPr lang="en-US" dirty="0" err="1"/>
              <a:t>button:contains</a:t>
            </a:r>
            <a:r>
              <a:rPr lang="en-US" dirty="0"/>
              <a:t>("Submit")'); // Selects a button containing the text 'Submit'</a:t>
            </a:r>
            <a:endParaRPr lang="en-IN" dirty="0"/>
          </a:p>
        </p:txBody>
      </p:sp>
    </p:spTree>
    <p:extLst>
      <p:ext uri="{BB962C8B-B14F-4D97-AF65-F5344CB8AC3E}">
        <p14:creationId xmlns:p14="http://schemas.microsoft.com/office/powerpoint/2010/main" val="39226321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203-E865-4E31-AE77-45A56C5BF600}"/>
              </a:ext>
            </a:extLst>
          </p:cNvPr>
          <p:cNvSpPr>
            <a:spLocks noGrp="1"/>
          </p:cNvSpPr>
          <p:nvPr>
            <p:ph type="title"/>
          </p:nvPr>
        </p:nvSpPr>
        <p:spPr/>
        <p:txBody>
          <a:bodyPr/>
          <a:lstStyle/>
          <a:p>
            <a:r>
              <a:rPr lang="en-US" dirty="0"/>
              <a:t>Attributes:</a:t>
            </a:r>
            <a:br>
              <a:rPr lang="en-US" dirty="0"/>
            </a:br>
            <a:endParaRPr lang="en-IN" dirty="0"/>
          </a:p>
        </p:txBody>
      </p:sp>
      <p:sp>
        <p:nvSpPr>
          <p:cNvPr id="3" name="Content Placeholder 2">
            <a:extLst>
              <a:ext uri="{FF2B5EF4-FFF2-40B4-BE49-F238E27FC236}">
                <a16:creationId xmlns:a16="http://schemas.microsoft.com/office/drawing/2014/main" id="{CCE629BA-677E-445C-A103-FF1C7F22B72D}"/>
              </a:ext>
            </a:extLst>
          </p:cNvPr>
          <p:cNvSpPr>
            <a:spLocks noGrp="1"/>
          </p:cNvSpPr>
          <p:nvPr>
            <p:ph idx="1"/>
          </p:nvPr>
        </p:nvSpPr>
        <p:spPr/>
        <p:txBody>
          <a:bodyPr/>
          <a:lstStyle/>
          <a:p>
            <a:endParaRPr lang="en-US" dirty="0"/>
          </a:p>
          <a:p>
            <a:endParaRPr lang="en-US" dirty="0"/>
          </a:p>
          <a:p>
            <a:r>
              <a:rPr lang="en-US" dirty="0"/>
              <a:t>Select elements based on their attributes such as ID, class, name, or any custom attribute.</a:t>
            </a:r>
          </a:p>
          <a:p>
            <a:endParaRPr lang="en-US" dirty="0"/>
          </a:p>
          <a:p>
            <a:r>
              <a:rPr lang="en-US" dirty="0"/>
              <a:t>await </a:t>
            </a:r>
            <a:r>
              <a:rPr lang="en-US" dirty="0" err="1"/>
              <a:t>page.click</a:t>
            </a:r>
            <a:r>
              <a:rPr lang="en-US" dirty="0"/>
              <a:t>('input[type="text"]'); // Selects a text input field using its type attribute</a:t>
            </a:r>
            <a:endParaRPr lang="en-IN" dirty="0"/>
          </a:p>
        </p:txBody>
      </p:sp>
    </p:spTree>
    <p:extLst>
      <p:ext uri="{BB962C8B-B14F-4D97-AF65-F5344CB8AC3E}">
        <p14:creationId xmlns:p14="http://schemas.microsoft.com/office/powerpoint/2010/main" val="37497640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DDF-75CE-4C3C-808E-9D6391023067}"/>
              </a:ext>
            </a:extLst>
          </p:cNvPr>
          <p:cNvSpPr>
            <a:spLocks noGrp="1"/>
          </p:cNvSpPr>
          <p:nvPr>
            <p:ph type="title"/>
          </p:nvPr>
        </p:nvSpPr>
        <p:spPr/>
        <p:txBody>
          <a:bodyPr/>
          <a:lstStyle/>
          <a:p>
            <a:r>
              <a:rPr lang="en-US" dirty="0"/>
              <a:t>Element Interactions:</a:t>
            </a:r>
            <a:br>
              <a:rPr lang="en-US" dirty="0"/>
            </a:br>
            <a:endParaRPr lang="en-IN" dirty="0"/>
          </a:p>
        </p:txBody>
      </p:sp>
      <p:sp>
        <p:nvSpPr>
          <p:cNvPr id="3" name="Content Placeholder 2">
            <a:extLst>
              <a:ext uri="{FF2B5EF4-FFF2-40B4-BE49-F238E27FC236}">
                <a16:creationId xmlns:a16="http://schemas.microsoft.com/office/drawing/2014/main" id="{F57403BC-ED64-44A2-AA38-FBBDE1158E96}"/>
              </a:ext>
            </a:extLst>
          </p:cNvPr>
          <p:cNvSpPr>
            <a:spLocks noGrp="1"/>
          </p:cNvSpPr>
          <p:nvPr>
            <p:ph idx="1"/>
          </p:nvPr>
        </p:nvSpPr>
        <p:spPr/>
        <p:txBody>
          <a:bodyPr/>
          <a:lstStyle/>
          <a:p>
            <a:endParaRPr lang="en-US" dirty="0"/>
          </a:p>
          <a:p>
            <a:endParaRPr lang="en-US" dirty="0"/>
          </a:p>
          <a:p>
            <a:r>
              <a:rPr lang="en-US" dirty="0"/>
              <a:t>Use methods like locator() to create a locator object for an element, which allows for more complex interactions and assertions.</a:t>
            </a:r>
          </a:p>
          <a:p>
            <a:endParaRPr lang="en-US" dirty="0"/>
          </a:p>
          <a:p>
            <a:r>
              <a:rPr lang="en-US" dirty="0"/>
              <a:t>const button = </a:t>
            </a:r>
            <a:r>
              <a:rPr lang="en-US" dirty="0" err="1"/>
              <a:t>page.locator</a:t>
            </a:r>
            <a:r>
              <a:rPr lang="en-US" dirty="0"/>
              <a:t>('</a:t>
            </a:r>
            <a:r>
              <a:rPr lang="en-US" dirty="0" err="1"/>
              <a:t>button#submit-button</a:t>
            </a:r>
            <a:r>
              <a:rPr lang="en-US" dirty="0"/>
              <a:t>');</a:t>
            </a:r>
          </a:p>
          <a:p>
            <a:r>
              <a:rPr lang="en-US" dirty="0"/>
              <a:t>await </a:t>
            </a:r>
            <a:r>
              <a:rPr lang="en-US" dirty="0" err="1"/>
              <a:t>button.click</a:t>
            </a:r>
            <a:r>
              <a:rPr lang="en-US" dirty="0"/>
              <a:t>(); // Clicks a button selected by its ID</a:t>
            </a:r>
            <a:endParaRPr lang="en-IN" dirty="0"/>
          </a:p>
        </p:txBody>
      </p:sp>
    </p:spTree>
    <p:extLst>
      <p:ext uri="{BB962C8B-B14F-4D97-AF65-F5344CB8AC3E}">
        <p14:creationId xmlns:p14="http://schemas.microsoft.com/office/powerpoint/2010/main" val="9987088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200-4C36-435E-B5A1-F2921A4D3775}"/>
              </a:ext>
            </a:extLst>
          </p:cNvPr>
          <p:cNvSpPr>
            <a:spLocks noGrp="1"/>
          </p:cNvSpPr>
          <p:nvPr>
            <p:ph type="title"/>
          </p:nvPr>
        </p:nvSpPr>
        <p:spPr/>
        <p:txBody>
          <a:bodyPr/>
          <a:lstStyle/>
          <a:p>
            <a:r>
              <a:rPr lang="en-US" dirty="0"/>
              <a:t>Accessibility Selectors:</a:t>
            </a:r>
            <a:endParaRPr lang="en-IN" dirty="0"/>
          </a:p>
        </p:txBody>
      </p:sp>
      <p:sp>
        <p:nvSpPr>
          <p:cNvPr id="3" name="Content Placeholder 2">
            <a:extLst>
              <a:ext uri="{FF2B5EF4-FFF2-40B4-BE49-F238E27FC236}">
                <a16:creationId xmlns:a16="http://schemas.microsoft.com/office/drawing/2014/main" id="{CC5DE4E2-1E13-4E7D-9050-815AF6F451FF}"/>
              </a:ext>
            </a:extLst>
          </p:cNvPr>
          <p:cNvSpPr>
            <a:spLocks noGrp="1"/>
          </p:cNvSpPr>
          <p:nvPr>
            <p:ph idx="1"/>
          </p:nvPr>
        </p:nvSpPr>
        <p:spPr/>
        <p:txBody>
          <a:bodyPr>
            <a:normAutofit fontScale="92500"/>
          </a:bodyPr>
          <a:lstStyle/>
          <a:p>
            <a:endParaRPr lang="en-US" dirty="0"/>
          </a:p>
          <a:p>
            <a:endParaRPr lang="en-US" dirty="0"/>
          </a:p>
          <a:p>
            <a:r>
              <a:rPr lang="en-US" dirty="0"/>
              <a:t>Playwright provides built-in accessibility selectors that allow you to select elements based on their accessibility attributes, making your tests more accessible and robust.</a:t>
            </a:r>
          </a:p>
          <a:p>
            <a:endParaRPr lang="en-US" dirty="0"/>
          </a:p>
          <a:p>
            <a:r>
              <a:rPr lang="en-US" dirty="0"/>
              <a:t>await </a:t>
            </a:r>
            <a:r>
              <a:rPr lang="en-US" dirty="0" err="1"/>
              <a:t>page.click</a:t>
            </a:r>
            <a:r>
              <a:rPr lang="en-US" dirty="0"/>
              <a:t>('text=Submit'); // Selects a button with accessible label 'Submit'</a:t>
            </a:r>
          </a:p>
          <a:p>
            <a:pPr lvl="1"/>
            <a:r>
              <a:rPr lang="en-US" dirty="0"/>
              <a:t>By utilizing these various selector strategies, you can accurately pinpoint and interact with elements on your web page, making your automated tests more robust and reliable in different scenarios.</a:t>
            </a:r>
            <a:endParaRPr lang="en-IN" dirty="0"/>
          </a:p>
        </p:txBody>
      </p:sp>
    </p:spTree>
    <p:extLst>
      <p:ext uri="{BB962C8B-B14F-4D97-AF65-F5344CB8AC3E}">
        <p14:creationId xmlns:p14="http://schemas.microsoft.com/office/powerpoint/2010/main" val="35317422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FF75-7963-437C-8361-01FFEEA799F8}"/>
              </a:ext>
            </a:extLst>
          </p:cNvPr>
          <p:cNvSpPr>
            <a:spLocks noGrp="1"/>
          </p:cNvSpPr>
          <p:nvPr>
            <p:ph type="title"/>
          </p:nvPr>
        </p:nvSpPr>
        <p:spPr/>
        <p:txBody>
          <a:bodyPr/>
          <a:lstStyle/>
          <a:p>
            <a:r>
              <a:rPr lang="en-IN" dirty="0"/>
              <a:t>Waiting for elements</a:t>
            </a:r>
          </a:p>
        </p:txBody>
      </p:sp>
      <p:sp>
        <p:nvSpPr>
          <p:cNvPr id="5" name="Content Placeholder 4">
            <a:extLst>
              <a:ext uri="{FF2B5EF4-FFF2-40B4-BE49-F238E27FC236}">
                <a16:creationId xmlns:a16="http://schemas.microsoft.com/office/drawing/2014/main" id="{9A33E55C-1FEE-43C1-A323-F04B85D690C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9636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FF5-D05B-46BB-92DA-504D3F213270}"/>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3AAB9E2E-A261-40EA-A972-88CDB0C73F3F}"/>
              </a:ext>
            </a:extLst>
          </p:cNvPr>
          <p:cNvSpPr>
            <a:spLocks noGrp="1"/>
          </p:cNvSpPr>
          <p:nvPr>
            <p:ph idx="1"/>
          </p:nvPr>
        </p:nvSpPr>
        <p:spPr/>
        <p:txBody>
          <a:bodyPr>
            <a:noAutofit/>
          </a:bodyPr>
          <a:lstStyle/>
          <a:p>
            <a:r>
              <a:rPr lang="en-US" sz="2400" dirty="0"/>
              <a:t>With different type of reporting </a:t>
            </a:r>
          </a:p>
          <a:p>
            <a:pPr lvl="1"/>
            <a:r>
              <a:rPr lang="en-US" sz="2400" dirty="0"/>
              <a:t>HTML</a:t>
            </a:r>
          </a:p>
          <a:p>
            <a:pPr lvl="1"/>
            <a:r>
              <a:rPr lang="en-US" sz="2400" dirty="0"/>
              <a:t>JSON</a:t>
            </a:r>
          </a:p>
          <a:p>
            <a:pPr marL="457200" lvl="1" indent="0">
              <a:buNone/>
            </a:pPr>
            <a:r>
              <a:rPr lang="en-US" sz="2400" dirty="0"/>
              <a:t>Running tests in slow motion </a:t>
            </a:r>
          </a:p>
          <a:p>
            <a:pPr marL="457200" lvl="1" indent="0">
              <a:buNone/>
            </a:pPr>
            <a:r>
              <a:rPr lang="en-US" sz="2400" dirty="0"/>
              <a:t>Running tests in trace mode </a:t>
            </a:r>
          </a:p>
          <a:p>
            <a:pPr marL="457200" lvl="1" indent="0">
              <a:buNone/>
            </a:pPr>
            <a:r>
              <a:rPr lang="en-US" sz="2400" dirty="0"/>
              <a:t>Take screenshots </a:t>
            </a:r>
          </a:p>
          <a:p>
            <a:pPr marL="457200" lvl="1" indent="0">
              <a:buNone/>
            </a:pPr>
            <a:r>
              <a:rPr lang="en-US" sz="2400" dirty="0"/>
              <a:t>Take videos </a:t>
            </a:r>
            <a:endParaRPr lang="en-IN" sz="2400" dirty="0"/>
          </a:p>
        </p:txBody>
      </p:sp>
    </p:spTree>
    <p:extLst>
      <p:ext uri="{BB962C8B-B14F-4D97-AF65-F5344CB8AC3E}">
        <p14:creationId xmlns:p14="http://schemas.microsoft.com/office/powerpoint/2010/main" val="11313429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A430-5A87-4E5A-99CA-37828B4BCF20}"/>
              </a:ext>
            </a:extLst>
          </p:cNvPr>
          <p:cNvSpPr>
            <a:spLocks noGrp="1"/>
          </p:cNvSpPr>
          <p:nvPr>
            <p:ph type="title"/>
          </p:nvPr>
        </p:nvSpPr>
        <p:spPr/>
        <p:txBody>
          <a:bodyPr/>
          <a:lstStyle/>
          <a:p>
            <a:r>
              <a:rPr lang="en-US" dirty="0" err="1"/>
              <a:t>waitForSelector</a:t>
            </a:r>
            <a:r>
              <a:rPr lang="en-US" dirty="0"/>
              <a:t>():</a:t>
            </a:r>
            <a:endParaRPr lang="en-IN" dirty="0"/>
          </a:p>
        </p:txBody>
      </p:sp>
      <p:sp>
        <p:nvSpPr>
          <p:cNvPr id="3" name="Content Placeholder 2">
            <a:extLst>
              <a:ext uri="{FF2B5EF4-FFF2-40B4-BE49-F238E27FC236}">
                <a16:creationId xmlns:a16="http://schemas.microsoft.com/office/drawing/2014/main" id="{261CD87D-1BB4-44B4-990C-3FD0A2414B68}"/>
              </a:ext>
            </a:extLst>
          </p:cNvPr>
          <p:cNvSpPr>
            <a:spLocks noGrp="1"/>
          </p:cNvSpPr>
          <p:nvPr>
            <p:ph idx="1"/>
          </p:nvPr>
        </p:nvSpPr>
        <p:spPr/>
        <p:txBody>
          <a:bodyPr>
            <a:normAutofit fontScale="92500" lnSpcReduction="20000"/>
          </a:bodyPr>
          <a:lstStyle/>
          <a:p>
            <a:r>
              <a:rPr lang="en-US" dirty="0"/>
              <a:t>When automating tests with Playwright, it's essential to handle situations where elements may not be immediately available on the page. Playwright provides several methods for waiting for elements to appear or become visible:</a:t>
            </a:r>
          </a:p>
          <a:p>
            <a:endParaRPr lang="en-US" dirty="0"/>
          </a:p>
          <a:p>
            <a:endParaRPr lang="en-US" dirty="0"/>
          </a:p>
          <a:p>
            <a:r>
              <a:rPr lang="en-US" dirty="0"/>
              <a:t>Use </a:t>
            </a:r>
            <a:r>
              <a:rPr lang="en-US" dirty="0" err="1"/>
              <a:t>waitForSelector</a:t>
            </a:r>
            <a:r>
              <a:rPr lang="en-US" dirty="0"/>
              <a:t>() to wait for an element matching the specified selector to appear in the DOM.</a:t>
            </a:r>
          </a:p>
          <a:p>
            <a:endParaRPr lang="en-US" dirty="0"/>
          </a:p>
          <a:p>
            <a:r>
              <a:rPr lang="en-US" dirty="0"/>
              <a:t>await </a:t>
            </a:r>
            <a:r>
              <a:rPr lang="en-US" dirty="0" err="1"/>
              <a:t>page.waitForSelector</a:t>
            </a:r>
            <a:r>
              <a:rPr lang="en-US" dirty="0"/>
              <a:t>('</a:t>
            </a:r>
            <a:r>
              <a:rPr lang="en-US" dirty="0" err="1"/>
              <a:t>button.submit</a:t>
            </a:r>
            <a:r>
              <a:rPr lang="en-US" dirty="0"/>
              <a:t>');</a:t>
            </a:r>
            <a:endParaRPr lang="en-IN" dirty="0"/>
          </a:p>
        </p:txBody>
      </p:sp>
    </p:spTree>
    <p:extLst>
      <p:ext uri="{BB962C8B-B14F-4D97-AF65-F5344CB8AC3E}">
        <p14:creationId xmlns:p14="http://schemas.microsoft.com/office/powerpoint/2010/main" val="33855587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4BB-9813-47DD-BA92-6C7E70ADC9A1}"/>
              </a:ext>
            </a:extLst>
          </p:cNvPr>
          <p:cNvSpPr>
            <a:spLocks noGrp="1"/>
          </p:cNvSpPr>
          <p:nvPr>
            <p:ph type="title"/>
          </p:nvPr>
        </p:nvSpPr>
        <p:spPr/>
        <p:txBody>
          <a:bodyPr/>
          <a:lstStyle/>
          <a:p>
            <a:r>
              <a:rPr lang="en-US" dirty="0" err="1"/>
              <a:t>waitForXPath</a:t>
            </a:r>
            <a:r>
              <a:rPr lang="en-US" dirty="0"/>
              <a:t>():</a:t>
            </a:r>
            <a:endParaRPr lang="en-IN" dirty="0"/>
          </a:p>
        </p:txBody>
      </p:sp>
      <p:sp>
        <p:nvSpPr>
          <p:cNvPr id="3" name="Content Placeholder 2">
            <a:extLst>
              <a:ext uri="{FF2B5EF4-FFF2-40B4-BE49-F238E27FC236}">
                <a16:creationId xmlns:a16="http://schemas.microsoft.com/office/drawing/2014/main" id="{8AA0DA60-E235-4879-B695-0706D19E2D62}"/>
              </a:ext>
            </a:extLst>
          </p:cNvPr>
          <p:cNvSpPr>
            <a:spLocks noGrp="1"/>
          </p:cNvSpPr>
          <p:nvPr>
            <p:ph idx="1"/>
          </p:nvPr>
        </p:nvSpPr>
        <p:spPr/>
        <p:txBody>
          <a:bodyPr/>
          <a:lstStyle/>
          <a:p>
            <a:endParaRPr lang="en-US" dirty="0"/>
          </a:p>
          <a:p>
            <a:endParaRPr lang="en-US" dirty="0"/>
          </a:p>
          <a:p>
            <a:r>
              <a:rPr lang="en-US" dirty="0"/>
              <a:t>If you're using XPath selectors, you can use </a:t>
            </a:r>
            <a:r>
              <a:rPr lang="en-US" dirty="0" err="1"/>
              <a:t>waitForXPath</a:t>
            </a:r>
            <a:r>
              <a:rPr lang="en-US" dirty="0"/>
              <a:t>() to wait for an element matching the XPath expression.</a:t>
            </a:r>
          </a:p>
          <a:p>
            <a:endParaRPr lang="en-US" dirty="0"/>
          </a:p>
          <a:p>
            <a:r>
              <a:rPr lang="en-US" dirty="0"/>
              <a:t>await </a:t>
            </a:r>
            <a:r>
              <a:rPr lang="en-US" dirty="0" err="1"/>
              <a:t>page.waitForXPath</a:t>
            </a:r>
            <a:r>
              <a:rPr lang="en-US" dirty="0"/>
              <a:t>('//button[@id="submit-button"]');</a:t>
            </a:r>
            <a:endParaRPr lang="en-IN" dirty="0"/>
          </a:p>
        </p:txBody>
      </p:sp>
    </p:spTree>
    <p:extLst>
      <p:ext uri="{BB962C8B-B14F-4D97-AF65-F5344CB8AC3E}">
        <p14:creationId xmlns:p14="http://schemas.microsoft.com/office/powerpoint/2010/main" val="13865066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5-5A49-4182-950D-CE54CB5F3A68}"/>
              </a:ext>
            </a:extLst>
          </p:cNvPr>
          <p:cNvSpPr>
            <a:spLocks noGrp="1"/>
          </p:cNvSpPr>
          <p:nvPr>
            <p:ph type="title"/>
          </p:nvPr>
        </p:nvSpPr>
        <p:spPr/>
        <p:txBody>
          <a:bodyPr/>
          <a:lstStyle/>
          <a:p>
            <a:r>
              <a:rPr lang="en-US" dirty="0" err="1"/>
              <a:t>waitForTimeout</a:t>
            </a:r>
            <a:r>
              <a:rPr lang="en-US" dirty="0"/>
              <a:t>():</a:t>
            </a:r>
            <a:br>
              <a:rPr lang="en-US" dirty="0"/>
            </a:br>
            <a:endParaRPr lang="en-IN" dirty="0"/>
          </a:p>
        </p:txBody>
      </p:sp>
      <p:sp>
        <p:nvSpPr>
          <p:cNvPr id="3" name="Content Placeholder 2">
            <a:extLst>
              <a:ext uri="{FF2B5EF4-FFF2-40B4-BE49-F238E27FC236}">
                <a16:creationId xmlns:a16="http://schemas.microsoft.com/office/drawing/2014/main" id="{9A53C616-83BA-4F33-9E7D-3E3033EDF387}"/>
              </a:ext>
            </a:extLst>
          </p:cNvPr>
          <p:cNvSpPr>
            <a:spLocks noGrp="1"/>
          </p:cNvSpPr>
          <p:nvPr>
            <p:ph idx="1"/>
          </p:nvPr>
        </p:nvSpPr>
        <p:spPr/>
        <p:txBody>
          <a:bodyPr/>
          <a:lstStyle/>
          <a:p>
            <a:endParaRPr lang="en-US" dirty="0"/>
          </a:p>
          <a:p>
            <a:endParaRPr lang="en-US" dirty="0"/>
          </a:p>
          <a:p>
            <a:r>
              <a:rPr lang="en-US" dirty="0"/>
              <a:t>Use </a:t>
            </a:r>
            <a:r>
              <a:rPr lang="en-US" dirty="0" err="1"/>
              <a:t>waitForTimeout</a:t>
            </a:r>
            <a:r>
              <a:rPr lang="en-US" dirty="0"/>
              <a:t>() to introduce a delay in milliseconds before proceeding with the test.</a:t>
            </a:r>
          </a:p>
          <a:p>
            <a:endParaRPr lang="en-US" dirty="0"/>
          </a:p>
          <a:p>
            <a:r>
              <a:rPr lang="en-US" dirty="0"/>
              <a:t>await </a:t>
            </a:r>
            <a:r>
              <a:rPr lang="en-US" dirty="0" err="1"/>
              <a:t>page.waitForTimeout</a:t>
            </a:r>
            <a:r>
              <a:rPr lang="en-US" dirty="0"/>
              <a:t>(1000); // Waits for 1 second</a:t>
            </a:r>
            <a:endParaRPr lang="en-IN" dirty="0"/>
          </a:p>
        </p:txBody>
      </p:sp>
    </p:spTree>
    <p:extLst>
      <p:ext uri="{BB962C8B-B14F-4D97-AF65-F5344CB8AC3E}">
        <p14:creationId xmlns:p14="http://schemas.microsoft.com/office/powerpoint/2010/main" val="17368106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6AB2-3ABD-481D-A98B-5C1CBA663926}"/>
              </a:ext>
            </a:extLst>
          </p:cNvPr>
          <p:cNvSpPr>
            <a:spLocks noGrp="1"/>
          </p:cNvSpPr>
          <p:nvPr>
            <p:ph type="title"/>
          </p:nvPr>
        </p:nvSpPr>
        <p:spPr/>
        <p:txBody>
          <a:bodyPr/>
          <a:lstStyle/>
          <a:p>
            <a:r>
              <a:rPr lang="en-IN" dirty="0" err="1"/>
              <a:t>waitForFunction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3C4E2D0B-F3DF-4C3B-B4F5-6F8B9DD61DE3}"/>
              </a:ext>
            </a:extLst>
          </p:cNvPr>
          <p:cNvSpPr>
            <a:spLocks noGrp="1"/>
          </p:cNvSpPr>
          <p:nvPr>
            <p:ph idx="1"/>
          </p:nvPr>
        </p:nvSpPr>
        <p:spPr/>
        <p:txBody>
          <a:bodyPr/>
          <a:lstStyle/>
          <a:p>
            <a:endParaRPr lang="en-IN" dirty="0"/>
          </a:p>
          <a:p>
            <a:endParaRPr lang="en-IN" dirty="0"/>
          </a:p>
          <a:p>
            <a:r>
              <a:rPr lang="en-IN" dirty="0"/>
              <a:t>You can use </a:t>
            </a:r>
            <a:r>
              <a:rPr lang="en-IN" dirty="0" err="1"/>
              <a:t>waitForFunction</a:t>
            </a:r>
            <a:r>
              <a:rPr lang="en-IN" dirty="0"/>
              <a:t>() to wait until a given function returns a truthy value.</a:t>
            </a:r>
          </a:p>
          <a:p>
            <a:endParaRPr lang="en-IN" dirty="0"/>
          </a:p>
          <a:p>
            <a:r>
              <a:rPr lang="en-IN" dirty="0"/>
              <a:t>await </a:t>
            </a:r>
            <a:r>
              <a:rPr lang="en-IN" dirty="0" err="1"/>
              <a:t>page.waitForFunction</a:t>
            </a:r>
            <a:r>
              <a:rPr lang="en-IN" dirty="0"/>
              <a:t>(() =&gt; </a:t>
            </a:r>
            <a:r>
              <a:rPr lang="en-IN" dirty="0" err="1"/>
              <a:t>document.querySelector</a:t>
            </a:r>
            <a:r>
              <a:rPr lang="en-IN" dirty="0"/>
              <a:t>('button') !== null);</a:t>
            </a:r>
          </a:p>
        </p:txBody>
      </p:sp>
    </p:spTree>
    <p:extLst>
      <p:ext uri="{BB962C8B-B14F-4D97-AF65-F5344CB8AC3E}">
        <p14:creationId xmlns:p14="http://schemas.microsoft.com/office/powerpoint/2010/main" val="15061753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29D-4E2E-455B-97A0-2A1898B4C1E4}"/>
              </a:ext>
            </a:extLst>
          </p:cNvPr>
          <p:cNvSpPr>
            <a:spLocks noGrp="1"/>
          </p:cNvSpPr>
          <p:nvPr>
            <p:ph type="title"/>
          </p:nvPr>
        </p:nvSpPr>
        <p:spPr/>
        <p:txBody>
          <a:bodyPr/>
          <a:lstStyle/>
          <a:p>
            <a:r>
              <a:rPr lang="en-US" dirty="0" err="1"/>
              <a:t>waitForLoadState</a:t>
            </a:r>
            <a:r>
              <a:rPr lang="en-US" dirty="0"/>
              <a:t>():</a:t>
            </a:r>
            <a:endParaRPr lang="en-IN" dirty="0"/>
          </a:p>
        </p:txBody>
      </p:sp>
      <p:sp>
        <p:nvSpPr>
          <p:cNvPr id="3" name="Content Placeholder 2">
            <a:extLst>
              <a:ext uri="{FF2B5EF4-FFF2-40B4-BE49-F238E27FC236}">
                <a16:creationId xmlns:a16="http://schemas.microsoft.com/office/drawing/2014/main" id="{C56CF0E8-3F9B-4706-BF76-5B6C6D08913C}"/>
              </a:ext>
            </a:extLst>
          </p:cNvPr>
          <p:cNvSpPr>
            <a:spLocks noGrp="1"/>
          </p:cNvSpPr>
          <p:nvPr>
            <p:ph idx="1"/>
          </p:nvPr>
        </p:nvSpPr>
        <p:spPr/>
        <p:txBody>
          <a:bodyPr/>
          <a:lstStyle/>
          <a:p>
            <a:endParaRPr lang="en-US" dirty="0"/>
          </a:p>
          <a:p>
            <a:endParaRPr lang="en-US" dirty="0"/>
          </a:p>
          <a:p>
            <a:r>
              <a:rPr lang="en-US" dirty="0"/>
              <a:t>Use </a:t>
            </a:r>
            <a:r>
              <a:rPr lang="en-US" dirty="0" err="1"/>
              <a:t>waitForLoadState</a:t>
            </a:r>
            <a:r>
              <a:rPr lang="en-US" dirty="0"/>
              <a:t>() to wait until the page reaches a specific load state, such as 'load' or '</a:t>
            </a:r>
            <a:r>
              <a:rPr lang="en-US" dirty="0" err="1"/>
              <a:t>networkidle</a:t>
            </a:r>
            <a:r>
              <a:rPr lang="en-US" dirty="0"/>
              <a:t>'.</a:t>
            </a:r>
          </a:p>
          <a:p>
            <a:endParaRPr lang="en-US" dirty="0"/>
          </a:p>
          <a:p>
            <a:r>
              <a:rPr lang="en-US" dirty="0"/>
              <a:t>await </a:t>
            </a:r>
            <a:r>
              <a:rPr lang="en-US" dirty="0" err="1"/>
              <a:t>page.waitForLoadState</a:t>
            </a:r>
            <a:r>
              <a:rPr lang="en-US" dirty="0"/>
              <a:t>('</a:t>
            </a:r>
            <a:r>
              <a:rPr lang="en-US" dirty="0" err="1"/>
              <a:t>networkidle</a:t>
            </a:r>
            <a:r>
              <a:rPr lang="en-US" dirty="0"/>
              <a:t>');</a:t>
            </a:r>
            <a:endParaRPr lang="en-IN" dirty="0"/>
          </a:p>
        </p:txBody>
      </p:sp>
    </p:spTree>
    <p:extLst>
      <p:ext uri="{BB962C8B-B14F-4D97-AF65-F5344CB8AC3E}">
        <p14:creationId xmlns:p14="http://schemas.microsoft.com/office/powerpoint/2010/main" val="27849881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921-30E1-42DD-A37D-6194D5ED54E5}"/>
              </a:ext>
            </a:extLst>
          </p:cNvPr>
          <p:cNvSpPr>
            <a:spLocks noGrp="1"/>
          </p:cNvSpPr>
          <p:nvPr>
            <p:ph type="title"/>
          </p:nvPr>
        </p:nvSpPr>
        <p:spPr/>
        <p:txBody>
          <a:bodyPr/>
          <a:lstStyle/>
          <a:p>
            <a:r>
              <a:rPr lang="en-US" dirty="0" err="1"/>
              <a:t>waitForEvent</a:t>
            </a:r>
            <a:r>
              <a:rPr lang="en-US" dirty="0"/>
              <a:t>():</a:t>
            </a:r>
            <a:endParaRPr lang="en-IN" dirty="0"/>
          </a:p>
        </p:txBody>
      </p:sp>
      <p:sp>
        <p:nvSpPr>
          <p:cNvPr id="3" name="Content Placeholder 2">
            <a:extLst>
              <a:ext uri="{FF2B5EF4-FFF2-40B4-BE49-F238E27FC236}">
                <a16:creationId xmlns:a16="http://schemas.microsoft.com/office/drawing/2014/main" id="{37088397-417D-488F-B517-37C8A7A3A63A}"/>
              </a:ext>
            </a:extLst>
          </p:cNvPr>
          <p:cNvSpPr>
            <a:spLocks noGrp="1"/>
          </p:cNvSpPr>
          <p:nvPr>
            <p:ph idx="1"/>
          </p:nvPr>
        </p:nvSpPr>
        <p:spPr/>
        <p:txBody>
          <a:bodyPr>
            <a:normAutofit lnSpcReduction="10000"/>
          </a:bodyPr>
          <a:lstStyle/>
          <a:p>
            <a:endParaRPr lang="en-US" dirty="0"/>
          </a:p>
          <a:p>
            <a:endParaRPr lang="en-US" dirty="0"/>
          </a:p>
          <a:p>
            <a:r>
              <a:rPr lang="en-US" dirty="0"/>
              <a:t>Playwright allows you to wait for specific events to occur on the page, such as 'navigation', 'dialog', or 'download'.</a:t>
            </a:r>
          </a:p>
          <a:p>
            <a:endParaRPr lang="en-US" dirty="0"/>
          </a:p>
          <a:p>
            <a:r>
              <a:rPr lang="en-US" dirty="0"/>
              <a:t>await </a:t>
            </a:r>
            <a:r>
              <a:rPr lang="en-US" dirty="0" err="1"/>
              <a:t>page.waitForEvent</a:t>
            </a:r>
            <a:r>
              <a:rPr lang="en-US" dirty="0"/>
              <a:t>('navigation');</a:t>
            </a:r>
          </a:p>
          <a:p>
            <a:r>
              <a:rPr lang="en-US" dirty="0"/>
              <a:t>By utilizing these waiting strategies, you can ensure that your tests are robust and can handle dynamic content and asynchronous behavior on the web page effectively.</a:t>
            </a:r>
            <a:endParaRPr lang="en-IN" dirty="0"/>
          </a:p>
        </p:txBody>
      </p:sp>
    </p:spTree>
    <p:extLst>
      <p:ext uri="{BB962C8B-B14F-4D97-AF65-F5344CB8AC3E}">
        <p14:creationId xmlns:p14="http://schemas.microsoft.com/office/powerpoint/2010/main" val="12313564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CDF-CC82-41DA-B198-10E950537358}"/>
              </a:ext>
            </a:extLst>
          </p:cNvPr>
          <p:cNvSpPr>
            <a:spLocks noGrp="1"/>
          </p:cNvSpPr>
          <p:nvPr>
            <p:ph type="title"/>
          </p:nvPr>
        </p:nvSpPr>
        <p:spPr/>
        <p:txBody>
          <a:bodyPr/>
          <a:lstStyle/>
          <a:p>
            <a:r>
              <a:rPr lang="en-US" dirty="0"/>
              <a:t>Quiz -  Playwright API Overview:</a:t>
            </a:r>
            <a:endParaRPr lang="en-IN" dirty="0"/>
          </a:p>
        </p:txBody>
      </p:sp>
      <p:sp>
        <p:nvSpPr>
          <p:cNvPr id="3" name="Content Placeholder 2">
            <a:extLst>
              <a:ext uri="{FF2B5EF4-FFF2-40B4-BE49-F238E27FC236}">
                <a16:creationId xmlns:a16="http://schemas.microsoft.com/office/drawing/2014/main" id="{E61954D8-CC33-4298-A521-D0411838180D}"/>
              </a:ext>
            </a:extLst>
          </p:cNvPr>
          <p:cNvSpPr>
            <a:spLocks noGrp="1"/>
          </p:cNvSpPr>
          <p:nvPr>
            <p:ph idx="1"/>
          </p:nvPr>
        </p:nvSpPr>
        <p:spPr/>
        <p:txBody>
          <a:bodyPr>
            <a:normAutofit fontScale="70000" lnSpcReduction="20000"/>
          </a:bodyPr>
          <a:lstStyle/>
          <a:p>
            <a:endParaRPr lang="en-US" dirty="0"/>
          </a:p>
          <a:p>
            <a:r>
              <a:rPr lang="en-US" dirty="0"/>
              <a:t>Question: What is Playwright?</a:t>
            </a:r>
          </a:p>
          <a:p>
            <a:r>
              <a:rPr lang="en-US" dirty="0"/>
              <a:t>Answer: Playwright is an open-source Node.js library for automating browsers developed by Microsoft. It allows developers to write reliable end-to-end tests for web applications across different browsers.</a:t>
            </a:r>
          </a:p>
          <a:p>
            <a:r>
              <a:rPr lang="en-US" dirty="0"/>
              <a:t>Question: Name three key features of Playwright.</a:t>
            </a:r>
          </a:p>
          <a:p>
            <a:r>
              <a:rPr lang="en-US" dirty="0"/>
              <a:t>Answer: Playwright offers cross-browser support, automation of complex user interactions, and access to low-level browser APIs for advanced testing scenarios.</a:t>
            </a:r>
          </a:p>
          <a:p>
            <a:r>
              <a:rPr lang="en-US" dirty="0"/>
              <a:t>Question: How does Playwright differ from other testing frameworks like Selenium and Cypress?</a:t>
            </a:r>
          </a:p>
          <a:p>
            <a:r>
              <a:rPr lang="en-US" dirty="0"/>
              <a:t>Answer: Playwright provides more advanced features, such as support for multiple browsers, built-in parallel test execution, and access to browser </a:t>
            </a:r>
            <a:r>
              <a:rPr lang="en-US" dirty="0" err="1"/>
              <a:t>devtools</a:t>
            </a:r>
            <a:r>
              <a:rPr lang="en-US" dirty="0"/>
              <a:t>. It also offers better reliability and stability compared to Selenium and Cypress.</a:t>
            </a:r>
            <a:endParaRPr lang="en-IN" dirty="0"/>
          </a:p>
        </p:txBody>
      </p:sp>
    </p:spTree>
    <p:extLst>
      <p:ext uri="{BB962C8B-B14F-4D97-AF65-F5344CB8AC3E}">
        <p14:creationId xmlns:p14="http://schemas.microsoft.com/office/powerpoint/2010/main" val="15647187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5A-6A8C-43BC-87A2-CC379B4743B7}"/>
              </a:ext>
            </a:extLst>
          </p:cNvPr>
          <p:cNvSpPr>
            <a:spLocks noGrp="1"/>
          </p:cNvSpPr>
          <p:nvPr>
            <p:ph type="title"/>
          </p:nvPr>
        </p:nvSpPr>
        <p:spPr/>
        <p:txBody>
          <a:bodyPr>
            <a:normAutofit/>
          </a:bodyPr>
          <a:lstStyle/>
          <a:p>
            <a:r>
              <a:rPr lang="en-US" dirty="0"/>
              <a:t>Quiz - Browser Contexts, Pages, and Elements:</a:t>
            </a:r>
            <a:endParaRPr lang="en-IN" dirty="0"/>
          </a:p>
        </p:txBody>
      </p:sp>
      <p:sp>
        <p:nvSpPr>
          <p:cNvPr id="3" name="Content Placeholder 2">
            <a:extLst>
              <a:ext uri="{FF2B5EF4-FFF2-40B4-BE49-F238E27FC236}">
                <a16:creationId xmlns:a16="http://schemas.microsoft.com/office/drawing/2014/main" id="{08C082AC-4420-486A-8E8F-23B39E847F7E}"/>
              </a:ext>
            </a:extLst>
          </p:cNvPr>
          <p:cNvSpPr>
            <a:spLocks noGrp="1"/>
          </p:cNvSpPr>
          <p:nvPr>
            <p:ph idx="1"/>
          </p:nvPr>
        </p:nvSpPr>
        <p:spPr/>
        <p:txBody>
          <a:bodyPr>
            <a:normAutofit fontScale="85000" lnSpcReduction="10000"/>
          </a:bodyPr>
          <a:lstStyle/>
          <a:p>
            <a:endParaRPr lang="en-US" dirty="0"/>
          </a:p>
          <a:p>
            <a:r>
              <a:rPr lang="en-US" dirty="0"/>
              <a:t>Question: What is a browser context in Playwright?</a:t>
            </a:r>
          </a:p>
          <a:p>
            <a:r>
              <a:rPr lang="en-US" dirty="0"/>
              <a:t>Answer: A browser context in Playwright represents an isolated browsing session, including cookies, storage, and permissions. It allows for parallel testing and isolation of different test scenarios.</a:t>
            </a:r>
          </a:p>
          <a:p>
            <a:r>
              <a:rPr lang="en-US" dirty="0"/>
              <a:t>Question: How can you create a new page in Playwright?</a:t>
            </a:r>
          </a:p>
          <a:p>
            <a:r>
              <a:rPr lang="en-US" dirty="0"/>
              <a:t>Answer: You can create a new page in Playwright using the </a:t>
            </a:r>
            <a:r>
              <a:rPr lang="en-US" dirty="0" err="1"/>
              <a:t>newPage</a:t>
            </a:r>
            <a:r>
              <a:rPr lang="en-US" dirty="0"/>
              <a:t>() method of a browser instance.</a:t>
            </a:r>
          </a:p>
          <a:p>
            <a:r>
              <a:rPr lang="en-US" dirty="0"/>
              <a:t>Question: Describe an element handle in Playwright.</a:t>
            </a:r>
          </a:p>
          <a:p>
            <a:r>
              <a:rPr lang="en-US" dirty="0"/>
              <a:t>Answer: An element handle in Playwright is a reference to a specific element on a web page. It provides methods for interacting with the element, such as clicking, typing, and querying its properties.</a:t>
            </a:r>
          </a:p>
          <a:p>
            <a:endParaRPr lang="en-IN" dirty="0"/>
          </a:p>
        </p:txBody>
      </p:sp>
    </p:spTree>
    <p:extLst>
      <p:ext uri="{BB962C8B-B14F-4D97-AF65-F5344CB8AC3E}">
        <p14:creationId xmlns:p14="http://schemas.microsoft.com/office/powerpoint/2010/main" val="29129451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5A2-28D9-49B0-9A3B-4E198134C94D}"/>
              </a:ext>
            </a:extLst>
          </p:cNvPr>
          <p:cNvSpPr>
            <a:spLocks noGrp="1"/>
          </p:cNvSpPr>
          <p:nvPr>
            <p:ph type="title"/>
          </p:nvPr>
        </p:nvSpPr>
        <p:spPr/>
        <p:txBody>
          <a:bodyPr/>
          <a:lstStyle/>
          <a:p>
            <a:r>
              <a:rPr lang="en-US" dirty="0"/>
              <a:t>Quiz - Navigation:</a:t>
            </a:r>
            <a:endParaRPr lang="en-IN" dirty="0"/>
          </a:p>
        </p:txBody>
      </p:sp>
      <p:sp>
        <p:nvSpPr>
          <p:cNvPr id="3" name="Content Placeholder 2">
            <a:extLst>
              <a:ext uri="{FF2B5EF4-FFF2-40B4-BE49-F238E27FC236}">
                <a16:creationId xmlns:a16="http://schemas.microsoft.com/office/drawing/2014/main" id="{6D367BA0-7CBB-4494-9A84-C2F826D4F682}"/>
              </a:ext>
            </a:extLst>
          </p:cNvPr>
          <p:cNvSpPr>
            <a:spLocks noGrp="1"/>
          </p:cNvSpPr>
          <p:nvPr>
            <p:ph idx="1"/>
          </p:nvPr>
        </p:nvSpPr>
        <p:spPr/>
        <p:txBody>
          <a:bodyPr>
            <a:normAutofit fontScale="85000" lnSpcReduction="10000"/>
          </a:bodyPr>
          <a:lstStyle/>
          <a:p>
            <a:endParaRPr lang="en-US" dirty="0"/>
          </a:p>
          <a:p>
            <a:r>
              <a:rPr lang="en-US" dirty="0"/>
              <a:t>Question: How can you navigate to a URL in Playwright?</a:t>
            </a:r>
          </a:p>
          <a:p>
            <a:r>
              <a:rPr lang="en-US" dirty="0"/>
              <a:t>Answer: You can navigate to a URL in Playwright using the </a:t>
            </a:r>
            <a:r>
              <a:rPr lang="en-US" dirty="0" err="1"/>
              <a:t>goto</a:t>
            </a:r>
            <a:r>
              <a:rPr lang="en-US" dirty="0"/>
              <a:t>() method of a page object.</a:t>
            </a:r>
          </a:p>
          <a:p>
            <a:r>
              <a:rPr lang="en-US" dirty="0"/>
              <a:t>Question: What is the purpose of navigation events in Playwright?</a:t>
            </a:r>
          </a:p>
          <a:p>
            <a:r>
              <a:rPr lang="en-US" dirty="0"/>
              <a:t>Answer: Navigation events in Playwright allow you to track the progress of page navigation, such as when the page starts loading, completes loading, or encounters an error.</a:t>
            </a:r>
          </a:p>
          <a:p>
            <a:r>
              <a:rPr lang="en-US" dirty="0"/>
              <a:t>Question: How can you wait for navigation to complete in Playwright?</a:t>
            </a:r>
          </a:p>
          <a:p>
            <a:r>
              <a:rPr lang="en-US" dirty="0"/>
              <a:t>Answer: You can wait for navigation to complete in Playwright using the </a:t>
            </a:r>
            <a:r>
              <a:rPr lang="en-US" dirty="0" err="1"/>
              <a:t>waitForNavigation</a:t>
            </a:r>
            <a:r>
              <a:rPr lang="en-US" dirty="0"/>
              <a:t>() method of a page object.</a:t>
            </a:r>
            <a:endParaRPr lang="en-IN" dirty="0"/>
          </a:p>
        </p:txBody>
      </p:sp>
    </p:spTree>
    <p:extLst>
      <p:ext uri="{BB962C8B-B14F-4D97-AF65-F5344CB8AC3E}">
        <p14:creationId xmlns:p14="http://schemas.microsoft.com/office/powerpoint/2010/main" val="23549816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8F4-D2D0-4DFD-9D36-116876CA8F2E}"/>
              </a:ext>
            </a:extLst>
          </p:cNvPr>
          <p:cNvSpPr>
            <a:spLocks noGrp="1"/>
          </p:cNvSpPr>
          <p:nvPr>
            <p:ph type="title"/>
          </p:nvPr>
        </p:nvSpPr>
        <p:spPr/>
        <p:txBody>
          <a:bodyPr/>
          <a:lstStyle/>
          <a:p>
            <a:r>
              <a:rPr lang="en-US" dirty="0"/>
              <a:t>Quiz - Loading Pages:</a:t>
            </a:r>
            <a:endParaRPr lang="en-IN" dirty="0"/>
          </a:p>
        </p:txBody>
      </p:sp>
      <p:sp>
        <p:nvSpPr>
          <p:cNvPr id="3" name="Content Placeholder 2">
            <a:extLst>
              <a:ext uri="{FF2B5EF4-FFF2-40B4-BE49-F238E27FC236}">
                <a16:creationId xmlns:a16="http://schemas.microsoft.com/office/drawing/2014/main" id="{593C1022-88B2-4DE7-8FBB-52D29B7E5979}"/>
              </a:ext>
            </a:extLst>
          </p:cNvPr>
          <p:cNvSpPr>
            <a:spLocks noGrp="1"/>
          </p:cNvSpPr>
          <p:nvPr>
            <p:ph idx="1"/>
          </p:nvPr>
        </p:nvSpPr>
        <p:spPr/>
        <p:txBody>
          <a:bodyPr>
            <a:normAutofit fontScale="77500" lnSpcReduction="20000"/>
          </a:bodyPr>
          <a:lstStyle/>
          <a:p>
            <a:endParaRPr lang="en-US" dirty="0"/>
          </a:p>
          <a:p>
            <a:r>
              <a:rPr lang="en-US" dirty="0"/>
              <a:t>Question: What does it mean for a page to be in a 'load' or '</a:t>
            </a:r>
            <a:r>
              <a:rPr lang="en-US" dirty="0" err="1"/>
              <a:t>networkidle</a:t>
            </a:r>
            <a:r>
              <a:rPr lang="en-US" dirty="0"/>
              <a:t>' state?</a:t>
            </a:r>
          </a:p>
          <a:p>
            <a:r>
              <a:rPr lang="en-US" dirty="0"/>
              <a:t>Answer: A page is considered to be in a 'load' state when it is actively loading resources, while it is in a '</a:t>
            </a:r>
            <a:r>
              <a:rPr lang="en-US" dirty="0" err="1"/>
              <a:t>networkidle</a:t>
            </a:r>
            <a:r>
              <a:rPr lang="en-US" dirty="0"/>
              <a:t>' state when there are no more network connections after a period of time.</a:t>
            </a:r>
          </a:p>
          <a:p>
            <a:r>
              <a:rPr lang="en-US" dirty="0"/>
              <a:t>Question: How can you wait for a specific load state in Playwright?</a:t>
            </a:r>
          </a:p>
          <a:p>
            <a:r>
              <a:rPr lang="en-US" dirty="0"/>
              <a:t>Answer: You can wait for a specific load state in Playwright using the </a:t>
            </a:r>
            <a:r>
              <a:rPr lang="en-US" dirty="0" err="1"/>
              <a:t>waitForLoadState</a:t>
            </a:r>
            <a:r>
              <a:rPr lang="en-US" dirty="0"/>
              <a:t>() method of a page object.</a:t>
            </a:r>
          </a:p>
          <a:p>
            <a:r>
              <a:rPr lang="en-US" dirty="0"/>
              <a:t>Question: Describe a scenario where waiting for page load is essential in test automation.</a:t>
            </a:r>
          </a:p>
          <a:p>
            <a:r>
              <a:rPr lang="en-US" dirty="0"/>
              <a:t>Answer: Waiting for page load is essential in scenarios where elements or interactions on the page depend on the page being fully loaded, such as when submitting a form or verifying the presence of dynamic content.</a:t>
            </a:r>
            <a:endParaRPr lang="en-IN" dirty="0"/>
          </a:p>
        </p:txBody>
      </p:sp>
    </p:spTree>
    <p:extLst>
      <p:ext uri="{BB962C8B-B14F-4D97-AF65-F5344CB8AC3E}">
        <p14:creationId xmlns:p14="http://schemas.microsoft.com/office/powerpoint/2010/main" val="40655608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1217</TotalTime>
  <Words>15353</Words>
  <Application>Microsoft Office PowerPoint</Application>
  <PresentationFormat>Widescreen</PresentationFormat>
  <Paragraphs>1335</Paragraphs>
  <Slides>273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273</vt:i4>
      </vt:variant>
    </vt:vector>
  </HeadingPairs>
  <TitlesOfParts>
    <vt:vector size="278" baseType="lpstr">
      <vt:lpstr>Arial</vt:lpstr>
      <vt:lpstr>Gill Sans MT</vt:lpstr>
      <vt:lpstr>Söhne</vt:lpstr>
      <vt:lpstr>Söhne Mono</vt:lpstr>
      <vt:lpstr>Gallery</vt:lpstr>
      <vt:lpstr>Playwright Automation</vt:lpstr>
      <vt:lpstr>Disclaimer</vt:lpstr>
      <vt:lpstr>About your instructor</vt:lpstr>
      <vt:lpstr>Setting the expectations</vt:lpstr>
      <vt:lpstr>Course Contents</vt:lpstr>
      <vt:lpstr>Course Contents</vt:lpstr>
      <vt:lpstr>Course Contents </vt:lpstr>
      <vt:lpstr>Course contents</vt:lpstr>
      <vt:lpstr>Course contents</vt:lpstr>
      <vt:lpstr>What is Locator</vt:lpstr>
      <vt:lpstr>XPath Expression: </vt:lpstr>
      <vt:lpstr>Text Content: </vt:lpstr>
      <vt:lpstr>Attribute Value: </vt:lpstr>
      <vt:lpstr>Introduction - Playwright</vt:lpstr>
      <vt:lpstr>What is Playwright</vt:lpstr>
      <vt:lpstr>Comparision – Playwright /Selenium / Cypress</vt:lpstr>
      <vt:lpstr>Features</vt:lpstr>
      <vt:lpstr>Playwright Features</vt:lpstr>
      <vt:lpstr>Installation </vt:lpstr>
      <vt:lpstr>Version Check and Upgrade</vt:lpstr>
      <vt:lpstr>System requirements​ </vt:lpstr>
      <vt:lpstr>PowerPoint Presentation</vt:lpstr>
      <vt:lpstr>Commands </vt:lpstr>
      <vt:lpstr>Commands  </vt:lpstr>
      <vt:lpstr>Installed files &amp; Folders</vt:lpstr>
      <vt:lpstr>Hands On</vt:lpstr>
      <vt:lpstr>Sample First test script</vt:lpstr>
      <vt:lpstr>PowerPoint Presentation</vt:lpstr>
      <vt:lpstr>Test script structure </vt:lpstr>
      <vt:lpstr>Test Declaration</vt:lpstr>
      <vt:lpstr>Test Logic</vt:lpstr>
      <vt:lpstr>Assertions</vt:lpstr>
      <vt:lpstr>Setup and Teardown</vt:lpstr>
      <vt:lpstr>PowerPoint Presentation</vt:lpstr>
      <vt:lpstr>PowerPoint Presentation</vt:lpstr>
      <vt:lpstr>navigation</vt:lpstr>
      <vt:lpstr>Interactions </vt:lpstr>
      <vt:lpstr>Basic actions </vt:lpstr>
      <vt:lpstr>Assertions </vt:lpstr>
      <vt:lpstr>assertions</vt:lpstr>
      <vt:lpstr>Test Isolation </vt:lpstr>
      <vt:lpstr>One file, multiple browser instances</vt:lpstr>
      <vt:lpstr>Test Hooks </vt:lpstr>
      <vt:lpstr>Hooks</vt:lpstr>
      <vt:lpstr>Hooks</vt:lpstr>
      <vt:lpstr>Hooks</vt:lpstr>
      <vt:lpstr>Quiz </vt:lpstr>
      <vt:lpstr>Quiz </vt:lpstr>
      <vt:lpstr>Quiz</vt:lpstr>
      <vt:lpstr>Quiz</vt:lpstr>
      <vt:lpstr>Quiz</vt:lpstr>
      <vt:lpstr>Quiz</vt:lpstr>
      <vt:lpstr>Playwright API</vt:lpstr>
      <vt:lpstr>Playwright API</vt:lpstr>
      <vt:lpstr>Playwright API</vt:lpstr>
      <vt:lpstr>Browser Context</vt:lpstr>
      <vt:lpstr>Pages</vt:lpstr>
      <vt:lpstr>Elements</vt:lpstr>
      <vt:lpstr>Navigation Methods: </vt:lpstr>
      <vt:lpstr>Navigation Events</vt:lpstr>
      <vt:lpstr>Navigation Control: </vt:lpstr>
      <vt:lpstr>Navigating to URLs: </vt:lpstr>
      <vt:lpstr>PowerPoint Presentation</vt:lpstr>
      <vt:lpstr>Handling Navigation events </vt:lpstr>
      <vt:lpstr>Listening to Navigation Events:</vt:lpstr>
      <vt:lpstr>PowerPoint Presentation</vt:lpstr>
      <vt:lpstr>Handling Page Load:</vt:lpstr>
      <vt:lpstr>Handling DOM Content Loaded:</vt:lpstr>
      <vt:lpstr>Handling Errors:</vt:lpstr>
      <vt:lpstr>Handling Frame Navigation:</vt:lpstr>
      <vt:lpstr>Interacting with elements</vt:lpstr>
      <vt:lpstr>Performing Actions: </vt:lpstr>
      <vt:lpstr>Waiting for Element Availability:</vt:lpstr>
      <vt:lpstr>Retrieving Element Properties:</vt:lpstr>
      <vt:lpstr>Handling Element State:</vt:lpstr>
      <vt:lpstr>PowerPoint Presentation</vt:lpstr>
      <vt:lpstr>Typing Text:</vt:lpstr>
      <vt:lpstr>Hovering Over Elements:</vt:lpstr>
      <vt:lpstr>Interacting with Checkboxes and Radio Buttons: </vt:lpstr>
      <vt:lpstr>Selecting Options in Dropdowns: </vt:lpstr>
      <vt:lpstr>Scrolling: </vt:lpstr>
      <vt:lpstr>Simulating Keyboard Shortcuts:</vt:lpstr>
      <vt:lpstr>CSS Selectors:</vt:lpstr>
      <vt:lpstr>XPath Selectors:</vt:lpstr>
      <vt:lpstr>Text Content: </vt:lpstr>
      <vt:lpstr>Attributes: </vt:lpstr>
      <vt:lpstr>Element Interactions: </vt:lpstr>
      <vt:lpstr>Accessibility Selectors:</vt:lpstr>
      <vt:lpstr>Waiting for elements</vt:lpstr>
      <vt:lpstr>waitForSelector():</vt:lpstr>
      <vt:lpstr>waitForXPath():</vt:lpstr>
      <vt:lpstr>waitForTimeout(): </vt:lpstr>
      <vt:lpstr>waitForFunction(): </vt:lpstr>
      <vt:lpstr>waitForLoadState():</vt:lpstr>
      <vt:lpstr>waitForEvent():</vt:lpstr>
      <vt:lpstr>Quiz -  Playwright API Overview:</vt:lpstr>
      <vt:lpstr>Quiz - Browser Contexts, Pages, and Elements:</vt:lpstr>
      <vt:lpstr>Quiz - Navigation:</vt:lpstr>
      <vt:lpstr>Quiz - Loading Pages:</vt:lpstr>
      <vt:lpstr>Quiz - Handling Navigation Events:</vt:lpstr>
      <vt:lpstr>Quiz - Interacting with Elements:</vt:lpstr>
      <vt:lpstr>Quiz - Clicking, Typing, and Other User Actions:</vt:lpstr>
      <vt:lpstr>Quiz - Selecting Elements (Selectors Overview):</vt:lpstr>
      <vt:lpstr>Quiz - Waiting for Elements:</vt:lpstr>
      <vt:lpstr>Session 3:</vt:lpstr>
      <vt:lpstr>Advanced User Interactions</vt:lpstr>
      <vt:lpstr>File upload &amp; Download</vt:lpstr>
      <vt:lpstr>Drag-and-drop</vt:lpstr>
      <vt:lpstr>Drag &amp; Drop code</vt:lpstr>
      <vt:lpstr>Keyboard &amp; Mouse Events</vt:lpstr>
      <vt:lpstr>Keyboard &amp; mouse events</vt:lpstr>
      <vt:lpstr>Keyboard &amp; mouse events</vt:lpstr>
      <vt:lpstr>Assertions &amp; Testing</vt:lpstr>
      <vt:lpstr>PowerPoint Presentation</vt:lpstr>
      <vt:lpstr>assertions</vt:lpstr>
      <vt:lpstr>Choosing Library</vt:lpstr>
      <vt:lpstr>Test Reporting &amp; CI</vt:lpstr>
      <vt:lpstr>Writing assertions for various use cases</vt:lpstr>
      <vt:lpstr>Verifying Page Title:</vt:lpstr>
      <vt:lpstr>Checking Element Visibility:</vt:lpstr>
      <vt:lpstr>Validating Text Content:</vt:lpstr>
      <vt:lpstr>Asserting Element Count:</vt:lpstr>
      <vt:lpstr>Checking Element State:</vt:lpstr>
      <vt:lpstr>Validating Element Properties:</vt:lpstr>
      <vt:lpstr>Asserting Navigation:</vt:lpstr>
      <vt:lpstr>Checking Network Requests:</vt:lpstr>
      <vt:lpstr>Validating Form Submissions:</vt:lpstr>
      <vt:lpstr>Handling JavaScript Alerts:</vt:lpstr>
      <vt:lpstr>Structuring tests (describe, it blocks)</vt:lpstr>
      <vt:lpstr>Describe Block</vt:lpstr>
      <vt:lpstr>It block</vt:lpstr>
      <vt:lpstr>Nested Describe Blocks</vt:lpstr>
      <vt:lpstr>Before and After Hooks:</vt:lpstr>
      <vt:lpstr>Describe  &amp; It blocks with Hooks</vt:lpstr>
      <vt:lpstr>Quiz - File uploads and downloads:</vt:lpstr>
      <vt:lpstr>Quiz - Drag-and-drop:</vt:lpstr>
      <vt:lpstr>Quiz - Keyboard and mouse events:</vt:lpstr>
      <vt:lpstr>Quiz - Assertions and Testing:</vt:lpstr>
      <vt:lpstr>Quiz - Structuring tests (describe, it blocks):</vt:lpstr>
      <vt:lpstr>Playwright Features Deep Dive</vt:lpstr>
      <vt:lpstr>Handling Browser Dialogs: </vt:lpstr>
      <vt:lpstr>Intercepting New Windows or Tabs: </vt:lpstr>
      <vt:lpstr>Handling Authentication Dialogs:</vt:lpstr>
      <vt:lpstr>Dismissing Alert Dialogs:</vt:lpstr>
      <vt:lpstr>Working with Frames and Iframes</vt:lpstr>
      <vt:lpstr>Navigating to Frames:</vt:lpstr>
      <vt:lpstr>Interacting with Elements Inside Frames:</vt:lpstr>
      <vt:lpstr>Navigating Between Frames:</vt:lpstr>
      <vt:lpstr>Handling Nested Frames:</vt:lpstr>
      <vt:lpstr>Identifying Frames:</vt:lpstr>
      <vt:lpstr>Frame Lifecycle Events:</vt:lpstr>
      <vt:lpstr>Network Interception and Mocking </vt:lpstr>
      <vt:lpstr>Intercepting Network Requests:</vt:lpstr>
      <vt:lpstr>Mocking Responses:</vt:lpstr>
      <vt:lpstr>Dynamic Route Handling:</vt:lpstr>
      <vt:lpstr>Examples of Use Cases:</vt:lpstr>
      <vt:lpstr>Debugging and Logging:</vt:lpstr>
      <vt:lpstr>Intercepting network requests</vt:lpstr>
      <vt:lpstr>Using page.route() Method:</vt:lpstr>
      <vt:lpstr>Defining the Route Handler:</vt:lpstr>
      <vt:lpstr>Mocking responses</vt:lpstr>
      <vt:lpstr>Defining the Route Handler:</vt:lpstr>
      <vt:lpstr>PowerPoint Presentation</vt:lpstr>
      <vt:lpstr>PowerPoint Presentation</vt:lpstr>
      <vt:lpstr>Quiz Handling Pop-ups and Dialogs:</vt:lpstr>
      <vt:lpstr>Quiz - Working with Frames and Iframes:</vt:lpstr>
      <vt:lpstr>Quiz - Network Interception and Mocking:</vt:lpstr>
      <vt:lpstr>Quiz - Intercepting Network Requests:</vt:lpstr>
      <vt:lpstr>Mocking Responses:</vt:lpstr>
      <vt:lpstr>Managing States and Testing Strategies</vt:lpstr>
      <vt:lpstr>Handling Authentication</vt:lpstr>
      <vt:lpstr>State Management: </vt:lpstr>
      <vt:lpstr>Persisting State Across Tests: </vt:lpstr>
      <vt:lpstr>Clearing State Between Tests: </vt:lpstr>
      <vt:lpstr>Handling Login Sessions:</vt:lpstr>
      <vt:lpstr>Automating Login Process: </vt:lpstr>
      <vt:lpstr>Handling Authentication Tokens: </vt:lpstr>
      <vt:lpstr>Managing Session Cookies: </vt:lpstr>
      <vt:lpstr>Persisting Login State Across Tests: </vt:lpstr>
      <vt:lpstr>Clearing Login Sessions Between Tests: </vt:lpstr>
      <vt:lpstr>Using context storage for state reuse</vt:lpstr>
      <vt:lpstr>Context Storage Overview:</vt:lpstr>
      <vt:lpstr>Storing State Data: </vt:lpstr>
      <vt:lpstr>Reusing State Data Across Tests: </vt:lpstr>
      <vt:lpstr>Maintaining Test Independence: </vt:lpstr>
      <vt:lpstr>Sharing State Across Scenarios: </vt:lpstr>
      <vt:lpstr>Resetting State Between Tests: </vt:lpstr>
      <vt:lpstr>Quiz - Authentication and State Management: </vt:lpstr>
      <vt:lpstr>Quiz - Handling Login Sessions: </vt:lpstr>
      <vt:lpstr>Quiz - Using Context Storage for State Reuse: </vt:lpstr>
      <vt:lpstr>Automation Good Practices</vt:lpstr>
      <vt:lpstr>PowerPoint Presentation</vt:lpstr>
      <vt:lpstr>Implementation in Playwright: </vt:lpstr>
      <vt:lpstr>Page Objects: </vt:lpstr>
      <vt:lpstr>Purpose: </vt:lpstr>
      <vt:lpstr>Implementation in Playwright: </vt:lpstr>
      <vt:lpstr>Page Object Model</vt:lpstr>
      <vt:lpstr>PowerPoint Presentation</vt:lpstr>
      <vt:lpstr>PowerPoint Presentation</vt:lpstr>
      <vt:lpstr>PowerPoint Presentation</vt:lpstr>
      <vt:lpstr>PowerPoint Presentation</vt:lpstr>
      <vt:lpstr>Dealing with flaky tests</vt:lpstr>
      <vt:lpstr>Identification: </vt:lpstr>
      <vt:lpstr>Root Cause Analysis: </vt:lpstr>
      <vt:lpstr>Mitigation Strategies: </vt:lpstr>
      <vt:lpstr>Continuous Improvement: </vt:lpstr>
      <vt:lpstr>Collaboration: </vt:lpstr>
      <vt:lpstr>Quiz - Code Modularity and Page Objects: </vt:lpstr>
      <vt:lpstr>Page Object Model (POM) Introduction: </vt:lpstr>
      <vt:lpstr>Dealing with Flaky Tests: </vt:lpstr>
      <vt:lpstr>Accessibility, Visual Testing, and Reporting</vt:lpstr>
      <vt:lpstr>Introduction to Accessibility Testing: </vt:lpstr>
      <vt:lpstr>Common Accessibility Issues: </vt:lpstr>
      <vt:lpstr>Benefits of Accessibility Testing: </vt:lpstr>
      <vt:lpstr>Approaches to Accessibility Testing: </vt:lpstr>
      <vt:lpstr>Best Practices for Accessibility Testing: </vt:lpstr>
      <vt:lpstr>Tools for Accessibility Testing: </vt:lpstr>
      <vt:lpstr>Metrics and Reporting: </vt:lpstr>
      <vt:lpstr>Continuous Improvement: </vt:lpstr>
      <vt:lpstr>Visual Regression Testing</vt:lpstr>
      <vt:lpstr>Introduction to Visual Regression Testing: </vt:lpstr>
      <vt:lpstr>Common Use Cases: </vt:lpstr>
      <vt:lpstr>How Visual Regression Testing Works: </vt:lpstr>
      <vt:lpstr>Benefits of Visual Regression Testing: </vt:lpstr>
      <vt:lpstr>Approaches to Visual Regression Testing: </vt:lpstr>
      <vt:lpstr>Best Practices for Visual Regression Testing: </vt:lpstr>
      <vt:lpstr>Tools for Visual Regression Testing: </vt:lpstr>
      <vt:lpstr>Continuous Improvement: </vt:lpstr>
      <vt:lpstr> Snapshot Testing with Playwright:</vt:lpstr>
      <vt:lpstr>Introduction to Snapshot Testing: </vt:lpstr>
      <vt:lpstr>How Snapshot Testing Works with Playwright: </vt:lpstr>
      <vt:lpstr>Benefits of Snapshot Testing: </vt:lpstr>
      <vt:lpstr>Best Practices for Snapshot Testing: </vt:lpstr>
      <vt:lpstr>Tools for Snapshot Testing: </vt:lpstr>
      <vt:lpstr>Continuous Improvement: </vt:lpstr>
      <vt:lpstr>Reporting and Continuous Integration</vt:lpstr>
      <vt:lpstr>Reporting in Playwright: </vt:lpstr>
      <vt:lpstr>Continuous Integration (CI) with Playwright: </vt:lpstr>
      <vt:lpstr>Key Benefits of Reporting and CI in Playwright: </vt:lpstr>
      <vt:lpstr>Best Practices for Reporting and CI: </vt:lpstr>
      <vt:lpstr>Continuous Improvement: </vt:lpstr>
      <vt:lpstr>Generating test reports</vt:lpstr>
      <vt:lpstr>Built-in Reporting: </vt:lpstr>
      <vt:lpstr>Configuring Report Generation: </vt:lpstr>
      <vt:lpstr>Running Tests with Report Generation: </vt:lpstr>
      <vt:lpstr>Analyzing Test Reports: </vt:lpstr>
      <vt:lpstr>Integration with Continuous Integration (CI): </vt:lpstr>
      <vt:lpstr>Sharing Reports and Collaboration: </vt:lpstr>
      <vt:lpstr>Quiz - Visual Regression Testing: </vt:lpstr>
      <vt:lpstr>Snapshot testing with Playwright: </vt:lpstr>
      <vt:lpstr>Reporting and Continuous Integration: </vt:lpstr>
      <vt:lpstr>Generating test reports: </vt:lpstr>
      <vt:lpstr>Setting up Playwright with CI/CD (e.g., GitHub Actions): </vt:lpstr>
      <vt:lpstr>Advanced Topics and Custom Tools </vt:lpstr>
      <vt:lpstr>Custom browser contexts</vt:lpstr>
      <vt:lpstr>Devices: </vt:lpstr>
      <vt:lpstr>Emulating Devices</vt:lpstr>
      <vt:lpstr>Browser Launch Options: </vt:lpstr>
      <vt:lpstr>Context Options: </vt:lpstr>
      <vt:lpstr>Page Options: </vt:lpstr>
      <vt:lpstr>Quiz  - Custom Browser Contexts and Devices: </vt:lpstr>
      <vt:lpstr>Quiz - Emulating Devices: </vt:lpstr>
      <vt:lpstr>Quiz - Custom Browser Options: </vt:lpstr>
      <vt:lpstr>DEbugging</vt:lpstr>
      <vt:lpstr>Debugging in Powershell</vt:lpstr>
      <vt:lpstr>Passing Debug option</vt:lpstr>
      <vt:lpstr>Code Generator</vt:lpstr>
      <vt:lpstr>Code Generator Command</vt:lpstr>
      <vt:lpstr>Trace</vt:lpstr>
      <vt:lpstr>trace</vt:lpstr>
      <vt:lpstr>Trace online</vt:lpstr>
      <vt:lpstr>Run tests in VS Code </vt:lpstr>
      <vt:lpstr>Run test IN VS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dc:title>
  <dc:creator>dell</dc:creator>
  <cp:lastModifiedBy>dell</cp:lastModifiedBy>
  <cp:revision>359</cp:revision>
  <dcterms:created xsi:type="dcterms:W3CDTF">2024-03-09T11:33:23Z</dcterms:created>
  <dcterms:modified xsi:type="dcterms:W3CDTF">2024-03-10T07:51:01Z</dcterms:modified>
</cp:coreProperties>
</file>