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35" r:id="rId3"/>
    <p:sldId id="260" r:id="rId4"/>
    <p:sldId id="536" r:id="rId5"/>
    <p:sldId id="261" r:id="rId6"/>
    <p:sldId id="294" r:id="rId7"/>
    <p:sldId id="534" r:id="rId8"/>
    <p:sldId id="504" r:id="rId9"/>
    <p:sldId id="505" r:id="rId10"/>
    <p:sldId id="506" r:id="rId11"/>
    <p:sldId id="507" r:id="rId12"/>
    <p:sldId id="508" r:id="rId13"/>
    <p:sldId id="537" r:id="rId14"/>
    <p:sldId id="533" r:id="rId15"/>
    <p:sldId id="257" r:id="rId16"/>
    <p:sldId id="258" r:id="rId17"/>
    <p:sldId id="259" r:id="rId18"/>
    <p:sldId id="262" r:id="rId19"/>
    <p:sldId id="263" r:id="rId20"/>
    <p:sldId id="264" r:id="rId21"/>
    <p:sldId id="499" r:id="rId22"/>
    <p:sldId id="500" r:id="rId23"/>
    <p:sldId id="265" r:id="rId24"/>
    <p:sldId id="530" r:id="rId25"/>
    <p:sldId id="509" r:id="rId26"/>
    <p:sldId id="510" r:id="rId27"/>
    <p:sldId id="511" r:id="rId28"/>
    <p:sldId id="512" r:id="rId29"/>
    <p:sldId id="532" r:id="rId30"/>
    <p:sldId id="531" r:id="rId31"/>
    <p:sldId id="538" r:id="rId32"/>
    <p:sldId id="502" r:id="rId33"/>
    <p:sldId id="501" r:id="rId34"/>
    <p:sldId id="503" r:id="rId35"/>
    <p:sldId id="267" r:id="rId36"/>
    <p:sldId id="268" r:id="rId37"/>
    <p:sldId id="269" r:id="rId38"/>
    <p:sldId id="270" r:id="rId39"/>
    <p:sldId id="271" r:id="rId40"/>
    <p:sldId id="272" r:id="rId41"/>
    <p:sldId id="273" r:id="rId42"/>
    <p:sldId id="274" r:id="rId43"/>
    <p:sldId id="275" r:id="rId44"/>
    <p:sldId id="276" r:id="rId45"/>
    <p:sldId id="513" r:id="rId46"/>
    <p:sldId id="514" r:id="rId47"/>
    <p:sldId id="515" r:id="rId48"/>
    <p:sldId id="516" r:id="rId49"/>
    <p:sldId id="517" r:id="rId50"/>
    <p:sldId id="518" r:id="rId51"/>
    <p:sldId id="519" r:id="rId52"/>
    <p:sldId id="520" r:id="rId53"/>
    <p:sldId id="521" r:id="rId54"/>
    <p:sldId id="283" r:id="rId55"/>
    <p:sldId id="284" r:id="rId56"/>
    <p:sldId id="277" r:id="rId57"/>
    <p:sldId id="278" r:id="rId58"/>
    <p:sldId id="279" r:id="rId59"/>
    <p:sldId id="280" r:id="rId60"/>
    <p:sldId id="281" r:id="rId61"/>
    <p:sldId id="282" r:id="rId62"/>
    <p:sldId id="285" r:id="rId63"/>
    <p:sldId id="286" r:id="rId64"/>
    <p:sldId id="287" r:id="rId65"/>
    <p:sldId id="288" r:id="rId66"/>
    <p:sldId id="289" r:id="rId67"/>
    <p:sldId id="290" r:id="rId68"/>
    <p:sldId id="291" r:id="rId69"/>
    <p:sldId id="292" r:id="rId70"/>
    <p:sldId id="293" r:id="rId71"/>
    <p:sldId id="295" r:id="rId72"/>
    <p:sldId id="296" r:id="rId73"/>
    <p:sldId id="297" r:id="rId74"/>
    <p:sldId id="298" r:id="rId75"/>
    <p:sldId id="299" r:id="rId76"/>
    <p:sldId id="300" r:id="rId77"/>
    <p:sldId id="301" r:id="rId78"/>
    <p:sldId id="302" r:id="rId79"/>
    <p:sldId id="303" r:id="rId80"/>
    <p:sldId id="304" r:id="rId81"/>
    <p:sldId id="539" r:id="rId82"/>
    <p:sldId id="305" r:id="rId83"/>
    <p:sldId id="540" r:id="rId84"/>
    <p:sldId id="306" r:id="rId85"/>
    <p:sldId id="541" r:id="rId86"/>
    <p:sldId id="307" r:id="rId87"/>
    <p:sldId id="542" r:id="rId88"/>
    <p:sldId id="308" r:id="rId89"/>
    <p:sldId id="309" r:id="rId90"/>
    <p:sldId id="543" r:id="rId91"/>
    <p:sldId id="310" r:id="rId92"/>
    <p:sldId id="544" r:id="rId93"/>
    <p:sldId id="311" r:id="rId94"/>
    <p:sldId id="545" r:id="rId95"/>
    <p:sldId id="312" r:id="rId96"/>
    <p:sldId id="546" r:id="rId97"/>
    <p:sldId id="313" r:id="rId98"/>
    <p:sldId id="547" r:id="rId99"/>
    <p:sldId id="314" r:id="rId100"/>
    <p:sldId id="548" r:id="rId101"/>
    <p:sldId id="315" r:id="rId102"/>
    <p:sldId id="316" r:id="rId103"/>
    <p:sldId id="317" r:id="rId104"/>
    <p:sldId id="318" r:id="rId105"/>
    <p:sldId id="319" r:id="rId106"/>
    <p:sldId id="320" r:id="rId107"/>
    <p:sldId id="321" r:id="rId108"/>
    <p:sldId id="322" r:id="rId109"/>
    <p:sldId id="323" r:id="rId110"/>
    <p:sldId id="324" r:id="rId111"/>
    <p:sldId id="325" r:id="rId112"/>
    <p:sldId id="326" r:id="rId113"/>
    <p:sldId id="327" r:id="rId114"/>
    <p:sldId id="328" r:id="rId115"/>
    <p:sldId id="329" r:id="rId116"/>
    <p:sldId id="330" r:id="rId117"/>
    <p:sldId id="331" r:id="rId118"/>
    <p:sldId id="332" r:id="rId119"/>
    <p:sldId id="333" r:id="rId120"/>
    <p:sldId id="334" r:id="rId121"/>
    <p:sldId id="335" r:id="rId122"/>
    <p:sldId id="336" r:id="rId123"/>
    <p:sldId id="337" r:id="rId124"/>
    <p:sldId id="338" r:id="rId125"/>
    <p:sldId id="339" r:id="rId126"/>
    <p:sldId id="340" r:id="rId127"/>
    <p:sldId id="341" r:id="rId128"/>
    <p:sldId id="342" r:id="rId129"/>
    <p:sldId id="343" r:id="rId130"/>
    <p:sldId id="344" r:id="rId131"/>
    <p:sldId id="346" r:id="rId132"/>
    <p:sldId id="347" r:id="rId133"/>
    <p:sldId id="348" r:id="rId134"/>
    <p:sldId id="549" r:id="rId135"/>
    <p:sldId id="349" r:id="rId136"/>
    <p:sldId id="550" r:id="rId137"/>
    <p:sldId id="350" r:id="rId138"/>
    <p:sldId id="551" r:id="rId139"/>
    <p:sldId id="351" r:id="rId140"/>
    <p:sldId id="352" r:id="rId141"/>
    <p:sldId id="353" r:id="rId142"/>
    <p:sldId id="354" r:id="rId143"/>
    <p:sldId id="355" r:id="rId144"/>
    <p:sldId id="356" r:id="rId145"/>
    <p:sldId id="357" r:id="rId146"/>
    <p:sldId id="358" r:id="rId147"/>
    <p:sldId id="359" r:id="rId148"/>
    <p:sldId id="360" r:id="rId149"/>
    <p:sldId id="362" r:id="rId150"/>
    <p:sldId id="363" r:id="rId151"/>
    <p:sldId id="364" r:id="rId152"/>
    <p:sldId id="365" r:id="rId153"/>
    <p:sldId id="366" r:id="rId154"/>
    <p:sldId id="367" r:id="rId155"/>
    <p:sldId id="552" r:id="rId156"/>
    <p:sldId id="368" r:id="rId157"/>
    <p:sldId id="369" r:id="rId158"/>
    <p:sldId id="370" r:id="rId159"/>
    <p:sldId id="371" r:id="rId160"/>
    <p:sldId id="372" r:id="rId161"/>
    <p:sldId id="373" r:id="rId162"/>
    <p:sldId id="374" r:id="rId163"/>
    <p:sldId id="375" r:id="rId164"/>
    <p:sldId id="376" r:id="rId165"/>
    <p:sldId id="377" r:id="rId166"/>
    <p:sldId id="378" r:id="rId167"/>
    <p:sldId id="379" r:id="rId168"/>
    <p:sldId id="380" r:id="rId169"/>
    <p:sldId id="381" r:id="rId170"/>
    <p:sldId id="382" r:id="rId171"/>
    <p:sldId id="383" r:id="rId172"/>
    <p:sldId id="384" r:id="rId173"/>
    <p:sldId id="385" r:id="rId174"/>
    <p:sldId id="386" r:id="rId175"/>
    <p:sldId id="387" r:id="rId176"/>
    <p:sldId id="388" r:id="rId177"/>
    <p:sldId id="389" r:id="rId178"/>
    <p:sldId id="390" r:id="rId179"/>
    <p:sldId id="391" r:id="rId180"/>
    <p:sldId id="392" r:id="rId181"/>
    <p:sldId id="393" r:id="rId182"/>
    <p:sldId id="394" r:id="rId183"/>
    <p:sldId id="395" r:id="rId184"/>
    <p:sldId id="396" r:id="rId185"/>
    <p:sldId id="398" r:id="rId186"/>
    <p:sldId id="399" r:id="rId187"/>
    <p:sldId id="400" r:id="rId188"/>
    <p:sldId id="401" r:id="rId189"/>
    <p:sldId id="402" r:id="rId190"/>
    <p:sldId id="403" r:id="rId191"/>
    <p:sldId id="404" r:id="rId192"/>
    <p:sldId id="405" r:id="rId193"/>
    <p:sldId id="406" r:id="rId194"/>
    <p:sldId id="407" r:id="rId195"/>
    <p:sldId id="408" r:id="rId196"/>
    <p:sldId id="409" r:id="rId197"/>
    <p:sldId id="410" r:id="rId198"/>
    <p:sldId id="411" r:id="rId199"/>
    <p:sldId id="412" r:id="rId200"/>
    <p:sldId id="413" r:id="rId201"/>
    <p:sldId id="414" r:id="rId202"/>
    <p:sldId id="415" r:id="rId203"/>
    <p:sldId id="416" r:id="rId204"/>
    <p:sldId id="417" r:id="rId205"/>
    <p:sldId id="418" r:id="rId206"/>
    <p:sldId id="419" r:id="rId207"/>
    <p:sldId id="421" r:id="rId208"/>
    <p:sldId id="422" r:id="rId209"/>
    <p:sldId id="423" r:id="rId210"/>
    <p:sldId id="424" r:id="rId211"/>
    <p:sldId id="425" r:id="rId212"/>
    <p:sldId id="426" r:id="rId213"/>
    <p:sldId id="427" r:id="rId214"/>
    <p:sldId id="428" r:id="rId215"/>
    <p:sldId id="429" r:id="rId216"/>
    <p:sldId id="430" r:id="rId217"/>
    <p:sldId id="431" r:id="rId218"/>
    <p:sldId id="432" r:id="rId219"/>
    <p:sldId id="433" r:id="rId220"/>
    <p:sldId id="434" r:id="rId221"/>
    <p:sldId id="435" r:id="rId222"/>
    <p:sldId id="436" r:id="rId223"/>
    <p:sldId id="437" r:id="rId224"/>
    <p:sldId id="438" r:id="rId225"/>
    <p:sldId id="439" r:id="rId226"/>
    <p:sldId id="440" r:id="rId227"/>
    <p:sldId id="441" r:id="rId228"/>
    <p:sldId id="442" r:id="rId229"/>
    <p:sldId id="443" r:id="rId230"/>
    <p:sldId id="444" r:id="rId231"/>
    <p:sldId id="445" r:id="rId232"/>
    <p:sldId id="446" r:id="rId233"/>
    <p:sldId id="447" r:id="rId234"/>
    <p:sldId id="448" r:id="rId235"/>
    <p:sldId id="449" r:id="rId236"/>
    <p:sldId id="450" r:id="rId237"/>
    <p:sldId id="553" r:id="rId238"/>
    <p:sldId id="554" r:id="rId239"/>
    <p:sldId id="451" r:id="rId240"/>
    <p:sldId id="452" r:id="rId241"/>
    <p:sldId id="453" r:id="rId242"/>
    <p:sldId id="454" r:id="rId243"/>
    <p:sldId id="455" r:id="rId244"/>
    <p:sldId id="456" r:id="rId245"/>
    <p:sldId id="457" r:id="rId246"/>
    <p:sldId id="458" r:id="rId247"/>
    <p:sldId id="459" r:id="rId248"/>
    <p:sldId id="460" r:id="rId249"/>
    <p:sldId id="461" r:id="rId250"/>
    <p:sldId id="469" r:id="rId251"/>
    <p:sldId id="470" r:id="rId252"/>
    <p:sldId id="471" r:id="rId253"/>
    <p:sldId id="472" r:id="rId254"/>
    <p:sldId id="473" r:id="rId255"/>
    <p:sldId id="474" r:id="rId256"/>
    <p:sldId id="475" r:id="rId257"/>
    <p:sldId id="476" r:id="rId258"/>
    <p:sldId id="477" r:id="rId259"/>
    <p:sldId id="478" r:id="rId260"/>
    <p:sldId id="479" r:id="rId261"/>
    <p:sldId id="480" r:id="rId262"/>
    <p:sldId id="481" r:id="rId263"/>
    <p:sldId id="482" r:id="rId264"/>
    <p:sldId id="484" r:id="rId265"/>
    <p:sldId id="485" r:id="rId266"/>
    <p:sldId id="486" r:id="rId267"/>
    <p:sldId id="487" r:id="rId268"/>
    <p:sldId id="488" r:id="rId269"/>
    <p:sldId id="489" r:id="rId270"/>
    <p:sldId id="490" r:id="rId271"/>
    <p:sldId id="491" r:id="rId272"/>
    <p:sldId id="566" r:id="rId273"/>
    <p:sldId id="492" r:id="rId274"/>
    <p:sldId id="567" r:id="rId275"/>
    <p:sldId id="568" r:id="rId276"/>
    <p:sldId id="569" r:id="rId277"/>
    <p:sldId id="570" r:id="rId278"/>
    <p:sldId id="493" r:id="rId279"/>
    <p:sldId id="494" r:id="rId280"/>
    <p:sldId id="495" r:id="rId281"/>
    <p:sldId id="496" r:id="rId282"/>
    <p:sldId id="497" r:id="rId283"/>
    <p:sldId id="498" r:id="rId284"/>
    <p:sldId id="527" r:id="rId285"/>
    <p:sldId id="528" r:id="rId286"/>
    <p:sldId id="529" r:id="rId287"/>
    <p:sldId id="522" r:id="rId288"/>
    <p:sldId id="523" r:id="rId289"/>
    <p:sldId id="524" r:id="rId290"/>
    <p:sldId id="525" r:id="rId291"/>
    <p:sldId id="526" r:id="rId292"/>
    <p:sldId id="556" r:id="rId293"/>
    <p:sldId id="557" r:id="rId294"/>
    <p:sldId id="558" r:id="rId295"/>
    <p:sldId id="559" r:id="rId296"/>
    <p:sldId id="560" r:id="rId297"/>
    <p:sldId id="561" r:id="rId298"/>
    <p:sldId id="562" r:id="rId299"/>
    <p:sldId id="563" r:id="rId300"/>
    <p:sldId id="564" r:id="rId301"/>
    <p:sldId id="565" r:id="rId302"/>
    <p:sldId id="571" r:id="rId303"/>
    <p:sldId id="572" r:id="rId304"/>
    <p:sldId id="573" r:id="rId305"/>
    <p:sldId id="574" r:id="rId306"/>
    <p:sldId id="575" r:id="rId307"/>
    <p:sldId id="576" r:id="rId308"/>
    <p:sldId id="555" r:id="rId3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12-03-2024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7C0EA7-384B-48A7-9E6B-FE2AA406287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C0EA7-384B-48A7-9E6B-FE2AA406287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C0EA7-384B-48A7-9E6B-FE2AA406287D}"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EA7-384B-48A7-9E6B-FE2AA406287D}"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C0EA7-384B-48A7-9E6B-FE2AA406287D}"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C0EA7-384B-48A7-9E6B-FE2AA406287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7C0EA7-384B-48A7-9E6B-FE2AA406287D}" type="datetimeFigureOut">
              <a:rPr lang="en-IN" smtClean="0"/>
              <a:t>12-03-2024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7C0EA7-384B-48A7-9E6B-FE2AA406287D}" type="datetimeFigureOut">
              <a:rPr lang="en-IN" smtClean="0"/>
              <a:t>12-03-2024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playwright.dev/docs/test-fixtures#built-in-fixtures" TargetMode="External"/><Relationship Id="rId2" Type="http://schemas.openxmlformats.org/officeDocument/2006/relationships/hyperlink" Target="https://playwright.dev/docs/test-fixtures" TargetMode="External"/><Relationship Id="rId1" Type="http://schemas.openxmlformats.org/officeDocument/2006/relationships/slideLayout" Target="../slideLayouts/slideLayout2.xml"/><Relationship Id="rId4" Type="http://schemas.openxmlformats.org/officeDocument/2006/relationships/hyperlink" Target="https://playwright.dev/docs/browser-context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lstStyle/>
          <a:p>
            <a:r>
              <a:rPr lang="en-US" dirty="0"/>
              <a:t>Playwright Automation</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Visual / Snapshot testing using Playwright </a:t>
            </a:r>
          </a:p>
          <a:p>
            <a:r>
              <a:rPr lang="en-US" sz="2800" dirty="0"/>
              <a:t>Playwright with various configurable options </a:t>
            </a:r>
          </a:p>
          <a:p>
            <a:pPr lvl="1"/>
            <a:r>
              <a:rPr lang="en-US" sz="2800" dirty="0"/>
              <a:t>From Command Line</a:t>
            </a:r>
          </a:p>
          <a:p>
            <a:pPr lvl="1"/>
            <a:r>
              <a:rPr lang="en-US" sz="2800" dirty="0"/>
              <a:t>From playwright.config.js</a:t>
            </a:r>
          </a:p>
          <a:p>
            <a:pPr marL="457200" lvl="1" indent="0">
              <a:buNone/>
            </a:pPr>
            <a:r>
              <a:rPr lang="en-US" sz="2800" dirty="0"/>
              <a:t>Debugging from command line</a:t>
            </a:r>
            <a:endParaRPr lang="en-IN" sz="2800" dirty="0"/>
          </a:p>
          <a:p>
            <a:endParaRPr lang="en-IN" dirty="0"/>
          </a:p>
        </p:txBody>
      </p:sp>
    </p:spTree>
    <p:extLst>
      <p:ext uri="{BB962C8B-B14F-4D97-AF65-F5344CB8AC3E}">
        <p14:creationId xmlns:p14="http://schemas.microsoft.com/office/powerpoint/2010/main" val="23625580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endParaRPr lang="en-US" dirty="0"/>
          </a:p>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a:p>
            <a:pPr lvl="1"/>
            <a:r>
              <a:rPr lang="en-US" dirty="0"/>
              <a:t>By utilizing these actions, you can accurately simulate user interactions with your web application and validate its functionality in automated tests using Playwright.</a:t>
            </a:r>
            <a:endParaRPr lang="en-IN" dirty="0"/>
          </a:p>
        </p:txBody>
      </p:sp>
    </p:spTree>
    <p:extLst>
      <p:ext uri="{BB962C8B-B14F-4D97-AF65-F5344CB8AC3E}">
        <p14:creationId xmlns:p14="http://schemas.microsoft.com/office/powerpoint/2010/main" val="1309336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fontScale="85000" lnSpcReduction="20000"/>
          </a:bodyPr>
          <a:lstStyle/>
          <a:p>
            <a:r>
              <a:rPr lang="en-US" dirty="0"/>
              <a:t>When automating tests with Playwright, selecting elements accurately is crucial for interacting with them effectively. Here's an overview of selecting elements using various types of selectors:</a:t>
            </a:r>
          </a:p>
          <a:p>
            <a:endParaRPr lang="en-US" dirty="0"/>
          </a:p>
          <a:p>
            <a:r>
              <a:rPr lang="en-US" dirty="0"/>
              <a:t>CSS Selectors:</a:t>
            </a:r>
          </a:p>
          <a:p>
            <a:endParaRPr lang="en-US" dirty="0"/>
          </a:p>
          <a:p>
            <a:r>
              <a:rPr lang="en-US" dirty="0"/>
              <a:t>CSS selectors are the most commonly used method for selecting elements in web automation. They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Tree>
    <p:extLst>
      <p:ext uri="{BB962C8B-B14F-4D97-AF65-F5344CB8AC3E}">
        <p14:creationId xmlns:p14="http://schemas.microsoft.com/office/powerpoint/2010/main" val="12339781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Tree>
    <p:extLst>
      <p:ext uri="{BB962C8B-B14F-4D97-AF65-F5344CB8AC3E}">
        <p14:creationId xmlns:p14="http://schemas.microsoft.com/office/powerpoint/2010/main" val="37415296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t>page.click</a:t>
            </a:r>
            <a:r>
              <a:rPr lang="en-US" dirty="0"/>
              <a:t>('</a:t>
            </a:r>
            <a:r>
              <a:rPr lang="en-US" dirty="0" err="1"/>
              <a:t>button:contains</a:t>
            </a:r>
            <a:r>
              <a:rPr lang="en-US" dirty="0"/>
              <a:t>("Submit")'); // </a:t>
            </a:r>
            <a:r>
              <a:rPr lang="en-US" dirty="0" err="1"/>
              <a:t>clciks</a:t>
            </a:r>
            <a:r>
              <a:rPr lang="en-US" dirty="0"/>
              <a:t> a button containing the text 'Submit'</a:t>
            </a:r>
            <a:endParaRPr lang="en-IN" dirty="0"/>
          </a:p>
        </p:txBody>
      </p:sp>
    </p:spTree>
    <p:extLst>
      <p:ext uri="{BB962C8B-B14F-4D97-AF65-F5344CB8AC3E}">
        <p14:creationId xmlns:p14="http://schemas.microsoft.com/office/powerpoint/2010/main" val="39226321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Tree>
    <p:extLst>
      <p:ext uri="{BB962C8B-B14F-4D97-AF65-F5344CB8AC3E}">
        <p14:creationId xmlns:p14="http://schemas.microsoft.com/office/powerpoint/2010/main" val="37497640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 which allows for more complex interactions and assertions.</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Tree>
    <p:extLst>
      <p:ext uri="{BB962C8B-B14F-4D97-AF65-F5344CB8AC3E}">
        <p14:creationId xmlns:p14="http://schemas.microsoft.com/office/powerpoint/2010/main" val="9987088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r>
              <a:rPr lang="en-US" dirty="0"/>
              <a:t>Playwright provides built-in accessibility selectors that allow you to select elements based on their accessibility attributes, making your tests more accessible and robust.</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Tree>
    <p:extLst>
      <p:ext uri="{BB962C8B-B14F-4D97-AF65-F5344CB8AC3E}">
        <p14:creationId xmlns:p14="http://schemas.microsoft.com/office/powerpoint/2010/main" val="35317422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title"/>
          </p:nvPr>
        </p:nvSpPr>
        <p:spPr/>
        <p:txBody>
          <a:bodyPr/>
          <a:lstStyle/>
          <a:p>
            <a:r>
              <a:rPr lang="en-IN" dirty="0"/>
              <a:t>Waiting for elements</a:t>
            </a:r>
          </a:p>
        </p:txBody>
      </p:sp>
      <p:sp>
        <p:nvSpPr>
          <p:cNvPr id="5" name="Content Placeholder 4">
            <a:extLst>
              <a:ext uri="{FF2B5EF4-FFF2-40B4-BE49-F238E27FC236}">
                <a16:creationId xmlns:a16="http://schemas.microsoft.com/office/drawing/2014/main" id="{9A33E55C-1FEE-43C1-A323-F04B85D690C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a:bodyPr>
          <a:lstStyle/>
          <a:p>
            <a:r>
              <a:rPr lang="en-US" dirty="0"/>
              <a:t>When automating tests with Playwright, it's essential to handle situations where elements may not be immediately available on the page. Playwright provides several methods for waiting for elements to appear or become visible:</a:t>
            </a:r>
          </a:p>
          <a:p>
            <a:r>
              <a:rPr lang="en-US" dirty="0"/>
              <a:t>Use </a:t>
            </a:r>
            <a:r>
              <a:rPr lang="en-US" dirty="0" err="1">
                <a:highlight>
                  <a:srgbClr val="FFFF00"/>
                </a:highlight>
              </a:rPr>
              <a:t>waitForSelector</a:t>
            </a:r>
            <a:r>
              <a:rPr lang="en-US" dirty="0"/>
              <a:t>() to wait for an element matching the specified selector to appear in the DOM.</a:t>
            </a:r>
          </a:p>
          <a:p>
            <a:r>
              <a:rPr lang="en-US" dirty="0">
                <a:highlight>
                  <a:srgbClr val="FFFF00"/>
                </a:highlight>
              </a:rPr>
              <a:t>await </a:t>
            </a:r>
            <a:r>
              <a:rPr lang="en-US" dirty="0" err="1">
                <a:highlight>
                  <a:srgbClr val="FFFF00"/>
                </a:highlight>
              </a:rPr>
              <a:t>page.waitForSelector</a:t>
            </a:r>
            <a:r>
              <a:rPr lang="en-US" dirty="0">
                <a:highlight>
                  <a:srgbClr val="FFFF00"/>
                </a:highlight>
              </a:rPr>
              <a:t>('</a:t>
            </a:r>
            <a:r>
              <a:rPr lang="en-US" dirty="0" err="1">
                <a:highlight>
                  <a:srgbClr val="FFFF00"/>
                </a:highlight>
              </a:rPr>
              <a:t>button.submit</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38555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Upload and download files</a:t>
            </a:r>
          </a:p>
          <a:p>
            <a:r>
              <a:rPr lang="en-US" sz="3200" dirty="0"/>
              <a:t>Intercepting API / URL request &amp; Response</a:t>
            </a:r>
          </a:p>
          <a:p>
            <a:r>
              <a:rPr lang="en-US" sz="3200" dirty="0"/>
              <a:t>Modifying the request and response</a:t>
            </a:r>
          </a:p>
          <a:p>
            <a:r>
              <a:rPr lang="en-US" sz="3200" dirty="0"/>
              <a:t>With one worker and multiple workers (Parallelism)</a:t>
            </a:r>
            <a:endParaRPr lang="en-IN" sz="3200" dirty="0"/>
          </a:p>
        </p:txBody>
      </p:sp>
    </p:spTree>
    <p:extLst>
      <p:ext uri="{BB962C8B-B14F-4D97-AF65-F5344CB8AC3E}">
        <p14:creationId xmlns:p14="http://schemas.microsoft.com/office/powerpoint/2010/main" val="41680698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endParaRPr lang="en-US" dirty="0"/>
          </a:p>
          <a:p>
            <a:endParaRPr lang="en-US" dirty="0"/>
          </a:p>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Tree>
    <p:extLst>
      <p:ext uri="{BB962C8B-B14F-4D97-AF65-F5344CB8AC3E}">
        <p14:creationId xmlns:p14="http://schemas.microsoft.com/office/powerpoint/2010/main" val="13865066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endParaRPr lang="en-US" dirty="0"/>
          </a:p>
          <a:p>
            <a:endParaRPr lang="en-US" dirty="0"/>
          </a:p>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Tree>
    <p:extLst>
      <p:ext uri="{BB962C8B-B14F-4D97-AF65-F5344CB8AC3E}">
        <p14:creationId xmlns:p14="http://schemas.microsoft.com/office/powerpoint/2010/main" val="17368106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endParaRPr lang="en-IN" dirty="0"/>
          </a:p>
          <a:p>
            <a:endParaRPr lang="en-IN" dirty="0"/>
          </a:p>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Tree>
    <p:extLst>
      <p:ext uri="{BB962C8B-B14F-4D97-AF65-F5344CB8AC3E}">
        <p14:creationId xmlns:p14="http://schemas.microsoft.com/office/powerpoint/2010/main" val="15061753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endParaRPr lang="en-US" dirty="0"/>
          </a:p>
          <a:p>
            <a:endParaRPr lang="en-US" dirty="0"/>
          </a:p>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84988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lnSpcReduction="10000"/>
          </a:bodyPr>
          <a:lstStyle/>
          <a:p>
            <a:endParaRPr lang="en-US" dirty="0"/>
          </a:p>
          <a:p>
            <a:endParaRPr lang="en-US" dirty="0"/>
          </a:p>
          <a:p>
            <a:r>
              <a:rPr lang="en-US" dirty="0"/>
              <a:t>Playwright allows you to wait for specific events to occur on the page, such as 'navigation', 'dialog', or 'download'.</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a:p>
            <a:r>
              <a:rPr lang="en-US" dirty="0"/>
              <a:t>By utilizing these waiting strategies, you can ensure that your tests are robust and can handle dynamic content and asynchronous behavior on the web page effectively.</a:t>
            </a:r>
            <a:endParaRPr lang="en-IN" dirty="0"/>
          </a:p>
        </p:txBody>
      </p:sp>
    </p:spTree>
    <p:extLst>
      <p:ext uri="{BB962C8B-B14F-4D97-AF65-F5344CB8AC3E}">
        <p14:creationId xmlns:p14="http://schemas.microsoft.com/office/powerpoint/2010/main" val="12313564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fontScale="70000" lnSpcReduction="20000"/>
          </a:bodyPr>
          <a:lstStyle/>
          <a:p>
            <a:endParaRPr lang="en-US" dirty="0"/>
          </a:p>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p:txBody>
      </p:sp>
    </p:spTree>
    <p:extLst>
      <p:ext uri="{BB962C8B-B14F-4D97-AF65-F5344CB8AC3E}">
        <p14:creationId xmlns:p14="http://schemas.microsoft.com/office/powerpoint/2010/main" val="15647187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 Pages, and Elements: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fontScale="85000" lnSpcReduction="10000"/>
          </a:bodyPr>
          <a:lstStyle/>
          <a:p>
            <a:endParaRPr lang="en-US" dirty="0"/>
          </a:p>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r>
              <a:rPr lang="en-US" dirty="0">
                <a:solidFill>
                  <a:srgbClr val="FF0000"/>
                </a:solidFill>
              </a:rPr>
              <a:t>Question: How can you create a new page in Playwright?</a:t>
            </a:r>
          </a:p>
          <a:p>
            <a:r>
              <a:rPr lang="en-US" dirty="0"/>
              <a:t>Answer: You can create a new page in Playwright using the </a:t>
            </a:r>
            <a:r>
              <a:rPr lang="en-US" dirty="0" err="1"/>
              <a:t>newPage</a:t>
            </a:r>
            <a:r>
              <a:rPr lang="en-US" dirty="0"/>
              <a:t>() method of a browser instance.</a:t>
            </a:r>
          </a:p>
          <a:p>
            <a:r>
              <a:rPr lang="en-US" dirty="0">
                <a:solidFill>
                  <a:srgbClr val="FF0000"/>
                </a:solidFill>
              </a:rPr>
              <a:t>Question: Describe an element handle in Playwright.</a:t>
            </a:r>
          </a:p>
          <a:p>
            <a:r>
              <a:rPr lang="en-US" dirty="0"/>
              <a:t>Answer: An element handle in Playwright is a reference to a specific element on a web page. It provides methods for interacting with the element, such as clicking, typing, and querying its properties.</a:t>
            </a:r>
          </a:p>
          <a:p>
            <a:endParaRPr lang="en-IN" dirty="0"/>
          </a:p>
        </p:txBody>
      </p:sp>
    </p:spTree>
    <p:extLst>
      <p:ext uri="{BB962C8B-B14F-4D97-AF65-F5344CB8AC3E}">
        <p14:creationId xmlns:p14="http://schemas.microsoft.com/office/powerpoint/2010/main" val="291294519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fontScale="92500" lnSpcReduction="10000"/>
          </a:bodyPr>
          <a:lstStyle/>
          <a:p>
            <a:r>
              <a:rPr lang="en-US" dirty="0">
                <a:solidFill>
                  <a:srgbClr val="FF0000"/>
                </a:solidFill>
              </a:rPr>
              <a:t>Question: How can you navigate to a URL in Playwright?</a:t>
            </a:r>
          </a:p>
          <a:p>
            <a:r>
              <a:rPr lang="en-US" dirty="0"/>
              <a:t>Answer: You can navigate to a URL in Playwright using the </a:t>
            </a:r>
            <a:r>
              <a:rPr lang="en-US" dirty="0" err="1"/>
              <a:t>goto</a:t>
            </a:r>
            <a:r>
              <a:rPr lang="en-US" dirty="0"/>
              <a:t>() method of a page object.</a:t>
            </a:r>
          </a:p>
          <a:p>
            <a:r>
              <a:rPr lang="en-US" dirty="0">
                <a:solidFill>
                  <a:srgbClr val="FF0000"/>
                </a:solidFill>
              </a:rPr>
              <a:t>Question: What is the purpose of navigation events in Playwright?</a:t>
            </a:r>
          </a:p>
          <a:p>
            <a:r>
              <a:rPr lang="en-US" dirty="0"/>
              <a:t>Answer: Navigation events in Playwright allow you to track the progress of page navigation, such as when the page starts loading, completes loading, or encounters an error.</a:t>
            </a:r>
          </a:p>
          <a:p>
            <a:r>
              <a:rPr lang="en-US" dirty="0">
                <a:solidFill>
                  <a:srgbClr val="FF0000"/>
                </a:solidFill>
              </a:rPr>
              <a:t>Question: How can you wait for navigation to complete in Playwright?</a:t>
            </a:r>
          </a:p>
          <a:p>
            <a:r>
              <a:rPr lang="en-US" dirty="0"/>
              <a:t>Answer: You can wait for navigation to complete in Playwright using the </a:t>
            </a:r>
            <a:r>
              <a:rPr lang="en-US" dirty="0" err="1"/>
              <a:t>waitForNavigation</a:t>
            </a:r>
            <a:r>
              <a:rPr lang="en-US" dirty="0"/>
              <a:t>() method of a page object.</a:t>
            </a:r>
            <a:endParaRPr lang="en-IN" dirty="0"/>
          </a:p>
        </p:txBody>
      </p:sp>
    </p:spTree>
    <p:extLst>
      <p:ext uri="{BB962C8B-B14F-4D97-AF65-F5344CB8AC3E}">
        <p14:creationId xmlns:p14="http://schemas.microsoft.com/office/powerpoint/2010/main" val="23549816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fontScale="85000" lnSpcReduction="20000"/>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 A page is considered to be in a 'load' state when it is actively loading resources, while it is in a </a:t>
            </a:r>
            <a:r>
              <a:rPr lang="en-US" dirty="0">
                <a:highlight>
                  <a:srgbClr val="FFFF00"/>
                </a:highlight>
              </a:rPr>
              <a:t>'</a:t>
            </a:r>
            <a:r>
              <a:rPr lang="en-US" dirty="0" err="1">
                <a:highlight>
                  <a:srgbClr val="FFFF00"/>
                </a:highlight>
              </a:rPr>
              <a:t>networkidle</a:t>
            </a:r>
            <a:r>
              <a:rPr lang="en-US" dirty="0"/>
              <a:t>' state when there are no more network connections after a period of time.</a:t>
            </a:r>
          </a:p>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r>
              <a:rPr lang="en-US" dirty="0">
                <a:solidFill>
                  <a:srgbClr val="FF0000"/>
                </a:solidFill>
              </a:rPr>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p:txBody>
      </p:sp>
    </p:spTree>
    <p:extLst>
      <p:ext uri="{BB962C8B-B14F-4D97-AF65-F5344CB8AC3E}">
        <p14:creationId xmlns:p14="http://schemas.microsoft.com/office/powerpoint/2010/main" val="40655608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a:bodyPr>
          <a:lstStyle/>
          <a:p>
            <a:r>
              <a:rPr lang="en-US" dirty="0">
                <a:solidFill>
                  <a:srgbClr val="FF0000"/>
                </a:solidFill>
              </a:rPr>
              <a:t>Question: What types of navigation events can be handled in Playwright?</a:t>
            </a:r>
          </a:p>
          <a:p>
            <a:r>
              <a:rPr lang="en-US" dirty="0"/>
              <a:t>Answer: Playwright allows you to handle navigation events such as </a:t>
            </a:r>
            <a:r>
              <a:rPr lang="en-US" dirty="0">
                <a:highlight>
                  <a:srgbClr val="FFFF00"/>
                </a:highlight>
              </a:rPr>
              <a:t>'</a:t>
            </a:r>
            <a:r>
              <a:rPr lang="en-US" dirty="0" err="1">
                <a:highlight>
                  <a:srgbClr val="FFFF00"/>
                </a:highlight>
              </a:rPr>
              <a:t>domcontentloaded</a:t>
            </a:r>
            <a:r>
              <a:rPr lang="en-US" dirty="0"/>
              <a:t>', </a:t>
            </a:r>
            <a:r>
              <a:rPr lang="en-US" dirty="0">
                <a:highlight>
                  <a:srgbClr val="FFFF00"/>
                </a:highlight>
              </a:rPr>
              <a:t>'load</a:t>
            </a:r>
            <a:r>
              <a:rPr lang="en-US" dirty="0"/>
              <a:t>', and </a:t>
            </a:r>
            <a:r>
              <a:rPr lang="en-US" dirty="0">
                <a:highlight>
                  <a:srgbClr val="FFFF00"/>
                </a:highlight>
              </a:rPr>
              <a:t>'</a:t>
            </a:r>
            <a:r>
              <a:rPr lang="en-US" dirty="0" err="1">
                <a:highlight>
                  <a:srgbClr val="FFFF00"/>
                </a:highlight>
              </a:rPr>
              <a:t>networkidle</a:t>
            </a:r>
            <a:r>
              <a:rPr lang="en-US" dirty="0"/>
              <a:t>'.</a:t>
            </a:r>
          </a:p>
          <a:p>
            <a:r>
              <a:rPr lang="en-US" dirty="0">
                <a:solidFill>
                  <a:srgbClr val="FF0000"/>
                </a:solidFill>
              </a:rPr>
              <a:t>Question: How can you wait for a navigation event to occur in Playwright?</a:t>
            </a:r>
          </a:p>
          <a:p>
            <a:r>
              <a:rPr lang="en-US" dirty="0"/>
              <a:t>Answer: You can wait for a navigation event to occur in Playwright using the </a:t>
            </a:r>
            <a:r>
              <a:rPr lang="en-US" dirty="0" err="1">
                <a:highlight>
                  <a:srgbClr val="FFFF00"/>
                </a:highlight>
              </a:rPr>
              <a:t>waitForEvent</a:t>
            </a:r>
            <a:r>
              <a:rPr lang="en-US" dirty="0"/>
              <a:t>() method of a page object.</a:t>
            </a:r>
          </a:p>
        </p:txBody>
      </p:sp>
    </p:spTree>
    <p:extLst>
      <p:ext uri="{BB962C8B-B14F-4D97-AF65-F5344CB8AC3E}">
        <p14:creationId xmlns:p14="http://schemas.microsoft.com/office/powerpoint/2010/main" val="89814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reporting </a:t>
            </a:r>
          </a:p>
          <a:p>
            <a:pPr lvl="1"/>
            <a:r>
              <a:rPr lang="en-US" sz="2400" dirty="0"/>
              <a:t>HTML</a:t>
            </a:r>
          </a:p>
          <a:p>
            <a:pPr lvl="1"/>
            <a:r>
              <a:rPr lang="en-US" sz="2400" dirty="0"/>
              <a:t>JSON</a:t>
            </a:r>
          </a:p>
          <a:p>
            <a:pPr marL="457200" lvl="1" indent="0">
              <a:buNone/>
            </a:pPr>
            <a:r>
              <a:rPr lang="en-US" sz="2400" dirty="0"/>
              <a:t>Running tests in slow motion </a:t>
            </a:r>
          </a:p>
          <a:p>
            <a:pPr marL="457200" lvl="1" indent="0">
              <a:buNone/>
            </a:pPr>
            <a:r>
              <a:rPr lang="en-US" sz="2400" dirty="0"/>
              <a:t>Running tests in trace mode – trace.zip</a:t>
            </a:r>
          </a:p>
          <a:p>
            <a:pPr marL="457200" lvl="1" indent="0">
              <a:buNone/>
            </a:pPr>
            <a:r>
              <a:rPr lang="en-US" sz="2400" dirty="0"/>
              <a:t>How to take screenshots </a:t>
            </a:r>
          </a:p>
          <a:p>
            <a:pPr marL="457200" lvl="1" indent="0">
              <a:buNone/>
            </a:pPr>
            <a:r>
              <a:rPr lang="en-US" sz="2400" dirty="0"/>
              <a:t>How to record videos </a:t>
            </a:r>
            <a:endParaRPr lang="en-IN" sz="2400" dirty="0"/>
          </a:p>
        </p:txBody>
      </p:sp>
    </p:spTree>
    <p:extLst>
      <p:ext uri="{BB962C8B-B14F-4D97-AF65-F5344CB8AC3E}">
        <p14:creationId xmlns:p14="http://schemas.microsoft.com/office/powerpoint/2010/main" val="8777942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How do you interact with input fields in Playwright?</a:t>
            </a:r>
          </a:p>
          <a:p>
            <a:r>
              <a:rPr lang="en-US" dirty="0"/>
              <a:t>Answer: You can interact with input fields in Playwright using the fill() methods of an element handle.</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Tree>
    <p:extLst>
      <p:ext uri="{BB962C8B-B14F-4D97-AF65-F5344CB8AC3E}">
        <p14:creationId xmlns:p14="http://schemas.microsoft.com/office/powerpoint/2010/main" val="30740300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fontScale="92500" lnSpcReduction="20000"/>
          </a:bodyPr>
          <a:lstStyle/>
          <a:p>
            <a:pPr marL="0" indent="0">
              <a:buNone/>
            </a:pPr>
            <a:r>
              <a:rPr lang="en-US" dirty="0">
                <a:solidFill>
                  <a:srgbClr val="FF0000"/>
                </a:solidFill>
              </a:rPr>
              <a:t>Question: How can you simulate a click on an element in Playwright?</a:t>
            </a:r>
          </a:p>
          <a:p>
            <a:r>
              <a:rPr lang="en-US" dirty="0"/>
              <a:t>Answer: You can simulate a click on an element in Playwright using the click() method of an element handle.</a:t>
            </a:r>
          </a:p>
          <a:p>
            <a:r>
              <a:rPr lang="en-US" dirty="0">
                <a:solidFill>
                  <a:srgbClr val="FF0000"/>
                </a:solidFill>
              </a:rPr>
              <a:t>Question: What method do you use to type text into an input field in Playwright?</a:t>
            </a:r>
          </a:p>
          <a:p>
            <a:r>
              <a:rPr lang="en-US" dirty="0"/>
              <a:t>Answer: You can type text into an input field in Playwright using the fill() method of an element handle.</a:t>
            </a:r>
          </a:p>
          <a:p>
            <a:r>
              <a:rPr lang="en-US" dirty="0">
                <a:solidFill>
                  <a:srgbClr val="FF0000"/>
                </a:solidFill>
              </a:rPr>
              <a:t>Question: Provide examples of other user actions you can perform with Playwright.</a:t>
            </a:r>
          </a:p>
          <a:p>
            <a:r>
              <a:rPr lang="en-US" dirty="0"/>
              <a:t>Answer: Other user actions in Playwright include scrolling, hovering, double-clicking, right-clicking, and dragging elements.</a:t>
            </a:r>
            <a:endParaRPr lang="en-IN" dirty="0"/>
          </a:p>
        </p:txBody>
      </p:sp>
    </p:spTree>
    <p:extLst>
      <p:ext uri="{BB962C8B-B14F-4D97-AF65-F5344CB8AC3E}">
        <p14:creationId xmlns:p14="http://schemas.microsoft.com/office/powerpoint/2010/main" val="2144176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lnSpcReduction="10000"/>
          </a:bodyPr>
          <a:lstStyle/>
          <a:p>
            <a:r>
              <a:rPr lang="en-US" dirty="0">
                <a:solidFill>
                  <a:srgbClr val="FF0000"/>
                </a:solidFill>
              </a:rPr>
              <a:t>Question: What are selectors in Playwright?</a:t>
            </a:r>
          </a:p>
          <a:p>
            <a:r>
              <a:rPr lang="en-US" dirty="0"/>
              <a:t>Answer: Selectors in Playwright are CSS or XPath expressions used to </a:t>
            </a:r>
            <a:r>
              <a:rPr lang="en-US" dirty="0">
                <a:highlight>
                  <a:srgbClr val="FFFF00"/>
                </a:highlight>
              </a:rPr>
              <a:t>locate</a:t>
            </a:r>
            <a:r>
              <a:rPr lang="en-US" dirty="0"/>
              <a:t> elements on a web page.</a:t>
            </a:r>
          </a:p>
          <a:p>
            <a:r>
              <a:rPr lang="en-US" dirty="0">
                <a:solidFill>
                  <a:srgbClr val="FF0000"/>
                </a:solidFill>
              </a:rPr>
              <a:t>Question: Name three types of selectors supported by Playwright.</a:t>
            </a:r>
          </a:p>
          <a:p>
            <a:r>
              <a:rPr lang="en-US" dirty="0"/>
              <a:t>Answer: Playwright supports CSS selectors, XPath selectors, and text selectors.</a:t>
            </a:r>
          </a:p>
          <a:p>
            <a:r>
              <a:rPr lang="en-US" dirty="0">
                <a:solidFill>
                  <a:srgbClr val="FF0000"/>
                </a:solidFill>
              </a:rPr>
              <a:t>Question: How can you select an element using an XPath expression in Playwright?</a:t>
            </a:r>
          </a:p>
          <a:p>
            <a:r>
              <a:rPr lang="en-US" dirty="0"/>
              <a:t>Answer: You can select an element using an XPath expression in Playwright using the locator() method with the XPath selector.</a:t>
            </a:r>
            <a:endParaRPr lang="en-IN" dirty="0"/>
          </a:p>
        </p:txBody>
      </p:sp>
    </p:spTree>
    <p:extLst>
      <p:ext uri="{BB962C8B-B14F-4D97-AF65-F5344CB8AC3E}">
        <p14:creationId xmlns:p14="http://schemas.microsoft.com/office/powerpoint/2010/main" val="5715842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fontScale="85000" lnSpcReduction="20000"/>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a:p>
            <a:r>
              <a:rPr lang="en-US" dirty="0">
                <a:solidFill>
                  <a:srgbClr val="FF0000"/>
                </a:solidFill>
              </a:rPr>
              <a:t>Question: Name at least three methods for waiting for elements in Playwright.</a:t>
            </a:r>
          </a:p>
          <a:p>
            <a:r>
              <a:rPr lang="en-US" dirty="0"/>
              <a:t>Answer: Playwright provides </a:t>
            </a:r>
            <a:r>
              <a:rPr lang="en-US" dirty="0" err="1"/>
              <a:t>waitForSelector</a:t>
            </a:r>
            <a:r>
              <a:rPr lang="en-US" dirty="0"/>
              <a:t>(), </a:t>
            </a:r>
            <a:r>
              <a:rPr lang="en-US" dirty="0" err="1"/>
              <a:t>waitForXPath</a:t>
            </a:r>
            <a:r>
              <a:rPr lang="en-US" dirty="0"/>
              <a:t>(), and </a:t>
            </a:r>
            <a:r>
              <a:rPr lang="en-US" dirty="0" err="1"/>
              <a:t>waitForFunction</a:t>
            </a:r>
            <a:r>
              <a:rPr lang="en-US" dirty="0"/>
              <a:t>() methods for waiting for elements.</a:t>
            </a:r>
          </a:p>
          <a:p>
            <a:r>
              <a:rPr lang="en-US" dirty="0">
                <a:solidFill>
                  <a:srgbClr val="FF0000"/>
                </a:solidFill>
              </a:rPr>
              <a:t>Question: Describe a scenario where waiting for elements is necessary for writing robust tests.</a:t>
            </a:r>
          </a:p>
          <a:p>
            <a:r>
              <a:rPr lang="en-US" dirty="0"/>
              <a:t>Answer: Waiting for elements is necessary when testing dynamic web applications where elements may appear or disappear based on user actions or server responses. It ensures that the tests are reliable and not prone to flakiness.</a:t>
            </a:r>
            <a:endParaRPr lang="en-IN" dirty="0"/>
          </a:p>
        </p:txBody>
      </p:sp>
    </p:spTree>
    <p:extLst>
      <p:ext uri="{BB962C8B-B14F-4D97-AF65-F5344CB8AC3E}">
        <p14:creationId xmlns:p14="http://schemas.microsoft.com/office/powerpoint/2010/main" val="30410347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fontScale="92500"/>
          </a:bodyPr>
          <a:lstStyle/>
          <a:p>
            <a:r>
              <a:rPr lang="en-US" dirty="0"/>
              <a:t>Advanced User Interactions in Playwright refer to the capability of simulating complex user actions and interactions with web elements beyond basic clicking and typing. </a:t>
            </a:r>
          </a:p>
          <a:p>
            <a:r>
              <a:rPr lang="en-US" dirty="0"/>
              <a:t>This includes performing 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as well as simulating gestures like </a:t>
            </a:r>
            <a:r>
              <a:rPr lang="en-US" dirty="0">
                <a:highlight>
                  <a:srgbClr val="FFFF00"/>
                </a:highlight>
              </a:rPr>
              <a:t>pinch, zoom, and swipe</a:t>
            </a:r>
            <a:r>
              <a:rPr lang="en-US" dirty="0"/>
              <a:t>. </a:t>
            </a:r>
          </a:p>
          <a:p>
            <a:r>
              <a:rPr lang="en-US" dirty="0"/>
              <a:t>These advanced interactions are crucial for accurately testing modern web applications that heavily rely on dynamic and interactive user interfaces. </a:t>
            </a:r>
          </a:p>
          <a:p>
            <a:r>
              <a:rPr lang="en-US" dirty="0"/>
              <a:t>With Playwright, testers can simulate these interactions programmatically to ensure comprehensive test coverage and better mimic real user behavior.</a:t>
            </a:r>
            <a:endParaRPr lang="en-IN" dirty="0"/>
          </a:p>
        </p:txBody>
      </p:sp>
    </p:spTree>
    <p:extLst>
      <p:ext uri="{BB962C8B-B14F-4D97-AF65-F5344CB8AC3E}">
        <p14:creationId xmlns:p14="http://schemas.microsoft.com/office/powerpoint/2010/main" val="21307210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p:txBody>
          <a:bodyPr>
            <a:normAutofit fontScale="92500" lnSpcReduction="20000"/>
          </a:bodyPr>
          <a:lstStyle/>
          <a:p>
            <a:r>
              <a:rPr lang="en-US" dirty="0"/>
              <a:t>File uploads and downloads in Playwright refer to the capability of interacting with file input elements to upload files from the local system to a web application and downloading files from the web application to the local system. </a:t>
            </a:r>
          </a:p>
          <a:p>
            <a:r>
              <a:rPr lang="en-US" dirty="0"/>
              <a:t>Playwright provides APIs to automate these interactions, allowing testers to simulate file uploads by setting the file path programmatically and initiate file downloads by clicking on download buttons or links. </a:t>
            </a:r>
          </a:p>
          <a:p>
            <a:r>
              <a:rPr lang="en-US" dirty="0"/>
              <a:t>This functionality is essential for testing scenarios where users need to upload documents, images, or other files, and verify that downloaded files are correct and accessible. </a:t>
            </a:r>
          </a:p>
          <a:p>
            <a:r>
              <a:rPr lang="en-US" dirty="0"/>
              <a:t>With Playwright, testers can automate file upload and download processes to ensure the reliability and functionality of web applications.</a:t>
            </a:r>
            <a:endParaRPr lang="en-IN" dirty="0"/>
          </a:p>
        </p:txBody>
      </p:sp>
    </p:spTree>
    <p:extLst>
      <p:ext uri="{BB962C8B-B14F-4D97-AF65-F5344CB8AC3E}">
        <p14:creationId xmlns:p14="http://schemas.microsoft.com/office/powerpoint/2010/main" val="35649191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fontScale="85000" lnSpcReduction="10000"/>
          </a:bodyPr>
          <a:lstStyle/>
          <a:p>
            <a:endParaRPr lang="en-US" dirty="0"/>
          </a:p>
          <a:p>
            <a:r>
              <a:rPr lang="en-US" b="1" dirty="0"/>
              <a:t>Drag-and-drop Interaction: </a:t>
            </a:r>
            <a:r>
              <a:rPr lang="en-US" dirty="0"/>
              <a:t>Drag-and-drop is a common user interaction pattern where users click and hold on an element, drag it to a different location, and then release the mouse button to drop it.</a:t>
            </a:r>
          </a:p>
          <a:p>
            <a:endParaRPr lang="en-US" dirty="0"/>
          </a:p>
          <a:p>
            <a:r>
              <a:rPr lang="en-US" b="1" dirty="0"/>
              <a:t>Playwright Support: </a:t>
            </a:r>
            <a:r>
              <a:rPr lang="en-US" dirty="0"/>
              <a:t>Playwright provides methods to automate drag-and-drop interactions in web applications, allowing testers to simulate user actions programmatically.</a:t>
            </a:r>
          </a:p>
          <a:p>
            <a:endParaRPr lang="en-US" dirty="0"/>
          </a:p>
          <a:p>
            <a:r>
              <a:rPr lang="en-IN" dirty="0" err="1"/>
              <a:t>dragTo</a:t>
            </a:r>
            <a:r>
              <a:rPr lang="en-US" dirty="0"/>
              <a:t>() Method: This method help s to achieve </a:t>
            </a:r>
            <a:r>
              <a:rPr lang="en-US" dirty="0" err="1"/>
              <a:t>dragDrop</a:t>
            </a:r>
            <a:r>
              <a:rPr lang="en-US" dirty="0"/>
              <a:t>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Tree>
    <p:extLst>
      <p:ext uri="{BB962C8B-B14F-4D97-AF65-F5344CB8AC3E}">
        <p14:creationId xmlns:p14="http://schemas.microsoft.com/office/powerpoint/2010/main" val="3062876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p:txBody>
      </p:sp>
    </p:spTree>
    <p:extLst>
      <p:ext uri="{BB962C8B-B14F-4D97-AF65-F5344CB8AC3E}">
        <p14:creationId xmlns:p14="http://schemas.microsoft.com/office/powerpoint/2010/main" val="39489849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Tree>
    <p:extLst>
      <p:ext uri="{BB962C8B-B14F-4D97-AF65-F5344CB8AC3E}">
        <p14:creationId xmlns:p14="http://schemas.microsoft.com/office/powerpoint/2010/main" val="158428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a:t>
            </a:r>
          </a:p>
          <a:p>
            <a:r>
              <a:rPr lang="en-US" dirty="0" err="1"/>
              <a:t>Urls</a:t>
            </a:r>
            <a:r>
              <a:rPr lang="en-US" dirty="0"/>
              <a:t> opening in new tab, new window even will show hack which will transition from chrome to </a:t>
            </a:r>
            <a:r>
              <a:rPr lang="en-US" dirty="0" err="1"/>
              <a:t>webkit</a:t>
            </a:r>
            <a:r>
              <a:rPr lang="en-US" dirty="0"/>
              <a:t> </a:t>
            </a:r>
          </a:p>
          <a:p>
            <a:pPr lvl="1"/>
            <a:r>
              <a:rPr lang="en-US" dirty="0"/>
              <a:t>i.e. parent window Chrome</a:t>
            </a:r>
          </a:p>
          <a:p>
            <a:pPr lvl="1"/>
            <a:r>
              <a:rPr lang="en-US" dirty="0"/>
              <a:t>Child window </a:t>
            </a:r>
            <a:r>
              <a:rPr lang="en-US" dirty="0" err="1"/>
              <a:t>Webkit</a:t>
            </a:r>
            <a:endParaRPr lang="en-IN" dirty="0"/>
          </a:p>
        </p:txBody>
      </p:sp>
    </p:spTree>
    <p:extLst>
      <p:ext uri="{BB962C8B-B14F-4D97-AF65-F5344CB8AC3E}">
        <p14:creationId xmlns:p14="http://schemas.microsoft.com/office/powerpoint/2010/main" val="28050358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lnSpcReduction="20000"/>
          </a:bodyPr>
          <a:lstStyle/>
          <a:p>
            <a:r>
              <a:rPr lang="en-US" b="1" dirty="0"/>
              <a:t>Mouse Interaction</a:t>
            </a:r>
            <a:r>
              <a:rPr lang="en-US" dirty="0"/>
              <a:t>: Playwright supports various mouse interactions, including clicking, double-clicking, right-clicking, hovering, dragging, and dropping.</a:t>
            </a:r>
          </a:p>
          <a:p>
            <a:r>
              <a:rPr lang="en-US" b="1" dirty="0"/>
              <a:t>Event Triggering</a:t>
            </a:r>
            <a:r>
              <a:rPr lang="en-US" dirty="0"/>
              <a:t>: Test scripts can trigger keyboard and mouse events on specific elements or coordinates on the page, enabling precise control over user interactions.</a:t>
            </a:r>
          </a:p>
          <a:p>
            <a:r>
              <a:rPr lang="en-US" b="1" dirty="0"/>
              <a:t>Event Handling: </a:t>
            </a:r>
            <a:r>
              <a:rPr lang="en-US" dirty="0"/>
              <a:t>Web applications often respond to keyboard and mouse events by triggering actions or updating the UI. Playwright enables testers to verify correct event handling by observing changes in the application state.</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Tree>
    <p:extLst>
      <p:ext uri="{BB962C8B-B14F-4D97-AF65-F5344CB8AC3E}">
        <p14:creationId xmlns:p14="http://schemas.microsoft.com/office/powerpoint/2010/main" val="22864137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fontScale="92500" lnSpcReduction="10000"/>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r>
              <a:rPr lang="en-US" b="1" dirty="0"/>
              <a:t>Jest Integration</a:t>
            </a:r>
            <a:r>
              <a:rPr lang="en-US" dirty="0"/>
              <a:t>: Jest is a widely-used testing framework for JavaScript projects. With Playwright, developers can leverage Jest's powerful assertion library to write assertions that verify the behavior of web applications.</a:t>
            </a:r>
          </a:p>
          <a:p>
            <a:endParaRPr lang="en-IN" dirty="0"/>
          </a:p>
        </p:txBody>
      </p:sp>
    </p:spTree>
    <p:extLst>
      <p:ext uri="{BB962C8B-B14F-4D97-AF65-F5344CB8AC3E}">
        <p14:creationId xmlns:p14="http://schemas.microsoft.com/office/powerpoint/2010/main" val="27620143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Tree>
    <p:extLst>
      <p:ext uri="{BB962C8B-B14F-4D97-AF65-F5344CB8AC3E}">
        <p14:creationId xmlns:p14="http://schemas.microsoft.com/office/powerpoint/2010/main" val="157012249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a:noFill/>
                    </a:lnL>
                    <a:lnR>
                      <a:noFill/>
                    </a:lnR>
                    <a:lnT>
                      <a:noFill/>
                    </a:lnT>
                    <a:lnB>
                      <a:noFill/>
                    </a:lnB>
                  </a:tcPr>
                </a:tc>
                <a:tc>
                  <a:txBody>
                    <a:bodyPr/>
                    <a:lstStyle/>
                    <a:p>
                      <a:pPr algn="l"/>
                      <a:r>
                        <a:rPr lang="en-IN" sz="1500">
                          <a:effectLst/>
                        </a:rPr>
                        <a:t>Description</a:t>
                      </a:r>
                    </a:p>
                  </a:txBody>
                  <a:tcPr marL="78401" marR="78401" marT="39200" marB="39200" anchor="ctr">
                    <a:lnL>
                      <a:noFill/>
                    </a:lnL>
                    <a:lnR>
                      <a:noFill/>
                    </a:lnR>
                    <a:lnT>
                      <a:noFill/>
                    </a:lnT>
                    <a:lnB>
                      <a:noFill/>
                    </a:lnB>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Checkbox is checked</a:t>
                      </a:r>
                    </a:p>
                  </a:txBody>
                  <a:tcPr marL="78401" marR="78401" marT="39200" marB="39200" anchor="ctr">
                    <a:lnL>
                      <a:noFill/>
                    </a:lnL>
                    <a:lnR>
                      <a:noFill/>
                    </a:lnR>
                    <a:lnT>
                      <a:noFill/>
                    </a:lnT>
                    <a:lnB>
                      <a:noFill/>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Control is enabled</a:t>
                      </a:r>
                    </a:p>
                  </a:txBody>
                  <a:tcPr marL="78401" marR="78401" marT="39200" marB="39200" anchor="ctr">
                    <a:lnL>
                      <a:noFill/>
                    </a:lnL>
                    <a:lnR>
                      <a:noFill/>
                    </a:lnR>
                    <a:lnT>
                      <a:noFill/>
                    </a:lnT>
                    <a:lnB>
                      <a:noFill/>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is visible</a:t>
                      </a:r>
                    </a:p>
                  </a:txBody>
                  <a:tcPr marL="78401" marR="78401" marT="39200" marB="39200" anchor="ctr">
                    <a:lnL>
                      <a:noFill/>
                    </a:lnL>
                    <a:lnR>
                      <a:noFill/>
                    </a:lnR>
                    <a:lnT>
                      <a:noFill/>
                    </a:lnT>
                    <a:lnB>
                      <a:noFill/>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contains text</a:t>
                      </a:r>
                    </a:p>
                  </a:txBody>
                  <a:tcPr marL="78401" marR="78401" marT="39200" marB="39200" anchor="ctr">
                    <a:lnL>
                      <a:noFill/>
                    </a:lnL>
                    <a:lnR>
                      <a:noFill/>
                    </a:lnR>
                    <a:lnT>
                      <a:noFill/>
                    </a:lnT>
                    <a:lnB>
                      <a:noFill/>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has attribute</a:t>
                      </a:r>
                    </a:p>
                  </a:txBody>
                  <a:tcPr marL="78401" marR="78401" marT="39200" marB="39200" anchor="ctr">
                    <a:lnL>
                      <a:noFill/>
                    </a:lnL>
                    <a:lnR>
                      <a:noFill/>
                    </a:lnR>
                    <a:lnT>
                      <a:noFill/>
                    </a:lnT>
                    <a:lnB>
                      <a:noFill/>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a:noFill/>
                    </a:lnL>
                    <a:lnR>
                      <a:noFill/>
                    </a:lnR>
                    <a:lnT>
                      <a:noFill/>
                    </a:lnT>
                    <a:lnB>
                      <a:noFill/>
                    </a:lnB>
                  </a:tcPr>
                </a:tc>
                <a:tc>
                  <a:txBody>
                    <a:bodyPr/>
                    <a:lstStyle/>
                    <a:p>
                      <a:pPr algn="l"/>
                      <a:r>
                        <a:rPr lang="en-US" sz="1500">
                          <a:effectLst/>
                        </a:rPr>
                        <a:t>List of elements has given length</a:t>
                      </a:r>
                    </a:p>
                  </a:txBody>
                  <a:tcPr marL="78401" marR="78401" marT="39200" marB="39200" anchor="ctr">
                    <a:lnL>
                      <a:noFill/>
                    </a:lnL>
                    <a:lnR>
                      <a:noFill/>
                    </a:lnR>
                    <a:lnT>
                      <a:noFill/>
                    </a:lnT>
                    <a:lnB>
                      <a:noFill/>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matches text</a:t>
                      </a:r>
                    </a:p>
                  </a:txBody>
                  <a:tcPr marL="78401" marR="78401" marT="39200" marB="39200" anchor="ctr">
                    <a:lnL>
                      <a:noFill/>
                    </a:lnL>
                    <a:lnR>
                      <a:noFill/>
                    </a:lnR>
                    <a:lnT>
                      <a:noFill/>
                    </a:lnT>
                    <a:lnB>
                      <a:noFill/>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Input element has value</a:t>
                      </a:r>
                    </a:p>
                  </a:txBody>
                  <a:tcPr marL="78401" marR="78401" marT="39200" marB="39200" anchor="ctr">
                    <a:lnL>
                      <a:noFill/>
                    </a:lnL>
                    <a:lnR>
                      <a:noFill/>
                    </a:lnR>
                    <a:lnT>
                      <a:noFill/>
                    </a:lnT>
                    <a:lnB>
                      <a:noFill/>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Page has title</a:t>
                      </a:r>
                    </a:p>
                  </a:txBody>
                  <a:tcPr marL="78401" marR="78401" marT="39200" marB="39200" anchor="ctr">
                    <a:lnL>
                      <a:noFill/>
                    </a:lnL>
                    <a:lnR>
                      <a:noFill/>
                    </a:lnR>
                    <a:lnT>
                      <a:noFill/>
                    </a:lnT>
                    <a:lnB>
                      <a:noFill/>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Page has URL</a:t>
                      </a:r>
                    </a:p>
                  </a:txBody>
                  <a:tcPr marL="78401" marR="78401" marT="39200" marB="39200" anchor="ctr">
                    <a:lnL>
                      <a:noFill/>
                    </a:lnL>
                    <a:lnR>
                      <a:noFill/>
                    </a:lnR>
                    <a:lnT>
                      <a:noFill/>
                    </a:lnT>
                    <a:lnB>
                      <a:noFill/>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33072801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Jest and Mocha are popular choices, developers can also use other assertion libraries like Chai with Playwright to suit their preferences and project requirements.</a:t>
            </a:r>
          </a:p>
          <a:p>
            <a:endParaRPr lang="en-IN" dirty="0"/>
          </a:p>
        </p:txBody>
      </p:sp>
    </p:spTree>
    <p:extLst>
      <p:ext uri="{BB962C8B-B14F-4D97-AF65-F5344CB8AC3E}">
        <p14:creationId xmlns:p14="http://schemas.microsoft.com/office/powerpoint/2010/main" val="368185763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Test Reporting and Analysis</a:t>
            </a:r>
            <a:r>
              <a:rPr lang="en-US" dirty="0"/>
              <a:t>: Playwright's integration with testing frameworks enables detailed test reporting and analysis, helping teams identify and diagnose issues efficiently.</a:t>
            </a:r>
          </a:p>
          <a:p>
            <a:r>
              <a:rPr lang="en-US" b="1" dirty="0"/>
              <a:t>Continuous Integration (CI)</a:t>
            </a:r>
            <a:r>
              <a:rPr lang="en-US" dirty="0"/>
              <a:t>: Assertions play a crucial role in CI pipelines, where automated tests are executed regularly. Playwright's assertion integration ensures that tests accurately reflect the behavior of web applications across different environments.</a:t>
            </a:r>
          </a:p>
          <a:p>
            <a:endParaRPr lang="en-IN" dirty="0"/>
          </a:p>
        </p:txBody>
      </p:sp>
    </p:spTree>
    <p:extLst>
      <p:ext uri="{BB962C8B-B14F-4D97-AF65-F5344CB8AC3E}">
        <p14:creationId xmlns:p14="http://schemas.microsoft.com/office/powerpoint/2010/main" val="25742934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fontScale="77500" lnSpcReduction="20000"/>
          </a:bodyPr>
          <a:lstStyle/>
          <a:p>
            <a:r>
              <a:rPr lang="en-US" b="1" dirty="0"/>
              <a:t>Html Reporting: </a:t>
            </a:r>
            <a:r>
              <a:rPr lang="en-US" dirty="0"/>
              <a:t>Highly used default method of reporting by Playwright, The generated HTML reports will include information such as test names, statuses (passed, failed, or skipped), execution duration, and any associated error messages.</a:t>
            </a:r>
          </a:p>
          <a:p>
            <a:r>
              <a:rPr lang="en-US" b="1" dirty="0"/>
              <a:t>Allure</a:t>
            </a:r>
            <a:r>
              <a:rPr lang="en-US" dirty="0"/>
              <a:t>: Allure is a flexible test reporting framework that can generate HTML reports with rich visualization of test execution results.</a:t>
            </a:r>
          </a:p>
          <a:p>
            <a:r>
              <a:rPr lang="en-US" b="1" dirty="0" err="1"/>
              <a:t>Mochawesome</a:t>
            </a:r>
            <a:r>
              <a:rPr lang="en-US" dirty="0"/>
              <a:t>: </a:t>
            </a:r>
            <a:r>
              <a:rPr lang="en-US" dirty="0" err="1"/>
              <a:t>Mochawesome</a:t>
            </a:r>
            <a:r>
              <a:rPr lang="en-US" dirty="0"/>
              <a:t> is a reporter for Mocha that generates a HTML report with detailed test execution information.</a:t>
            </a:r>
          </a:p>
          <a:p>
            <a:r>
              <a:rPr lang="en-US" b="1" dirty="0"/>
              <a:t>Jest HTML Reporter</a:t>
            </a:r>
            <a:r>
              <a:rPr lang="en-US" dirty="0"/>
              <a:t>: Jest HTML Reporter is a custom reporter for Jest that generates a HTML report with detailed test results.</a:t>
            </a:r>
          </a:p>
          <a:p>
            <a:r>
              <a:rPr lang="en-US" b="1" dirty="0" err="1"/>
              <a:t>ReportPortal</a:t>
            </a:r>
            <a:r>
              <a:rPr lang="en-US" dirty="0"/>
              <a:t>: </a:t>
            </a:r>
            <a:r>
              <a:rPr lang="en-US" dirty="0" err="1"/>
              <a:t>ReportPortal</a:t>
            </a:r>
            <a:r>
              <a:rPr lang="en-US" dirty="0"/>
              <a:t> is a customizable test reporting and analysis platform that supports various test frameworks, including Playwright.</a:t>
            </a:r>
          </a:p>
          <a:p>
            <a:r>
              <a:rPr lang="en-US" b="1" dirty="0" err="1"/>
              <a:t>ExtentReports</a:t>
            </a:r>
            <a:r>
              <a:rPr lang="en-US" dirty="0"/>
              <a:t>: </a:t>
            </a:r>
            <a:r>
              <a:rPr lang="en-US" dirty="0" err="1"/>
              <a:t>ExtentReports</a:t>
            </a:r>
            <a:r>
              <a:rPr lang="en-US" dirty="0"/>
              <a:t> is a reporting library that allows you to generate interactive HTML reports with test execution details.</a:t>
            </a:r>
          </a:p>
          <a:p>
            <a:endParaRPr lang="en-IN" dirty="0"/>
          </a:p>
        </p:txBody>
      </p:sp>
    </p:spTree>
    <p:extLst>
      <p:ext uri="{BB962C8B-B14F-4D97-AF65-F5344CB8AC3E}">
        <p14:creationId xmlns:p14="http://schemas.microsoft.com/office/powerpoint/2010/main" val="228963471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4762455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endParaRPr lang="en-US" dirty="0"/>
          </a:p>
          <a:p>
            <a:r>
              <a:rPr lang="en-US" dirty="0"/>
              <a:t>Use case: Ensure that the page title matches the expected title.</a:t>
            </a:r>
          </a:p>
          <a:p>
            <a:r>
              <a:rPr lang="en-US" dirty="0"/>
              <a:t>Assertion: expect(await </a:t>
            </a:r>
            <a:r>
              <a:rPr lang="en-US" dirty="0" err="1"/>
              <a:t>page.title</a:t>
            </a:r>
            <a:r>
              <a:rPr lang="en-US" dirty="0"/>
              <a:t>()).</a:t>
            </a:r>
            <a:r>
              <a:rPr lang="en-US" dirty="0" err="1"/>
              <a:t>toBe</a:t>
            </a:r>
            <a:r>
              <a:rPr lang="en-US" dirty="0"/>
              <a:t>('Expected Title');</a:t>
            </a:r>
            <a:endParaRPr lang="en-IN" dirty="0"/>
          </a:p>
        </p:txBody>
      </p:sp>
    </p:spTree>
    <p:extLst>
      <p:ext uri="{BB962C8B-B14F-4D97-AF65-F5344CB8AC3E}">
        <p14:creationId xmlns:p14="http://schemas.microsoft.com/office/powerpoint/2010/main" val="32220537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endParaRPr lang="en-US" dirty="0"/>
          </a:p>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41290395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endParaRPr lang="en-US" dirty="0"/>
          </a:p>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Tree>
    <p:extLst>
      <p:ext uri="{BB962C8B-B14F-4D97-AF65-F5344CB8AC3E}">
        <p14:creationId xmlns:p14="http://schemas.microsoft.com/office/powerpoint/2010/main" val="251060473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endParaRPr lang="en-US" dirty="0"/>
          </a:p>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Tree>
    <p:extLst>
      <p:ext uri="{BB962C8B-B14F-4D97-AF65-F5344CB8AC3E}">
        <p14:creationId xmlns:p14="http://schemas.microsoft.com/office/powerpoint/2010/main" val="421398603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endParaRPr lang="en-US" dirty="0"/>
          </a:p>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Tree>
    <p:extLst>
      <p:ext uri="{BB962C8B-B14F-4D97-AF65-F5344CB8AC3E}">
        <p14:creationId xmlns:p14="http://schemas.microsoft.com/office/powerpoint/2010/main" val="145048415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endParaRPr lang="en-US" dirty="0"/>
          </a:p>
          <a:p>
            <a:endParaRPr lang="en-US" dirty="0"/>
          </a:p>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Tree>
    <p:extLst>
      <p:ext uri="{BB962C8B-B14F-4D97-AF65-F5344CB8AC3E}">
        <p14:creationId xmlns:p14="http://schemas.microsoft.com/office/powerpoint/2010/main" val="12136566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endParaRPr lang="en-US" dirty="0"/>
          </a:p>
          <a:p>
            <a:endParaRPr lang="en-US" dirty="0"/>
          </a:p>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Tree>
    <p:extLst>
      <p:ext uri="{BB962C8B-B14F-4D97-AF65-F5344CB8AC3E}">
        <p14:creationId xmlns:p14="http://schemas.microsoft.com/office/powerpoint/2010/main" val="4586140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endParaRPr lang="en-US" dirty="0"/>
          </a:p>
          <a:p>
            <a:endParaRPr lang="en-US" dirty="0"/>
          </a:p>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21017511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4013585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fontScale="92500" lnSpcReduction="20000"/>
          </a:bodyPr>
          <a:lstStyle/>
          <a:p>
            <a:r>
              <a:rPr lang="en-US" dirty="0"/>
              <a:t>Using describe and it blocks allows you to create a clear and organized structure for your test suite, making it easier to understand and maintain.</a:t>
            </a:r>
            <a:endParaRPr lang="en-IN" dirty="0"/>
          </a:p>
        </p:txBody>
      </p:sp>
    </p:spTree>
    <p:extLst>
      <p:ext uri="{BB962C8B-B14F-4D97-AF65-F5344CB8AC3E}">
        <p14:creationId xmlns:p14="http://schemas.microsoft.com/office/powerpoint/2010/main" val="298229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92500" lnSpcReduction="20000"/>
          </a:bodyPr>
          <a:lstStyle/>
          <a:p>
            <a:r>
              <a:rPr lang="en-US" dirty="0"/>
              <a:t>Playwright is an open-source Node.js library for automating web browsers.</a:t>
            </a:r>
          </a:p>
          <a:p>
            <a:r>
              <a:rPr lang="en-US" dirty="0"/>
              <a:t>It provides a high-level API for automating actions in Chromium, Firefox, and </a:t>
            </a:r>
            <a:r>
              <a:rPr lang="en-US" dirty="0" err="1"/>
              <a:t>WebKit</a:t>
            </a:r>
            <a:r>
              <a:rPr lang="en-US" dirty="0"/>
              <a:t> browsers.</a:t>
            </a:r>
          </a:p>
          <a:p>
            <a:r>
              <a:rPr lang="en-US" dirty="0"/>
              <a:t>Playwright supports cross-browser testing, enabling developers to write tests once and run them across multiple browsers.</a:t>
            </a:r>
          </a:p>
          <a:p>
            <a:r>
              <a:rPr lang="en-US" dirty="0"/>
              <a:t>It offers powerful features such as browser context isolation, automatic waiting, and robust debugging capabilities.</a:t>
            </a:r>
          </a:p>
          <a:p>
            <a:r>
              <a:rPr lang="en-US" dirty="0"/>
              <a:t>Playwright is developed and maintained by Microsoft, providing comprehensive documentation and active community support.</a:t>
            </a:r>
          </a:p>
          <a:p>
            <a:endParaRPr lang="en-IN" dirty="0"/>
          </a:p>
        </p:txBody>
      </p:sp>
    </p:spTree>
    <p:extLst>
      <p:ext uri="{BB962C8B-B14F-4D97-AF65-F5344CB8AC3E}">
        <p14:creationId xmlns:p14="http://schemas.microsoft.com/office/powerpoint/2010/main" val="170774244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r>
              <a:rPr lang="en-US" dirty="0"/>
              <a:t>Here's how you can structure your tests using these blocks:</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Tree>
    <p:extLst>
      <p:ext uri="{BB962C8B-B14F-4D97-AF65-F5344CB8AC3E}">
        <p14:creationId xmlns:p14="http://schemas.microsoft.com/office/powerpoint/2010/main" val="180621972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Tree>
    <p:extLst>
      <p:ext uri="{BB962C8B-B14F-4D97-AF65-F5344CB8AC3E}">
        <p14:creationId xmlns:p14="http://schemas.microsoft.com/office/powerpoint/2010/main" val="371944570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3407191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Tree>
    <p:extLst>
      <p:ext uri="{BB962C8B-B14F-4D97-AF65-F5344CB8AC3E}">
        <p14:creationId xmlns:p14="http://schemas.microsoft.com/office/powerpoint/2010/main" val="41287840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p:txBody>
          <a:bodyPr>
            <a:normAutofit fontScale="40000" lnSpcReduction="20000"/>
          </a:bodyPr>
          <a:lstStyle/>
          <a:p>
            <a:pPr marL="0" indent="0">
              <a:buNone/>
            </a:pPr>
            <a:r>
              <a:rPr lang="en-IN" dirty="0"/>
              <a:t>describe('User Authentication', () =&gt; {</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a:p>
            <a:pPr marL="0" indent="0">
              <a:buNone/>
            </a:pPr>
            <a:r>
              <a:rPr lang="en-IN" dirty="0"/>
              <a:t> it('Should allow access to authenticated users', async () =&gt; {</a:t>
            </a:r>
          </a:p>
          <a:p>
            <a:pPr marL="0" indent="0">
              <a:buNone/>
            </a:pPr>
            <a:r>
              <a:rPr lang="en-IN" dirty="0"/>
              <a:t>    // Test logic for authenticated access</a:t>
            </a:r>
          </a:p>
          <a:p>
            <a:pPr marL="0" indent="0">
              <a:buNone/>
            </a:pPr>
            <a:r>
              <a:rPr lang="en-IN" dirty="0"/>
              <a:t>  });</a:t>
            </a:r>
          </a:p>
          <a:p>
            <a:pPr marL="0" indent="0">
              <a:buNone/>
            </a:pPr>
            <a:r>
              <a:rPr lang="en-IN" dirty="0"/>
              <a:t>  it('Should redirect unauthenticated users to login page', async () =&gt; {</a:t>
            </a:r>
          </a:p>
          <a:p>
            <a:pPr marL="0" indent="0">
              <a:buNone/>
            </a:pPr>
            <a:r>
              <a:rPr lang="en-IN" dirty="0"/>
              <a:t>    // Test logic for unauthenticated access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2777311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A6EC-CE26-4E82-898E-AA94DAAC093E}"/>
              </a:ext>
            </a:extLst>
          </p:cNvPr>
          <p:cNvSpPr>
            <a:spLocks noGrp="1"/>
          </p:cNvSpPr>
          <p:nvPr>
            <p:ph type="title"/>
          </p:nvPr>
        </p:nvSpPr>
        <p:spPr/>
        <p:txBody>
          <a:bodyPr/>
          <a:lstStyle/>
          <a:p>
            <a:r>
              <a:rPr lang="en-US" dirty="0"/>
              <a:t>Quiz - File uploads and downloads:</a:t>
            </a:r>
            <a:endParaRPr lang="en-IN" dirty="0"/>
          </a:p>
        </p:txBody>
      </p:sp>
      <p:sp>
        <p:nvSpPr>
          <p:cNvPr id="3" name="Content Placeholder 2">
            <a:extLst>
              <a:ext uri="{FF2B5EF4-FFF2-40B4-BE49-F238E27FC236}">
                <a16:creationId xmlns:a16="http://schemas.microsoft.com/office/drawing/2014/main" id="{D559FD7D-6ED6-4D2F-A10D-F49DC9921D51}"/>
              </a:ext>
            </a:extLst>
          </p:cNvPr>
          <p:cNvSpPr>
            <a:spLocks noGrp="1"/>
          </p:cNvSpPr>
          <p:nvPr>
            <p:ph idx="1"/>
          </p:nvPr>
        </p:nvSpPr>
        <p:spPr/>
        <p:txBody>
          <a:bodyPr>
            <a:normAutofit/>
          </a:bodyPr>
          <a:lstStyle/>
          <a:p>
            <a:r>
              <a:rPr lang="en-US" dirty="0">
                <a:solidFill>
                  <a:srgbClr val="FF0000"/>
                </a:solidFill>
              </a:rPr>
              <a:t>Question: How can you upload a file using Playwright?</a:t>
            </a:r>
          </a:p>
          <a:p>
            <a:r>
              <a:rPr lang="en-US" dirty="0"/>
              <a:t>Answer: You can use the </a:t>
            </a:r>
            <a:r>
              <a:rPr lang="en-US" dirty="0" err="1"/>
              <a:t>page.setInputFiles</a:t>
            </a:r>
            <a:r>
              <a:rPr lang="en-US" dirty="0"/>
              <a:t>(selector, file) method to upload a file. Example: await </a:t>
            </a:r>
            <a:r>
              <a:rPr lang="en-US" dirty="0" err="1"/>
              <a:t>page.setInputFiles</a:t>
            </a:r>
            <a:r>
              <a:rPr lang="en-US" dirty="0"/>
              <a:t>('input[type="file"]', 'path/to/file.txt’).</a:t>
            </a:r>
          </a:p>
          <a:p>
            <a:endParaRPr lang="en-US" dirty="0"/>
          </a:p>
          <a:p>
            <a:r>
              <a:rPr lang="en-US" dirty="0">
                <a:solidFill>
                  <a:srgbClr val="FF0000"/>
                </a:solidFill>
              </a:rPr>
              <a:t>Question: How can you handle file downloads in Playwright?</a:t>
            </a:r>
          </a:p>
          <a:p>
            <a:r>
              <a:rPr lang="en-US" dirty="0"/>
              <a:t>Answer: Playwright automatically handles file downloads. You can wait for the download to complete using the </a:t>
            </a:r>
            <a:r>
              <a:rPr lang="en-US" dirty="0" err="1"/>
              <a:t>page.waitForEvent</a:t>
            </a:r>
            <a:r>
              <a:rPr lang="en-US" dirty="0"/>
              <a:t>('download') method.</a:t>
            </a:r>
            <a:endParaRPr lang="en-IN" dirty="0"/>
          </a:p>
        </p:txBody>
      </p:sp>
    </p:spTree>
    <p:extLst>
      <p:ext uri="{BB962C8B-B14F-4D97-AF65-F5344CB8AC3E}">
        <p14:creationId xmlns:p14="http://schemas.microsoft.com/office/powerpoint/2010/main" val="233021476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How can you simulate a drag-and-drop operation using Playwright?</a:t>
            </a:r>
          </a:p>
          <a:p>
            <a:r>
              <a:rPr lang="en-US" dirty="0"/>
              <a:t>Answer: You can use the </a:t>
            </a:r>
            <a:r>
              <a:rPr lang="en-IN" dirty="0" err="1"/>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Tree>
    <p:extLst>
      <p:ext uri="{BB962C8B-B14F-4D97-AF65-F5344CB8AC3E}">
        <p14:creationId xmlns:p14="http://schemas.microsoft.com/office/powerpoint/2010/main" val="9411408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page.fillselector</a:t>
            </a:r>
            <a:r>
              <a:rPr lang="en-US" dirty="0"/>
              <a:t>, text) method to simulate typing text into an element. Example: await </a:t>
            </a:r>
            <a:r>
              <a:rPr lang="en-US" dirty="0" err="1"/>
              <a:t>page.fill</a:t>
            </a:r>
            <a:r>
              <a:rPr lang="en-US" dirty="0"/>
              <a:t>('input[type="text"]', 'Hello, World!').</a:t>
            </a:r>
            <a:endParaRPr lang="en-IN" dirty="0"/>
          </a:p>
        </p:txBody>
      </p:sp>
    </p:spTree>
    <p:extLst>
      <p:ext uri="{BB962C8B-B14F-4D97-AF65-F5344CB8AC3E}">
        <p14:creationId xmlns:p14="http://schemas.microsoft.com/office/powerpoint/2010/main" val="83383087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Jest, Mocha, or Chai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43232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What is 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lnSpcReduction="10000"/>
          </a:bodyPr>
          <a:lstStyle/>
          <a:p>
            <a:r>
              <a:rPr lang="en-US" dirty="0"/>
              <a:t>Playwright is an automation library developed by Microsoft for web browsers.</a:t>
            </a:r>
          </a:p>
          <a:p>
            <a:r>
              <a:rPr lang="en-US" dirty="0"/>
              <a:t>It enables developers to automate interactions with web pages in </a:t>
            </a:r>
            <a:r>
              <a:rPr lang="en-US" dirty="0">
                <a:highlight>
                  <a:srgbClr val="FFFF00"/>
                </a:highlight>
              </a:rPr>
              <a:t>Chromium</a:t>
            </a:r>
            <a:r>
              <a:rPr lang="en-US" dirty="0"/>
              <a:t>, </a:t>
            </a:r>
            <a:r>
              <a:rPr lang="en-US" dirty="0">
                <a:highlight>
                  <a:srgbClr val="FFFF00"/>
                </a:highlight>
              </a:rPr>
              <a:t>Firefox</a:t>
            </a:r>
            <a:r>
              <a:rPr lang="en-US" dirty="0"/>
              <a:t>, and </a:t>
            </a:r>
            <a:r>
              <a:rPr lang="en-US" dirty="0" err="1">
                <a:highlight>
                  <a:srgbClr val="FFFF00"/>
                </a:highlight>
              </a:rPr>
              <a:t>WebKit</a:t>
            </a:r>
            <a:r>
              <a:rPr lang="en-US" dirty="0"/>
              <a:t> browsers.</a:t>
            </a:r>
          </a:p>
          <a:p>
            <a:r>
              <a:rPr lang="en-US" dirty="0"/>
              <a:t>Playwright offers a high-level API for tasks like clicking buttons, filling forms, and navigating pages.</a:t>
            </a:r>
          </a:p>
          <a:p>
            <a:r>
              <a:rPr lang="en-US" dirty="0"/>
              <a:t>It supports features such as cross-browser testing, browser context isolation, and automatic waiting for page elements.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Tree>
    <p:extLst>
      <p:ext uri="{BB962C8B-B14F-4D97-AF65-F5344CB8AC3E}">
        <p14:creationId xmlns:p14="http://schemas.microsoft.com/office/powerpoint/2010/main" val="181900557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It helps in organizing tests and providing a clear structure to the test suite.</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Tree>
    <p:extLst>
      <p:ext uri="{BB962C8B-B14F-4D97-AF65-F5344CB8AC3E}">
        <p14:creationId xmlns:p14="http://schemas.microsoft.com/office/powerpoint/2010/main" val="21102223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endParaRPr lang="en-US" dirty="0"/>
          </a:p>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alert, confirm, and prompt.</a:t>
            </a:r>
          </a:p>
          <a:p>
            <a:r>
              <a:rPr lang="en-US" dirty="0"/>
              <a:t>You can use the intercepted dialog object to accept, dismiss, or provide input to the dialogs.</a:t>
            </a:r>
          </a:p>
        </p:txBody>
      </p:sp>
    </p:spTree>
    <p:extLst>
      <p:ext uri="{BB962C8B-B14F-4D97-AF65-F5344CB8AC3E}">
        <p14:creationId xmlns:p14="http://schemas.microsoft.com/office/powerpoint/2010/main" val="187153207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endParaRPr lang="en-IN" dirty="0"/>
          </a:p>
          <a:p>
            <a:endParaRPr lang="en-IN" dirty="0"/>
          </a:p>
        </p:txBody>
      </p:sp>
    </p:spTree>
    <p:extLst>
      <p:ext uri="{BB962C8B-B14F-4D97-AF65-F5344CB8AC3E}">
        <p14:creationId xmlns:p14="http://schemas.microsoft.com/office/powerpoint/2010/main" val="2926661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9328-038E-4FCC-A084-EF000B88E42D}"/>
              </a:ext>
            </a:extLst>
          </p:cNvPr>
          <p:cNvSpPr>
            <a:spLocks noGrp="1"/>
          </p:cNvSpPr>
          <p:nvPr>
            <p:ph type="title"/>
          </p:nvPr>
        </p:nvSpPr>
        <p:spPr/>
        <p:txBody>
          <a:bodyPr/>
          <a:lstStyle/>
          <a:p>
            <a:r>
              <a:rPr lang="en-US" dirty="0"/>
              <a:t>Handling Authentication Dialogs:</a:t>
            </a:r>
            <a:endParaRPr lang="en-IN" dirty="0"/>
          </a:p>
        </p:txBody>
      </p:sp>
      <p:sp>
        <p:nvSpPr>
          <p:cNvPr id="3" name="Content Placeholder 2">
            <a:extLst>
              <a:ext uri="{FF2B5EF4-FFF2-40B4-BE49-F238E27FC236}">
                <a16:creationId xmlns:a16="http://schemas.microsoft.com/office/drawing/2014/main" id="{2D0EC46F-0072-471B-BC13-85D620382C91}"/>
              </a:ext>
            </a:extLst>
          </p:cNvPr>
          <p:cNvSpPr>
            <a:spLocks noGrp="1"/>
          </p:cNvSpPr>
          <p:nvPr>
            <p:ph idx="1"/>
          </p:nvPr>
        </p:nvSpPr>
        <p:spPr/>
        <p:txBody>
          <a:bodyPr>
            <a:normAutofit/>
          </a:bodyPr>
          <a:lstStyle/>
          <a:p>
            <a:endParaRPr lang="en-US" dirty="0"/>
          </a:p>
          <a:p>
            <a:r>
              <a:rPr lang="en-US" dirty="0"/>
              <a:t>Playwright supports handling authentication dialogs, such as HTTP basic authentication, using the </a:t>
            </a:r>
            <a:r>
              <a:rPr lang="en-US" dirty="0" err="1"/>
              <a:t>page.</a:t>
            </a:r>
            <a:r>
              <a:rPr lang="en-US" dirty="0" err="1">
                <a:highlight>
                  <a:srgbClr val="FFFF00"/>
                </a:highlight>
              </a:rPr>
              <a:t>authenticate</a:t>
            </a:r>
            <a:r>
              <a:rPr lang="en-US" dirty="0"/>
              <a:t>(credentials) method.</a:t>
            </a:r>
          </a:p>
          <a:p>
            <a:r>
              <a:rPr lang="en-US" dirty="0"/>
              <a:t>Provide the required credentials to authenticate and proceed with the test.</a:t>
            </a:r>
          </a:p>
        </p:txBody>
      </p:sp>
    </p:spTree>
    <p:extLst>
      <p:ext uri="{BB962C8B-B14F-4D97-AF65-F5344CB8AC3E}">
        <p14:creationId xmlns:p14="http://schemas.microsoft.com/office/powerpoint/2010/main" val="19525789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endParaRPr lang="en-US" dirty="0"/>
          </a:p>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IN" dirty="0"/>
          </a:p>
        </p:txBody>
      </p:sp>
    </p:spTree>
    <p:extLst>
      <p:ext uri="{BB962C8B-B14F-4D97-AF65-F5344CB8AC3E}">
        <p14:creationId xmlns:p14="http://schemas.microsoft.com/office/powerpoint/2010/main" val="346230813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Tree>
    <p:extLst>
      <p:ext uri="{BB962C8B-B14F-4D97-AF65-F5344CB8AC3E}">
        <p14:creationId xmlns:p14="http://schemas.microsoft.com/office/powerpoint/2010/main" val="364578431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Tree>
    <p:extLst>
      <p:ext uri="{BB962C8B-B14F-4D97-AF65-F5344CB8AC3E}">
        <p14:creationId xmlns:p14="http://schemas.microsoft.com/office/powerpoint/2010/main" val="412030021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waitForNavigation</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4169744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57982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Tree>
    <p:extLst>
      <p:ext uri="{BB962C8B-B14F-4D97-AF65-F5344CB8AC3E}">
        <p14:creationId xmlns:p14="http://schemas.microsoft.com/office/powerpoint/2010/main" val="41301753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endParaRPr lang="en-US" dirty="0"/>
          </a:p>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29301173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endParaRPr lang="en-IN" dirty="0"/>
          </a:p>
        </p:txBody>
      </p:sp>
    </p:spTree>
    <p:extLst>
      <p:ext uri="{BB962C8B-B14F-4D97-AF65-F5344CB8AC3E}">
        <p14:creationId xmlns:p14="http://schemas.microsoft.com/office/powerpoint/2010/main" val="31198157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handler)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Tree>
    <p:extLst>
      <p:ext uri="{BB962C8B-B14F-4D97-AF65-F5344CB8AC3E}">
        <p14:creationId xmlns:p14="http://schemas.microsoft.com/office/powerpoint/2010/main" val="105089044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 or use fixtures to provide pre-defined response payloads for specific requests.</a:t>
            </a:r>
          </a:p>
          <a:p>
            <a:r>
              <a:rPr lang="en-US" dirty="0"/>
              <a:t>Mocked responses can be used to simulate server errors, delays, or specific data scenarios for testing purposes.</a:t>
            </a:r>
            <a:endParaRPr lang="en-IN" dirty="0"/>
          </a:p>
        </p:txBody>
      </p:sp>
    </p:spTree>
    <p:extLst>
      <p:ext uri="{BB962C8B-B14F-4D97-AF65-F5344CB8AC3E}">
        <p14:creationId xmlns:p14="http://schemas.microsoft.com/office/powerpoint/2010/main" val="175509766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Tree>
    <p:extLst>
      <p:ext uri="{BB962C8B-B14F-4D97-AF65-F5344CB8AC3E}">
        <p14:creationId xmlns:p14="http://schemas.microsoft.com/office/powerpoint/2010/main" val="142285021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Simulating network errors or delays to test the application's resilience to adverse conditions.</a:t>
            </a:r>
          </a:p>
          <a:p>
            <a:r>
              <a:rPr lang="en-US" dirty="0"/>
              <a:t>Testing different scenarios such as successful responses, timeouts, or error conditions to ensure robustness.</a:t>
            </a:r>
            <a:endParaRPr lang="en-IN" dirty="0"/>
          </a:p>
        </p:txBody>
      </p:sp>
    </p:spTree>
    <p:extLst>
      <p:ext uri="{BB962C8B-B14F-4D97-AF65-F5344CB8AC3E}">
        <p14:creationId xmlns:p14="http://schemas.microsoft.com/office/powerpoint/2010/main" val="4782770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endParaRPr lang="en-US" dirty="0"/>
          </a:p>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Tree>
    <p:extLst>
      <p:ext uri="{BB962C8B-B14F-4D97-AF65-F5344CB8AC3E}">
        <p14:creationId xmlns:p14="http://schemas.microsoft.com/office/powerpoint/2010/main" val="192784055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636B8-8FF5-4493-A2F1-30CAD5DC0B39}"/>
              </a:ext>
            </a:extLst>
          </p:cNvPr>
          <p:cNvSpPr>
            <a:spLocks noGrp="1"/>
          </p:cNvSpPr>
          <p:nvPr>
            <p:ph type="ctrTitle"/>
          </p:nvPr>
        </p:nvSpPr>
        <p:spPr/>
        <p:txBody>
          <a:bodyPr/>
          <a:lstStyle/>
          <a:p>
            <a:r>
              <a:rPr lang="en-IN" dirty="0"/>
              <a:t>Intercepting network requests</a:t>
            </a:r>
          </a:p>
        </p:txBody>
      </p:sp>
      <p:sp>
        <p:nvSpPr>
          <p:cNvPr id="5" name="Subtitle 4">
            <a:extLst>
              <a:ext uri="{FF2B5EF4-FFF2-40B4-BE49-F238E27FC236}">
                <a16:creationId xmlns:a16="http://schemas.microsoft.com/office/drawing/2014/main" id="{32B0F3FC-4F65-4882-B1E7-B7B3D904D9E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7100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Tree>
    <p:extLst>
      <p:ext uri="{BB962C8B-B14F-4D97-AF65-F5344CB8AC3E}">
        <p14:creationId xmlns:p14="http://schemas.microsoft.com/office/powerpoint/2010/main" val="178724325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74F8-DBF3-4B29-BAD8-D42313AF47DD}"/>
              </a:ext>
            </a:extLst>
          </p:cNvPr>
          <p:cNvSpPr>
            <a:spLocks noGrp="1"/>
          </p:cNvSpPr>
          <p:nvPr>
            <p:ph type="title"/>
          </p:nvPr>
        </p:nvSpPr>
        <p:spPr/>
        <p:txBody>
          <a:bodyPr/>
          <a:lstStyle/>
          <a:p>
            <a:r>
              <a:rPr lang="en-US" dirty="0"/>
              <a:t>Using </a:t>
            </a:r>
            <a:r>
              <a:rPr lang="en-US" dirty="0" err="1"/>
              <a:t>page.route</a:t>
            </a:r>
            <a:r>
              <a:rPr lang="en-US" dirty="0"/>
              <a:t>() Method:</a:t>
            </a:r>
            <a:endParaRPr lang="en-IN" dirty="0"/>
          </a:p>
        </p:txBody>
      </p:sp>
      <p:sp>
        <p:nvSpPr>
          <p:cNvPr id="3" name="Content Placeholder 2">
            <a:extLst>
              <a:ext uri="{FF2B5EF4-FFF2-40B4-BE49-F238E27FC236}">
                <a16:creationId xmlns:a16="http://schemas.microsoft.com/office/drawing/2014/main" id="{75726208-1C9D-46FD-864F-74268719186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handler) </a:t>
            </a:r>
            <a:r>
              <a:rPr lang="en-US" dirty="0"/>
              <a:t>method to intercept network requests matching a specified URL pattern.</a:t>
            </a:r>
          </a:p>
          <a:p>
            <a:r>
              <a:rPr lang="en-US" dirty="0"/>
              <a:t>You can define a custom handler function that will be invoked when a matching request is intercepted.</a:t>
            </a:r>
            <a:endParaRPr lang="en-IN" dirty="0"/>
          </a:p>
        </p:txBody>
      </p:sp>
    </p:spTree>
    <p:extLst>
      <p:ext uri="{BB962C8B-B14F-4D97-AF65-F5344CB8AC3E}">
        <p14:creationId xmlns:p14="http://schemas.microsoft.com/office/powerpoint/2010/main" val="40470831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Tree>
    <p:extLst>
      <p:ext uri="{BB962C8B-B14F-4D97-AF65-F5344CB8AC3E}">
        <p14:creationId xmlns:p14="http://schemas.microsoft.com/office/powerpoint/2010/main" val="193793854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endParaRPr lang="en-US" dirty="0"/>
          </a:p>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Tree>
    <p:extLst>
      <p:ext uri="{BB962C8B-B14F-4D97-AF65-F5344CB8AC3E}">
        <p14:creationId xmlns:p14="http://schemas.microsoft.com/office/powerpoint/2010/main" val="138927276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94235624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This allows you to intercept and respond to browser dialogs such as </a:t>
            </a:r>
            <a:r>
              <a:rPr lang="en-US" dirty="0">
                <a:highlight>
                  <a:srgbClr val="FFFF00"/>
                </a:highlight>
              </a:rPr>
              <a:t>alerts</a:t>
            </a:r>
            <a:r>
              <a:rPr lang="en-US" dirty="0"/>
              <a:t>, </a:t>
            </a:r>
            <a:r>
              <a:rPr lang="en-US" dirty="0">
                <a:highlight>
                  <a:srgbClr val="FFFF00"/>
                </a:highlight>
              </a:rPr>
              <a:t>confirmations</a:t>
            </a:r>
            <a:r>
              <a:rPr lang="en-US" dirty="0"/>
              <a:t>, and </a:t>
            </a:r>
            <a:r>
              <a:rPr lang="en-US" dirty="0">
                <a:highlight>
                  <a:srgbClr val="FFFF00"/>
                </a:highlight>
              </a:rPr>
              <a:t>prompts</a:t>
            </a:r>
            <a:r>
              <a:rPr lang="en-US" dirty="0"/>
              <a:t> during test execution.</a:t>
            </a:r>
          </a:p>
          <a:p>
            <a:endParaRPr lang="en-IN" dirty="0"/>
          </a:p>
        </p:txBody>
      </p:sp>
    </p:spTree>
    <p:extLst>
      <p:ext uri="{BB962C8B-B14F-4D97-AF65-F5344CB8AC3E}">
        <p14:creationId xmlns:p14="http://schemas.microsoft.com/office/powerpoint/2010/main" val="382786292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What is the key difference between frames and iframes, and how can you interact with them in Playwright?</a:t>
            </a:r>
          </a:p>
          <a:p>
            <a:r>
              <a:rPr lang="en-US" dirty="0"/>
              <a:t>Answer: Frames are HTML elements that divide the browser window into multiple sections, while iframes are independent HTML documents embedded within another HTML document. In Playwright, you can interact with frames and iframes using the </a:t>
            </a:r>
            <a:r>
              <a:rPr lang="en-US" dirty="0" err="1"/>
              <a:t>page.frames</a:t>
            </a:r>
            <a:r>
              <a:rPr lang="en-US" dirty="0"/>
              <a:t>() method to access frame elements and perform actions within them.</a:t>
            </a:r>
            <a:endParaRPr lang="en-IN" dirty="0"/>
          </a:p>
        </p:txBody>
      </p:sp>
    </p:spTree>
    <p:extLst>
      <p:ext uri="{BB962C8B-B14F-4D97-AF65-F5344CB8AC3E}">
        <p14:creationId xmlns:p14="http://schemas.microsoft.com/office/powerpoint/2010/main" val="228349910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Tree>
    <p:extLst>
      <p:ext uri="{BB962C8B-B14F-4D97-AF65-F5344CB8AC3E}">
        <p14:creationId xmlns:p14="http://schemas.microsoft.com/office/powerpoint/2010/main" val="19253150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How can you intercept network requests in Playwright, and what is the purpose of doing so?</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 which allows you to intercept requests based on URL patterns and define custom handlers to modify request parameters or respond with mock data. Intercepting network requests is useful for testing scenarios involving network communication, such as verifying API interactions or handling dynamic content loading.</a:t>
            </a:r>
            <a:endParaRPr lang="en-IN" dirty="0"/>
          </a:p>
        </p:txBody>
      </p:sp>
    </p:spTree>
    <p:extLst>
      <p:ext uri="{BB962C8B-B14F-4D97-AF65-F5344CB8AC3E}">
        <p14:creationId xmlns:p14="http://schemas.microsoft.com/office/powerpoint/2010/main" val="38053400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32-674B-40A3-9212-755753D46860}"/>
              </a:ext>
            </a:extLst>
          </p:cNvPr>
          <p:cNvSpPr>
            <a:spLocks noGrp="1"/>
          </p:cNvSpPr>
          <p:nvPr>
            <p:ph type="title"/>
          </p:nvPr>
        </p:nvSpPr>
        <p:spPr/>
        <p:txBody>
          <a:bodyPr/>
          <a:lstStyle/>
          <a:p>
            <a:r>
              <a:rPr lang="en-IN" dirty="0"/>
              <a:t>Mocking Responses:</a:t>
            </a:r>
          </a:p>
        </p:txBody>
      </p:sp>
      <p:sp>
        <p:nvSpPr>
          <p:cNvPr id="3" name="Content Placeholder 2">
            <a:extLst>
              <a:ext uri="{FF2B5EF4-FFF2-40B4-BE49-F238E27FC236}">
                <a16:creationId xmlns:a16="http://schemas.microsoft.com/office/drawing/2014/main" id="{D30E343D-F54B-4FEB-B863-5598808D0ABD}"/>
              </a:ext>
            </a:extLst>
          </p:cNvPr>
          <p:cNvSpPr>
            <a:spLocks noGrp="1"/>
          </p:cNvSpPr>
          <p:nvPr>
            <p:ph idx="1"/>
          </p:nvPr>
        </p:nvSpPr>
        <p:spPr/>
        <p:txBody>
          <a:bodyPr/>
          <a:lstStyle/>
          <a:p>
            <a:r>
              <a:rPr lang="en-US" dirty="0">
                <a:solidFill>
                  <a:srgbClr val="FF0000"/>
                </a:solidFill>
              </a:rPr>
              <a:t>Question: What is the significance of mocking responses in automated testing, and how can you mock responses in Playwright?</a:t>
            </a:r>
          </a:p>
          <a:p>
            <a:r>
              <a:rPr lang="en-US" dirty="0"/>
              <a:t>Answer: Mocking responses allows you to simulate server behavior and control the outcome of network requests during test execution. In Playwright, you can mock responses by defining custom route handlers using the </a:t>
            </a:r>
            <a:r>
              <a:rPr lang="en-US" dirty="0" err="1">
                <a:highlight>
                  <a:srgbClr val="FFFF00"/>
                </a:highlight>
              </a:rPr>
              <a:t>page.route</a:t>
            </a:r>
            <a:r>
              <a:rPr lang="en-US" dirty="0">
                <a:highlight>
                  <a:srgbClr val="FFFF00"/>
                </a:highlight>
              </a:rPr>
              <a:t>() </a:t>
            </a:r>
            <a:r>
              <a:rPr lang="en-US" dirty="0"/>
              <a:t>method and specifying mock response data, status codes, and headers to simulate various scenarios and test cases. This ensures reliable and consistent test results by removing dependencies on external services and environments.</a:t>
            </a:r>
            <a:endParaRPr lang="en-IN" dirty="0"/>
          </a:p>
        </p:txBody>
      </p:sp>
    </p:spTree>
    <p:extLst>
      <p:ext uri="{BB962C8B-B14F-4D97-AF65-F5344CB8AC3E}">
        <p14:creationId xmlns:p14="http://schemas.microsoft.com/office/powerpoint/2010/main" val="270719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Tree>
    <p:extLst>
      <p:ext uri="{BB962C8B-B14F-4D97-AF65-F5344CB8AC3E}">
        <p14:creationId xmlns:p14="http://schemas.microsoft.com/office/powerpoint/2010/main" val="149298316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endParaRPr lang="en-IN" dirty="0"/>
          </a:p>
        </p:txBody>
      </p:sp>
    </p:spTree>
    <p:extLst>
      <p:ext uri="{BB962C8B-B14F-4D97-AF65-F5344CB8AC3E}">
        <p14:creationId xmlns:p14="http://schemas.microsoft.com/office/powerpoint/2010/main" val="23218770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Tree>
    <p:extLst>
      <p:ext uri="{BB962C8B-B14F-4D97-AF65-F5344CB8AC3E}">
        <p14:creationId xmlns:p14="http://schemas.microsoft.com/office/powerpoint/2010/main" val="82376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974D-74A6-4A01-9AED-E1A92081A0B4}"/>
              </a:ext>
            </a:extLst>
          </p:cNvPr>
          <p:cNvSpPr>
            <a:spLocks noGrp="1"/>
          </p:cNvSpPr>
          <p:nvPr>
            <p:ph type="title"/>
          </p:nvPr>
        </p:nvSpPr>
        <p:spPr/>
        <p:txBody>
          <a:bodyPr/>
          <a:lstStyle/>
          <a:p>
            <a:r>
              <a:rPr lang="en-US" dirty="0"/>
              <a:t>Persisting State Across Tests:</a:t>
            </a:r>
            <a:br>
              <a:rPr lang="en-US" dirty="0"/>
            </a:br>
            <a:endParaRPr lang="en-IN" dirty="0"/>
          </a:p>
        </p:txBody>
      </p:sp>
      <p:sp>
        <p:nvSpPr>
          <p:cNvPr id="3" name="Content Placeholder 2">
            <a:extLst>
              <a:ext uri="{FF2B5EF4-FFF2-40B4-BE49-F238E27FC236}">
                <a16:creationId xmlns:a16="http://schemas.microsoft.com/office/drawing/2014/main" id="{014CF883-1F57-41B4-94BB-4A671397CD04}"/>
              </a:ext>
            </a:extLst>
          </p:cNvPr>
          <p:cNvSpPr>
            <a:spLocks noGrp="1"/>
          </p:cNvSpPr>
          <p:nvPr>
            <p:ph idx="1"/>
          </p:nvPr>
        </p:nvSpPr>
        <p:spPr/>
        <p:txBody>
          <a:bodyPr>
            <a:normAutofit/>
          </a:bodyPr>
          <a:lstStyle/>
          <a:p>
            <a:r>
              <a:rPr lang="en-US" dirty="0"/>
              <a:t>To persist state across multiple tests, you can utilize Playwright's context and browser session management features.</a:t>
            </a:r>
          </a:p>
          <a:p>
            <a:r>
              <a:rPr lang="en-US" dirty="0"/>
              <a:t>By creating and reusing browser contexts, you can maintain a consistent state between tests, including authentication status and stored data.</a:t>
            </a:r>
          </a:p>
          <a:p>
            <a:r>
              <a:rPr lang="en-US" dirty="0"/>
              <a:t>Additionally, Playwright provides options for sharing state data between tests using environment variables, fixtures, or custom setup/teardown scripts.</a:t>
            </a:r>
            <a:endParaRPr lang="en-IN" dirty="0"/>
          </a:p>
        </p:txBody>
      </p:sp>
    </p:spTree>
    <p:extLst>
      <p:ext uri="{BB962C8B-B14F-4D97-AF65-F5344CB8AC3E}">
        <p14:creationId xmlns:p14="http://schemas.microsoft.com/office/powerpoint/2010/main" val="352870975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a:p>
            <a:r>
              <a:rPr lang="en-US" dirty="0"/>
              <a:t>Proper state management practices help maintain test reliability and prevent unintended side effects caused by residual state from previous test runs.</a:t>
            </a:r>
            <a:endParaRPr lang="en-IN" dirty="0"/>
          </a:p>
        </p:txBody>
      </p:sp>
    </p:spTree>
    <p:extLst>
      <p:ext uri="{BB962C8B-B14F-4D97-AF65-F5344CB8AC3E}">
        <p14:creationId xmlns:p14="http://schemas.microsoft.com/office/powerpoint/2010/main" val="267814150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7703D-9C39-423B-8B8F-5C09C752ACE6}"/>
              </a:ext>
            </a:extLst>
          </p:cNvPr>
          <p:cNvSpPr>
            <a:spLocks noGrp="1"/>
          </p:cNvSpPr>
          <p:nvPr>
            <p:ph type="ctrTitle"/>
          </p:nvPr>
        </p:nvSpPr>
        <p:spPr/>
        <p:txBody>
          <a:bodyPr/>
          <a:lstStyle/>
          <a:p>
            <a:r>
              <a:rPr lang="en-IN" b="1" dirty="0"/>
              <a:t>Handling Login Sessions:</a:t>
            </a:r>
            <a:endParaRPr lang="en-IN" dirty="0"/>
          </a:p>
        </p:txBody>
      </p:sp>
      <p:sp>
        <p:nvSpPr>
          <p:cNvPr id="5" name="Subtitle 4">
            <a:extLst>
              <a:ext uri="{FF2B5EF4-FFF2-40B4-BE49-F238E27FC236}">
                <a16:creationId xmlns:a16="http://schemas.microsoft.com/office/drawing/2014/main" id="{04696D04-62E3-42D5-98DA-6AE801C48F3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8345194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B835-3854-46B6-8AD3-2F4F6DAA6DAD}"/>
              </a:ext>
            </a:extLst>
          </p:cNvPr>
          <p:cNvSpPr>
            <a:spLocks noGrp="1"/>
          </p:cNvSpPr>
          <p:nvPr>
            <p:ph type="title"/>
          </p:nvPr>
        </p:nvSpPr>
        <p:spPr/>
        <p:txBody>
          <a:bodyPr/>
          <a:lstStyle/>
          <a:p>
            <a:r>
              <a:rPr lang="en-US" dirty="0"/>
              <a:t>Automating Login Process:</a:t>
            </a:r>
            <a:br>
              <a:rPr lang="en-US" dirty="0"/>
            </a:br>
            <a:endParaRPr lang="en-IN" dirty="0"/>
          </a:p>
        </p:txBody>
      </p:sp>
      <p:sp>
        <p:nvSpPr>
          <p:cNvPr id="3" name="Content Placeholder 2">
            <a:extLst>
              <a:ext uri="{FF2B5EF4-FFF2-40B4-BE49-F238E27FC236}">
                <a16:creationId xmlns:a16="http://schemas.microsoft.com/office/drawing/2014/main" id="{AE44419D-1FFE-48C0-8EA1-797F5483F228}"/>
              </a:ext>
            </a:extLst>
          </p:cNvPr>
          <p:cNvSpPr>
            <a:spLocks noGrp="1"/>
          </p:cNvSpPr>
          <p:nvPr>
            <p:ph idx="1"/>
          </p:nvPr>
        </p:nvSpPr>
        <p:spPr/>
        <p:txBody>
          <a:bodyPr>
            <a:normAutofit/>
          </a:bodyPr>
          <a:lstStyle/>
          <a:p>
            <a:r>
              <a:rPr lang="en-US" dirty="0"/>
              <a:t>Playwright allows automation of login processes by interacting with login forms, input fields, and submit buttons.</a:t>
            </a:r>
          </a:p>
          <a:p>
            <a:r>
              <a:rPr lang="en-US" dirty="0"/>
              <a:t>You can use Playwright's </a:t>
            </a:r>
            <a:r>
              <a:rPr lang="en-US" dirty="0" err="1">
                <a:highlight>
                  <a:srgbClr val="FFFF00"/>
                </a:highlight>
              </a:rPr>
              <a:t>page.fill</a:t>
            </a:r>
            <a:r>
              <a:rPr lang="en-US" dirty="0">
                <a:highlight>
                  <a:srgbClr val="FFFF00"/>
                </a:highlight>
              </a:rPr>
              <a:t>() </a:t>
            </a:r>
            <a:r>
              <a:rPr lang="en-US" dirty="0"/>
              <a:t>method to populate login form fields with username and password inputs.</a:t>
            </a:r>
          </a:p>
          <a:p>
            <a:r>
              <a:rPr lang="en-US" dirty="0"/>
              <a:t>Additionally, Playwright provides </a:t>
            </a:r>
            <a:r>
              <a:rPr lang="en-US" dirty="0" err="1">
                <a:highlight>
                  <a:srgbClr val="FFFF00"/>
                </a:highlight>
              </a:rPr>
              <a:t>page.click</a:t>
            </a:r>
            <a:r>
              <a:rPr lang="en-US" dirty="0">
                <a:highlight>
                  <a:srgbClr val="FFFF00"/>
                </a:highlight>
              </a:rPr>
              <a:t>() </a:t>
            </a:r>
            <a:r>
              <a:rPr lang="en-US" dirty="0"/>
              <a:t>to submit login forms or trigger login actions.</a:t>
            </a:r>
            <a:endParaRPr lang="en-IN" dirty="0"/>
          </a:p>
        </p:txBody>
      </p:sp>
    </p:spTree>
    <p:extLst>
      <p:ext uri="{BB962C8B-B14F-4D97-AF65-F5344CB8AC3E}">
        <p14:creationId xmlns:p14="http://schemas.microsoft.com/office/powerpoint/2010/main" val="121460174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42D8-7989-4646-9FB5-0B920826C592}"/>
              </a:ext>
            </a:extLst>
          </p:cNvPr>
          <p:cNvSpPr>
            <a:spLocks noGrp="1"/>
          </p:cNvSpPr>
          <p:nvPr>
            <p:ph type="title"/>
          </p:nvPr>
        </p:nvSpPr>
        <p:spPr/>
        <p:txBody>
          <a:bodyPr/>
          <a:lstStyle/>
          <a:p>
            <a:r>
              <a:rPr lang="en-US" dirty="0"/>
              <a:t>Handling Authentication Tokens:</a:t>
            </a:r>
            <a:br>
              <a:rPr lang="en-US" dirty="0"/>
            </a:br>
            <a:endParaRPr lang="en-IN" dirty="0"/>
          </a:p>
        </p:txBody>
      </p:sp>
      <p:sp>
        <p:nvSpPr>
          <p:cNvPr id="3" name="Content Placeholder 2">
            <a:extLst>
              <a:ext uri="{FF2B5EF4-FFF2-40B4-BE49-F238E27FC236}">
                <a16:creationId xmlns:a16="http://schemas.microsoft.com/office/drawing/2014/main" id="{8021F927-E692-4B9F-AE18-A2BE49D33FCD}"/>
              </a:ext>
            </a:extLst>
          </p:cNvPr>
          <p:cNvSpPr>
            <a:spLocks noGrp="1"/>
          </p:cNvSpPr>
          <p:nvPr>
            <p:ph idx="1"/>
          </p:nvPr>
        </p:nvSpPr>
        <p:spPr/>
        <p:txBody>
          <a:bodyPr>
            <a:normAutofit/>
          </a:bodyPr>
          <a:lstStyle/>
          <a:p>
            <a:r>
              <a:rPr lang="en-US" dirty="0"/>
              <a:t>For applications using token-based authentication (e.g., </a:t>
            </a:r>
            <a:r>
              <a:rPr lang="en-US" dirty="0">
                <a:highlight>
                  <a:srgbClr val="FFFF00"/>
                </a:highlight>
              </a:rPr>
              <a:t>JWT tokens</a:t>
            </a:r>
            <a:r>
              <a:rPr lang="en-US" dirty="0"/>
              <a:t>), Playwright enables fetching and storing tokens from APIs or responses.</a:t>
            </a:r>
          </a:p>
          <a:p>
            <a:r>
              <a:rPr lang="en-US" dirty="0"/>
              <a:t>You can extract authentication tokens from responses using Playwright's interception capabilities and store them for subsequent requests.</a:t>
            </a:r>
          </a:p>
          <a:p>
            <a:r>
              <a:rPr lang="en-US" dirty="0"/>
              <a:t>Playwright also supports adding authentication headers to requests using </a:t>
            </a:r>
            <a:r>
              <a:rPr lang="en-US" dirty="0" err="1">
                <a:highlight>
                  <a:srgbClr val="FFFF00"/>
                </a:highlight>
              </a:rPr>
              <a:t>page.setExtraHTTPHeaders</a:t>
            </a:r>
            <a:r>
              <a:rPr lang="en-US" dirty="0">
                <a:highlight>
                  <a:srgbClr val="FFFF00"/>
                </a:highlight>
              </a:rPr>
              <a:t>() </a:t>
            </a:r>
            <a:r>
              <a:rPr lang="en-US" dirty="0"/>
              <a:t>to maintain authenticated sessions.</a:t>
            </a:r>
            <a:endParaRPr lang="en-IN" dirty="0"/>
          </a:p>
        </p:txBody>
      </p:sp>
    </p:spTree>
    <p:extLst>
      <p:ext uri="{BB962C8B-B14F-4D97-AF65-F5344CB8AC3E}">
        <p14:creationId xmlns:p14="http://schemas.microsoft.com/office/powerpoint/2010/main" val="27356475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8EF4-C52F-45B1-96C6-D4CA55944912}"/>
              </a:ext>
            </a:extLst>
          </p:cNvPr>
          <p:cNvSpPr>
            <a:spLocks noGrp="1"/>
          </p:cNvSpPr>
          <p:nvPr>
            <p:ph type="title"/>
          </p:nvPr>
        </p:nvSpPr>
        <p:spPr/>
        <p:txBody>
          <a:bodyPr/>
          <a:lstStyle/>
          <a:p>
            <a:r>
              <a:rPr lang="en-US" dirty="0"/>
              <a:t>Managing Session Cookies:</a:t>
            </a:r>
            <a:br>
              <a:rPr lang="en-US" dirty="0"/>
            </a:br>
            <a:endParaRPr lang="en-IN" dirty="0"/>
          </a:p>
        </p:txBody>
      </p:sp>
      <p:sp>
        <p:nvSpPr>
          <p:cNvPr id="3" name="Content Placeholder 2">
            <a:extLst>
              <a:ext uri="{FF2B5EF4-FFF2-40B4-BE49-F238E27FC236}">
                <a16:creationId xmlns:a16="http://schemas.microsoft.com/office/drawing/2014/main" id="{70C74E9F-EC5D-4FF5-99CA-8E21099A4CDE}"/>
              </a:ext>
            </a:extLst>
          </p:cNvPr>
          <p:cNvSpPr>
            <a:spLocks noGrp="1"/>
          </p:cNvSpPr>
          <p:nvPr>
            <p:ph idx="1"/>
          </p:nvPr>
        </p:nvSpPr>
        <p:spPr/>
        <p:txBody>
          <a:bodyPr>
            <a:normAutofit/>
          </a:bodyPr>
          <a:lstStyle/>
          <a:p>
            <a:r>
              <a:rPr lang="en-US" dirty="0"/>
              <a:t>Session management involves handling session cookies to maintain authenticated states between requests.</a:t>
            </a:r>
          </a:p>
          <a:p>
            <a:r>
              <a:rPr lang="en-US" dirty="0"/>
              <a:t>Playwright offers methods like </a:t>
            </a:r>
            <a:r>
              <a:rPr lang="en-US" dirty="0" err="1">
                <a:highlight>
                  <a:srgbClr val="FFFF00"/>
                </a:highlight>
              </a:rPr>
              <a:t>page.cookies</a:t>
            </a:r>
            <a:r>
              <a:rPr lang="en-US" dirty="0">
                <a:highlight>
                  <a:srgbClr val="FFFF00"/>
                </a:highlight>
              </a:rPr>
              <a:t>() </a:t>
            </a:r>
            <a:r>
              <a:rPr lang="en-US" dirty="0"/>
              <a:t>to get current session cookies, </a:t>
            </a:r>
            <a:r>
              <a:rPr lang="en-US" dirty="0" err="1">
                <a:highlight>
                  <a:srgbClr val="FFFF00"/>
                </a:highlight>
              </a:rPr>
              <a:t>page.setCookies</a:t>
            </a:r>
            <a:r>
              <a:rPr lang="en-US" dirty="0">
                <a:highlight>
                  <a:srgbClr val="FFFF00"/>
                </a:highlight>
              </a:rPr>
              <a:t>() </a:t>
            </a:r>
            <a:r>
              <a:rPr lang="en-US" dirty="0"/>
              <a:t>to set cookies, and </a:t>
            </a:r>
            <a:r>
              <a:rPr lang="en-US" dirty="0" err="1">
                <a:highlight>
                  <a:srgbClr val="FFFF00"/>
                </a:highlight>
              </a:rPr>
              <a:t>page.clearCookies</a:t>
            </a:r>
            <a:r>
              <a:rPr lang="en-US" dirty="0">
                <a:highlight>
                  <a:srgbClr val="FFFF00"/>
                </a:highlight>
              </a:rPr>
              <a:t>() </a:t>
            </a:r>
            <a:r>
              <a:rPr lang="en-US" dirty="0"/>
              <a:t>to clear session cookies.</a:t>
            </a:r>
          </a:p>
          <a:p>
            <a:r>
              <a:rPr lang="en-US" dirty="0"/>
              <a:t>By managing session cookies, you can maintain the logged-in state across multiple tests or interactions within a test scenario.</a:t>
            </a:r>
            <a:endParaRPr lang="en-IN" dirty="0"/>
          </a:p>
        </p:txBody>
      </p:sp>
    </p:spTree>
    <p:extLst>
      <p:ext uri="{BB962C8B-B14F-4D97-AF65-F5344CB8AC3E}">
        <p14:creationId xmlns:p14="http://schemas.microsoft.com/office/powerpoint/2010/main" val="183362833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FA9F-EC94-4FC5-9A76-9E9F423C31DC}"/>
              </a:ext>
            </a:extLst>
          </p:cNvPr>
          <p:cNvSpPr>
            <a:spLocks noGrp="1"/>
          </p:cNvSpPr>
          <p:nvPr>
            <p:ph type="title"/>
          </p:nvPr>
        </p:nvSpPr>
        <p:spPr/>
        <p:txBody>
          <a:bodyPr/>
          <a:lstStyle/>
          <a:p>
            <a:r>
              <a:rPr lang="en-US" dirty="0"/>
              <a:t>Persisting Login State Across Tests:</a:t>
            </a:r>
            <a:br>
              <a:rPr lang="en-US" dirty="0"/>
            </a:br>
            <a:endParaRPr lang="en-IN" dirty="0"/>
          </a:p>
        </p:txBody>
      </p:sp>
      <p:sp>
        <p:nvSpPr>
          <p:cNvPr id="3" name="Content Placeholder 2">
            <a:extLst>
              <a:ext uri="{FF2B5EF4-FFF2-40B4-BE49-F238E27FC236}">
                <a16:creationId xmlns:a16="http://schemas.microsoft.com/office/drawing/2014/main" id="{29D2460A-69C0-4DBA-B329-8F13A4DA7884}"/>
              </a:ext>
            </a:extLst>
          </p:cNvPr>
          <p:cNvSpPr>
            <a:spLocks noGrp="1"/>
          </p:cNvSpPr>
          <p:nvPr>
            <p:ph idx="1"/>
          </p:nvPr>
        </p:nvSpPr>
        <p:spPr/>
        <p:txBody>
          <a:bodyPr>
            <a:normAutofit/>
          </a:bodyPr>
          <a:lstStyle/>
          <a:p>
            <a:r>
              <a:rPr lang="en-US" dirty="0"/>
              <a:t>To persist login state across multiple tests, you can reuse browser contexts or establish a global login session.</a:t>
            </a:r>
          </a:p>
          <a:p>
            <a:r>
              <a:rPr lang="en-US" dirty="0"/>
              <a:t>By creating a shared browser context or using environment variables, you can ensure that subsequent tests inherit the logged-in state.</a:t>
            </a:r>
          </a:p>
          <a:p>
            <a:r>
              <a:rPr lang="en-US" dirty="0"/>
              <a:t>Proper session management practices help maintain test reliability and prevent repeated login actions in each test, improving test efficiency.</a:t>
            </a:r>
            <a:endParaRPr lang="en-IN" dirty="0"/>
          </a:p>
        </p:txBody>
      </p:sp>
    </p:spTree>
    <p:extLst>
      <p:ext uri="{BB962C8B-B14F-4D97-AF65-F5344CB8AC3E}">
        <p14:creationId xmlns:p14="http://schemas.microsoft.com/office/powerpoint/2010/main" val="361825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pPr marL="457200" lvl="1" indent="0">
              <a:buNone/>
            </a:pPr>
            <a:endParaRPr lang="en-IN" dirty="0"/>
          </a:p>
        </p:txBody>
      </p:sp>
    </p:spTree>
    <p:extLst>
      <p:ext uri="{BB962C8B-B14F-4D97-AF65-F5344CB8AC3E}">
        <p14:creationId xmlns:p14="http://schemas.microsoft.com/office/powerpoint/2010/main" val="86567231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35F0-F3B9-422E-BBF4-C50A33EFFEAB}"/>
              </a:ext>
            </a:extLst>
          </p:cNvPr>
          <p:cNvSpPr>
            <a:spLocks noGrp="1"/>
          </p:cNvSpPr>
          <p:nvPr>
            <p:ph type="title"/>
          </p:nvPr>
        </p:nvSpPr>
        <p:spPr/>
        <p:txBody>
          <a:bodyPr/>
          <a:lstStyle/>
          <a:p>
            <a:r>
              <a:rPr lang="en-US" dirty="0"/>
              <a:t>Clearing Login Sessions Between Tests:</a:t>
            </a:r>
            <a:br>
              <a:rPr lang="en-US" dirty="0"/>
            </a:br>
            <a:endParaRPr lang="en-IN" dirty="0"/>
          </a:p>
        </p:txBody>
      </p:sp>
      <p:sp>
        <p:nvSpPr>
          <p:cNvPr id="3" name="Content Placeholder 2">
            <a:extLst>
              <a:ext uri="{FF2B5EF4-FFF2-40B4-BE49-F238E27FC236}">
                <a16:creationId xmlns:a16="http://schemas.microsoft.com/office/drawing/2014/main" id="{CD040C1A-C257-4C6C-A8EB-44EE40379F90}"/>
              </a:ext>
            </a:extLst>
          </p:cNvPr>
          <p:cNvSpPr>
            <a:spLocks noGrp="1"/>
          </p:cNvSpPr>
          <p:nvPr>
            <p:ph idx="1"/>
          </p:nvPr>
        </p:nvSpPr>
        <p:spPr/>
        <p:txBody>
          <a:bodyPr>
            <a:normAutofit/>
          </a:bodyPr>
          <a:lstStyle/>
          <a:p>
            <a:r>
              <a:rPr lang="en-US" dirty="0"/>
              <a:t>It's essential to clear login sessions between tests to ensure test independence and avoid interference from previous login states.</a:t>
            </a:r>
          </a:p>
          <a:p>
            <a:r>
              <a:rPr lang="en-US" dirty="0"/>
              <a:t>Playwright provides methods to reset browser contexts or clear session cookies programmatically before starting each test.</a:t>
            </a:r>
          </a:p>
          <a:p>
            <a:r>
              <a:rPr lang="en-US" dirty="0"/>
              <a:t>Clearing login sessions helps prevent unintended side effects caused by residual session data from previous test runs.</a:t>
            </a:r>
          </a:p>
          <a:p>
            <a:endParaRPr lang="en-IN" dirty="0"/>
          </a:p>
        </p:txBody>
      </p:sp>
    </p:spTree>
    <p:extLst>
      <p:ext uri="{BB962C8B-B14F-4D97-AF65-F5344CB8AC3E}">
        <p14:creationId xmlns:p14="http://schemas.microsoft.com/office/powerpoint/2010/main" val="290012138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endParaRPr lang="en-US" dirty="0"/>
          </a:p>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Tree>
    <p:extLst>
      <p:ext uri="{BB962C8B-B14F-4D97-AF65-F5344CB8AC3E}">
        <p14:creationId xmlns:p14="http://schemas.microsoft.com/office/powerpoint/2010/main" val="355029019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endParaRPr lang="en-US" dirty="0"/>
          </a:p>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Tree>
    <p:extLst>
      <p:ext uri="{BB962C8B-B14F-4D97-AF65-F5344CB8AC3E}">
        <p14:creationId xmlns:p14="http://schemas.microsoft.com/office/powerpoint/2010/main" val="293359489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Tree>
    <p:extLst>
      <p:ext uri="{BB962C8B-B14F-4D97-AF65-F5344CB8AC3E}">
        <p14:creationId xmlns:p14="http://schemas.microsoft.com/office/powerpoint/2010/main" val="16184620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Tree>
    <p:extLst>
      <p:ext uri="{BB962C8B-B14F-4D97-AF65-F5344CB8AC3E}">
        <p14:creationId xmlns:p14="http://schemas.microsoft.com/office/powerpoint/2010/main" val="74887126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Tree>
    <p:extLst>
      <p:ext uri="{BB962C8B-B14F-4D97-AF65-F5344CB8AC3E}">
        <p14:creationId xmlns:p14="http://schemas.microsoft.com/office/powerpoint/2010/main" val="75599656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Tree>
    <p:extLst>
      <p:ext uri="{BB962C8B-B14F-4D97-AF65-F5344CB8AC3E}">
        <p14:creationId xmlns:p14="http://schemas.microsoft.com/office/powerpoint/2010/main" val="36397360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B554-CF02-44AD-9351-53E7EB007792}"/>
              </a:ext>
            </a:extLst>
          </p:cNvPr>
          <p:cNvSpPr>
            <a:spLocks noGrp="1"/>
          </p:cNvSpPr>
          <p:nvPr>
            <p:ph type="title"/>
          </p:nvPr>
        </p:nvSpPr>
        <p:spPr/>
        <p:txBody>
          <a:bodyPr/>
          <a:lstStyle/>
          <a:p>
            <a:r>
              <a:rPr lang="en-US" dirty="0"/>
              <a:t>Quiz - Handling Login Sessions:</a:t>
            </a:r>
            <a:br>
              <a:rPr lang="en-US" dirty="0"/>
            </a:br>
            <a:endParaRPr lang="en-IN" dirty="0"/>
          </a:p>
        </p:txBody>
      </p:sp>
      <p:sp>
        <p:nvSpPr>
          <p:cNvPr id="3" name="Content Placeholder 2">
            <a:extLst>
              <a:ext uri="{FF2B5EF4-FFF2-40B4-BE49-F238E27FC236}">
                <a16:creationId xmlns:a16="http://schemas.microsoft.com/office/drawing/2014/main" id="{BD953FF8-BEA4-4EB1-BA8B-9019F56E1DA2}"/>
              </a:ext>
            </a:extLst>
          </p:cNvPr>
          <p:cNvSpPr>
            <a:spLocks noGrp="1"/>
          </p:cNvSpPr>
          <p:nvPr>
            <p:ph idx="1"/>
          </p:nvPr>
        </p:nvSpPr>
        <p:spPr/>
        <p:txBody>
          <a:bodyPr/>
          <a:lstStyle/>
          <a:p>
            <a:r>
              <a:rPr lang="en-US" dirty="0">
                <a:solidFill>
                  <a:srgbClr val="FF0000"/>
                </a:solidFill>
              </a:rPr>
              <a:t>Question: How can automated tests effectively handle login sessions in web applications?</a:t>
            </a:r>
          </a:p>
          <a:p>
            <a:r>
              <a:rPr lang="en-US" dirty="0"/>
              <a:t>Answer: Automated tests can handle login sessions by automating the login process using Playwright's login methods or by utilizing helper functions to authenticate users with credentials and manage session cookies.</a:t>
            </a:r>
            <a:endParaRPr lang="en-IN" dirty="0"/>
          </a:p>
        </p:txBody>
      </p:sp>
    </p:spTree>
    <p:extLst>
      <p:ext uri="{BB962C8B-B14F-4D97-AF65-F5344CB8AC3E}">
        <p14:creationId xmlns:p14="http://schemas.microsoft.com/office/powerpoint/2010/main" val="29557601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Tree>
    <p:extLst>
      <p:ext uri="{BB962C8B-B14F-4D97-AF65-F5344CB8AC3E}">
        <p14:creationId xmlns:p14="http://schemas.microsoft.com/office/powerpoint/2010/main" val="3146141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test@latest</a:t>
            </a:r>
            <a:endParaRPr lang="en-US" dirty="0"/>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Tree>
    <p:extLst>
      <p:ext uri="{BB962C8B-B14F-4D97-AF65-F5344CB8AC3E}">
        <p14:creationId xmlns:p14="http://schemas.microsoft.com/office/powerpoint/2010/main" val="413353336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Tree>
    <p:extLst>
      <p:ext uri="{BB962C8B-B14F-4D97-AF65-F5344CB8AC3E}">
        <p14:creationId xmlns:p14="http://schemas.microsoft.com/office/powerpoint/2010/main" val="3078123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endParaRPr lang="en-US" dirty="0"/>
          </a:p>
          <a:p>
            <a:r>
              <a:rPr lang="en-US" dirty="0"/>
              <a:t>Encapsulate common functionalities into reusable functions or helper classes.</a:t>
            </a:r>
          </a:p>
          <a:p>
            <a:r>
              <a:rPr lang="en-US" dirty="0"/>
              <a:t>Organize test scripts into logical modules based on functionality or feature sets.</a:t>
            </a:r>
            <a:endParaRPr lang="en-IN" dirty="0"/>
          </a:p>
        </p:txBody>
      </p:sp>
    </p:spTree>
    <p:extLst>
      <p:ext uri="{BB962C8B-B14F-4D97-AF65-F5344CB8AC3E}">
        <p14:creationId xmlns:p14="http://schemas.microsoft.com/office/powerpoint/2010/main" val="261860191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Tree>
    <p:extLst>
      <p:ext uri="{BB962C8B-B14F-4D97-AF65-F5344CB8AC3E}">
        <p14:creationId xmlns:p14="http://schemas.microsoft.com/office/powerpoint/2010/main" val="425236226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Tree>
    <p:extLst>
      <p:ext uri="{BB962C8B-B14F-4D97-AF65-F5344CB8AC3E}">
        <p14:creationId xmlns:p14="http://schemas.microsoft.com/office/powerpoint/2010/main" val="316828867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Tree>
    <p:extLst>
      <p:ext uri="{BB962C8B-B14F-4D97-AF65-F5344CB8AC3E}">
        <p14:creationId xmlns:p14="http://schemas.microsoft.com/office/powerpoint/2010/main" val="39147149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IN" dirty="0"/>
          </a:p>
        </p:txBody>
      </p:sp>
    </p:spTree>
    <p:extLst>
      <p:ext uri="{BB962C8B-B14F-4D97-AF65-F5344CB8AC3E}">
        <p14:creationId xmlns:p14="http://schemas.microsoft.com/office/powerpoint/2010/main" val="79568486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Tree>
    <p:extLst>
      <p:ext uri="{BB962C8B-B14F-4D97-AF65-F5344CB8AC3E}">
        <p14:creationId xmlns:p14="http://schemas.microsoft.com/office/powerpoint/2010/main" val="300423313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Tree>
    <p:extLst>
      <p:ext uri="{BB962C8B-B14F-4D97-AF65-F5344CB8AC3E}">
        <p14:creationId xmlns:p14="http://schemas.microsoft.com/office/powerpoint/2010/main" val="4182937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Tree>
    <p:extLst>
      <p:ext uri="{BB962C8B-B14F-4D97-AF65-F5344CB8AC3E}">
        <p14:creationId xmlns:p14="http://schemas.microsoft.com/office/powerpoint/2010/main" val="86420231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Tree>
    <p:extLst>
      <p:ext uri="{BB962C8B-B14F-4D97-AF65-F5344CB8AC3E}">
        <p14:creationId xmlns:p14="http://schemas.microsoft.com/office/powerpoint/2010/main" val="369113439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Tree>
    <p:extLst>
      <p:ext uri="{BB962C8B-B14F-4D97-AF65-F5344CB8AC3E}">
        <p14:creationId xmlns:p14="http://schemas.microsoft.com/office/powerpoint/2010/main" val="352588546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Tree>
    <p:extLst>
      <p:ext uri="{BB962C8B-B14F-4D97-AF65-F5344CB8AC3E}">
        <p14:creationId xmlns:p14="http://schemas.microsoft.com/office/powerpoint/2010/main" val="198088606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a:p>
            <a:r>
              <a:rPr lang="en-US" dirty="0"/>
              <a:t>Prioritize fixing flaky tests based on impact and frequency of failure.</a:t>
            </a:r>
            <a:endParaRPr lang="en-IN" dirty="0"/>
          </a:p>
        </p:txBody>
      </p:sp>
    </p:spTree>
    <p:extLst>
      <p:ext uri="{BB962C8B-B14F-4D97-AF65-F5344CB8AC3E}">
        <p14:creationId xmlns:p14="http://schemas.microsoft.com/office/powerpoint/2010/main" val="76013420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E9AB-8941-4404-8A26-8DED664F3A13}"/>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EA88BD42-EFA4-422E-82A1-96C0E17A75F8}"/>
              </a:ext>
            </a:extLst>
          </p:cNvPr>
          <p:cNvSpPr>
            <a:spLocks noGrp="1"/>
          </p:cNvSpPr>
          <p:nvPr>
            <p:ph idx="1"/>
          </p:nvPr>
        </p:nvSpPr>
        <p:spPr/>
        <p:txBody>
          <a:bodyPr/>
          <a:lstStyle/>
          <a:p>
            <a:r>
              <a:rPr lang="en-US" dirty="0"/>
              <a:t>Establish a process for reporting and triaging flaky tests within the team.</a:t>
            </a:r>
          </a:p>
          <a:p>
            <a:r>
              <a:rPr lang="en-US" dirty="0"/>
              <a:t>Regularly review and refactor test code to improve reliability and maintainability.</a:t>
            </a:r>
          </a:p>
          <a:p>
            <a:r>
              <a:rPr lang="en-US" dirty="0"/>
              <a:t>Monitor test execution trends over time to track improvements in test stability.</a:t>
            </a:r>
            <a:endParaRPr lang="en-IN" dirty="0"/>
          </a:p>
        </p:txBody>
      </p:sp>
    </p:spTree>
    <p:extLst>
      <p:ext uri="{BB962C8B-B14F-4D97-AF65-F5344CB8AC3E}">
        <p14:creationId xmlns:p14="http://schemas.microsoft.com/office/powerpoint/2010/main" val="11185364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Tree>
    <p:extLst>
      <p:ext uri="{BB962C8B-B14F-4D97-AF65-F5344CB8AC3E}">
        <p14:creationId xmlns:p14="http://schemas.microsoft.com/office/powerpoint/2010/main" val="20343359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Tree>
    <p:extLst>
      <p:ext uri="{BB962C8B-B14F-4D97-AF65-F5344CB8AC3E}">
        <p14:creationId xmlns:p14="http://schemas.microsoft.com/office/powerpoint/2010/main" val="257087604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Tree>
    <p:extLst>
      <p:ext uri="{BB962C8B-B14F-4D97-AF65-F5344CB8AC3E}">
        <p14:creationId xmlns:p14="http://schemas.microsoft.com/office/powerpoint/2010/main" val="267659703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Tree>
    <p:extLst>
      <p:ext uri="{BB962C8B-B14F-4D97-AF65-F5344CB8AC3E}">
        <p14:creationId xmlns:p14="http://schemas.microsoft.com/office/powerpoint/2010/main" val="1858952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F234-A63B-4064-8214-EAFC57922B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C52DE-FB7E-41CF-ABB4-306730AB11F7}"/>
              </a:ext>
            </a:extLst>
          </p:cNvPr>
          <p:cNvSpPr>
            <a:spLocks noGrp="1"/>
          </p:cNvSpPr>
          <p:nvPr>
            <p:ph idx="1"/>
          </p:nvPr>
        </p:nvSpPr>
        <p:spPr/>
        <p:txBody>
          <a:bodyPr/>
          <a:lstStyle/>
          <a:p>
            <a:r>
              <a:rPr lang="en-US" b="1" dirty="0"/>
              <a:t>Choose Browsers:</a:t>
            </a:r>
            <a:r>
              <a:rPr lang="en-US" dirty="0"/>
              <a:t> Decide on Chromium, Firefox, or </a:t>
            </a:r>
            <a:r>
              <a:rPr lang="en-US" dirty="0" err="1"/>
              <a:t>WebKit</a:t>
            </a:r>
            <a:r>
              <a:rPr lang="en-US" dirty="0"/>
              <a:t>.</a:t>
            </a:r>
          </a:p>
          <a:p>
            <a:r>
              <a:rPr lang="en-US" b="1" dirty="0"/>
              <a:t>Writing Tests:</a:t>
            </a:r>
            <a:r>
              <a:rPr lang="en-US" dirty="0"/>
              <a:t> Use Playwright's API in JavaScript or TypeScript.</a:t>
            </a:r>
          </a:p>
          <a:p>
            <a:r>
              <a:rPr lang="en-US" b="1" dirty="0"/>
              <a:t>Configure Test Runner:</a:t>
            </a:r>
            <a:r>
              <a:rPr lang="en-US" dirty="0"/>
              <a:t> Choose Jest, Mocha, or Playwright Test.</a:t>
            </a:r>
          </a:p>
          <a:p>
            <a:r>
              <a:rPr lang="en-US" b="1" dirty="0"/>
              <a:t>Run Tests:</a:t>
            </a:r>
            <a:r>
              <a:rPr lang="en-US" dirty="0"/>
              <a:t> Execute tests with the chosen test runner.</a:t>
            </a:r>
          </a:p>
          <a:p>
            <a:r>
              <a:rPr lang="en-US" b="1" dirty="0"/>
              <a:t>Analyze Results:</a:t>
            </a:r>
            <a:r>
              <a:rPr lang="en-US" dirty="0"/>
              <a:t> Review test results and generated reports.</a:t>
            </a:r>
          </a:p>
          <a:p>
            <a:r>
              <a:rPr lang="en-US" b="1" dirty="0"/>
              <a:t>Optional: IDE Integration:</a:t>
            </a:r>
            <a:r>
              <a:rPr lang="en-US" dirty="0"/>
              <a:t> Install relevant extensions/plugins.</a:t>
            </a:r>
          </a:p>
          <a:p>
            <a:endParaRPr lang="en-IN" dirty="0"/>
          </a:p>
        </p:txBody>
      </p:sp>
    </p:spTree>
    <p:extLst>
      <p:ext uri="{BB962C8B-B14F-4D97-AF65-F5344CB8AC3E}">
        <p14:creationId xmlns:p14="http://schemas.microsoft.com/office/powerpoint/2010/main" val="155698299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Tree>
    <p:extLst>
      <p:ext uri="{BB962C8B-B14F-4D97-AF65-F5344CB8AC3E}">
        <p14:creationId xmlns:p14="http://schemas.microsoft.com/office/powerpoint/2010/main" val="288366965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Tree>
    <p:extLst>
      <p:ext uri="{BB962C8B-B14F-4D97-AF65-F5344CB8AC3E}">
        <p14:creationId xmlns:p14="http://schemas.microsoft.com/office/powerpoint/2010/main" val="366491762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Tree>
    <p:extLst>
      <p:ext uri="{BB962C8B-B14F-4D97-AF65-F5344CB8AC3E}">
        <p14:creationId xmlns:p14="http://schemas.microsoft.com/office/powerpoint/2010/main" val="39081446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Tree>
    <p:extLst>
      <p:ext uri="{BB962C8B-B14F-4D97-AF65-F5344CB8AC3E}">
        <p14:creationId xmlns:p14="http://schemas.microsoft.com/office/powerpoint/2010/main" val="306932402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Tree>
    <p:extLst>
      <p:ext uri="{BB962C8B-B14F-4D97-AF65-F5344CB8AC3E}">
        <p14:creationId xmlns:p14="http://schemas.microsoft.com/office/powerpoint/2010/main" val="182817175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Tree>
    <p:extLst>
      <p:ext uri="{BB962C8B-B14F-4D97-AF65-F5344CB8AC3E}">
        <p14:creationId xmlns:p14="http://schemas.microsoft.com/office/powerpoint/2010/main" val="315660340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Tree>
    <p:extLst>
      <p:ext uri="{BB962C8B-B14F-4D97-AF65-F5344CB8AC3E}">
        <p14:creationId xmlns:p14="http://schemas.microsoft.com/office/powerpoint/2010/main" val="81510006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Tree>
    <p:extLst>
      <p:ext uri="{BB962C8B-B14F-4D97-AF65-F5344CB8AC3E}">
        <p14:creationId xmlns:p14="http://schemas.microsoft.com/office/powerpoint/2010/main" val="3283890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056-091F-4847-9622-3782653ED2B8}"/>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517843F2-0CD9-47CB-96F1-030DD16633B4}"/>
              </a:ext>
            </a:extLst>
          </p:cNvPr>
          <p:cNvSpPr>
            <a:spLocks noGrp="1"/>
          </p:cNvSpPr>
          <p:nvPr>
            <p:ph idx="1"/>
          </p:nvPr>
        </p:nvSpPr>
        <p:spPr/>
        <p:txBody>
          <a:bodyPr/>
          <a:lstStyle/>
          <a:p>
            <a:r>
              <a:rPr lang="en-US" dirty="0"/>
              <a:t>Establish accessibility guidelines and policies within your organization.</a:t>
            </a:r>
          </a:p>
          <a:p>
            <a:r>
              <a:rPr lang="en-US" dirty="0"/>
              <a:t>Conduct regular accessibility audits and address issues promptly.</a:t>
            </a:r>
          </a:p>
          <a:p>
            <a:r>
              <a:rPr lang="en-US" dirty="0"/>
              <a:t>Provide training and resources to developers to promote accessibility awareness and skills.</a:t>
            </a:r>
            <a:endParaRPr lang="en-IN" dirty="0"/>
          </a:p>
        </p:txBody>
      </p:sp>
    </p:spTree>
    <p:extLst>
      <p:ext uri="{BB962C8B-B14F-4D97-AF65-F5344CB8AC3E}">
        <p14:creationId xmlns:p14="http://schemas.microsoft.com/office/powerpoint/2010/main" val="88036247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Tree>
    <p:extLst>
      <p:ext uri="{BB962C8B-B14F-4D97-AF65-F5344CB8AC3E}">
        <p14:creationId xmlns:p14="http://schemas.microsoft.com/office/powerpoint/2010/main" val="3823744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Tree>
    <p:extLst>
      <p:ext uri="{BB962C8B-B14F-4D97-AF65-F5344CB8AC3E}">
        <p14:creationId xmlns:p14="http://schemas.microsoft.com/office/powerpoint/2010/main" val="365436808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fontScale="85000" lnSpcReduction="10000"/>
          </a:bodyPr>
          <a:lstStyle/>
          <a:p>
            <a:r>
              <a:rPr lang="en-US" b="1" dirty="0"/>
              <a:t>Capture Baseline Screenshots: </a:t>
            </a:r>
            <a:r>
              <a:rPr lang="en-US" dirty="0"/>
              <a:t>Capture screenshots of web pages in a reference or baseline environment.</a:t>
            </a:r>
          </a:p>
          <a:p>
            <a:r>
              <a:rPr lang="en-US" b="1" dirty="0"/>
              <a:t>Capture Test Screenshots</a:t>
            </a:r>
            <a:r>
              <a:rPr lang="en-US" dirty="0"/>
              <a:t>: Capture screenshots of the same web pages in a test environment or after making changes.</a:t>
            </a:r>
          </a:p>
          <a:p>
            <a:r>
              <a:rPr lang="en-US" b="1" dirty="0"/>
              <a:t>Perform Image Comparison: </a:t>
            </a:r>
            <a:r>
              <a:rPr lang="en-US" dirty="0"/>
              <a:t>Use image comparison algorithms to compare baseline and test screenshots pixel by pixel.</a:t>
            </a:r>
          </a:p>
          <a:p>
            <a:r>
              <a:rPr lang="en-US" b="1" dirty="0"/>
              <a:t>Identify Differences: </a:t>
            </a:r>
            <a:r>
              <a:rPr lang="en-US" dirty="0"/>
              <a:t>Identify visual differences, such as color variations, element positions, or missing content.</a:t>
            </a:r>
          </a:p>
          <a:p>
            <a:r>
              <a:rPr lang="en-US" b="1" dirty="0"/>
              <a:t>Review and Analyze</a:t>
            </a:r>
            <a:r>
              <a:rPr lang="en-US" dirty="0"/>
              <a:t>: Review visual diffs and determine whether they represent intentional changes or unexpected regressions.</a:t>
            </a:r>
            <a:endParaRPr lang="en-IN" dirty="0"/>
          </a:p>
        </p:txBody>
      </p:sp>
    </p:spTree>
    <p:extLst>
      <p:ext uri="{BB962C8B-B14F-4D97-AF65-F5344CB8AC3E}">
        <p14:creationId xmlns:p14="http://schemas.microsoft.com/office/powerpoint/2010/main" val="340304991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Tree>
    <p:extLst>
      <p:ext uri="{BB962C8B-B14F-4D97-AF65-F5344CB8AC3E}">
        <p14:creationId xmlns:p14="http://schemas.microsoft.com/office/powerpoint/2010/main" val="135712618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Tree>
    <p:extLst>
      <p:ext uri="{BB962C8B-B14F-4D97-AF65-F5344CB8AC3E}">
        <p14:creationId xmlns:p14="http://schemas.microsoft.com/office/powerpoint/2010/main" val="6860450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Tree>
    <p:extLst>
      <p:ext uri="{BB962C8B-B14F-4D97-AF65-F5344CB8AC3E}">
        <p14:creationId xmlns:p14="http://schemas.microsoft.com/office/powerpoint/2010/main" val="316969810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Tree>
    <p:extLst>
      <p:ext uri="{BB962C8B-B14F-4D97-AF65-F5344CB8AC3E}">
        <p14:creationId xmlns:p14="http://schemas.microsoft.com/office/powerpoint/2010/main" val="300350959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46B8-7CD8-4030-BEAD-198B2EA71A42}"/>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66B9BD4-DF78-4B7C-84BE-7B809CAE4CD6}"/>
              </a:ext>
            </a:extLst>
          </p:cNvPr>
          <p:cNvSpPr>
            <a:spLocks noGrp="1"/>
          </p:cNvSpPr>
          <p:nvPr>
            <p:ph idx="1"/>
          </p:nvPr>
        </p:nvSpPr>
        <p:spPr/>
        <p:txBody>
          <a:bodyPr/>
          <a:lstStyle/>
          <a:p>
            <a:r>
              <a:rPr lang="en-US" b="1" dirty="0"/>
              <a:t>Monitor and Evolve</a:t>
            </a:r>
            <a:r>
              <a:rPr lang="en-US" dirty="0"/>
              <a:t>: Continuously monitor visual regression test results and refine test suites based on evolving UI requirements and feedback.</a:t>
            </a:r>
          </a:p>
          <a:p>
            <a:r>
              <a:rPr lang="en-US" b="1" dirty="0"/>
              <a:t>Documentation and Knowledge Sharing</a:t>
            </a:r>
            <a:r>
              <a:rPr lang="en-US" dirty="0"/>
              <a:t>: Document visual regression testing processes, best practices, and findings to facilitate knowledge sharing and onboarding.</a:t>
            </a:r>
            <a:endParaRPr lang="en-IN" dirty="0"/>
          </a:p>
        </p:txBody>
      </p:sp>
    </p:spTree>
    <p:extLst>
      <p:ext uri="{BB962C8B-B14F-4D97-AF65-F5344CB8AC3E}">
        <p14:creationId xmlns:p14="http://schemas.microsoft.com/office/powerpoint/2010/main" val="140722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find and interact with elements 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1"/>
            <a:endParaRPr lang="en-US" dirty="0"/>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('button# </a:t>
            </a:r>
            <a:r>
              <a:rPr lang="en-US" dirty="0" err="1">
                <a:solidFill>
                  <a:schemeClr val="accent1"/>
                </a:solidFill>
                <a:highlight>
                  <a:srgbClr val="FFFF00"/>
                </a:highlight>
              </a:rPr>
              <a:t>submitID</a:t>
            </a:r>
            <a:r>
              <a:rPr lang="en-US" dirty="0">
                <a:highlight>
                  <a:srgbClr val="FFFF00"/>
                </a:highlight>
              </a:rPr>
              <a:t> ')</a:t>
            </a:r>
          </a:p>
        </p:txBody>
      </p:sp>
    </p:spTree>
    <p:extLst>
      <p:ext uri="{BB962C8B-B14F-4D97-AF65-F5344CB8AC3E}">
        <p14:creationId xmlns:p14="http://schemas.microsoft.com/office/powerpoint/2010/main" val="373068125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Tree>
    <p:extLst>
      <p:ext uri="{BB962C8B-B14F-4D97-AF65-F5344CB8AC3E}">
        <p14:creationId xmlns:p14="http://schemas.microsoft.com/office/powerpoint/2010/main" val="365833215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Tree>
    <p:extLst>
      <p:ext uri="{BB962C8B-B14F-4D97-AF65-F5344CB8AC3E}">
        <p14:creationId xmlns:p14="http://schemas.microsoft.com/office/powerpoint/2010/main" val="405634973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Tree>
    <p:extLst>
      <p:ext uri="{BB962C8B-B14F-4D97-AF65-F5344CB8AC3E}">
        <p14:creationId xmlns:p14="http://schemas.microsoft.com/office/powerpoint/2010/main" val="191152137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Tree>
    <p:extLst>
      <p:ext uri="{BB962C8B-B14F-4D97-AF65-F5344CB8AC3E}">
        <p14:creationId xmlns:p14="http://schemas.microsoft.com/office/powerpoint/2010/main" val="21907759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51EB-D39C-4359-A13A-F01A95DD9574}"/>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803B18C-C59E-4054-9194-93E2F9D84FDA}"/>
              </a:ext>
            </a:extLst>
          </p:cNvPr>
          <p:cNvSpPr>
            <a:spLocks noGrp="1"/>
          </p:cNvSpPr>
          <p:nvPr>
            <p:ph idx="1"/>
          </p:nvPr>
        </p:nvSpPr>
        <p:spPr/>
        <p:txBody>
          <a:bodyPr>
            <a:normAutofit/>
          </a:bodyPr>
          <a:lstStyle/>
          <a:p>
            <a:r>
              <a:rPr lang="en-US" b="1" dirty="0"/>
              <a:t>Monitor and Analyze: </a:t>
            </a:r>
            <a:r>
              <a:rPr lang="en-US" dirty="0"/>
              <a:t>Continuously monitor test reports and CI pipelines to identify areas for improvement and optimize testing strategies.</a:t>
            </a:r>
          </a:p>
          <a:p>
            <a:r>
              <a:rPr lang="en-US" b="1" dirty="0"/>
              <a:t>Feedback and Collaboration: </a:t>
            </a:r>
            <a:r>
              <a:rPr lang="en-US" dirty="0"/>
              <a:t>Encourage collaboration between development and QA teams to gather feedback on test reports and refine testing practices.</a:t>
            </a:r>
          </a:p>
          <a:p>
            <a:r>
              <a:rPr lang="en-US" b="1" dirty="0"/>
              <a:t>Documentation and Training: </a:t>
            </a:r>
            <a:r>
              <a:rPr lang="en-US" dirty="0"/>
              <a:t>Document CI/CD processes and best practices to onboard new team members and ensure consistency across projects.</a:t>
            </a:r>
            <a:endParaRPr lang="en-IN" dirty="0"/>
          </a:p>
        </p:txBody>
      </p:sp>
    </p:spTree>
    <p:extLst>
      <p:ext uri="{BB962C8B-B14F-4D97-AF65-F5344CB8AC3E}">
        <p14:creationId xmlns:p14="http://schemas.microsoft.com/office/powerpoint/2010/main" val="367983044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Tree>
    <p:extLst>
      <p:ext uri="{BB962C8B-B14F-4D97-AF65-F5344CB8AC3E}">
        <p14:creationId xmlns:p14="http://schemas.microsoft.com/office/powerpoint/2010/main" val="336647911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Tree>
    <p:extLst>
      <p:ext uri="{BB962C8B-B14F-4D97-AF65-F5344CB8AC3E}">
        <p14:creationId xmlns:p14="http://schemas.microsoft.com/office/powerpoint/2010/main" val="386950544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Tree>
    <p:extLst>
      <p:ext uri="{BB962C8B-B14F-4D97-AF65-F5344CB8AC3E}">
        <p14:creationId xmlns:p14="http://schemas.microsoft.com/office/powerpoint/2010/main" val="2183051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a:bodyPr>
          <a:lstStyle/>
          <a:p>
            <a:endParaRPr lang="en-IN" dirty="0"/>
          </a:p>
          <a:p>
            <a:pPr lvl="1"/>
            <a:r>
              <a:rPr lang="en-US" dirty="0"/>
              <a:t>&lt;input type="text"</a:t>
            </a:r>
            <a:r>
              <a:rPr lang="en-US" dirty="0">
                <a:solidFill>
                  <a:srgbClr val="FF0000"/>
                </a:solidFill>
              </a:rPr>
              <a:t> </a:t>
            </a:r>
            <a:r>
              <a:rPr lang="en-US" dirty="0">
                <a:solidFill>
                  <a:srgbClr val="FF0000"/>
                </a:solidFill>
                <a:highlight>
                  <a:srgbClr val="FFFF00"/>
                </a:highlight>
              </a:rPr>
              <a:t>id="username" </a:t>
            </a:r>
            <a:r>
              <a:rPr lang="en-US" dirty="0"/>
              <a:t>name="username" placeholder="Enter your username"&gt;</a:t>
            </a:r>
            <a:endParaRPr lang="en-IN" sz="3200" dirty="0"/>
          </a:p>
          <a:p>
            <a:pPr lvl="1"/>
            <a:r>
              <a:rPr lang="en-IN" sz="3200" dirty="0"/>
              <a:t>Syntax: </a:t>
            </a:r>
          </a:p>
          <a:p>
            <a:pPr lvl="2"/>
            <a:r>
              <a:rPr lang="en-IN" sz="3000" dirty="0" err="1">
                <a:highlight>
                  <a:srgbClr val="FFFF00"/>
                </a:highlight>
              </a:rPr>
              <a:t>page.locator</a:t>
            </a:r>
            <a:r>
              <a:rPr lang="en-IN" sz="3000" dirty="0">
                <a:highlight>
                  <a:srgbClr val="FFFF00"/>
                </a:highlight>
              </a:rPr>
              <a:t>({ </a:t>
            </a:r>
            <a:r>
              <a:rPr lang="en-IN" sz="3000" dirty="0" err="1">
                <a:highlight>
                  <a:srgbClr val="FFFF00"/>
                </a:highlight>
              </a:rPr>
              <a:t>xpath</a:t>
            </a:r>
            <a:r>
              <a:rPr lang="en-IN" sz="3000" dirty="0">
                <a:highlight>
                  <a:srgbClr val="FFFF00"/>
                </a:highlight>
              </a:rPr>
              <a:t>: '</a:t>
            </a:r>
            <a:r>
              <a:rPr lang="en-IN" sz="3000" dirty="0" err="1">
                <a:highlight>
                  <a:srgbClr val="FFFF00"/>
                </a:highlight>
              </a:rPr>
              <a:t>your_xpath_expression</a:t>
            </a:r>
            <a:r>
              <a:rPr lang="en-IN" sz="3000" dirty="0">
                <a:highlight>
                  <a:srgbClr val="FFFF00"/>
                </a:highlight>
              </a:rPr>
              <a:t>' })</a:t>
            </a:r>
          </a:p>
          <a:p>
            <a:pPr lvl="1"/>
            <a:r>
              <a:rPr lang="en-IN" sz="3200" dirty="0"/>
              <a:t>Example: </a:t>
            </a:r>
          </a:p>
          <a:p>
            <a:pPr lvl="2"/>
            <a:r>
              <a:rPr lang="en-IN" sz="3000" dirty="0" err="1">
                <a:highlight>
                  <a:srgbClr val="FFFF00"/>
                </a:highlight>
              </a:rPr>
              <a:t>page.locator</a:t>
            </a:r>
            <a:r>
              <a:rPr lang="en-IN" sz="3000" dirty="0">
                <a:highlight>
                  <a:srgbClr val="FFFF00"/>
                </a:highlight>
              </a:rPr>
              <a:t>({ </a:t>
            </a:r>
            <a:r>
              <a:rPr lang="en-IN" sz="3000" dirty="0" err="1">
                <a:highlight>
                  <a:srgbClr val="FFFF00"/>
                </a:highlight>
              </a:rPr>
              <a:t>xpath</a:t>
            </a:r>
            <a:r>
              <a:rPr lang="en-IN" sz="3000" dirty="0">
                <a:highlight>
                  <a:srgbClr val="FFFF00"/>
                </a:highlight>
              </a:rPr>
              <a:t>: '//input[@id="username"]' })</a:t>
            </a:r>
          </a:p>
        </p:txBody>
      </p:sp>
    </p:spTree>
    <p:extLst>
      <p:ext uri="{BB962C8B-B14F-4D97-AF65-F5344CB8AC3E}">
        <p14:creationId xmlns:p14="http://schemas.microsoft.com/office/powerpoint/2010/main" val="228334152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Tree>
    <p:extLst>
      <p:ext uri="{BB962C8B-B14F-4D97-AF65-F5344CB8AC3E}">
        <p14:creationId xmlns:p14="http://schemas.microsoft.com/office/powerpoint/2010/main" val="345935624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Tree>
    <p:extLst>
      <p:ext uri="{BB962C8B-B14F-4D97-AF65-F5344CB8AC3E}">
        <p14:creationId xmlns:p14="http://schemas.microsoft.com/office/powerpoint/2010/main" val="376006072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66BD-349C-412E-BEE5-596FBBD1A30B}"/>
              </a:ext>
            </a:extLst>
          </p:cNvPr>
          <p:cNvSpPr>
            <a:spLocks noGrp="1"/>
          </p:cNvSpPr>
          <p:nvPr>
            <p:ph type="title"/>
          </p:nvPr>
        </p:nvSpPr>
        <p:spPr/>
        <p:txBody>
          <a:bodyPr/>
          <a:lstStyle/>
          <a:p>
            <a:r>
              <a:rPr lang="en-US" dirty="0"/>
              <a:t>Sharing Reports and Collaboration:</a:t>
            </a:r>
            <a:br>
              <a:rPr lang="en-US" dirty="0"/>
            </a:br>
            <a:endParaRPr lang="en-IN" dirty="0"/>
          </a:p>
        </p:txBody>
      </p:sp>
      <p:sp>
        <p:nvSpPr>
          <p:cNvPr id="3" name="Content Placeholder 2">
            <a:extLst>
              <a:ext uri="{FF2B5EF4-FFF2-40B4-BE49-F238E27FC236}">
                <a16:creationId xmlns:a16="http://schemas.microsoft.com/office/drawing/2014/main" id="{AD64E3EB-EC73-4136-B1AB-D84FF7674DFA}"/>
              </a:ext>
            </a:extLst>
          </p:cNvPr>
          <p:cNvSpPr>
            <a:spLocks noGrp="1"/>
          </p:cNvSpPr>
          <p:nvPr>
            <p:ph idx="1"/>
          </p:nvPr>
        </p:nvSpPr>
        <p:spPr/>
        <p:txBody>
          <a:bodyPr>
            <a:normAutofit/>
          </a:bodyPr>
          <a:lstStyle/>
          <a:p>
            <a:r>
              <a:rPr lang="en-US" dirty="0"/>
              <a:t>Share test reports with stakeholders such as developers, QA engineers, and project managers.</a:t>
            </a:r>
          </a:p>
          <a:p>
            <a:r>
              <a:rPr lang="en-US" dirty="0"/>
              <a:t>Use the reports to facilitate collaboration and decision-making regarding the quality of the application.</a:t>
            </a:r>
          </a:p>
          <a:p>
            <a:r>
              <a:rPr lang="en-US" dirty="0"/>
              <a:t>Discuss findings, identify areas for improvement, and track progress over time using historical test reports.</a:t>
            </a:r>
            <a:endParaRPr lang="en-IN" dirty="0"/>
          </a:p>
        </p:txBody>
      </p:sp>
    </p:spTree>
    <p:extLst>
      <p:ext uri="{BB962C8B-B14F-4D97-AF65-F5344CB8AC3E}">
        <p14:creationId xmlns:p14="http://schemas.microsoft.com/office/powerpoint/2010/main" val="168115691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Tree>
    <p:extLst>
      <p:ext uri="{BB962C8B-B14F-4D97-AF65-F5344CB8AC3E}">
        <p14:creationId xmlns:p14="http://schemas.microsoft.com/office/powerpoint/2010/main" val="48940605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Tree>
    <p:extLst>
      <p:ext uri="{BB962C8B-B14F-4D97-AF65-F5344CB8AC3E}">
        <p14:creationId xmlns:p14="http://schemas.microsoft.com/office/powerpoint/2010/main" val="428460173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In Playwright, test reports can be generated using built-in reporting tools or integrated with third-party services. Reports typically include information such as test outcomes, execution times, and error details, enabling teams to improve application quality and development processes.</a:t>
            </a:r>
            <a:endParaRPr lang="en-IN" dirty="0"/>
          </a:p>
        </p:txBody>
      </p:sp>
    </p:spTree>
    <p:extLst>
      <p:ext uri="{BB962C8B-B14F-4D97-AF65-F5344CB8AC3E}">
        <p14:creationId xmlns:p14="http://schemas.microsoft.com/office/powerpoint/2010/main" val="255996690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With platforms like GitHub Actions, Playwright tests can be integrated into CI/CD pipelines, allowing for automatic execution of tests on code changes and providing immediate feedback to developers. This improves development efficiency, reduces time-to-market, and enhances overall software quality.</a:t>
            </a:r>
            <a:endParaRPr lang="en-IN" dirty="0"/>
          </a:p>
        </p:txBody>
      </p:sp>
    </p:spTree>
    <p:extLst>
      <p:ext uri="{BB962C8B-B14F-4D97-AF65-F5344CB8AC3E}">
        <p14:creationId xmlns:p14="http://schemas.microsoft.com/office/powerpoint/2010/main" val="416683878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Tree>
    <p:extLst>
      <p:ext uri="{BB962C8B-B14F-4D97-AF65-F5344CB8AC3E}">
        <p14:creationId xmlns:p14="http://schemas.microsoft.com/office/powerpoint/2010/main" val="29617865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Tree>
    <p:extLst>
      <p:ext uri="{BB962C8B-B14F-4D97-AF65-F5344CB8AC3E}">
        <p14:creationId xmlns:p14="http://schemas.microsoft.com/office/powerpoint/2010/main" val="172323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endParaRPr lang="en-US" dirty="0"/>
          </a:p>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Tree>
    <p:extLst>
      <p:ext uri="{BB962C8B-B14F-4D97-AF65-F5344CB8AC3E}">
        <p14:creationId xmlns:p14="http://schemas.microsoft.com/office/powerpoint/2010/main" val="366250500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Tree>
    <p:extLst>
      <p:ext uri="{BB962C8B-B14F-4D97-AF65-F5344CB8AC3E}">
        <p14:creationId xmlns:p14="http://schemas.microsoft.com/office/powerpoint/2010/main" val="34794081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Tree>
    <p:extLst>
      <p:ext uri="{BB962C8B-B14F-4D97-AF65-F5344CB8AC3E}">
        <p14:creationId xmlns:p14="http://schemas.microsoft.com/office/powerpoint/2010/main" val="185175553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dirty="0" err="1"/>
              <a:t>ignoreHTTPSErrors</a:t>
            </a:r>
            <a:r>
              <a:rPr lang="en-US" dirty="0"/>
              <a:t> (</a:t>
            </a:r>
            <a:r>
              <a:rPr lang="en-US" dirty="0" err="1"/>
              <a:t>boolean</a:t>
            </a:r>
            <a:r>
              <a:rPr lang="en-US" dirty="0"/>
              <a:t>): Whether to ignore HTTPS errors during navigation.</a:t>
            </a:r>
          </a:p>
          <a:p>
            <a:r>
              <a:rPr lang="en-US" dirty="0"/>
              <a:t>viewport (</a:t>
            </a:r>
            <a:r>
              <a:rPr lang="en-US" dirty="0" err="1"/>
              <a:t>ViewportSize</a:t>
            </a:r>
            <a:r>
              <a:rPr lang="en-US" dirty="0"/>
              <a:t>): Specifies the initial browser viewport size.</a:t>
            </a:r>
          </a:p>
          <a:p>
            <a:r>
              <a:rPr lang="en-US" dirty="0" err="1"/>
              <a:t>defaultViewport</a:t>
            </a:r>
            <a:r>
              <a:rPr lang="en-US" dirty="0"/>
              <a:t> (</a:t>
            </a:r>
            <a:r>
              <a:rPr lang="en-US" dirty="0" err="1"/>
              <a:t>ViewportSize</a:t>
            </a:r>
            <a:r>
              <a:rPr lang="en-US" dirty="0"/>
              <a:t>): Specifies the default viewport size when the browser window is first opened.</a:t>
            </a:r>
          </a:p>
          <a:p>
            <a:r>
              <a:rPr lang="en-US" dirty="0" err="1"/>
              <a:t>userDataDir</a:t>
            </a:r>
            <a:r>
              <a:rPr lang="en-US" dirty="0"/>
              <a:t> (string): Path to a user data directory to use for the browser instance.</a:t>
            </a:r>
          </a:p>
          <a:p>
            <a:r>
              <a:rPr lang="en-US" dirty="0"/>
              <a:t>channel (string): Channel to use for the browser instance (e.g., "chrome", "</a:t>
            </a:r>
            <a:r>
              <a:rPr lang="en-US" dirty="0" err="1"/>
              <a:t>firefox</a:t>
            </a:r>
            <a:r>
              <a:rPr lang="en-US" dirty="0"/>
              <a:t>", "</a:t>
            </a:r>
            <a:r>
              <a:rPr lang="en-US" dirty="0" err="1"/>
              <a:t>webkit</a:t>
            </a:r>
            <a:r>
              <a:rPr lang="en-US" dirty="0"/>
              <a:t>").</a:t>
            </a:r>
            <a:endParaRPr lang="en-IN" dirty="0"/>
          </a:p>
        </p:txBody>
      </p:sp>
    </p:spTree>
    <p:extLst>
      <p:ext uri="{BB962C8B-B14F-4D97-AF65-F5344CB8AC3E}">
        <p14:creationId xmlns:p14="http://schemas.microsoft.com/office/powerpoint/2010/main" val="392407402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Tree>
    <p:extLst>
      <p:ext uri="{BB962C8B-B14F-4D97-AF65-F5344CB8AC3E}">
        <p14:creationId xmlns:p14="http://schemas.microsoft.com/office/powerpoint/2010/main" val="253255751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dirty="0"/>
              <a:t>geolocation: Grants or denies access to the Geolocation API.</a:t>
            </a:r>
          </a:p>
          <a:p>
            <a:r>
              <a:rPr lang="en-US" dirty="0"/>
              <a:t>notifications: Grants or denies the ability to display notifications.</a:t>
            </a:r>
          </a:p>
          <a:p>
            <a:r>
              <a:rPr lang="en-US" dirty="0"/>
              <a:t>midi: Grants or denies access to MIDI devices.</a:t>
            </a:r>
          </a:p>
          <a:p>
            <a:r>
              <a:rPr lang="en-US" dirty="0" err="1"/>
              <a:t>midiSysex</a:t>
            </a:r>
            <a:r>
              <a:rPr lang="en-US" dirty="0"/>
              <a:t>: Grants or denies access to MIDI devices for sending and receiving system exclusive messages.</a:t>
            </a:r>
          </a:p>
          <a:p>
            <a:r>
              <a:rPr lang="en-US" dirty="0"/>
              <a:t>push: Grants or denies the ability to display push notifications.</a:t>
            </a:r>
            <a:endParaRPr lang="en-IN" dirty="0"/>
          </a:p>
        </p:txBody>
      </p:sp>
    </p:spTree>
    <p:extLst>
      <p:ext uri="{BB962C8B-B14F-4D97-AF65-F5344CB8AC3E}">
        <p14:creationId xmlns:p14="http://schemas.microsoft.com/office/powerpoint/2010/main" val="225336572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dirty="0"/>
              <a:t>camera: Grants or denies access to the camera.</a:t>
            </a:r>
          </a:p>
          <a:p>
            <a:r>
              <a:rPr lang="en-US" dirty="0"/>
              <a:t>microphone: Grants or denies access to the microphone.</a:t>
            </a:r>
          </a:p>
          <a:p>
            <a:r>
              <a:rPr lang="en-US" dirty="0" err="1"/>
              <a:t>backgroundSync</a:t>
            </a:r>
            <a:r>
              <a:rPr lang="en-US" dirty="0"/>
              <a:t>: Grants or denies access to background sync functionality.</a:t>
            </a:r>
          </a:p>
          <a:p>
            <a:r>
              <a:rPr lang="en-US" dirty="0" err="1"/>
              <a:t>ambientLightSensor</a:t>
            </a:r>
            <a:r>
              <a:rPr lang="en-US" dirty="0"/>
              <a:t>: Grants or denies access to the ambient light sensor.</a:t>
            </a:r>
          </a:p>
          <a:p>
            <a:endParaRPr lang="en-IN" dirty="0"/>
          </a:p>
        </p:txBody>
      </p:sp>
    </p:spTree>
    <p:extLst>
      <p:ext uri="{BB962C8B-B14F-4D97-AF65-F5344CB8AC3E}">
        <p14:creationId xmlns:p14="http://schemas.microsoft.com/office/powerpoint/2010/main" val="112450299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dirty="0"/>
              <a:t>accelerometer: Grants or denies access to the accelerometer.</a:t>
            </a:r>
          </a:p>
          <a:p>
            <a:r>
              <a:rPr lang="en-US" dirty="0"/>
              <a:t>gyroscope: Grants or denies access to the gyroscope.</a:t>
            </a:r>
          </a:p>
          <a:p>
            <a:r>
              <a:rPr lang="en-US" dirty="0"/>
              <a:t>magnetometer: Grants or denies access to the magnetometer.</a:t>
            </a:r>
          </a:p>
          <a:p>
            <a:r>
              <a:rPr lang="en-US" dirty="0" err="1"/>
              <a:t>clipboardReadWrite</a:t>
            </a:r>
            <a:r>
              <a:rPr lang="en-US" dirty="0"/>
              <a:t>: Grants or denies access to read and write from the clipboard.</a:t>
            </a:r>
          </a:p>
          <a:p>
            <a:r>
              <a:rPr lang="en-US" dirty="0"/>
              <a:t>Here's an example of how you can configure permissions in your Playwright configuration:</a:t>
            </a:r>
            <a:endParaRPr lang="en-IN" dirty="0"/>
          </a:p>
        </p:txBody>
      </p:sp>
    </p:spTree>
    <p:extLst>
      <p:ext uri="{BB962C8B-B14F-4D97-AF65-F5344CB8AC3E}">
        <p14:creationId xmlns:p14="http://schemas.microsoft.com/office/powerpoint/2010/main" val="23728261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Tree>
    <p:extLst>
      <p:ext uri="{BB962C8B-B14F-4D97-AF65-F5344CB8AC3E}">
        <p14:creationId xmlns:p14="http://schemas.microsoft.com/office/powerpoint/2010/main" val="128927909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C857-97E4-4517-AAA0-54D05B4C8083}"/>
              </a:ext>
            </a:extLst>
          </p:cNvPr>
          <p:cNvSpPr>
            <a:spLocks noGrp="1"/>
          </p:cNvSpPr>
          <p:nvPr>
            <p:ph type="title"/>
          </p:nvPr>
        </p:nvSpPr>
        <p:spPr/>
        <p:txBody>
          <a:bodyPr/>
          <a:lstStyle/>
          <a:p>
            <a:r>
              <a:rPr lang="en-IN" dirty="0"/>
              <a:t>Page Options:</a:t>
            </a:r>
            <a:br>
              <a:rPr lang="en-IN" dirty="0"/>
            </a:br>
            <a:endParaRPr lang="en-IN" dirty="0"/>
          </a:p>
        </p:txBody>
      </p:sp>
      <p:sp>
        <p:nvSpPr>
          <p:cNvPr id="3" name="Content Placeholder 2">
            <a:extLst>
              <a:ext uri="{FF2B5EF4-FFF2-40B4-BE49-F238E27FC236}">
                <a16:creationId xmlns:a16="http://schemas.microsoft.com/office/drawing/2014/main" id="{F93F46EA-110C-4E29-A811-143761BEE8BA}"/>
              </a:ext>
            </a:extLst>
          </p:cNvPr>
          <p:cNvSpPr>
            <a:spLocks noGrp="1"/>
          </p:cNvSpPr>
          <p:nvPr>
            <p:ph idx="1"/>
          </p:nvPr>
        </p:nvSpPr>
        <p:spPr/>
        <p:txBody>
          <a:bodyPr/>
          <a:lstStyle/>
          <a:p>
            <a:pPr lvl="1"/>
            <a:r>
              <a:rPr lang="en-IN" dirty="0"/>
              <a:t>Wait until</a:t>
            </a:r>
          </a:p>
          <a:p>
            <a:pPr lvl="1"/>
            <a:r>
              <a:rPr lang="en-IN" dirty="0"/>
              <a:t>JavaScript execution timeout</a:t>
            </a:r>
          </a:p>
          <a:p>
            <a:pPr lvl="1"/>
            <a:r>
              <a:rPr lang="en-IN" dirty="0"/>
              <a:t>Offline mode</a:t>
            </a:r>
          </a:p>
          <a:p>
            <a:pPr lvl="1"/>
            <a:r>
              <a:rPr lang="en-IN" dirty="0"/>
              <a:t>Extra HTTP headers</a:t>
            </a:r>
          </a:p>
          <a:p>
            <a:endParaRPr lang="en-IN" dirty="0"/>
          </a:p>
        </p:txBody>
      </p:sp>
    </p:spTree>
    <p:extLst>
      <p:ext uri="{BB962C8B-B14F-4D97-AF65-F5344CB8AC3E}">
        <p14:creationId xmlns:p14="http://schemas.microsoft.com/office/powerpoint/2010/main" val="263319799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Additionally, Playwright allows you to emulate various devices like smartphones, tablets, or custom screen sizes for responsive testing.</a:t>
            </a:r>
            <a:endParaRPr lang="en-IN" dirty="0"/>
          </a:p>
        </p:txBody>
      </p:sp>
    </p:spTree>
    <p:extLst>
      <p:ext uri="{BB962C8B-B14F-4D97-AF65-F5344CB8AC3E}">
        <p14:creationId xmlns:p14="http://schemas.microsoft.com/office/powerpoint/2010/main" val="114001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lnSpcReduction="10000"/>
          </a:bodyPr>
          <a:lstStyle/>
          <a:p>
            <a:r>
              <a:rPr lang="en-US" dirty="0"/>
              <a:t>&lt;input type="text" </a:t>
            </a:r>
            <a:r>
              <a:rPr lang="en-US" dirty="0">
                <a:highlight>
                  <a:srgbClr val="FFFF00"/>
                </a:highlight>
              </a:rPr>
              <a:t>name="username" </a:t>
            </a:r>
            <a:r>
              <a:rPr lang="en-US" dirty="0"/>
              <a:t>placeholder="Enter your username"&gt;</a:t>
            </a:r>
          </a:p>
          <a:p>
            <a:endParaRPr lang="en-IN" dirty="0"/>
          </a:p>
          <a:p>
            <a:pPr lvl="1"/>
            <a:r>
              <a:rPr lang="en-IN" sz="2400" dirty="0"/>
              <a:t>Syntax: </a:t>
            </a:r>
            <a:r>
              <a:rPr lang="en-IN" sz="2400" dirty="0" err="1">
                <a:highlight>
                  <a:srgbClr val="FFFF00"/>
                </a:highlight>
              </a:rPr>
              <a:t>page.locator</a:t>
            </a:r>
            <a:r>
              <a:rPr lang="en-IN" sz="2400" dirty="0">
                <a:highlight>
                  <a:srgbClr val="FFFF00"/>
                </a:highlight>
              </a:rPr>
              <a:t>('[attribute="value"]')</a:t>
            </a:r>
          </a:p>
          <a:p>
            <a:pPr lvl="1"/>
            <a:r>
              <a:rPr lang="en-IN" sz="2400" dirty="0"/>
              <a:t>Example: </a:t>
            </a:r>
            <a:r>
              <a:rPr lang="en-IN" sz="2400" dirty="0" err="1">
                <a:highlight>
                  <a:srgbClr val="FFFF00"/>
                </a:highlight>
              </a:rPr>
              <a:t>page.locator</a:t>
            </a:r>
            <a:r>
              <a:rPr lang="en-IN" sz="2400" dirty="0">
                <a:highlight>
                  <a:srgbClr val="FFFF00"/>
                </a:highlight>
              </a:rPr>
              <a:t>('[name="username"]')</a:t>
            </a:r>
          </a:p>
          <a:p>
            <a:endParaRPr lang="en-IN" sz="2400" dirty="0"/>
          </a:p>
          <a:p>
            <a:r>
              <a:rPr lang="en-IN" sz="2400" dirty="0"/>
              <a:t>Locators are essential for automating interactions with elements during testing.</a:t>
            </a:r>
          </a:p>
        </p:txBody>
      </p:sp>
    </p:spTree>
    <p:extLst>
      <p:ext uri="{BB962C8B-B14F-4D97-AF65-F5344CB8AC3E}">
        <p14:creationId xmlns:p14="http://schemas.microsoft.com/office/powerpoint/2010/main" val="353201557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t>Question: What does emulating devices in Playwright entail?</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Tree>
    <p:extLst>
      <p:ext uri="{BB962C8B-B14F-4D97-AF65-F5344CB8AC3E}">
        <p14:creationId xmlns:p14="http://schemas.microsoft.com/office/powerpoint/2010/main" val="425573055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These options allow you to tailor the browser environment to match specific testing scenarios and requirements.</a:t>
            </a:r>
            <a:endParaRPr lang="en-IN" dirty="0"/>
          </a:p>
        </p:txBody>
      </p:sp>
    </p:spTree>
    <p:extLst>
      <p:ext uri="{BB962C8B-B14F-4D97-AF65-F5344CB8AC3E}">
        <p14:creationId xmlns:p14="http://schemas.microsoft.com/office/powerpoint/2010/main" val="367227190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Tree>
    <p:extLst>
      <p:ext uri="{BB962C8B-B14F-4D97-AF65-F5344CB8AC3E}">
        <p14:creationId xmlns:p14="http://schemas.microsoft.com/office/powerpoint/2010/main" val="292245423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Tree>
    <p:extLst>
      <p:ext uri="{BB962C8B-B14F-4D97-AF65-F5344CB8AC3E}">
        <p14:creationId xmlns:p14="http://schemas.microsoft.com/office/powerpoint/2010/main" val="922514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t>demo.playwright.dev</a:t>
            </a:r>
            <a:r>
              <a:rPr lang="en-IN" sz="2800" dirty="0"/>
              <a:t>/</a:t>
            </a:r>
            <a:r>
              <a:rPr lang="en-IN" sz="2800" dirty="0" err="1"/>
              <a:t>todomvc</a:t>
            </a:r>
            <a:endParaRPr lang="en-IN" sz="2800" dirty="0"/>
          </a:p>
        </p:txBody>
      </p:sp>
    </p:spTree>
    <p:extLst>
      <p:ext uri="{BB962C8B-B14F-4D97-AF65-F5344CB8AC3E}">
        <p14:creationId xmlns:p14="http://schemas.microsoft.com/office/powerpoint/2010/main" val="53963348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Tree>
    <p:extLst>
      <p:ext uri="{BB962C8B-B14F-4D97-AF65-F5344CB8AC3E}">
        <p14:creationId xmlns:p14="http://schemas.microsoft.com/office/powerpoint/2010/main" val="342010711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Tree>
    <p:extLst>
      <p:ext uri="{BB962C8B-B14F-4D97-AF65-F5344CB8AC3E}">
        <p14:creationId xmlns:p14="http://schemas.microsoft.com/office/powerpoint/2010/main" val="2874629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Tree>
    <p:extLst>
      <p:ext uri="{BB962C8B-B14F-4D97-AF65-F5344CB8AC3E}">
        <p14:creationId xmlns:p14="http://schemas.microsoft.com/office/powerpoint/2010/main" val="97519860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Tree>
    <p:extLst>
      <p:ext uri="{BB962C8B-B14F-4D97-AF65-F5344CB8AC3E}">
        <p14:creationId xmlns:p14="http://schemas.microsoft.com/office/powerpoint/2010/main" val="284046095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Tree>
    <p:extLst>
      <p:ext uri="{BB962C8B-B14F-4D97-AF65-F5344CB8AC3E}">
        <p14:creationId xmlns:p14="http://schemas.microsoft.com/office/powerpoint/2010/main" val="236479948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Tree>
    <p:extLst>
      <p:ext uri="{BB962C8B-B14F-4D97-AF65-F5344CB8AC3E}">
        <p14:creationId xmlns:p14="http://schemas.microsoft.com/office/powerpoint/2010/main" val="310087461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Tree>
    <p:extLst>
      <p:ext uri="{BB962C8B-B14F-4D97-AF65-F5344CB8AC3E}">
        <p14:creationId xmlns:p14="http://schemas.microsoft.com/office/powerpoint/2010/main" val="157284484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Tree>
    <p:extLst>
      <p:ext uri="{BB962C8B-B14F-4D97-AF65-F5344CB8AC3E}">
        <p14:creationId xmlns:p14="http://schemas.microsoft.com/office/powerpoint/2010/main" val="8276315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Tree>
    <p:extLst>
      <p:ext uri="{BB962C8B-B14F-4D97-AF65-F5344CB8AC3E}">
        <p14:creationId xmlns:p14="http://schemas.microsoft.com/office/powerpoint/2010/main" val="222896560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Tree>
    <p:extLst>
      <p:ext uri="{BB962C8B-B14F-4D97-AF65-F5344CB8AC3E}">
        <p14:creationId xmlns:p14="http://schemas.microsoft.com/office/powerpoint/2010/main" val="7135945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Tree>
    <p:extLst>
      <p:ext uri="{BB962C8B-B14F-4D97-AF65-F5344CB8AC3E}">
        <p14:creationId xmlns:p14="http://schemas.microsoft.com/office/powerpoint/2010/main" val="234797729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Tree>
    <p:extLst>
      <p:ext uri="{BB962C8B-B14F-4D97-AF65-F5344CB8AC3E}">
        <p14:creationId xmlns:p14="http://schemas.microsoft.com/office/powerpoint/2010/main" val="18984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lstStyle/>
          <a:p>
            <a:r>
              <a:rPr lang="en-US" dirty="0"/>
              <a:t>This Training will only cover automation using playwright</a:t>
            </a:r>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already know about JS, HTML and CSS </a:t>
            </a:r>
            <a:r>
              <a:rPr lang="en-US" dirty="0" err="1"/>
              <a:t>etc</a:t>
            </a:r>
            <a:endParaRPr lang="en-US" dirty="0"/>
          </a:p>
          <a:p>
            <a:r>
              <a:rPr lang="en-US" dirty="0"/>
              <a:t>Non technical people may not gain anything from this training</a:t>
            </a:r>
          </a:p>
          <a:p>
            <a:r>
              <a:rPr lang="en-US" dirty="0"/>
              <a:t>Each single PPT &amp; all training material is self created by trainer, not taken from any readymade </a:t>
            </a:r>
            <a:r>
              <a:rPr lang="en-US" dirty="0" err="1"/>
              <a:t>tempaltes</a:t>
            </a:r>
            <a:r>
              <a:rPr lang="en-US" dirty="0"/>
              <a:t> / website / anywhere</a:t>
            </a:r>
          </a:p>
          <a:p>
            <a:endParaRPr lang="en-US" dirty="0"/>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a:bodyPr>
          <a:lstStyle/>
          <a:p>
            <a:r>
              <a:rPr lang="en-IN" dirty="0"/>
              <a:t>&lt;input type="text" name="username" placeholder="Enter your username"&gt; </a:t>
            </a:r>
          </a:p>
          <a:p>
            <a:r>
              <a:rPr lang="en-IN" dirty="0"/>
              <a:t>&lt;input type="text" name="username" placeholder="Enter your username"&gt; </a:t>
            </a:r>
          </a:p>
          <a:p>
            <a:r>
              <a:rPr lang="en-IN" dirty="0"/>
              <a:t>&lt;input type="text" name="username" placeholder="Enter your username"&gt; </a:t>
            </a:r>
          </a:p>
          <a:p>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a:t>
            </a:r>
          </a:p>
        </p:txBody>
      </p:sp>
    </p:spTree>
    <p:extLst>
      <p:ext uri="{BB962C8B-B14F-4D97-AF65-F5344CB8AC3E}">
        <p14:creationId xmlns:p14="http://schemas.microsoft.com/office/powerpoint/2010/main" val="102812478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Tree>
    <p:extLst>
      <p:ext uri="{BB962C8B-B14F-4D97-AF65-F5344CB8AC3E}">
        <p14:creationId xmlns:p14="http://schemas.microsoft.com/office/powerpoint/2010/main" val="323609789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Tree>
    <p:extLst>
      <p:ext uri="{BB962C8B-B14F-4D97-AF65-F5344CB8AC3E}">
        <p14:creationId xmlns:p14="http://schemas.microsoft.com/office/powerpoint/2010/main" val="34097190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Tree>
    <p:extLst>
      <p:ext uri="{BB962C8B-B14F-4D97-AF65-F5344CB8AC3E}">
        <p14:creationId xmlns:p14="http://schemas.microsoft.com/office/powerpoint/2010/main" val="229382643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Tree>
    <p:extLst>
      <p:ext uri="{BB962C8B-B14F-4D97-AF65-F5344CB8AC3E}">
        <p14:creationId xmlns:p14="http://schemas.microsoft.com/office/powerpoint/2010/main" val="353266159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Tree>
    <p:extLst>
      <p:ext uri="{BB962C8B-B14F-4D97-AF65-F5344CB8AC3E}">
        <p14:creationId xmlns:p14="http://schemas.microsoft.com/office/powerpoint/2010/main" val="96474402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Tree>
    <p:extLst>
      <p:ext uri="{BB962C8B-B14F-4D97-AF65-F5344CB8AC3E}">
        <p14:creationId xmlns:p14="http://schemas.microsoft.com/office/powerpoint/2010/main" val="196729232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C1C0-362E-460B-A1CF-5393D5F39279}"/>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C52FC37D-B77E-4D62-9F13-830B50C502BA}"/>
              </a:ext>
            </a:extLst>
          </p:cNvPr>
          <p:cNvSpPr>
            <a:spLocks noGrp="1"/>
          </p:cNvSpPr>
          <p:nvPr>
            <p:ph idx="1"/>
          </p:nvPr>
        </p:nvSpPr>
        <p:spPr/>
        <p:txBody>
          <a:bodyPr>
            <a:normAutofit fontScale="85000" lnSpcReduction="20000"/>
          </a:bodyPr>
          <a:lstStyle/>
          <a:p>
            <a:r>
              <a:rPr lang="en-IN" dirty="0"/>
              <a:t>//for Debugging in </a:t>
            </a:r>
            <a:r>
              <a:rPr lang="en-IN" dirty="0" err="1"/>
              <a:t>powershell</a:t>
            </a:r>
            <a:endParaRPr lang="en-IN" dirty="0"/>
          </a:p>
          <a:p>
            <a:r>
              <a:rPr lang="en-IN" dirty="0"/>
              <a:t>    //Set the environment variable </a:t>
            </a:r>
          </a:p>
          <a:p>
            <a:r>
              <a:rPr lang="en-IN" dirty="0"/>
              <a:t>    $</a:t>
            </a:r>
            <a:r>
              <a:rPr lang="en-IN" dirty="0" err="1"/>
              <a:t>env:PWDEBUG</a:t>
            </a:r>
            <a:r>
              <a:rPr lang="en-IN" dirty="0"/>
              <a:t>=1</a:t>
            </a:r>
          </a:p>
          <a:p>
            <a:endParaRPr lang="en-IN" dirty="0"/>
          </a:p>
          <a:p>
            <a:r>
              <a:rPr lang="en-IN" dirty="0"/>
              <a:t>    //Execute any command</a:t>
            </a:r>
          </a:p>
          <a:p>
            <a:r>
              <a:rPr lang="en-IN" dirty="0"/>
              <a:t>    </a:t>
            </a:r>
            <a:r>
              <a:rPr lang="en-IN" dirty="0" err="1"/>
              <a:t>npx</a:t>
            </a:r>
            <a:r>
              <a:rPr lang="en-IN" dirty="0"/>
              <a:t> playwright test --grep --% "@addition" --headed --project=chromium</a:t>
            </a:r>
          </a:p>
          <a:p>
            <a:endParaRPr lang="en-IN" dirty="0"/>
          </a:p>
          <a:p>
            <a:r>
              <a:rPr lang="en-IN" dirty="0"/>
              <a:t>    //with Debug mode</a:t>
            </a:r>
          </a:p>
          <a:p>
            <a:r>
              <a:rPr lang="en-IN" dirty="0"/>
              <a:t>    </a:t>
            </a:r>
            <a:r>
              <a:rPr lang="en-IN" dirty="0" err="1"/>
              <a:t>npx</a:t>
            </a:r>
            <a:r>
              <a:rPr lang="en-IN" dirty="0"/>
              <a:t> playwright test --debug</a:t>
            </a:r>
          </a:p>
        </p:txBody>
      </p:sp>
    </p:spTree>
    <p:extLst>
      <p:ext uri="{BB962C8B-B14F-4D97-AF65-F5344CB8AC3E}">
        <p14:creationId xmlns:p14="http://schemas.microsoft.com/office/powerpoint/2010/main" val="206365435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Tree>
    <p:extLst>
      <p:ext uri="{BB962C8B-B14F-4D97-AF65-F5344CB8AC3E}">
        <p14:creationId xmlns:p14="http://schemas.microsoft.com/office/powerpoint/2010/main" val="320139514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8448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2"/>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0" lvl="0" indent="0" eaLnBrk="0" fontAlgn="base" hangingPunct="0">
              <a:lnSpc>
                <a:spcPct val="100000"/>
              </a:lnSpc>
              <a:spcBef>
                <a:spcPct val="0"/>
              </a:spcBef>
              <a:spcAft>
                <a:spcPct val="0"/>
              </a:spcAft>
              <a:buClrTx/>
              <a:buSzTx/>
              <a:buFontTx/>
              <a:buAutoNum type="arabicPeriod" startAt="3"/>
            </a:pP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FontTx/>
              <a:buAutoNum type="arabicPeriod" startAt="3"/>
            </a:pPr>
            <a:r>
              <a:rPr lang="en-US" altLang="en-US" sz="2000" dirty="0">
                <a:solidFill>
                  <a:srgbClr val="0D0D0D"/>
                </a:solidFill>
                <a:latin typeface="Söhne"/>
              </a:rPr>
              <a:t>Installs dependencies required for Playwright projects.</a:t>
            </a:r>
          </a:p>
          <a:p>
            <a:endParaRPr lang="en-IN" dirty="0"/>
          </a:p>
        </p:txBody>
      </p:sp>
    </p:spTree>
    <p:extLst>
      <p:ext uri="{BB962C8B-B14F-4D97-AF65-F5344CB8AC3E}">
        <p14:creationId xmlns:p14="http://schemas.microsoft.com/office/powerpoint/2010/main" val="1465192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4"/>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5"/>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IN" sz="2400" dirty="0"/>
              <a:t>	</a:t>
            </a:r>
            <a:r>
              <a:rPr lang="en-US" sz="2400" dirty="0"/>
              <a:t>Run your tests with UI Mode for a better developer experience with time travel debugging, watch mode and more.</a:t>
            </a:r>
          </a:p>
          <a:p>
            <a:endParaRPr lang="en-IN" dirty="0"/>
          </a:p>
        </p:txBody>
      </p:sp>
    </p:spTree>
    <p:extLst>
      <p:ext uri="{BB962C8B-B14F-4D97-AF65-F5344CB8AC3E}">
        <p14:creationId xmlns:p14="http://schemas.microsoft.com/office/powerpoint/2010/main" val="2887309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err="1"/>
              <a:t>playwright.config.ts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a:t>
            </a:r>
            <a:r>
              <a:rPr lang="en-IN" sz="2800" dirty="0" err="1"/>
              <a:t>example.spec.ts</a:t>
            </a:r>
            <a:br>
              <a:rPr lang="en-IN" sz="2800" dirty="0"/>
            </a:br>
            <a:r>
              <a:rPr lang="en-IN" sz="2800" dirty="0"/>
              <a:t>tests-examples/</a:t>
            </a:r>
            <a:br>
              <a:rPr lang="en-IN" sz="2800" dirty="0"/>
            </a:br>
            <a:r>
              <a:rPr lang="en-IN" sz="2800" dirty="0"/>
              <a:t>	demo-</a:t>
            </a:r>
            <a:r>
              <a:rPr lang="en-IN" sz="2800" dirty="0" err="1"/>
              <a:t>todo</a:t>
            </a:r>
            <a:r>
              <a:rPr lang="en-IN" sz="2800" dirty="0"/>
              <a:t>-</a:t>
            </a:r>
            <a:r>
              <a:rPr lang="en-IN" sz="2800" dirty="0" err="1"/>
              <a:t>app.spec.ts</a:t>
            </a:r>
            <a:endParaRPr lang="en-IN" sz="2800" dirty="0"/>
          </a:p>
        </p:txBody>
      </p:sp>
    </p:spTree>
    <p:extLst>
      <p:ext uri="{BB962C8B-B14F-4D97-AF65-F5344CB8AC3E}">
        <p14:creationId xmlns:p14="http://schemas.microsoft.com/office/powerpoint/2010/main" val="91003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Tree>
    <p:extLst>
      <p:ext uri="{BB962C8B-B14F-4D97-AF65-F5344CB8AC3E}">
        <p14:creationId xmlns:p14="http://schemas.microsoft.com/office/powerpoint/2010/main" val="2622549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endParaRPr lang="en-IN" sz="1800" dirty="0">
              <a:highlight>
                <a:srgbClr val="FFFF00"/>
              </a:highlight>
            </a:endParaRP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highlight>
                  <a:srgbClr val="FFFF00"/>
                </a:highlight>
              </a:rPr>
              <a:t>page.title</a:t>
            </a:r>
            <a:r>
              <a:rPr lang="en-IN" dirty="0">
                <a:highlight>
                  <a:srgbClr val="FFFF00"/>
                </a:highlight>
              </a:rPr>
              <a:t>()).</a:t>
            </a:r>
            <a:r>
              <a:rPr lang="en-IN" dirty="0" err="1">
                <a:highlight>
                  <a:srgbClr val="FFFF00"/>
                </a:highlight>
              </a:rPr>
              <a:t>toBe</a:t>
            </a:r>
            <a:r>
              <a:rPr lang="en-IN" dirty="0">
                <a:highlight>
                  <a:srgbClr val="FFFF00"/>
                </a:highlight>
              </a:rPr>
              <a:t>('Example Domain');</a:t>
            </a:r>
          </a:p>
          <a:p>
            <a:pPr marL="0" indent="0">
              <a:buNone/>
            </a:pPr>
            <a:r>
              <a:rPr lang="en-IN" sz="1800" dirty="0">
                <a:highlight>
                  <a:srgbClr val="FFFF00"/>
                </a:highlight>
              </a:rPr>
              <a:t>});</a:t>
            </a:r>
          </a:p>
          <a:p>
            <a:pPr marL="0" indent="0">
              <a:buNone/>
            </a:pPr>
            <a:endParaRPr lang="en-US" sz="1800" dirty="0"/>
          </a:p>
          <a:p>
            <a:pPr marL="0" indent="0">
              <a:buNone/>
            </a:pPr>
            <a:r>
              <a:rPr lang="en-US" sz="1800" dirty="0"/>
              <a:t>Play the above script</a:t>
            </a:r>
          </a:p>
          <a:p>
            <a:pPr marL="0" indent="0">
              <a:buNone/>
            </a:pPr>
            <a:r>
              <a:rPr lang="en-IN" sz="1800" dirty="0"/>
              <a:t>	</a:t>
            </a:r>
            <a:r>
              <a:rPr lang="en-IN" sz="1800" dirty="0" err="1"/>
              <a:t>npx</a:t>
            </a:r>
            <a:r>
              <a:rPr lang="en-IN" sz="1800" dirty="0"/>
              <a:t> playwright test</a:t>
            </a:r>
          </a:p>
        </p:txBody>
      </p:sp>
    </p:spTree>
    <p:extLst>
      <p:ext uri="{BB962C8B-B14F-4D97-AF65-F5344CB8AC3E}">
        <p14:creationId xmlns:p14="http://schemas.microsoft.com/office/powerpoint/2010/main" val="1712709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r>
              <a:rPr lang="en-US" sz="2800" b="1" dirty="0"/>
              <a:t>Review the Results</a:t>
            </a:r>
            <a:r>
              <a:rPr lang="en-US" sz="2800" dirty="0"/>
              <a:t>: After running the test, you'll see the test results in the terminal. Playwright will indicate whether the test passed or failed, along with any relevant information or error messages.</a:t>
            </a:r>
          </a:p>
          <a:p>
            <a:r>
              <a:rPr lang="en-US" sz="2800" b="1" dirty="0"/>
              <a:t>Explore Further</a:t>
            </a:r>
            <a:r>
              <a:rPr lang="en-US" sz="2800" dirty="0"/>
              <a:t>: Experiment with different Playwright APIs and functionalities to create more complex tests as needed for your application.</a:t>
            </a:r>
          </a:p>
        </p:txBody>
      </p:sp>
    </p:spTree>
    <p:extLst>
      <p:ext uri="{BB962C8B-B14F-4D97-AF65-F5344CB8AC3E}">
        <p14:creationId xmlns:p14="http://schemas.microsoft.com/office/powerpoint/2010/main" val="1135385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Tree>
    <p:extLst>
      <p:ext uri="{BB962C8B-B14F-4D97-AF65-F5344CB8AC3E}">
        <p14:creationId xmlns:p14="http://schemas.microsoft.com/office/powerpoint/2010/main" val="2947226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7665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18091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72893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96030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Tree>
    <p:extLst>
      <p:ext uri="{BB962C8B-B14F-4D97-AF65-F5344CB8AC3E}">
        <p14:creationId xmlns:p14="http://schemas.microsoft.com/office/powerpoint/2010/main" val="1150363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r>
              <a:rPr lang="en-US" dirty="0"/>
              <a:t>Running Tests</a:t>
            </a:r>
            <a:endParaRPr lang="en-IN" dirty="0"/>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a:p>
            <a:pPr marL="0" indent="0">
              <a:buNone/>
            </a:pPr>
            <a:r>
              <a:rPr lang="en-US" b="1" dirty="0"/>
              <a:t>Test Reporting</a:t>
            </a:r>
            <a:r>
              <a:rPr lang="en-US" dirty="0"/>
              <a:t>: Review the test results and any error messages or assertions.</a:t>
            </a:r>
            <a:endParaRPr lang="en-IN" dirty="0"/>
          </a:p>
        </p:txBody>
      </p:sp>
    </p:spTree>
    <p:extLst>
      <p:ext uri="{BB962C8B-B14F-4D97-AF65-F5344CB8AC3E}">
        <p14:creationId xmlns:p14="http://schemas.microsoft.com/office/powerpoint/2010/main" val="3722833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Tree>
    <p:extLst>
      <p:ext uri="{BB962C8B-B14F-4D97-AF65-F5344CB8AC3E}">
        <p14:creationId xmlns:p14="http://schemas.microsoft.com/office/powerpoint/2010/main" val="1969551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1164710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nvPr>
        </p:nvGraphicFramePr>
        <p:xfrm>
          <a:off x="1724014" y="2014344"/>
          <a:ext cx="9058296" cy="3453200"/>
        </p:xfrm>
        <a:graphic>
          <a:graphicData uri="http://schemas.openxmlformats.org/drawingml/2006/table">
            <a:tbl>
              <a:tblPr/>
              <a:tblGrid>
                <a:gridCol w="4529148">
                  <a:extLst>
                    <a:ext uri="{9D8B030D-6E8A-4147-A177-3AD203B41FA5}">
                      <a16:colId xmlns:a16="http://schemas.microsoft.com/office/drawing/2014/main" val="1669742411"/>
                    </a:ext>
                  </a:extLst>
                </a:gridCol>
                <a:gridCol w="4529148">
                  <a:extLst>
                    <a:ext uri="{9D8B030D-6E8A-4147-A177-3AD203B41FA5}">
                      <a16:colId xmlns:a16="http://schemas.microsoft.com/office/drawing/2014/main" val="674194252"/>
                    </a:ext>
                  </a:extLst>
                </a:gridCol>
              </a:tblGrid>
              <a:tr h="344964">
                <a:tc>
                  <a:txBody>
                    <a:bodyPr/>
                    <a:lstStyle/>
                    <a:p>
                      <a:pPr algn="l"/>
                      <a:r>
                        <a:rPr lang="en-IN" sz="1700">
                          <a:effectLst/>
                        </a:rPr>
                        <a:t>Action</a:t>
                      </a:r>
                    </a:p>
                  </a:txBody>
                  <a:tcPr marL="86241" marR="86241" marT="43120" marB="43120" anchor="ctr">
                    <a:lnL>
                      <a:noFill/>
                    </a:lnL>
                    <a:lnR>
                      <a:noFill/>
                    </a:lnR>
                    <a:lnT>
                      <a:noFill/>
                    </a:lnT>
                    <a:lnB>
                      <a:noFill/>
                    </a:lnB>
                  </a:tcPr>
                </a:tc>
                <a:tc>
                  <a:txBody>
                    <a:bodyPr/>
                    <a:lstStyle/>
                    <a:p>
                      <a:pPr algn="l"/>
                      <a:r>
                        <a:rPr lang="en-IN" sz="1700">
                          <a:effectLst/>
                        </a:rPr>
                        <a:t>Description</a:t>
                      </a:r>
                    </a:p>
                  </a:txBody>
                  <a:tcPr marL="86241" marR="86241" marT="43120" marB="43120" anchor="ctr">
                    <a:lnL>
                      <a:noFill/>
                    </a:lnL>
                    <a:lnR>
                      <a:noFill/>
                    </a:lnR>
                    <a:lnT>
                      <a:noFill/>
                    </a:lnT>
                    <a:lnB>
                      <a:noFill/>
                    </a:lnB>
                  </a:tcPr>
                </a:tc>
                <a:extLst>
                  <a:ext uri="{0D108BD9-81ED-4DB2-BD59-A6C34878D82A}">
                    <a16:rowId xmlns:a16="http://schemas.microsoft.com/office/drawing/2014/main" val="682246382"/>
                  </a:ext>
                </a:extLst>
              </a:tr>
              <a:tr h="344964">
                <a:tc>
                  <a:txBody>
                    <a:bodyPr/>
                    <a:lstStyle/>
                    <a:p>
                      <a:pPr algn="l"/>
                      <a:r>
                        <a:rPr lang="en-IN" sz="1700">
                          <a:effectLst/>
                          <a:hlinkClick r:id="rId2"/>
                        </a:rPr>
                        <a:t>locator.check()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810170848"/>
                  </a:ext>
                </a:extLst>
              </a:tr>
              <a:tr h="344964">
                <a:tc>
                  <a:txBody>
                    <a:bodyPr/>
                    <a:lstStyle/>
                    <a:p>
                      <a:pPr algn="l"/>
                      <a:r>
                        <a:rPr lang="en-IN" sz="1700">
                          <a:effectLst/>
                          <a:hlinkClick r:id="rId3"/>
                        </a:rPr>
                        <a:t>locator.click()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Click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1897181124"/>
                  </a:ext>
                </a:extLst>
              </a:tr>
              <a:tr h="344964">
                <a:tc>
                  <a:txBody>
                    <a:bodyPr/>
                    <a:lstStyle/>
                    <a:p>
                      <a:pPr algn="l"/>
                      <a:r>
                        <a:rPr lang="en-IN" sz="1700">
                          <a:effectLst/>
                          <a:hlinkClick r:id="rId4"/>
                        </a:rPr>
                        <a:t>locator.uncheck()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Uncheck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3389433976"/>
                  </a:ext>
                </a:extLst>
              </a:tr>
              <a:tr h="344964">
                <a:tc>
                  <a:txBody>
                    <a:bodyPr/>
                    <a:lstStyle/>
                    <a:p>
                      <a:pPr algn="l"/>
                      <a:r>
                        <a:rPr lang="en-IN" sz="1700">
                          <a:effectLst/>
                          <a:hlinkClick r:id="rId5"/>
                        </a:rPr>
                        <a:t>locator.hover()</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Hover mouse over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Fill the form field, input text</a:t>
                      </a:r>
                    </a:p>
                  </a:txBody>
                  <a:tcPr marL="86241" marR="86241" marT="43120" marB="43120" anchor="ctr">
                    <a:lnL>
                      <a:noFill/>
                    </a:lnL>
                    <a:lnR>
                      <a:noFill/>
                    </a:lnR>
                    <a:lnT>
                      <a:noFill/>
                    </a:lnT>
                    <a:lnB>
                      <a:noFill/>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Focus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Press single key</a:t>
                      </a:r>
                    </a:p>
                  </a:txBody>
                  <a:tcPr marL="86241" marR="86241" marT="43120" marB="43120" anchor="ctr">
                    <a:lnL>
                      <a:noFill/>
                    </a:lnL>
                    <a:lnR>
                      <a:noFill/>
                    </a:lnR>
                    <a:lnT>
                      <a:noFill/>
                    </a:lnT>
                    <a:lnB>
                      <a:noFill/>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Pick files to upload</a:t>
                      </a:r>
                    </a:p>
                  </a:txBody>
                  <a:tcPr marL="86241" marR="86241" marT="43120" marB="43120" anchor="ctr">
                    <a:lnL>
                      <a:noFill/>
                    </a:lnL>
                    <a:lnR>
                      <a:noFill/>
                    </a:lnR>
                    <a:lnT>
                      <a:noFill/>
                    </a:lnT>
                    <a:lnB>
                      <a:noFill/>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a:noFill/>
                    </a:lnL>
                    <a:lnR>
                      <a:noFill/>
                    </a:lnR>
                    <a:lnT>
                      <a:noFill/>
                    </a:lnT>
                    <a:lnB>
                      <a:noFill/>
                    </a:lnB>
                  </a:tcPr>
                </a:tc>
                <a:tc>
                  <a:txBody>
                    <a:bodyPr/>
                    <a:lstStyle/>
                    <a:p>
                      <a:pPr algn="l"/>
                      <a:r>
                        <a:rPr lang="en-US" sz="1700" dirty="0">
                          <a:effectLst/>
                        </a:rPr>
                        <a:t>Select option in the drop down</a:t>
                      </a:r>
                    </a:p>
                  </a:txBody>
                  <a:tcPr marL="86241" marR="86241" marT="43120" marB="43120" anchor="ctr">
                    <a:lnL>
                      <a:noFill/>
                    </a:lnL>
                    <a:lnR>
                      <a:noFill/>
                    </a:lnR>
                    <a:lnT>
                      <a:noFill/>
                    </a:lnT>
                    <a:lnB>
                      <a:noFill/>
                    </a:lnB>
                  </a:tcPr>
                </a:tc>
                <a:extLst>
                  <a:ext uri="{0D108BD9-81ED-4DB2-BD59-A6C34878D82A}">
                    <a16:rowId xmlns:a16="http://schemas.microsoft.com/office/drawing/2014/main" val="17345973"/>
                  </a:ext>
                </a:extLst>
              </a:tr>
            </a:tbl>
          </a:graphicData>
        </a:graphic>
      </p:graphicFrame>
    </p:spTree>
    <p:extLst>
      <p:ext uri="{BB962C8B-B14F-4D97-AF65-F5344CB8AC3E}">
        <p14:creationId xmlns:p14="http://schemas.microsoft.com/office/powerpoint/2010/main" val="638119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Tree>
    <p:extLst>
      <p:ext uri="{BB962C8B-B14F-4D97-AF65-F5344CB8AC3E}">
        <p14:creationId xmlns:p14="http://schemas.microsoft.com/office/powerpoint/2010/main" val="3467358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302601457"/>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a:noFill/>
                    </a:lnL>
                    <a:lnR>
                      <a:noFill/>
                    </a:lnR>
                    <a:lnT>
                      <a:noFill/>
                    </a:lnT>
                    <a:lnB>
                      <a:noFill/>
                    </a:lnB>
                  </a:tcPr>
                </a:tc>
                <a:tc>
                  <a:txBody>
                    <a:bodyPr/>
                    <a:lstStyle/>
                    <a:p>
                      <a:pPr algn="l"/>
                      <a:r>
                        <a:rPr lang="en-IN" sz="1500">
                          <a:effectLst/>
                        </a:rPr>
                        <a:t>Description</a:t>
                      </a:r>
                    </a:p>
                  </a:txBody>
                  <a:tcPr marL="78401" marR="78401" marT="39200" marB="39200" anchor="ctr">
                    <a:lnL>
                      <a:noFill/>
                    </a:lnL>
                    <a:lnR>
                      <a:noFill/>
                    </a:lnR>
                    <a:lnT>
                      <a:noFill/>
                    </a:lnT>
                    <a:lnB>
                      <a:noFill/>
                    </a:lnB>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Checkbox is checked</a:t>
                      </a:r>
                    </a:p>
                  </a:txBody>
                  <a:tcPr marL="78401" marR="78401" marT="39200" marB="39200" anchor="ctr">
                    <a:lnL>
                      <a:noFill/>
                    </a:lnL>
                    <a:lnR>
                      <a:noFill/>
                    </a:lnR>
                    <a:lnT>
                      <a:noFill/>
                    </a:lnT>
                    <a:lnB>
                      <a:noFill/>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Control is enabled</a:t>
                      </a:r>
                    </a:p>
                  </a:txBody>
                  <a:tcPr marL="78401" marR="78401" marT="39200" marB="39200" anchor="ctr">
                    <a:lnL>
                      <a:noFill/>
                    </a:lnL>
                    <a:lnR>
                      <a:noFill/>
                    </a:lnR>
                    <a:lnT>
                      <a:noFill/>
                    </a:lnT>
                    <a:lnB>
                      <a:noFill/>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is visible</a:t>
                      </a:r>
                    </a:p>
                  </a:txBody>
                  <a:tcPr marL="78401" marR="78401" marT="39200" marB="39200" anchor="ctr">
                    <a:lnL>
                      <a:noFill/>
                    </a:lnL>
                    <a:lnR>
                      <a:noFill/>
                    </a:lnR>
                    <a:lnT>
                      <a:noFill/>
                    </a:lnT>
                    <a:lnB>
                      <a:noFill/>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contains text</a:t>
                      </a:r>
                    </a:p>
                  </a:txBody>
                  <a:tcPr marL="78401" marR="78401" marT="39200" marB="39200" anchor="ctr">
                    <a:lnL>
                      <a:noFill/>
                    </a:lnL>
                    <a:lnR>
                      <a:noFill/>
                    </a:lnR>
                    <a:lnT>
                      <a:noFill/>
                    </a:lnT>
                    <a:lnB>
                      <a:noFill/>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has attribute</a:t>
                      </a:r>
                    </a:p>
                  </a:txBody>
                  <a:tcPr marL="78401" marR="78401" marT="39200" marB="39200" anchor="ctr">
                    <a:lnL>
                      <a:noFill/>
                    </a:lnL>
                    <a:lnR>
                      <a:noFill/>
                    </a:lnR>
                    <a:lnT>
                      <a:noFill/>
                    </a:lnT>
                    <a:lnB>
                      <a:noFill/>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a:noFill/>
                    </a:lnL>
                    <a:lnR>
                      <a:noFill/>
                    </a:lnR>
                    <a:lnT>
                      <a:noFill/>
                    </a:lnT>
                    <a:lnB>
                      <a:noFill/>
                    </a:lnB>
                  </a:tcPr>
                </a:tc>
                <a:tc>
                  <a:txBody>
                    <a:bodyPr/>
                    <a:lstStyle/>
                    <a:p>
                      <a:pPr algn="l"/>
                      <a:r>
                        <a:rPr lang="en-US" sz="1500">
                          <a:effectLst/>
                        </a:rPr>
                        <a:t>List of elements has given length</a:t>
                      </a:r>
                    </a:p>
                  </a:txBody>
                  <a:tcPr marL="78401" marR="78401" marT="39200" marB="39200" anchor="ctr">
                    <a:lnL>
                      <a:noFill/>
                    </a:lnL>
                    <a:lnR>
                      <a:noFill/>
                    </a:lnR>
                    <a:lnT>
                      <a:noFill/>
                    </a:lnT>
                    <a:lnB>
                      <a:noFill/>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matches text</a:t>
                      </a:r>
                    </a:p>
                  </a:txBody>
                  <a:tcPr marL="78401" marR="78401" marT="39200" marB="39200" anchor="ctr">
                    <a:lnL>
                      <a:noFill/>
                    </a:lnL>
                    <a:lnR>
                      <a:noFill/>
                    </a:lnR>
                    <a:lnT>
                      <a:noFill/>
                    </a:lnT>
                    <a:lnB>
                      <a:noFill/>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Input element has value</a:t>
                      </a:r>
                    </a:p>
                  </a:txBody>
                  <a:tcPr marL="78401" marR="78401" marT="39200" marB="39200" anchor="ctr">
                    <a:lnL>
                      <a:noFill/>
                    </a:lnL>
                    <a:lnR>
                      <a:noFill/>
                    </a:lnR>
                    <a:lnT>
                      <a:noFill/>
                    </a:lnT>
                    <a:lnB>
                      <a:noFill/>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Page has title</a:t>
                      </a:r>
                    </a:p>
                  </a:txBody>
                  <a:tcPr marL="78401" marR="78401" marT="39200" marB="39200" anchor="ctr">
                    <a:lnL>
                      <a:noFill/>
                    </a:lnL>
                    <a:lnR>
                      <a:noFill/>
                    </a:lnR>
                    <a:lnT>
                      <a:noFill/>
                    </a:lnT>
                    <a:lnB>
                      <a:noFill/>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Page has URL</a:t>
                      </a:r>
                    </a:p>
                  </a:txBody>
                  <a:tcPr marL="78401" marR="78401" marT="39200" marB="39200" anchor="ctr">
                    <a:lnL>
                      <a:noFill/>
                    </a:lnL>
                    <a:lnR>
                      <a:noFill/>
                    </a:lnR>
                    <a:lnT>
                      <a:noFill/>
                    </a:lnT>
                    <a:lnB>
                      <a:noFill/>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418752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About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p:txBody>
          <a:bodyPr/>
          <a:lstStyle/>
          <a:p>
            <a:r>
              <a:rPr lang="en-US" dirty="0" err="1"/>
              <a:t>Fullstack</a:t>
            </a:r>
            <a:r>
              <a:rPr lang="en-US" dirty="0"/>
              <a:t> Dev – </a:t>
            </a:r>
            <a:r>
              <a:rPr lang="en-US" dirty="0" err="1"/>
              <a:t>Javascript</a:t>
            </a:r>
            <a:r>
              <a:rPr lang="en-US" dirty="0"/>
              <a:t> / Typescript</a:t>
            </a:r>
          </a:p>
          <a:p>
            <a:r>
              <a:rPr lang="en-US" dirty="0"/>
              <a:t>Vast Experience in Development, Management, IT Firm Mgt as well</a:t>
            </a:r>
          </a:p>
          <a:p>
            <a:r>
              <a:rPr lang="en-US" dirty="0"/>
              <a:t>Have been into automation since Nov 2023</a:t>
            </a:r>
          </a:p>
          <a:p>
            <a:r>
              <a:rPr lang="en-US" dirty="0"/>
              <a:t>Udemy &amp; YouTube Instructor</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742798" y="1921933"/>
            <a:ext cx="2746469" cy="3309494"/>
          </a:xfrm>
          <a:prstGeom prst="rect">
            <a:avLst/>
          </a:prstGeom>
        </p:spPr>
      </p:pic>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lstStyle/>
          <a:p>
            <a:r>
              <a:rPr lang="en-US" dirty="0"/>
              <a:t>Playwright Test is based on the concept of </a:t>
            </a:r>
            <a:r>
              <a:rPr lang="en-US" dirty="0">
                <a:hlinkClick r:id="rId2"/>
              </a:rPr>
              <a:t>test fixtures</a:t>
            </a:r>
            <a:r>
              <a:rPr lang="en-US" dirty="0"/>
              <a:t> such as the </a:t>
            </a:r>
            <a:r>
              <a:rPr lang="en-US" dirty="0">
                <a:hlinkClick r:id="rId3"/>
              </a:rPr>
              <a:t>built in page fixture</a:t>
            </a:r>
            <a:r>
              <a:rPr lang="en-US" dirty="0"/>
              <a:t>, which is passed into your test. </a:t>
            </a:r>
          </a:p>
          <a:p>
            <a:r>
              <a:rPr lang="en-US" dirty="0"/>
              <a:t>Pages are </a:t>
            </a:r>
            <a:r>
              <a:rPr lang="en-US" dirty="0">
                <a:hlinkClick r:id="rId4"/>
              </a:rPr>
              <a:t>isolated between tests due to the Browser Context</a:t>
            </a:r>
            <a:r>
              <a:rPr lang="en-US" dirty="0"/>
              <a:t>, which is equivalent to a brand new browser profile, where every test gets a fresh environment, even when multiple tests run in a single Browser.</a:t>
            </a:r>
            <a:endParaRPr lang="en-IN" dirty="0"/>
          </a:p>
        </p:txBody>
      </p:sp>
    </p:spTree>
    <p:extLst>
      <p:ext uri="{BB962C8B-B14F-4D97-AF65-F5344CB8AC3E}">
        <p14:creationId xmlns:p14="http://schemas.microsoft.com/office/powerpoint/2010/main" val="2993114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2435474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Tree>
    <p:extLst>
      <p:ext uri="{BB962C8B-B14F-4D97-AF65-F5344CB8AC3E}">
        <p14:creationId xmlns:p14="http://schemas.microsoft.com/office/powerpoint/2010/main" val="3036251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br>
              <a:rPr lang="en-IN" dirty="0">
                <a:highlight>
                  <a:srgbClr val="FFFF00"/>
                </a:highlight>
              </a:rPr>
            </a:br>
            <a:r>
              <a:rPr lang="en-IN" dirty="0">
                <a:highlight>
                  <a:srgbClr val="FFFF00"/>
                </a:highlight>
              </a:rPr>
              <a:t>});</a:t>
            </a:r>
            <a:br>
              <a:rPr lang="en-IN" dirty="0">
                <a:highlight>
                  <a:srgbClr val="FFFF00"/>
                </a:highlight>
              </a:rPr>
            </a:br>
            <a:br>
              <a:rPr lang="en-IN" dirty="0">
                <a:highlight>
                  <a:srgbClr val="FFFF00"/>
                </a:highlight>
              </a:rPr>
            </a:br>
            <a:r>
              <a:rPr lang="en-IN" dirty="0">
                <a:highlight>
                  <a:srgbClr val="FFFF00"/>
                </a:highlight>
              </a:rPr>
              <a:t>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898619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fontScale="85000" lnSpcReduction="10000"/>
          </a:bodyPr>
          <a:lstStyle/>
          <a:p>
            <a:r>
              <a:rPr lang="en-US" dirty="0"/>
              <a:t>Hooks in Playwright are functions that allow you to perform setup and teardown actions before and after test cases or test suites. They provide a way to initialize the test environment, perform common setup tasks, and clean up resources after tests have been executed. Playwright supports several types of hooks:</a:t>
            </a:r>
          </a:p>
          <a:p>
            <a:endParaRPr lang="en-US" dirty="0"/>
          </a:p>
          <a:p>
            <a:r>
              <a:rPr lang="en-US" b="1" dirty="0" err="1"/>
              <a:t>beforeAll</a:t>
            </a:r>
            <a:r>
              <a:rPr lang="en-US" dirty="0"/>
              <a:t>: This hook runs once before all test cases in a test suite. It is typically used for global setup tasks that need to be performed once before any tests are executed.</a:t>
            </a:r>
          </a:p>
          <a:p>
            <a:endParaRPr lang="en-US" dirty="0"/>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Tree>
    <p:extLst>
      <p:ext uri="{BB962C8B-B14F-4D97-AF65-F5344CB8AC3E}">
        <p14:creationId xmlns:p14="http://schemas.microsoft.com/office/powerpoint/2010/main" val="2284747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Tree>
    <p:extLst>
      <p:ext uri="{BB962C8B-B14F-4D97-AF65-F5344CB8AC3E}">
        <p14:creationId xmlns:p14="http://schemas.microsoft.com/office/powerpoint/2010/main" val="16521476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t>Question</a:t>
            </a:r>
            <a:r>
              <a:rPr lang="en-US" dirty="0"/>
              <a:t>: What is the purpose of the </a:t>
            </a:r>
            <a:r>
              <a:rPr lang="en-US" b="1" u="sng" dirty="0" err="1"/>
              <a:t>page.goto</a:t>
            </a:r>
            <a:r>
              <a:rPr lang="en-US" dirty="0"/>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Tree>
    <p:extLst>
      <p:ext uri="{BB962C8B-B14F-4D97-AF65-F5344CB8AC3E}">
        <p14:creationId xmlns:p14="http://schemas.microsoft.com/office/powerpoint/2010/main" val="5174953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t>Question</a:t>
            </a:r>
            <a:r>
              <a:rPr lang="en-US" dirty="0"/>
              <a:t>: How do you make assertions about the behavior of your application in a Playwright test script?</a:t>
            </a:r>
          </a:p>
          <a:p>
            <a:pPr marL="0" indent="0">
              <a:buNone/>
            </a:pPr>
            <a:endParaRPr lang="en-US" dirty="0"/>
          </a:p>
          <a:p>
            <a:r>
              <a:rPr lang="en-US" b="1" u="sng" dirty="0"/>
              <a:t>Answer</a:t>
            </a:r>
            <a:r>
              <a:rPr lang="en-US" dirty="0"/>
              <a:t>: Assertions are made using the expect function, which compares actual values to expected values and throws an error if they do not match.</a:t>
            </a:r>
            <a:endParaRPr lang="en-IN" dirty="0"/>
          </a:p>
        </p:txBody>
      </p:sp>
    </p:spTree>
    <p:extLst>
      <p:ext uri="{BB962C8B-B14F-4D97-AF65-F5344CB8AC3E}">
        <p14:creationId xmlns:p14="http://schemas.microsoft.com/office/powerpoint/2010/main" val="700093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t>Question</a:t>
            </a:r>
            <a:r>
              <a:rPr lang="en-US" dirty="0"/>
              <a:t>: What is the purpose of the </a:t>
            </a:r>
            <a:r>
              <a:rPr lang="en-US" dirty="0" err="1"/>
              <a:t>beforeEach</a:t>
            </a:r>
            <a:r>
              <a:rPr lang="en-US" dirty="0"/>
              <a:t> and </a:t>
            </a:r>
            <a:r>
              <a:rPr lang="en-US" dirty="0" err="1"/>
              <a:t>afterEach</a:t>
            </a:r>
            <a:r>
              <a:rPr lang="en-US" dirty="0"/>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Tree>
    <p:extLst>
      <p:ext uri="{BB962C8B-B14F-4D97-AF65-F5344CB8AC3E}">
        <p14:creationId xmlns:p14="http://schemas.microsoft.com/office/powerpoint/2010/main" val="1142237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DE8A-FA5C-4E27-B783-F8126DB1DDC6}"/>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59CC0C1-534C-4A4C-A45E-CC19ED52BB61}"/>
              </a:ext>
            </a:extLst>
          </p:cNvPr>
          <p:cNvSpPr>
            <a:spLocks noGrp="1"/>
          </p:cNvSpPr>
          <p:nvPr>
            <p:ph idx="1"/>
          </p:nvPr>
        </p:nvSpPr>
        <p:spPr/>
        <p:txBody>
          <a:bodyPr/>
          <a:lstStyle/>
          <a:p>
            <a:r>
              <a:rPr lang="en-US" b="1" u="sng" dirty="0"/>
              <a:t>Question</a:t>
            </a:r>
            <a:r>
              <a:rPr lang="en-US" dirty="0"/>
              <a:t>: How can you configure the test environment, such as browser settings and viewport size, in a Playwright test script?</a:t>
            </a:r>
          </a:p>
          <a:p>
            <a:pPr marL="0" indent="0">
              <a:buNone/>
            </a:pPr>
            <a:endParaRPr lang="en-US" dirty="0"/>
          </a:p>
          <a:p>
            <a:r>
              <a:rPr lang="en-US" b="1" u="sng" dirty="0"/>
              <a:t>Answer</a:t>
            </a:r>
            <a:r>
              <a:rPr lang="en-US" dirty="0"/>
              <a:t>: You can configure the test environment using the use function, which accepts an object containing various configuration options such as device emulation, locale, geolocation, etc.</a:t>
            </a:r>
            <a:endParaRPr lang="en-IN" dirty="0"/>
          </a:p>
        </p:txBody>
      </p:sp>
    </p:spTree>
    <p:extLst>
      <p:ext uri="{BB962C8B-B14F-4D97-AF65-F5344CB8AC3E}">
        <p14:creationId xmlns:p14="http://schemas.microsoft.com/office/powerpoint/2010/main" val="341811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lstStyle/>
          <a:p>
            <a:r>
              <a:rPr lang="en-US" dirty="0"/>
              <a:t>After this sessions, attendees can </a:t>
            </a:r>
          </a:p>
          <a:p>
            <a:pPr lvl="1"/>
            <a:r>
              <a:rPr lang="en-US" dirty="0"/>
              <a:t>Write automation scripts using playwright and manipulate all html elements </a:t>
            </a:r>
          </a:p>
          <a:p>
            <a:pPr lvl="1"/>
            <a:r>
              <a:rPr lang="en-US" dirty="0"/>
              <a:t>Can check the reports after test execution</a:t>
            </a:r>
          </a:p>
          <a:p>
            <a:pPr lvl="1"/>
            <a:r>
              <a:rPr lang="en-US" dirty="0"/>
              <a:t>Can automate the flow </a:t>
            </a:r>
          </a:p>
          <a:p>
            <a:pPr lvl="1"/>
            <a:r>
              <a:rPr lang="en-US" dirty="0"/>
              <a:t>Can set the CI (Continuous integration) pipeline using </a:t>
            </a:r>
            <a:r>
              <a:rPr lang="en-US" dirty="0" err="1"/>
              <a:t>github</a:t>
            </a:r>
            <a:r>
              <a:rPr lang="en-US" dirty="0"/>
              <a:t> actions</a:t>
            </a:r>
          </a:p>
          <a:p>
            <a:r>
              <a:rPr lang="en-US" dirty="0"/>
              <a:t>There will be quizzes after every section, which attendees must respond </a:t>
            </a:r>
          </a:p>
          <a:p>
            <a:r>
              <a:rPr lang="en-US" dirty="0"/>
              <a:t>Session must be interactive, trainer and trainees must interact – It wont be a one way</a:t>
            </a:r>
          </a:p>
          <a:p>
            <a:pPr lvl="1"/>
            <a:endParaRPr lang="en-US" dirty="0"/>
          </a:p>
          <a:p>
            <a:endParaRPr lang="en-IN" dirty="0"/>
          </a:p>
        </p:txBody>
      </p:sp>
    </p:spTree>
    <p:extLst>
      <p:ext uri="{BB962C8B-B14F-4D97-AF65-F5344CB8AC3E}">
        <p14:creationId xmlns:p14="http://schemas.microsoft.com/office/powerpoint/2010/main" val="1151973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t>Question</a:t>
            </a:r>
            <a:r>
              <a:rPr lang="en-US" dirty="0"/>
              <a:t>: How do you execute a Playwright test script using the Playwright CLI?</a:t>
            </a:r>
          </a:p>
          <a:p>
            <a:pPr marL="0" indent="0">
              <a:buNone/>
            </a:pPr>
            <a:endParaRPr lang="en-US" dirty="0"/>
          </a:p>
          <a:p>
            <a:r>
              <a:rPr lang="en-US" b="1" u="sng" dirty="0"/>
              <a:t>Answer</a:t>
            </a:r>
            <a:r>
              <a:rPr lang="en-US" dirty="0"/>
              <a:t>: You can execute a Playwright test script using the </a:t>
            </a:r>
            <a:r>
              <a:rPr lang="en-US" dirty="0" err="1"/>
              <a:t>npx</a:t>
            </a:r>
            <a:r>
              <a:rPr lang="en-US" dirty="0"/>
              <a:t> playwright test command in the terminal.</a:t>
            </a:r>
            <a:endParaRPr lang="en-IN" dirty="0"/>
          </a:p>
        </p:txBody>
      </p:sp>
    </p:spTree>
    <p:extLst>
      <p:ext uri="{BB962C8B-B14F-4D97-AF65-F5344CB8AC3E}">
        <p14:creationId xmlns:p14="http://schemas.microsoft.com/office/powerpoint/2010/main" val="360821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0E1-8E44-43FC-A5E3-3C369AC92A19}"/>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A61449D-EEE4-4FEF-8A84-98472164DEE5}"/>
              </a:ext>
            </a:extLst>
          </p:cNvPr>
          <p:cNvSpPr>
            <a:spLocks noGrp="1"/>
          </p:cNvSpPr>
          <p:nvPr>
            <p:ph idx="1"/>
          </p:nvPr>
        </p:nvSpPr>
        <p:spPr/>
        <p:txBody>
          <a:bodyPr/>
          <a:lstStyle/>
          <a:p>
            <a:r>
              <a:rPr lang="en-US" b="1" u="sng" dirty="0"/>
              <a:t>Question</a:t>
            </a:r>
            <a:r>
              <a:rPr lang="en-US" dirty="0"/>
              <a:t>: How do you review the results of a Playwright test execution?</a:t>
            </a:r>
          </a:p>
          <a:p>
            <a:pPr marL="0" indent="0">
              <a:buNone/>
            </a:pPr>
            <a:endParaRPr lang="en-US" dirty="0"/>
          </a:p>
          <a:p>
            <a:r>
              <a:rPr lang="en-US" b="1" u="sng" dirty="0"/>
              <a:t>Answer</a:t>
            </a:r>
            <a:r>
              <a:rPr lang="en-US" dirty="0"/>
              <a:t>: After running the test script, you can review the test results and any error messages or failed assertions in the terminal output or generated test report.</a:t>
            </a:r>
            <a:endParaRPr lang="en-IN" dirty="0"/>
          </a:p>
        </p:txBody>
      </p:sp>
    </p:spTree>
    <p:extLst>
      <p:ext uri="{BB962C8B-B14F-4D97-AF65-F5344CB8AC3E}">
        <p14:creationId xmlns:p14="http://schemas.microsoft.com/office/powerpoint/2010/main" val="3999781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headless mode, viewport size, user agent,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Tree>
    <p:extLst>
      <p:ext uri="{BB962C8B-B14F-4D97-AF65-F5344CB8AC3E}">
        <p14:creationId xmlns:p14="http://schemas.microsoft.com/office/powerpoint/2010/main" val="75036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Tree>
    <p:extLst>
      <p:ext uri="{BB962C8B-B14F-4D97-AF65-F5344CB8AC3E}">
        <p14:creationId xmlns:p14="http://schemas.microsoft.com/office/powerpoint/2010/main" val="587826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Tree>
    <p:extLst>
      <p:ext uri="{BB962C8B-B14F-4D97-AF65-F5344CB8AC3E}">
        <p14:creationId xmlns:p14="http://schemas.microsoft.com/office/powerpoint/2010/main" val="9319694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Tree>
    <p:extLst>
      <p:ext uri="{BB962C8B-B14F-4D97-AF65-F5344CB8AC3E}">
        <p14:creationId xmlns:p14="http://schemas.microsoft.com/office/powerpoint/2010/main" val="13215958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Tree>
    <p:extLst>
      <p:ext uri="{BB962C8B-B14F-4D97-AF65-F5344CB8AC3E}">
        <p14:creationId xmlns:p14="http://schemas.microsoft.com/office/powerpoint/2010/main" val="19357011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r>
              <a:rPr lang="en-US" dirty="0"/>
              <a:t>Elements can be nested within each other, forming a hierarchical structure that reflects the HTML document's DOM tree.</a:t>
            </a:r>
          </a:p>
          <a:p>
            <a:endParaRPr lang="en-IN" dirty="0"/>
          </a:p>
        </p:txBody>
      </p:sp>
    </p:spTree>
    <p:extLst>
      <p:ext uri="{BB962C8B-B14F-4D97-AF65-F5344CB8AC3E}">
        <p14:creationId xmlns:p14="http://schemas.microsoft.com/office/powerpoint/2010/main" val="4087172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fontScale="92500" lnSpcReduction="10000"/>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([options]): </a:t>
            </a:r>
            <a:r>
              <a:rPr lang="en-US" dirty="0"/>
              <a:t>Navigates to the previous page in the browser history.</a:t>
            </a:r>
          </a:p>
          <a:p>
            <a:r>
              <a:rPr lang="en-US" dirty="0" err="1">
                <a:highlight>
                  <a:srgbClr val="FFFF00"/>
                </a:highlight>
              </a:rPr>
              <a:t>page.goForward</a:t>
            </a:r>
            <a:r>
              <a:rPr lang="en-US" dirty="0">
                <a:highlight>
                  <a:srgbClr val="FFFF00"/>
                </a:highlight>
              </a:rPr>
              <a:t>([options]): </a:t>
            </a:r>
            <a:r>
              <a:rPr lang="en-US" dirty="0"/>
              <a:t>Navigates to the next page in the browser history.</a:t>
            </a:r>
          </a:p>
          <a:p>
            <a:r>
              <a:rPr lang="en-US" dirty="0" err="1">
                <a:highlight>
                  <a:srgbClr val="FFFF00"/>
                </a:highlight>
              </a:rPr>
              <a:t>page.reload</a:t>
            </a:r>
            <a:r>
              <a:rPr lang="en-US" dirty="0">
                <a:highlight>
                  <a:srgbClr val="FFFF00"/>
                </a:highlight>
              </a:rPr>
              <a:t>([options]): </a:t>
            </a:r>
            <a:r>
              <a:rPr lang="en-US" dirty="0"/>
              <a:t>Reloads the current page.</a:t>
            </a:r>
          </a:p>
          <a:p>
            <a:r>
              <a:rPr lang="en-US" dirty="0" err="1">
                <a:highlight>
                  <a:srgbClr val="FFFF00"/>
                </a:highlight>
              </a:rPr>
              <a:t>page.waitForNavigation</a:t>
            </a:r>
            <a:r>
              <a:rPr lang="en-US" dirty="0">
                <a:highlight>
                  <a:srgbClr val="FFFF00"/>
                </a:highlight>
              </a:rPr>
              <a:t>([options]): </a:t>
            </a:r>
            <a:r>
              <a:rPr lang="en-US" dirty="0"/>
              <a:t>Waits for a navigation event to complete before continuing with the test.</a:t>
            </a:r>
            <a:endParaRPr lang="en-IN" dirty="0"/>
          </a:p>
        </p:txBody>
      </p:sp>
    </p:spTree>
    <p:extLst>
      <p:ext uri="{BB962C8B-B14F-4D97-AF65-F5344CB8AC3E}">
        <p14:creationId xmlns:p14="http://schemas.microsoft.com/office/powerpoint/2010/main" val="18563670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handler): </a:t>
            </a:r>
            <a:r>
              <a:rPr lang="en-US" dirty="0"/>
              <a:t>Fired when the page navigates to a new URL.</a:t>
            </a:r>
          </a:p>
          <a:p>
            <a:r>
              <a:rPr lang="en-US" dirty="0" err="1">
                <a:highlight>
                  <a:srgbClr val="FFFF00"/>
                </a:highlight>
              </a:rPr>
              <a:t>page.on</a:t>
            </a:r>
            <a:r>
              <a:rPr lang="en-US" dirty="0">
                <a:highlight>
                  <a:srgbClr val="FFFF00"/>
                </a:highlight>
              </a:rPr>
              <a:t>('load', handler):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handler):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handler): </a:t>
            </a:r>
            <a:r>
              <a:rPr lang="en-US" dirty="0"/>
              <a:t>Fired when a new frame is attached to the page.</a:t>
            </a:r>
            <a:endParaRPr lang="en-IN" dirty="0"/>
          </a:p>
        </p:txBody>
      </p:sp>
    </p:spTree>
    <p:extLst>
      <p:ext uri="{BB962C8B-B14F-4D97-AF65-F5344CB8AC3E}">
        <p14:creationId xmlns:p14="http://schemas.microsoft.com/office/powerpoint/2010/main" val="365237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3703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a:t>
            </a:r>
            <a:r>
              <a:rPr lang="en-US" dirty="0"/>
              <a:t>: Specifies the maximum time to wait for navigation to complete before throwing an error.</a:t>
            </a:r>
          </a:p>
          <a:p>
            <a:r>
              <a:rPr lang="en-US" dirty="0" err="1">
                <a:highlight>
                  <a:srgbClr val="FFFF00"/>
                </a:highlight>
              </a:rPr>
              <a:t>waitUntil</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Tree>
    <p:extLst>
      <p:ext uri="{BB962C8B-B14F-4D97-AF65-F5344CB8AC3E}">
        <p14:creationId xmlns:p14="http://schemas.microsoft.com/office/powerpoint/2010/main" val="26333120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fontScale="92500"/>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timeout, </a:t>
            </a:r>
            <a:r>
              <a:rPr lang="en-US" dirty="0" err="1"/>
              <a:t>waitUntil</a:t>
            </a:r>
            <a:r>
              <a:rPr lang="en-US" dirty="0"/>
              <a:t>, and </a:t>
            </a:r>
            <a:r>
              <a:rPr lang="en-US" dirty="0" err="1"/>
              <a:t>referer</a:t>
            </a:r>
            <a:r>
              <a:rPr lang="en-US" dirty="0"/>
              <a:t>.</a:t>
            </a:r>
          </a:p>
          <a:p>
            <a:r>
              <a:rPr lang="en-US" b="1" u="sng" dirty="0"/>
              <a:t>Waiting for Navigation:</a:t>
            </a:r>
          </a:p>
          <a:p>
            <a:endParaRPr lang="en-US" dirty="0"/>
          </a:p>
          <a:p>
            <a:r>
              <a:rPr lang="en-US" dirty="0"/>
              <a:t>After initiating a navigation, you can wait for the page to complete loading using the </a:t>
            </a:r>
            <a:r>
              <a:rPr lang="en-US" dirty="0" err="1">
                <a:highlight>
                  <a:srgbClr val="FFFF00"/>
                </a:highlight>
              </a:rPr>
              <a:t>page.waitForNavigation</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Tree>
    <p:extLst>
      <p:ext uri="{BB962C8B-B14F-4D97-AF65-F5344CB8AC3E}">
        <p14:creationId xmlns:p14="http://schemas.microsoft.com/office/powerpoint/2010/main" val="10635980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625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p>
          <a:p>
            <a:endParaRPr lang="en-US" dirty="0"/>
          </a:p>
          <a:p>
            <a:r>
              <a:rPr lang="en-US" dirty="0"/>
              <a:t>Playwright emits various navigation-related events that you can listen for and handle in your tests. For example, you can use the </a:t>
            </a:r>
            <a:r>
              <a:rPr lang="en-US" dirty="0" err="1"/>
              <a:t>page.on</a:t>
            </a:r>
            <a:r>
              <a:rPr lang="en-US" dirty="0"/>
              <a:t>('load', handler) event to detect when the page's load event is triggered, indicating that all resources have finished loading.</a:t>
            </a:r>
          </a:p>
          <a:p>
            <a:r>
              <a:rPr lang="en-US" b="1" dirty="0"/>
              <a:t>Reload and Navigation History:</a:t>
            </a:r>
          </a:p>
          <a:p>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Tree>
    <p:extLst>
      <p:ext uri="{BB962C8B-B14F-4D97-AF65-F5344CB8AC3E}">
        <p14:creationId xmlns:p14="http://schemas.microsoft.com/office/powerpoint/2010/main" val="40537588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r>
              <a:rPr lang="en-US" dirty="0"/>
              <a:t>Handling Navigation events </a:t>
            </a:r>
            <a:endParaRPr lang="en-IN" dirty="0"/>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a:bodyPr>
          <a:lstStyle/>
          <a:p>
            <a:br>
              <a:rPr lang="en-US" dirty="0"/>
            </a:br>
            <a:r>
              <a:rPr lang="en-US" dirty="0"/>
              <a:t>Handling navigation events in Playwright allows you to react to various actions related to page navigation, such as when a page starts loading, finishes loading, or encounters an error during navigation. Here's how you can handle navigation events in Playwright:</a:t>
            </a:r>
            <a:endParaRPr lang="en-IN" b="1" u="sng" dirty="0"/>
          </a:p>
        </p:txBody>
      </p:sp>
    </p:spTree>
    <p:extLst>
      <p:ext uri="{BB962C8B-B14F-4D97-AF65-F5344CB8AC3E}">
        <p14:creationId xmlns:p14="http://schemas.microsoft.com/office/powerpoint/2010/main" val="24252545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lnSpcReduction="10000"/>
          </a:bodyPr>
          <a:lstStyle/>
          <a:p>
            <a:endParaRPr lang="en-US" dirty="0"/>
          </a:p>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Tree>
    <p:extLst>
      <p:ext uri="{BB962C8B-B14F-4D97-AF65-F5344CB8AC3E}">
        <p14:creationId xmlns:p14="http://schemas.microsoft.com/office/powerpoint/2010/main" val="901615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US" dirty="0"/>
              <a:t>Listen code</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fontScale="47500" lnSpcReduction="20000"/>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p:txBody>
      </p:sp>
    </p:spTree>
    <p:extLst>
      <p:ext uri="{BB962C8B-B14F-4D97-AF65-F5344CB8AC3E}">
        <p14:creationId xmlns:p14="http://schemas.microsoft.com/office/powerpoint/2010/main" val="1505846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endParaRPr lang="en-US" dirty="0"/>
          </a:p>
          <a:p>
            <a:r>
              <a:rPr lang="en-US" dirty="0"/>
              <a:t>You can use the 'load' event to determine when the page has finished loading. </a:t>
            </a:r>
          </a:p>
          <a:p>
            <a:r>
              <a:rPr lang="en-US" dirty="0"/>
              <a:t>This event is triggered when the load event of the page is fired, indicating that all resources (including stylesheets, images, and scripts) have been loaded.</a:t>
            </a:r>
          </a:p>
        </p:txBody>
      </p:sp>
    </p:spTree>
    <p:extLst>
      <p:ext uri="{BB962C8B-B14F-4D97-AF65-F5344CB8AC3E}">
        <p14:creationId xmlns:p14="http://schemas.microsoft.com/office/powerpoint/2010/main" val="1669439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endParaRPr lang="en-US" dirty="0"/>
          </a:p>
          <a:p>
            <a:r>
              <a:rPr lang="en-US" dirty="0"/>
              <a:t>The </a:t>
            </a:r>
            <a:r>
              <a:rPr lang="en-US" b="1" dirty="0"/>
              <a:t>'</a:t>
            </a:r>
            <a:r>
              <a:rPr lang="en-US" b="1" dirty="0" err="1"/>
              <a:t>domcontentloaded</a:t>
            </a:r>
            <a:r>
              <a:rPr lang="en-US" dirty="0"/>
              <a:t>' event occurs when the initial HTML document has been completely loaded and parsed, without waiting for stylesheets, images, and subframes to finish loading.</a:t>
            </a:r>
          </a:p>
          <a:p>
            <a:endParaRPr lang="en-IN" dirty="0"/>
          </a:p>
        </p:txBody>
      </p:sp>
    </p:spTree>
    <p:extLst>
      <p:ext uri="{BB962C8B-B14F-4D97-AF65-F5344CB8AC3E}">
        <p14:creationId xmlns:p14="http://schemas.microsoft.com/office/powerpoint/2010/main" val="42500220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endParaRPr lang="en-US" dirty="0"/>
          </a:p>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Tree>
    <p:extLst>
      <p:ext uri="{BB962C8B-B14F-4D97-AF65-F5344CB8AC3E}">
        <p14:creationId xmlns:p14="http://schemas.microsoft.com/office/powerpoint/2010/main" val="2716006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endParaRPr lang="en-US" dirty="0"/>
          </a:p>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Tree>
    <p:extLst>
      <p:ext uri="{BB962C8B-B14F-4D97-AF65-F5344CB8AC3E}">
        <p14:creationId xmlns:p14="http://schemas.microsoft.com/office/powerpoint/2010/main" val="58445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Theoretical explanation of the concepts</a:t>
            </a:r>
          </a:p>
          <a:p>
            <a:r>
              <a:rPr lang="en-US" dirty="0" err="1"/>
              <a:t>Practicals</a:t>
            </a:r>
            <a:r>
              <a:rPr lang="en-US" dirty="0"/>
              <a:t> / hands on should be done by all</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Tree>
    <p:extLst>
      <p:ext uri="{BB962C8B-B14F-4D97-AF65-F5344CB8AC3E}">
        <p14:creationId xmlns:p14="http://schemas.microsoft.com/office/powerpoint/2010/main" val="36397121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r>
              <a:rPr lang="en-US" dirty="0"/>
              <a:t>Here's an overview of how you can interact with elements in Playwright:</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Tree>
    <p:extLst>
      <p:ext uri="{BB962C8B-B14F-4D97-AF65-F5344CB8AC3E}">
        <p14:creationId xmlns:p14="http://schemas.microsoft.com/office/powerpoint/2010/main" val="17670332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dirty="0"/>
          </a:p>
          <a:p>
            <a:r>
              <a:rPr lang="en-US" dirty="0"/>
              <a:t>Once 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Tree>
    <p:extLst>
      <p:ext uri="{BB962C8B-B14F-4D97-AF65-F5344CB8AC3E}">
        <p14:creationId xmlns:p14="http://schemas.microsoft.com/office/powerpoint/2010/main" val="1601492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or </a:t>
            </a:r>
            <a:r>
              <a:rPr lang="en-US" dirty="0" err="1">
                <a:highlight>
                  <a:srgbClr val="FFFF00"/>
                </a:highlight>
              </a:rPr>
              <a:t>waitForSelectorState</a:t>
            </a:r>
            <a:r>
              <a:rPr lang="en-US" dirty="0"/>
              <a:t>() to wait for an element to appear, be visible, or reach a specific state before interacting with it. This helps handle dynamic content loading and ensures element availability.</a:t>
            </a:r>
          </a:p>
        </p:txBody>
      </p:sp>
    </p:spTree>
    <p:extLst>
      <p:ext uri="{BB962C8B-B14F-4D97-AF65-F5344CB8AC3E}">
        <p14:creationId xmlns:p14="http://schemas.microsoft.com/office/powerpoint/2010/main" val="21498458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endParaRPr lang="en-US" dirty="0"/>
          </a:p>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a:t>
            </a:r>
            <a:r>
              <a:rPr lang="en-US" b="1" dirty="0" err="1">
                <a:highlight>
                  <a:srgbClr val="FFFF00"/>
                </a:highlight>
              </a:rPr>
              <a:t>boundingBox</a:t>
            </a:r>
            <a:r>
              <a:rPr lang="en-US" b="1" dirty="0">
                <a:highlight>
                  <a:srgbClr val="FFFF00"/>
                </a:highlight>
              </a:rPr>
              <a:t>(), etc.</a:t>
            </a:r>
          </a:p>
          <a:p>
            <a:endParaRPr lang="en-IN" dirty="0"/>
          </a:p>
        </p:txBody>
      </p:sp>
    </p:spTree>
    <p:extLst>
      <p:ext uri="{BB962C8B-B14F-4D97-AF65-F5344CB8AC3E}">
        <p14:creationId xmlns:p14="http://schemas.microsoft.com/office/powerpoint/2010/main" val="5172987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endParaRPr lang="en-US" dirty="0"/>
          </a:p>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pPr lvl="2"/>
            <a:r>
              <a:rPr lang="en-US" dirty="0"/>
              <a:t>By effectively interacting with elements in your tests, you can simulate user actions and validate the behavior of your web applications with Playwright.</a:t>
            </a:r>
            <a:endParaRPr lang="en-IN" dirty="0"/>
          </a:p>
          <a:p>
            <a:endParaRPr lang="en-IN" dirty="0"/>
          </a:p>
        </p:txBody>
      </p:sp>
    </p:spTree>
    <p:extLst>
      <p:ext uri="{BB962C8B-B14F-4D97-AF65-F5344CB8AC3E}">
        <p14:creationId xmlns:p14="http://schemas.microsoft.com/office/powerpoint/2010/main" val="18105446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Performing user actions like clicking, typing, hovering, and other interactions with elements are essential for simulating real user behavior in automated tests. </a:t>
            </a:r>
          </a:p>
          <a:p>
            <a:r>
              <a:rPr lang="en-US" dirty="0"/>
              <a:t>Here's how you can perform these actions using Playwright:</a:t>
            </a:r>
          </a:p>
          <a:p>
            <a:pPr lvl="1"/>
            <a:endParaRPr lang="en-US" dirty="0"/>
          </a:p>
          <a:p>
            <a:pPr lvl="1"/>
            <a:r>
              <a:rPr lang="en-US" dirty="0"/>
              <a:t>Use the click() method to simulate a mouse click on an element. You can locate the element using selectors like CSS selectors or XPath.</a:t>
            </a:r>
          </a:p>
          <a:p>
            <a:pPr lvl="1"/>
            <a:endParaRPr lang="en-US" dirty="0"/>
          </a:p>
          <a:p>
            <a:pPr lvl="1"/>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a:t>
            </a:r>
          </a:p>
          <a:p>
            <a:pPr lvl="1"/>
            <a:endParaRPr lang="en-US" dirty="0"/>
          </a:p>
          <a:p>
            <a:endParaRPr lang="en-IN" dirty="0"/>
          </a:p>
        </p:txBody>
      </p:sp>
    </p:spTree>
    <p:extLst>
      <p:ext uri="{BB962C8B-B14F-4D97-AF65-F5344CB8AC3E}">
        <p14:creationId xmlns:p14="http://schemas.microsoft.com/office/powerpoint/2010/main" val="129865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Tree>
    <p:extLst>
      <p:ext uri="{BB962C8B-B14F-4D97-AF65-F5344CB8AC3E}">
        <p14:creationId xmlns:p14="http://schemas.microsoft.com/office/powerpoint/2010/main" val="1592925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endParaRPr lang="en-US" dirty="0"/>
          </a:p>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Tree>
    <p:extLst>
      <p:ext uri="{BB962C8B-B14F-4D97-AF65-F5344CB8AC3E}">
        <p14:creationId xmlns:p14="http://schemas.microsoft.com/office/powerpoint/2010/main" val="38332220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endParaRPr lang="en-IN" dirty="0"/>
          </a:p>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Tree>
    <p:extLst>
      <p:ext uri="{BB962C8B-B14F-4D97-AF65-F5344CB8AC3E}">
        <p14:creationId xmlns:p14="http://schemas.microsoft.com/office/powerpoint/2010/main" val="24572654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Tree>
    <p:extLst>
      <p:ext uri="{BB962C8B-B14F-4D97-AF65-F5344CB8AC3E}">
        <p14:creationId xmlns:p14="http://schemas.microsoft.com/office/powerpoint/2010/main" val="18419652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endParaRPr lang="en-US" dirty="0"/>
          </a:p>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Tree>
    <p:extLst>
      <p:ext uri="{BB962C8B-B14F-4D97-AF65-F5344CB8AC3E}">
        <p14:creationId xmlns:p14="http://schemas.microsoft.com/office/powerpoint/2010/main" val="3631280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Tree>
    <p:extLst>
      <p:ext uri="{BB962C8B-B14F-4D97-AF65-F5344CB8AC3E}">
        <p14:creationId xmlns:p14="http://schemas.microsoft.com/office/powerpoint/2010/main" val="233642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1664</TotalTime>
  <Words>16329</Words>
  <Application>Microsoft Office PowerPoint</Application>
  <PresentationFormat>Widescreen</PresentationFormat>
  <Paragraphs>1422</Paragraphs>
  <Slides>308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308</vt:i4>
      </vt:variant>
    </vt:vector>
  </HeadingPairs>
  <TitlesOfParts>
    <vt:vector size="313" baseType="lpstr">
      <vt:lpstr>Arial</vt:lpstr>
      <vt:lpstr>Gill Sans MT</vt:lpstr>
      <vt:lpstr>Söhne</vt:lpstr>
      <vt:lpstr>Söhne Mono</vt:lpstr>
      <vt:lpstr>Gallery</vt:lpstr>
      <vt:lpstr>Playwright Automation</vt:lpstr>
      <vt:lpstr>disclaimer</vt:lpstr>
      <vt:lpstr>Disclaimer</vt:lpstr>
      <vt:lpstr>your trainer</vt:lpstr>
      <vt:lpstr>About your instructor</vt:lpstr>
      <vt:lpstr>Setting the expectations</vt:lpstr>
      <vt:lpstr>Contents</vt:lpstr>
      <vt:lpstr>Course Contents</vt:lpstr>
      <vt:lpstr>Course Contents</vt:lpstr>
      <vt:lpstr>Course Contents </vt:lpstr>
      <vt:lpstr>Course contents</vt:lpstr>
      <vt:lpstr>Course contents</vt:lpstr>
      <vt:lpstr>Course contents</vt:lpstr>
      <vt:lpstr>What is playwright</vt:lpstr>
      <vt:lpstr>Introduction - Playwright</vt:lpstr>
      <vt:lpstr>What is Playwright</vt:lpstr>
      <vt:lpstr>Comparision –  Playwright /Selenium / Cypress</vt:lpstr>
      <vt:lpstr>Features</vt:lpstr>
      <vt:lpstr>Playwright Features</vt:lpstr>
      <vt:lpstr>Installation </vt:lpstr>
      <vt:lpstr>Version Check and Upgrade</vt:lpstr>
      <vt:lpstr>System requirements​ </vt:lpstr>
      <vt:lpstr>PowerPoint Presentation</vt:lpstr>
      <vt:lpstr>locator</vt:lpstr>
      <vt:lpstr>What is Locator</vt:lpstr>
      <vt:lpstr>XPath Expression: </vt:lpstr>
      <vt:lpstr>Text Content: </vt:lpstr>
      <vt:lpstr>Attribute Value: </vt:lpstr>
      <vt:lpstr>Chaining – first, last, nth</vt:lpstr>
      <vt:lpstr>Chaining – first, last, nth</vt:lpstr>
      <vt:lpstr>Commands</vt:lpstr>
      <vt:lpstr>Commands </vt:lpstr>
      <vt:lpstr>Commands  </vt:lpstr>
      <vt:lpstr>Installed files &amp; Folders</vt:lpstr>
      <vt:lpstr>Hands On</vt:lpstr>
      <vt:lpstr>Sample First test script</vt:lpstr>
      <vt:lpstr>PowerPoint Presentation</vt:lpstr>
      <vt:lpstr>Test script structure </vt:lpstr>
      <vt:lpstr>Test Declaration</vt:lpstr>
      <vt:lpstr>Test Logic</vt:lpstr>
      <vt:lpstr>Assertions</vt:lpstr>
      <vt:lpstr>Setup and Teardown</vt:lpstr>
      <vt:lpstr>Environment Configuration</vt:lpstr>
      <vt:lpstr>Running Tests</vt:lpstr>
      <vt:lpstr>navigation</vt:lpstr>
      <vt:lpstr>Interactions </vt:lpstr>
      <vt:lpstr>Basic actions </vt:lpstr>
      <vt:lpstr>Assertions </vt:lpstr>
      <vt:lpstr>assertions</vt:lpstr>
      <vt:lpstr>Test Isolation </vt:lpstr>
      <vt:lpstr>One file, multiple browser instances</vt:lpstr>
      <vt:lpstr>Hooks </vt:lpstr>
      <vt:lpstr>Hooks</vt:lpstr>
      <vt:lpstr>Hooks</vt:lpstr>
      <vt:lpstr>Hooks</vt:lpstr>
      <vt:lpstr>Quiz </vt:lpstr>
      <vt:lpstr>Quiz </vt:lpstr>
      <vt:lpstr>Quiz</vt:lpstr>
      <vt:lpstr>Quiz</vt:lpstr>
      <vt:lpstr>Quiz</vt:lpstr>
      <vt:lpstr>Quiz</vt:lpstr>
      <vt:lpstr>Playwright API</vt:lpstr>
      <vt:lpstr>Playwright API</vt:lpstr>
      <vt:lpstr>Playwright API</vt:lpstr>
      <vt:lpstr>Browser Context</vt:lpstr>
      <vt:lpstr>Pages</vt:lpstr>
      <vt:lpstr>Elements</vt:lpstr>
      <vt:lpstr>Navigation Methods: </vt:lpstr>
      <vt:lpstr>Navigation Events</vt:lpstr>
      <vt:lpstr>Navigation Control: </vt:lpstr>
      <vt:lpstr>Navigating to URLs: </vt:lpstr>
      <vt:lpstr>PowerPoint Presentation</vt:lpstr>
      <vt:lpstr>Handling Navigation events </vt:lpstr>
      <vt:lpstr>Listening to Navigation Events:</vt:lpstr>
      <vt:lpstr>Listen code</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  Playwright API Overview:</vt:lpstr>
      <vt:lpstr>Quiz - Browser Contexts, Pages, and Elements:</vt:lpstr>
      <vt:lpstr>Quiz - Navigation:</vt:lpstr>
      <vt:lpstr>Quiz - Loading Pages:</vt:lpstr>
      <vt:lpstr>Quiz - Handling Navigation Events:</vt:lpstr>
      <vt:lpstr>Quiz - Interacting with Elements:</vt:lpstr>
      <vt:lpstr>Quiz - Clicking, Typing, and Other User Actions:</vt:lpstr>
      <vt:lpstr>Quiz - Selecting Elements (Selectors Overview):</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PowerPoint Presentation</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File uploads and downloads:</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Handling Authentication Dialogs:</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Intercepting network requests</vt:lpstr>
      <vt:lpstr>Using page.route() Method:</vt:lpstr>
      <vt:lpstr>Defining the Route Handler:</vt:lpstr>
      <vt:lpstr>Mocking responses</vt:lpstr>
      <vt:lpstr>Defining the Route Handler:</vt:lpstr>
      <vt:lpstr>PowerPoint Presentation</vt:lpstr>
      <vt:lpstr>Quiz Handling Pop-ups and Dialogs:</vt:lpstr>
      <vt:lpstr>Quiz - Working with Frames and Iframes:</vt:lpstr>
      <vt:lpstr>Quiz - Network Interception and Mocking:</vt:lpstr>
      <vt:lpstr>Quiz - Intercepting Network Requests:</vt:lpstr>
      <vt:lpstr>Mocking Responses:</vt:lpstr>
      <vt:lpstr>Managing States and Testing Strategies</vt:lpstr>
      <vt:lpstr>Handling Authentication</vt:lpstr>
      <vt:lpstr>State Management: </vt:lpstr>
      <vt:lpstr>Persisting State Across Tests: </vt:lpstr>
      <vt:lpstr>Clearing State Between Tests: </vt:lpstr>
      <vt:lpstr>Handling Login Sessions:</vt:lpstr>
      <vt:lpstr>Automating Login Process: </vt:lpstr>
      <vt:lpstr>Handling Authentication Tokens: </vt:lpstr>
      <vt:lpstr>Managing Session Cookies: </vt:lpstr>
      <vt:lpstr>Persisting Login State Across Tests: </vt:lpstr>
      <vt:lpstr>Clearing Login Sessions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Handling Login Sessions: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PowerPoint Presentation</vt:lpstr>
      <vt:lpstr>Purpose – Page object</vt:lpstr>
      <vt:lpstr>Components</vt:lpstr>
      <vt:lpstr>Implementation</vt:lpstr>
      <vt:lpstr>Dealing with flaky tests</vt:lpstr>
      <vt:lpstr>Identification: </vt:lpstr>
      <vt:lpstr>Root Cause Analysis: </vt:lpstr>
      <vt:lpstr>Mitigation Strategies: </vt:lpstr>
      <vt:lpstr>Continuous Improvement: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Continuous Improvement: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Continuous Improvement: </vt:lpstr>
      <vt:lpstr>Reporting and Continuous Integration</vt:lpstr>
      <vt:lpstr>Reporting in Playwright: </vt:lpstr>
      <vt:lpstr>Continuous Integration (CI) with Playwright: </vt:lpstr>
      <vt:lpstr>Key Benefits of Reporting and CI in Playwright: </vt:lpstr>
      <vt:lpstr>Best Practices for Reporting and CI: </vt:lpstr>
      <vt:lpstr>Continuous Improvement: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Sharing Reports and Collaboration: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Page Options: </vt:lpstr>
      <vt:lpstr>Quiz  - Custom Browser Contexts and Devices: </vt:lpstr>
      <vt:lpstr>Quiz - Emulating Devices: </vt:lpstr>
      <vt:lpstr>Quiz - Custom Browser Options: </vt:lpstr>
      <vt:lpstr>DEbugging</vt:lpstr>
      <vt:lpstr>Debugging in Powershell</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commands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639</cp:revision>
  <dcterms:created xsi:type="dcterms:W3CDTF">2024-03-09T11:33:23Z</dcterms:created>
  <dcterms:modified xsi:type="dcterms:W3CDTF">2024-03-12T00:54:49Z</dcterms:modified>
</cp:coreProperties>
</file>