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52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971A-AE3B-4FAC-9559-57B1DF4C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C353C-8324-48DC-987A-33A905420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CBF9-5BF7-44E8-B0BD-EF55EF5C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5135-BB91-4F6C-91E8-A6FC0983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3913-870C-4EA3-B138-0B78DF86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1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72CB-28CF-465D-90B2-DBEAF58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024CC-CC2D-4C24-8039-97CA6506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E903-043D-40C4-B2FC-6F7992FA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C1EF-66A6-4ABD-9CD9-AED8D2D1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E5A7-54FA-498B-8C24-2070E16A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3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E1182-B3CA-4012-9B62-F5F14EC23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73006-4241-4A12-B0B5-81F4B956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FAA0-C05E-4B82-86E1-8C0A53C6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B337-BCD8-4A38-8233-C9D90954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BAA5-29FB-48C6-B633-B90CEA35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DB59-98AC-4664-BA5C-2791DC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D988-B4A5-4841-BA82-18279613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67D8-0FD6-45FA-BC42-3F6D0739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640B-E2F7-42C5-8DB8-BE33FB3D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E041-4F59-4DFF-AE96-CDA53F3A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2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208F-8E24-40A6-8021-11D65F75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5464-75C3-4FCE-AFF1-F5923FF0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F77C0-F75A-4891-A256-3172BE9B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333A-8D8A-4C4B-B954-664BFC22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E864-A4BD-4641-A472-51657831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0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5FF-2888-429E-B167-406156B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59D4-0323-4544-8EFB-4C9B945D9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6C88-96F2-4967-8974-9E61A59A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33502-86C2-42AC-A9D5-BCE1634F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3E3F6-C6A4-4BFB-BEEC-89AA2687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20C98-09B2-4C96-BFB7-5FDB08A6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1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765-88AB-4751-969E-1607994B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E617-1585-42AE-B529-C942157A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C64D0-8D5C-4F6A-A423-58105AF9C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8DBB9-A361-4769-A7C2-C7F5506E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0A5F8-EF51-4DD1-A1FD-D52FA95CB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991A1-F247-48C8-9B3E-959449B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EB56B-D2A3-42BA-87FB-731D087B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82981-7E2C-4FCC-B948-7BE2B803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2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47EC-9964-481E-8947-656F34BA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F0FC0-8E41-46A2-93C0-9B4B354E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64130-9D05-436A-89B4-28D686D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5BBD0-365E-44B6-A54A-55511CBE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2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62520-2781-4CC2-915D-3C0176EC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BA8B3-BF06-42FB-A8A6-71A0D48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B0DA8-F0F8-4554-8A9C-1CDDF159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7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C5AF-E5CB-4D9B-9DA9-754931C8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E195-2547-4743-9E8E-86C6D261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0D053-1371-4553-88F0-06DE92173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07A8C-23FB-40D6-9659-8EB464A5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AB14-C137-4F9C-B290-7A41DE33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0A3F-060D-4CDD-8B93-15AC7794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12AC-A8F7-400E-B693-42B1F961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6933B-E8F2-46E6-81DF-DDD2BC92C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D7AA-8A00-4A85-A1D9-A6CAF8969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36381-4CA4-479A-9DD5-A22819F1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78CC7-FB76-4BAD-BEE1-AED6C40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481B2-C437-4E4D-A1AF-013ACD68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56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17CC3-83F5-44E0-9B9A-8F6647B8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75D8-6DEE-4DD9-B93C-31861574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E890-A255-4A98-B186-5AD82486D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35E8-4E70-45D3-B143-59D00712C8E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4ABCF-D4C9-4D43-AA87-2ABC40B3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EBA0-8260-4F27-84C2-0734675C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EAA9-6D0B-4CE4-9EA0-173065B6C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C358-F1BA-4CA6-ACD8-8FE9E1B1A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Playwright 100 Terminologies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C32EE-65C2-42D4-8106-26E58FA1C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508A-890B-4EC7-98E9-892953A7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7BD7-1A32-46B6-877D-CE7E9BBD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Mocking: </a:t>
            </a:r>
            <a:r>
              <a:rPr lang="en-US" dirty="0"/>
              <a:t>Simulating external dependencies or components to isolate and test specific parts of an application.</a:t>
            </a:r>
          </a:p>
          <a:p>
            <a:r>
              <a:rPr lang="en-US" b="1" dirty="0"/>
              <a:t>User Authentication Testing: </a:t>
            </a:r>
            <a:r>
              <a:rPr lang="en-US" dirty="0"/>
              <a:t>Testing the process of user login and authentication within a web application.</a:t>
            </a:r>
          </a:p>
          <a:p>
            <a:r>
              <a:rPr lang="en-US" b="1" dirty="0"/>
              <a:t>Performance Testing: </a:t>
            </a:r>
            <a:r>
              <a:rPr lang="en-US" dirty="0"/>
              <a:t>Evaluating the speed, responsiveness, and stability of a web application under different conditions.</a:t>
            </a:r>
          </a:p>
          <a:p>
            <a:r>
              <a:rPr lang="en-US" b="1" dirty="0"/>
              <a:t>Load Testing: </a:t>
            </a:r>
            <a:r>
              <a:rPr lang="en-US" dirty="0"/>
              <a:t>Assessing the performance of a web application by subjecting it to simulated user traffic and load.</a:t>
            </a:r>
          </a:p>
          <a:p>
            <a:r>
              <a:rPr lang="en-US" b="1" dirty="0"/>
              <a:t>Accessibility Testing: </a:t>
            </a:r>
            <a:r>
              <a:rPr lang="en-US" dirty="0"/>
              <a:t>Ensuring that web applications are usable by people with disabilities and conform to accessibility standards.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C30D-BB33-4AE8-886B-8E697FA0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7B52-F396-4F8D-AA60-E516529E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A1CD-6F0F-4DD4-B537-6186C7AF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6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091E-D7F8-4D0A-A5B7-4096C282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7D54-2E99-4FE1-865C-5D302DBB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Test Data Management: </a:t>
            </a:r>
            <a:r>
              <a:rPr lang="en-US" dirty="0"/>
              <a:t>Managing and generating data used in automated tests, such as input values and expected outcomes.</a:t>
            </a:r>
          </a:p>
          <a:p>
            <a:r>
              <a:rPr lang="en-US" b="1" dirty="0"/>
              <a:t>Code Coverage</a:t>
            </a:r>
            <a:r>
              <a:rPr lang="en-US" dirty="0"/>
              <a:t>: Measuring the percentage of code lines or branches covered by automated tests.</a:t>
            </a:r>
          </a:p>
          <a:p>
            <a:r>
              <a:rPr lang="en-US" b="1" dirty="0"/>
              <a:t>Test Report: </a:t>
            </a:r>
            <a:r>
              <a:rPr lang="en-US" dirty="0"/>
              <a:t>A document or summary generated after test execution, containing details of test results and failures.</a:t>
            </a:r>
          </a:p>
          <a:p>
            <a:r>
              <a:rPr lang="en-US" b="1" dirty="0"/>
              <a:t>Debugging: </a:t>
            </a:r>
            <a:r>
              <a:rPr lang="en-US" dirty="0"/>
              <a:t>The process of identifying, analyzing, and fixing defects or errors in software code.</a:t>
            </a:r>
          </a:p>
          <a:p>
            <a:r>
              <a:rPr lang="en-US" b="1" dirty="0"/>
              <a:t>Error Handling: </a:t>
            </a:r>
            <a:r>
              <a:rPr lang="en-US" dirty="0"/>
              <a:t>Strategies and techniques for detecting and recovering from errors encountered during test execution.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AD80-0EEE-4025-A56B-5B606303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111A-9A03-49C4-AE21-54DFC6F1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33ED-69B2-45C7-B973-E8C841D9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8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DF12-52C4-46B9-A506-49FDBA66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B95C-2E8A-4EAC-B2F3-EA887ECD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Continuous Monitoring: </a:t>
            </a:r>
            <a:r>
              <a:rPr lang="en-US" dirty="0"/>
              <a:t>Monitoring the performance and health of applications in real-time, often used in conjunction with automated testing.</a:t>
            </a:r>
          </a:p>
          <a:p>
            <a:r>
              <a:rPr lang="en-US" b="1" dirty="0"/>
              <a:t>Test Environment: </a:t>
            </a:r>
            <a:r>
              <a:rPr lang="en-US" dirty="0"/>
              <a:t>The hardware, software, and network configuration in which automated tests are executed.</a:t>
            </a:r>
          </a:p>
          <a:p>
            <a:r>
              <a:rPr lang="en-US" b="1" dirty="0"/>
              <a:t>Test Data Dependency: </a:t>
            </a:r>
            <a:r>
              <a:rPr lang="en-US" dirty="0"/>
              <a:t>The reliance of automated tests on specific data or conditions in the test environment.</a:t>
            </a:r>
          </a:p>
          <a:p>
            <a:r>
              <a:rPr lang="en-US" b="1" dirty="0"/>
              <a:t>Test Suite Management: </a:t>
            </a:r>
            <a:r>
              <a:rPr lang="en-US" dirty="0"/>
              <a:t>Organizing and maintaining collections of automated tests, including categorization and prioritization.</a:t>
            </a:r>
          </a:p>
          <a:p>
            <a:r>
              <a:rPr lang="en-US" b="1" dirty="0"/>
              <a:t>Test Data Driven Testing (DDT): </a:t>
            </a:r>
            <a:r>
              <a:rPr lang="en-US" dirty="0"/>
              <a:t>A testing approach where test scenarios are executed with multiple sets of input data.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A4B2-FFFE-45A2-A147-7086B0AF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D06A-A3C7-447F-8DC4-43D999BC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8437-9884-4CDA-A5FB-6404EF62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60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49D-4DDD-4AE7-B5E6-773C974B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4816-7931-46BC-858E-FBF5028A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TestNG</a:t>
            </a:r>
            <a:r>
              <a:rPr lang="en-US" dirty="0"/>
              <a:t>: A testing framework for Java that supports various testing types, including unit, functional, and integration testing.</a:t>
            </a:r>
          </a:p>
          <a:p>
            <a:r>
              <a:rPr lang="en-US" b="1" dirty="0"/>
              <a:t>Codeless Automation: </a:t>
            </a:r>
            <a:r>
              <a:rPr lang="en-US" dirty="0"/>
              <a:t>A method of test automation that allows tests to be created and executed without writing code.</a:t>
            </a:r>
          </a:p>
          <a:p>
            <a:r>
              <a:rPr lang="en-US" b="1" dirty="0"/>
              <a:t>Test Case Management: </a:t>
            </a:r>
            <a:r>
              <a:rPr lang="en-US" dirty="0"/>
              <a:t>Managing individual test cases, including creation, execution, and tracking of results.</a:t>
            </a:r>
          </a:p>
          <a:p>
            <a:r>
              <a:rPr lang="en-US" b="1" dirty="0"/>
              <a:t>Test Environment Provisioning: </a:t>
            </a:r>
            <a:r>
              <a:rPr lang="en-US" dirty="0"/>
              <a:t>Setting up and configuring test environments, including hardware, software, and network resources.</a:t>
            </a:r>
          </a:p>
          <a:p>
            <a:r>
              <a:rPr lang="en-US" b="1" dirty="0"/>
              <a:t>Docker</a:t>
            </a:r>
            <a:r>
              <a:rPr lang="en-US" dirty="0"/>
              <a:t>: A platform for developing, shipping, and running applications in containers, often used for creating consistent test environments.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2C4C-3F97-4E9B-95DC-08B9383F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A18F-9799-420F-A367-BC26593C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D267-270B-4BB7-A5B4-8E6DE2BC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8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4973-E238-43C2-B943-FDC4D96D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5EA0-391A-456A-A29E-DC403DE2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Kubernetes</a:t>
            </a:r>
            <a:r>
              <a:rPr lang="en-US" dirty="0"/>
              <a:t>: An open-source platform for automating deployment, scaling, and management of containerized applications.</a:t>
            </a:r>
          </a:p>
          <a:p>
            <a:r>
              <a:rPr lang="en-US" b="1" dirty="0"/>
              <a:t>Continuous Deployment (CD): </a:t>
            </a:r>
            <a:r>
              <a:rPr lang="en-US" dirty="0"/>
              <a:t>A software development practice where changes are automatically deployed to production environments after passing automated tests.</a:t>
            </a:r>
          </a:p>
          <a:p>
            <a:r>
              <a:rPr lang="en-US" b="1" dirty="0"/>
              <a:t>Test Fixture: </a:t>
            </a:r>
            <a:r>
              <a:rPr lang="en-US" dirty="0"/>
              <a:t>A set of preconditions or initial states that must be established before executing a test case.</a:t>
            </a:r>
          </a:p>
          <a:p>
            <a:r>
              <a:rPr lang="en-US" b="1" dirty="0"/>
              <a:t>Snapshot Testing: </a:t>
            </a:r>
            <a:r>
              <a:rPr lang="en-US" dirty="0"/>
              <a:t>A testing technique that captures the current state of an application and compares it to a reference state to detect changes.</a:t>
            </a:r>
          </a:p>
          <a:p>
            <a:r>
              <a:rPr lang="en-US" b="1" dirty="0"/>
              <a:t>Test Automation Framework: </a:t>
            </a:r>
            <a:r>
              <a:rPr lang="en-US" dirty="0"/>
              <a:t>A set of guidelines, standards, and tools used for creating and executing automated tests in a structured manner.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85B0-7C08-4CE0-9C11-7888464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016A0-AC24-4225-9029-8D071207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628B5-6E91-4329-BAE2-0BBAB98A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6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2DF0-7B3E-4D8B-BA44-C129F730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5AE2-99F7-4967-ABB1-B47A047B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Test Plan: </a:t>
            </a:r>
            <a:r>
              <a:rPr lang="en-US" dirty="0"/>
              <a:t>A document outlining the objectives, scope, approach, and resources for testing a software application.</a:t>
            </a:r>
          </a:p>
          <a:p>
            <a:r>
              <a:rPr lang="en-US" b="1" dirty="0"/>
              <a:t>Visual Testing: </a:t>
            </a:r>
            <a:r>
              <a:rPr lang="en-US" dirty="0"/>
              <a:t>A testing technique that verifies the appearance and layout of web pages to ensure consistency across different browsers and devices.</a:t>
            </a:r>
          </a:p>
          <a:p>
            <a:r>
              <a:rPr lang="en-US" b="1" dirty="0"/>
              <a:t>Dependency Injection: </a:t>
            </a:r>
            <a:r>
              <a:rPr lang="en-US" dirty="0"/>
              <a:t>A design pattern where dependencies are passed into a class or function from external sources, often used in testing to inject mock objects.</a:t>
            </a:r>
          </a:p>
          <a:p>
            <a:r>
              <a:rPr lang="en-US" b="1" dirty="0"/>
              <a:t>Test Driven Development (TDD): </a:t>
            </a:r>
            <a:r>
              <a:rPr lang="en-US" dirty="0"/>
              <a:t>A development approach where tests are written before implementing code, guiding the design and implementation process.</a:t>
            </a:r>
          </a:p>
          <a:p>
            <a:r>
              <a:rPr lang="en-US" b="1" dirty="0"/>
              <a:t>Behavior Driven Development (BDD): </a:t>
            </a:r>
            <a:r>
              <a:rPr lang="en-US" dirty="0"/>
              <a:t>A development approach where tests are expressed in natural language that describes the behavior of the application, often used in conjunction with automation tools like Playwright.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2F49-4F2C-4F52-9300-3D1631E8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1370-C3CC-4C1D-A03A-F065BE02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D2C75-D7CF-4A2D-9F11-6551256D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4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7CAB-1497-4333-902D-62F6288B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3FE0-826C-49F3-9CD6-2BC155DE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Test Prioritization: </a:t>
            </a:r>
            <a:r>
              <a:rPr lang="en-US" dirty="0"/>
              <a:t>Ranking and ordering automated tests based on factors such as criticality, risk, and frequency of failure.</a:t>
            </a:r>
          </a:p>
          <a:p>
            <a:r>
              <a:rPr lang="en-US" b="1" dirty="0"/>
              <a:t>Test Execution: </a:t>
            </a:r>
            <a:r>
              <a:rPr lang="en-US" dirty="0"/>
              <a:t>The process of running automated tests against a software application to verify its behavior and functionality.</a:t>
            </a:r>
          </a:p>
          <a:p>
            <a:r>
              <a:rPr lang="en-US" b="1" dirty="0"/>
              <a:t>Test Harness: </a:t>
            </a:r>
            <a:r>
              <a:rPr lang="en-US" dirty="0"/>
              <a:t>A set of tools, libraries, and utilities used to automate the execution of tests and collect test results.</a:t>
            </a:r>
          </a:p>
          <a:p>
            <a:r>
              <a:rPr lang="en-US" b="1" dirty="0"/>
              <a:t>Test Maintenance: </a:t>
            </a:r>
            <a:r>
              <a:rPr lang="en-US" dirty="0"/>
              <a:t>Updating and adapting automated tests to keep pace with changes in the software application or its environment.</a:t>
            </a:r>
          </a:p>
          <a:p>
            <a:r>
              <a:rPr lang="en-US" b="1" dirty="0"/>
              <a:t>Test Data Generation: </a:t>
            </a:r>
            <a:r>
              <a:rPr lang="en-US" dirty="0"/>
              <a:t>Automatically creating data sets for testing purposes, including input values and expected outcomes.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DA2FE-66A1-4607-A8D2-33FC1446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891E-DFAC-438F-9672-2A963DBA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5174-1C04-4456-A5AF-3EC055F5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4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7881-C6CE-4564-9F6C-68C61A93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3169-6784-4385-A9C6-76C2B469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Test Orchestration: </a:t>
            </a:r>
            <a:r>
              <a:rPr lang="en-US" dirty="0"/>
              <a:t>Coordinating and managing the execution of automated tests across multiple environments and configurations.</a:t>
            </a:r>
          </a:p>
          <a:p>
            <a:r>
              <a:rPr lang="en-US" b="1" dirty="0"/>
              <a:t>Test Automation Engineer: </a:t>
            </a:r>
            <a:r>
              <a:rPr lang="en-US" dirty="0"/>
              <a:t>A professional responsible for designing, implementing, and maintaining automated tests and testing frameworks.</a:t>
            </a:r>
          </a:p>
          <a:p>
            <a:r>
              <a:rPr lang="en-US" b="1" dirty="0"/>
              <a:t>Test Repository</a:t>
            </a:r>
            <a:r>
              <a:rPr lang="en-US" dirty="0"/>
              <a:t>: A centralized storage location for storing and managing automated tests, including version control and access control.</a:t>
            </a:r>
          </a:p>
          <a:p>
            <a:r>
              <a:rPr lang="en-US" b="1" dirty="0"/>
              <a:t>Test Strategy: </a:t>
            </a:r>
            <a:r>
              <a:rPr lang="en-US" dirty="0"/>
              <a:t>A high-level plan outlining the approach, objectives, scope, and resources for testing a software application.</a:t>
            </a:r>
          </a:p>
          <a:p>
            <a:r>
              <a:rPr lang="en-US" b="1" dirty="0"/>
              <a:t>Test Coverage Analysis: </a:t>
            </a:r>
            <a:r>
              <a:rPr lang="en-US" dirty="0"/>
              <a:t>Evaluating the extent to which automated tests exercise different parts of the software application, such as code lines, branches, and paths.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0D4C-BCB5-4F86-BD83-BEF05B19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73AD-32B0-4238-990E-50521EA1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6207-75AA-4255-AB73-845354AC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4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0D0E-1AEB-40B4-9F4C-807C1A40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F7F0-08FB-4A13-BC3F-86D1F703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Test Suite Execution</a:t>
            </a:r>
            <a:r>
              <a:rPr lang="en-US" dirty="0"/>
              <a:t>: Running a collection of automated tests together as a group to verify the behavior and functionality of a software application.</a:t>
            </a:r>
          </a:p>
          <a:p>
            <a:r>
              <a:rPr lang="en-US" b="1" dirty="0"/>
              <a:t>Test Result Analysis: </a:t>
            </a:r>
            <a:r>
              <a:rPr lang="en-US" dirty="0"/>
              <a:t>Analyzing the output and outcomes of automated tests to identify defects, trends, and areas for improvement.</a:t>
            </a:r>
          </a:p>
          <a:p>
            <a:r>
              <a:rPr lang="en-US" b="1" dirty="0"/>
              <a:t>Test Refactoring: </a:t>
            </a:r>
            <a:r>
              <a:rPr lang="en-US" dirty="0"/>
              <a:t>Restructuring and optimizing automated tests to improve readability, maintainability, and efficiency.</a:t>
            </a:r>
          </a:p>
          <a:p>
            <a:r>
              <a:rPr lang="en-US" b="1" dirty="0"/>
              <a:t>Test Deployment Pipeline: </a:t>
            </a:r>
            <a:r>
              <a:rPr lang="en-US" dirty="0"/>
              <a:t>A series of automated steps that code changes go through, from development to deployment, including building, testing, and deployment stages.</a:t>
            </a:r>
          </a:p>
          <a:p>
            <a:r>
              <a:rPr lang="en-US" b="1" dirty="0"/>
              <a:t>Test Design Pattern: </a:t>
            </a:r>
            <a:r>
              <a:rPr lang="en-US" dirty="0"/>
              <a:t>A reusable solution or template for organizing and structuring automated tests to address common testing challenges and scenarios.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52A7-939E-4198-8A13-1911EC2A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1289-2977-4A33-AD64-E9C83582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BE6D-4B61-4118-94EE-6D98B8DF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2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BFD1-F12B-449D-8D41-E4DE42CD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5A80-2937-4D9C-BFE7-A6AC1F75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Test Case Prioritization: </a:t>
            </a:r>
            <a:r>
              <a:rPr lang="en-US" dirty="0"/>
              <a:t>Ranking and ordering individual test cases within a test suite based on factors such as criticality, risk, and likelihood of failure.</a:t>
            </a:r>
          </a:p>
          <a:p>
            <a:r>
              <a:rPr lang="en-US" b="1" dirty="0"/>
              <a:t>Test Environment Configuration: </a:t>
            </a:r>
            <a:r>
              <a:rPr lang="en-US" dirty="0"/>
              <a:t>Setting up and configuring test environments, including hardware, software, and network settings, to ensure consistency and reproducibility of test results.</a:t>
            </a:r>
          </a:p>
          <a:p>
            <a:r>
              <a:rPr lang="en-US" b="1" dirty="0"/>
              <a:t>Test Discovery: </a:t>
            </a:r>
            <a:r>
              <a:rPr lang="en-US" dirty="0"/>
              <a:t>Identifying and locating automated tests within a codebase or test repository, including categorization and classification based on attributes such as functionality, complexity, and ownership.</a:t>
            </a:r>
          </a:p>
          <a:p>
            <a:r>
              <a:rPr lang="en-US" b="1" dirty="0"/>
              <a:t>Test Harness Development: </a:t>
            </a:r>
            <a:r>
              <a:rPr lang="en-US" dirty="0"/>
              <a:t>Designing, implementing, and maintaining a set of tools, libraries, and utilities used to automate the execution of tests and collect test results.</a:t>
            </a:r>
          </a:p>
          <a:p>
            <a:r>
              <a:rPr lang="en-US" b="1" dirty="0"/>
              <a:t>Test Dependency Management: </a:t>
            </a:r>
            <a:r>
              <a:rPr lang="en-US" dirty="0"/>
              <a:t>Managing dependencies and interdependencies between automated tests, including establishing and maintaining test execution order, data dependencies, and environment dependencies.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CF54-30BF-48EF-AEAE-1B41D13D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55BD-05B4-4A5B-B12D-6B7FB280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FBA5E-10A1-4FFF-865E-1F7F42B5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7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6CD1-13F7-48E7-B15F-1CD106237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br>
              <a:rPr lang="en-US" dirty="0"/>
            </a:b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DB6A355-757E-431F-8D02-F287449DF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4C35-46BC-425B-B5AD-4BA2A6D6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6EA9-5A3C-44D0-A7D3-600D4EA2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6DAA-3681-40A8-ABAA-1C997591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3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A8D9-2D6F-4EBD-A17D-077B339E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0CE0-D19B-4C4D-B457-98729E15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Test Result Visualization: </a:t>
            </a:r>
            <a:r>
              <a:rPr lang="en-US" dirty="0"/>
              <a:t>Visualizing and presenting the output and outcomes of automated tests in a clear and comprehensible manner, including dashboards, reports, and charts.</a:t>
            </a:r>
          </a:p>
          <a:p>
            <a:r>
              <a:rPr lang="en-US" b="1" dirty="0"/>
              <a:t>Test Coverage Reporting: </a:t>
            </a:r>
            <a:r>
              <a:rPr lang="en-US" dirty="0"/>
              <a:t>Reporting on the extent to which automated tests exercise different parts of the software application, such as code lines, branches, and paths, including metrics, trends, and analysis.</a:t>
            </a:r>
          </a:p>
          <a:p>
            <a:r>
              <a:rPr lang="en-US" b="1" dirty="0"/>
              <a:t>Test Execution Monitoring: </a:t>
            </a:r>
            <a:r>
              <a:rPr lang="en-US" dirty="0"/>
              <a:t>Monitoring the progress and status of automated test execution in real-time, including tracking test progress, detecting failures, and managing test queues and priorities.</a:t>
            </a:r>
          </a:p>
          <a:p>
            <a:r>
              <a:rPr lang="en-US" b="1" dirty="0"/>
              <a:t>Test Failure Analysis: </a:t>
            </a:r>
            <a:r>
              <a:rPr lang="en-US" dirty="0"/>
              <a:t>Analyzing and diagnosing failures and defects identified during automated test execution, including root cause analysis, impact assessment, and defect triage.</a:t>
            </a:r>
          </a:p>
          <a:p>
            <a:r>
              <a:rPr lang="en-US" b="1" dirty="0"/>
              <a:t>Test Maintenance Automation: </a:t>
            </a:r>
            <a:r>
              <a:rPr lang="en-US" dirty="0"/>
              <a:t>Automating tasks and activities related to maintaining and updating automated tests, including refactoring, regression testing, and test environment provisioning.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CDDD-3843-4CC0-A4C4-C6016B96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BD2E-A315-4DD2-854A-0557D35D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4F4A-B2EE-4450-A468-0E062E53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0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C81E-892E-4FE3-826B-A555CA53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55CA-FDC2-47C8-B1DE-B27F98DF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Test Data Management Automation: </a:t>
            </a:r>
            <a:r>
              <a:rPr lang="en-US" dirty="0"/>
              <a:t>Automating tasks and activities related to managing and generating test data, including data extraction, transformation, and loading (ETL), as well as synthetic data generation and masking.</a:t>
            </a:r>
          </a:p>
          <a:p>
            <a:r>
              <a:rPr lang="en-US" b="1" dirty="0"/>
              <a:t>Test Orchestration Automation: </a:t>
            </a:r>
            <a:r>
              <a:rPr lang="en-US" dirty="0"/>
              <a:t>Automating tasks and activities related to coordinating and managing the execution of automated tests across multiple environments and configurations, including scheduling, parallelization, and distribution.</a:t>
            </a:r>
          </a:p>
          <a:p>
            <a:r>
              <a:rPr lang="en-US" b="1" dirty="0"/>
              <a:t>Test Result Analysis Automation: </a:t>
            </a:r>
            <a:r>
              <a:rPr lang="en-US" dirty="0"/>
              <a:t>Automating tasks and activities related to analyzing and interpreting the output and outcomes of automated tests, including test result aggregation, normalization, and visualization.</a:t>
            </a:r>
          </a:p>
          <a:p>
            <a:r>
              <a:rPr lang="en-US" b="1" dirty="0"/>
              <a:t>Test Reporting Automation: </a:t>
            </a:r>
            <a:r>
              <a:rPr lang="en-US" dirty="0"/>
              <a:t>Automating tasks and activities related to generating, formatting, and distributing reports and artifacts produced by automated tests, including report generation, customization, and delivery.</a:t>
            </a:r>
          </a:p>
          <a:p>
            <a:r>
              <a:rPr lang="en-US" b="1" dirty="0"/>
              <a:t>Test Deployment Automation: </a:t>
            </a:r>
            <a:r>
              <a:rPr lang="en-US" dirty="0"/>
              <a:t>Automating tasks and activities related to deploying and releasing changes to the software application, including continuous integration (CI), continuous delivery (CD), and deployment pipeline automation.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723C1-C8E4-40ED-879F-718E2865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A725-D30B-438A-B710-38599C41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D09E-AD1A-4999-8911-CC0190C2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40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1F2F-5A6C-4297-991A-79419A33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C6C0-1546-4550-A13D-EAC5E00B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Test Environment Provisioning Automation: </a:t>
            </a:r>
            <a:r>
              <a:rPr lang="en-US" dirty="0"/>
              <a:t>Automating tasks and activities related to setting up and configuring test environments, including infrastructure as code (</a:t>
            </a:r>
            <a:r>
              <a:rPr lang="en-US" dirty="0" err="1"/>
              <a:t>IaC</a:t>
            </a:r>
            <a:r>
              <a:rPr lang="en-US" dirty="0"/>
              <a:t>), configuration management, and containerization.</a:t>
            </a:r>
          </a:p>
          <a:p>
            <a:r>
              <a:rPr lang="en-US" b="1" dirty="0"/>
              <a:t>Test Workflow Automation: </a:t>
            </a:r>
            <a:r>
              <a:rPr lang="en-US" dirty="0"/>
              <a:t>Automating tasks and activities related to managing and executing the end-to-end testing process, including test planning, execution, monitoring, and reporting, as well as integration with other development and operations processes.</a:t>
            </a:r>
          </a:p>
          <a:p>
            <a:r>
              <a:rPr lang="en-US" b="1" dirty="0"/>
              <a:t>Test Lifecycle Management Automation: </a:t>
            </a:r>
            <a:r>
              <a:rPr lang="en-US" dirty="0"/>
              <a:t>Automating tasks and activities related to managing and governing the entire lifecycle of automated tests, including version control, traceability, auditability, and compliance.</a:t>
            </a:r>
          </a:p>
          <a:p>
            <a:r>
              <a:rPr lang="en-US" b="1" dirty="0"/>
              <a:t>Test Integration Automation: </a:t>
            </a:r>
            <a:r>
              <a:rPr lang="en-US" dirty="0"/>
              <a:t>Automating tasks and activities related to integrating automated tests with other development and operations tools, systems, and processes, including collaboration, notification, and workflow automation.</a:t>
            </a:r>
          </a:p>
          <a:p>
            <a:r>
              <a:rPr lang="en-US" b="1" dirty="0"/>
              <a:t>Test Optimization Automation: </a:t>
            </a:r>
            <a:r>
              <a:rPr lang="en-US" dirty="0"/>
              <a:t>Automating tasks and activities related to optimizing and improving the effectiveness, efficiency, and reliability of automated tests, including performance tuning, resource allocation, and feedback loop </a:t>
            </a:r>
            <a:r>
              <a:rPr lang="en-US" dirty="0" err="1"/>
              <a:t>optimizatio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AFCB-960F-4787-9632-E4799185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273D-688E-4470-A59C-107D5B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A131-5B24-421F-9D14-4DC1CFD6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1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5AEC-EFA9-439C-AE7E-6205DC97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A277-D6A7-4288-B79C-24104483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Playwright: </a:t>
            </a:r>
            <a:r>
              <a:rPr lang="en-US" dirty="0"/>
              <a:t>An open-source automation library developed by Microsoft for testing web applications across different browsers.</a:t>
            </a:r>
          </a:p>
          <a:p>
            <a:r>
              <a:rPr lang="en-US" b="1" dirty="0"/>
              <a:t>Automation Testing: </a:t>
            </a:r>
            <a:r>
              <a:rPr lang="en-US" dirty="0"/>
              <a:t>The process of using software tools to execute pre-scripted tests on software applications automatically.</a:t>
            </a:r>
          </a:p>
          <a:p>
            <a:r>
              <a:rPr lang="en-US" b="1" dirty="0"/>
              <a:t>Web Application: </a:t>
            </a:r>
            <a:r>
              <a:rPr lang="en-US" dirty="0"/>
              <a:t>An application accessed and interacted with through a web browser over a network.</a:t>
            </a:r>
          </a:p>
          <a:p>
            <a:r>
              <a:rPr lang="en-US" b="1" dirty="0"/>
              <a:t>Test Script: </a:t>
            </a:r>
            <a:r>
              <a:rPr lang="en-US" dirty="0"/>
              <a:t>A set of instructions written in code to simulate user interactions and verify functionality in an application.</a:t>
            </a:r>
          </a:p>
          <a:p>
            <a:r>
              <a:rPr lang="en-US" b="1" dirty="0"/>
              <a:t>Browser Automation</a:t>
            </a:r>
            <a:r>
              <a:rPr lang="en-US" dirty="0"/>
              <a:t>: Automating tasks within web browsers such as navigation, form filling, and interaction with elements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8DDD-244B-49E2-99C2-4DF1D83A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8142-FA4B-478C-9B3A-0DF2B577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BDCD-56CD-4A47-BBBF-576E195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4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738-96DC-4D26-86A1-7E105193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F0C-260C-4D72-B182-98A6EF2F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Cross-Browser Testing: </a:t>
            </a:r>
            <a:r>
              <a:rPr lang="en-US" dirty="0"/>
              <a:t>Testing web applications across different browsers to ensure compatibility and consistent behavior.</a:t>
            </a:r>
          </a:p>
          <a:p>
            <a:r>
              <a:rPr lang="en-US" b="1" dirty="0"/>
              <a:t>Headless Browser: </a:t>
            </a:r>
            <a:r>
              <a:rPr lang="en-US" dirty="0"/>
              <a:t>A web browser without a graphical user interface, allowing automated browsing and testing in the background.</a:t>
            </a:r>
          </a:p>
          <a:p>
            <a:r>
              <a:rPr lang="en-US" b="1" dirty="0"/>
              <a:t>Test Framework: </a:t>
            </a:r>
            <a:r>
              <a:rPr lang="en-US" dirty="0"/>
              <a:t>A set of guidelines, standards, and tools used for creating and executing tests in a structured manner.</a:t>
            </a:r>
          </a:p>
          <a:p>
            <a:r>
              <a:rPr lang="en-US" b="1" dirty="0"/>
              <a:t>Test Runner: </a:t>
            </a:r>
            <a:r>
              <a:rPr lang="en-US" dirty="0"/>
              <a:t>A component of the test framework that executes test scripts and reports results.</a:t>
            </a:r>
          </a:p>
          <a:p>
            <a:r>
              <a:rPr lang="en-US" b="1" dirty="0"/>
              <a:t>Test Suite: </a:t>
            </a:r>
            <a:r>
              <a:rPr lang="en-US" dirty="0"/>
              <a:t>A collection of test cases or test scripts that are executed together as a group.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0BDA-7557-42A2-97FA-4A0E7ED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EE08-5DC5-41FA-B6BC-9871502A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6E03-6423-4D30-A113-D0724A39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5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412A-AC97-4C52-B57B-502B2327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C425-FE08-47B9-9AE4-F3980745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Selector</a:t>
            </a:r>
            <a:r>
              <a:rPr lang="en-US" dirty="0"/>
              <a:t>: A pattern used to identify and locate elements within a web page, such as CSS selectors or XPath expressions.</a:t>
            </a:r>
          </a:p>
          <a:p>
            <a:r>
              <a:rPr lang="en-US" b="1" dirty="0"/>
              <a:t>Page Object Model (POM): </a:t>
            </a:r>
            <a:r>
              <a:rPr lang="en-US" dirty="0"/>
              <a:t>A design pattern for organizing and maintaining automated test scripts by representing web pages as objects.</a:t>
            </a:r>
          </a:p>
          <a:p>
            <a:r>
              <a:rPr lang="en-US" b="1" dirty="0"/>
              <a:t>Element Locator: </a:t>
            </a:r>
            <a:r>
              <a:rPr lang="en-US" dirty="0"/>
              <a:t>A mechanism used to locate and interact with specific elements on a web page during automation testing.</a:t>
            </a:r>
          </a:p>
          <a:p>
            <a:r>
              <a:rPr lang="en-US" b="1" dirty="0"/>
              <a:t>DOM (Document Object Model): </a:t>
            </a:r>
            <a:r>
              <a:rPr lang="en-US" dirty="0"/>
              <a:t>A programming interface that represents the structure of web documents as a tree of objects.</a:t>
            </a:r>
          </a:p>
          <a:p>
            <a:r>
              <a:rPr lang="en-US" b="1" dirty="0"/>
              <a:t>UI Automation: </a:t>
            </a:r>
            <a:r>
              <a:rPr lang="en-US" dirty="0"/>
              <a:t>The process of simulating user interactions with the graphical user interface of an application.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1297-E39A-4521-B88E-CB54A8A2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3CD5-E37F-41F5-9E26-A06201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1277-A3A6-4DFC-9250-41A8C73C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41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876A-4A4D-4A58-9B65-AC2F796A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29A2-F806-41C8-B5E5-F7D26456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Browser Context: </a:t>
            </a:r>
            <a:r>
              <a:rPr lang="en-US" dirty="0"/>
              <a:t>An isolated environment within a web browser where web pages are loaded and scripts are executed.</a:t>
            </a:r>
          </a:p>
          <a:p>
            <a:r>
              <a:rPr lang="en-US" b="1" dirty="0"/>
              <a:t>Device Emulation</a:t>
            </a:r>
            <a:r>
              <a:rPr lang="en-US" dirty="0"/>
              <a:t>: Simulating different devices (e.g., mobile phones, tablets) to test the responsiveness of web applications.</a:t>
            </a:r>
          </a:p>
          <a:p>
            <a:r>
              <a:rPr lang="en-US" b="1" dirty="0"/>
              <a:t>Events: </a:t>
            </a:r>
            <a:r>
              <a:rPr lang="en-US" dirty="0"/>
              <a:t>Actions or occurrences that can be detected and handled by automated tests, such as mouse clicks or keyboard input.</a:t>
            </a:r>
          </a:p>
          <a:p>
            <a:r>
              <a:rPr lang="en-US" b="1" dirty="0"/>
              <a:t>Assertions: </a:t>
            </a:r>
            <a:r>
              <a:rPr lang="en-US" dirty="0"/>
              <a:t>Statements in test scripts that verify whether specific conditions or expectations are met during testing.</a:t>
            </a:r>
          </a:p>
          <a:p>
            <a:r>
              <a:rPr lang="en-US" b="1" dirty="0"/>
              <a:t>Test Runner Configuration: </a:t>
            </a:r>
            <a:r>
              <a:rPr lang="en-US" dirty="0"/>
              <a:t>Settings and options that control the behavior of the test runner during test execution.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9E8-CD31-4A6C-A12F-649176F1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77A8-51D7-4506-A41C-8FE0E1E5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7907-38A1-449D-9277-933008BD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4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23D3-5060-4966-A754-BD8E83C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229F-DFC8-4829-A514-95CB6D3B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Parallel Execution: </a:t>
            </a:r>
            <a:r>
              <a:rPr lang="en-US" dirty="0"/>
              <a:t>Running multiple tests simultaneously to reduce test execution time and improve efficiency.</a:t>
            </a:r>
          </a:p>
          <a:p>
            <a:r>
              <a:rPr lang="en-US" b="1" dirty="0"/>
              <a:t>Test Coverage: </a:t>
            </a:r>
            <a:r>
              <a:rPr lang="en-US" dirty="0"/>
              <a:t>The extent to which the functionality of an application is exercised by automated tests.</a:t>
            </a:r>
          </a:p>
          <a:p>
            <a:r>
              <a:rPr lang="en-US" b="1" dirty="0"/>
              <a:t>Continuous Integration (CI): </a:t>
            </a:r>
            <a:r>
              <a:rPr lang="en-US" dirty="0"/>
              <a:t>A development practice where code changes are automatically tested and integrated into a shared repository.</a:t>
            </a:r>
          </a:p>
          <a:p>
            <a:r>
              <a:rPr lang="en-US" b="1" dirty="0"/>
              <a:t>Continuous Delivery (CD): </a:t>
            </a:r>
            <a:r>
              <a:rPr lang="en-US" dirty="0"/>
              <a:t>A software development practice where code changes are automatically prepared for release to production.</a:t>
            </a:r>
          </a:p>
          <a:p>
            <a:r>
              <a:rPr lang="en-US" b="1" dirty="0"/>
              <a:t>DevOps: </a:t>
            </a:r>
            <a:r>
              <a:rPr lang="en-US" dirty="0"/>
              <a:t>A set of practices that combine software development (Dev) and IT operations (Ops) to streamline the software delivery process.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3886-24F5-4925-A86A-628D92F5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B692-EA09-40C6-BA56-427777A4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924F-A20C-4030-BFD8-F8C7B8F3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2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9E56-CD9E-424C-90E6-A36E65B7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4866-3161-4BFA-B025-0A2519AA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API (Application Programming Interface): </a:t>
            </a:r>
            <a:r>
              <a:rPr lang="en-US" dirty="0"/>
              <a:t>A set of rules and protocols that allows different software applications to communicate with each other.</a:t>
            </a:r>
          </a:p>
          <a:p>
            <a:r>
              <a:rPr lang="en-US" b="1" dirty="0"/>
              <a:t>CLI (Command-Line Interface): </a:t>
            </a:r>
            <a:r>
              <a:rPr lang="en-US" dirty="0"/>
              <a:t>A text-based interface used to interact with software by entering commands and parameters.</a:t>
            </a:r>
          </a:p>
          <a:p>
            <a:r>
              <a:rPr lang="en-US" b="1" dirty="0"/>
              <a:t>CI/CD Pipeline: </a:t>
            </a:r>
            <a:r>
              <a:rPr lang="en-US" dirty="0"/>
              <a:t>A series of automated steps that code changes go through, from development to production deployment.</a:t>
            </a:r>
          </a:p>
          <a:p>
            <a:r>
              <a:rPr lang="en-US" b="1" dirty="0"/>
              <a:t>GitHub Actions: </a:t>
            </a:r>
            <a:r>
              <a:rPr lang="en-US" dirty="0"/>
              <a:t>A feature of GitHub that allows users to automate workflows and CI/CD pipelines directly from their repositories.</a:t>
            </a:r>
          </a:p>
          <a:p>
            <a:r>
              <a:rPr lang="en-US" b="1" dirty="0"/>
              <a:t>Browser Compatibility Testing: </a:t>
            </a:r>
            <a:r>
              <a:rPr lang="en-US" dirty="0"/>
              <a:t>Testing web applications to ensure they work correctly across different browsers and browser versions.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5C70-B7AB-4B8C-9FFB-2BD5164E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750A-9731-48A8-AADF-AB731098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AAB3-64C9-46A3-BEA8-850CA077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1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C6EF-C208-453E-AC87-4115D970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E79C-A7B9-4228-9354-DDF19B18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Automated Regression Testing: </a:t>
            </a:r>
            <a:r>
              <a:rPr lang="en-US" dirty="0"/>
              <a:t>Re-running automated tests to verify that recent changes to the codebase have not introduced new defects.</a:t>
            </a:r>
          </a:p>
          <a:p>
            <a:r>
              <a:rPr lang="en-US" b="1" dirty="0"/>
              <a:t>Continuous Testing: </a:t>
            </a:r>
            <a:r>
              <a:rPr lang="en-US" dirty="0"/>
              <a:t>Testing practices integrated throughout the software development lifecycle, from development to deployment.</a:t>
            </a:r>
          </a:p>
          <a:p>
            <a:r>
              <a:rPr lang="en-US" b="1" dirty="0"/>
              <a:t>Puppeteer</a:t>
            </a:r>
            <a:r>
              <a:rPr lang="en-US" dirty="0"/>
              <a:t>: A Node.js library for automating tasks in Chromium-based web browsers, similar to Microsoft Playwright.</a:t>
            </a:r>
          </a:p>
          <a:p>
            <a:r>
              <a:rPr lang="en-US" b="1" dirty="0"/>
              <a:t>WebDriver</a:t>
            </a:r>
            <a:r>
              <a:rPr lang="en-US" dirty="0"/>
              <a:t>: A W3C specification and API for automating web browsers, often used in conjunction with Selenium for testing.</a:t>
            </a:r>
          </a:p>
          <a:p>
            <a:r>
              <a:rPr lang="en-US" b="1" dirty="0"/>
              <a:t>Element Interactions: </a:t>
            </a:r>
            <a:r>
              <a:rPr lang="en-US" dirty="0"/>
              <a:t>Actions performed on web page elements during automation testing, such as clicking, typing, or scrolling.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7F78-D36B-4BE4-B560-365B89AA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18 March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9285-3F29-446B-97DD-0906D012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Sampurna A. Playwright Automation tool using JS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50EF-89EA-4E26-A093-89E77EB1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C64B-2574-4D3D-B044-92D68AAEF81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2686</Words>
  <Application>Microsoft Office PowerPoint</Application>
  <PresentationFormat>Widescreen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Playwright 100 Terminologies</vt:lpstr>
      <vt:lpstr>100 Terminologies 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  <vt:lpstr>100 Terminologies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100 Terminologies</dc:title>
  <dc:creator>Sampurna Atmaramani</dc:creator>
  <cp:lastModifiedBy>Sampurna Atmaramani</cp:lastModifiedBy>
  <cp:revision>1</cp:revision>
  <dcterms:created xsi:type="dcterms:W3CDTF">2024-03-31T13:27:13Z</dcterms:created>
  <dcterms:modified xsi:type="dcterms:W3CDTF">2024-03-31T13:27:30Z</dcterms:modified>
</cp:coreProperties>
</file>