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35" r:id="rId3"/>
    <p:sldId id="260" r:id="rId4"/>
    <p:sldId id="536" r:id="rId5"/>
    <p:sldId id="261" r:id="rId6"/>
    <p:sldId id="294" r:id="rId7"/>
    <p:sldId id="534" r:id="rId8"/>
    <p:sldId id="504" r:id="rId9"/>
    <p:sldId id="505" r:id="rId10"/>
    <p:sldId id="506" r:id="rId11"/>
    <p:sldId id="507" r:id="rId12"/>
    <p:sldId id="508" r:id="rId13"/>
    <p:sldId id="602" r:id="rId14"/>
    <p:sldId id="597" r:id="rId15"/>
    <p:sldId id="537" r:id="rId16"/>
    <p:sldId id="604" r:id="rId17"/>
    <p:sldId id="603" r:id="rId18"/>
    <p:sldId id="533" r:id="rId19"/>
    <p:sldId id="257" r:id="rId20"/>
    <p:sldId id="258" r:id="rId21"/>
    <p:sldId id="259" r:id="rId22"/>
    <p:sldId id="262" r:id="rId23"/>
    <p:sldId id="263" r:id="rId24"/>
    <p:sldId id="605" r:id="rId25"/>
    <p:sldId id="264" r:id="rId26"/>
    <p:sldId id="499" r:id="rId27"/>
    <p:sldId id="500" r:id="rId28"/>
    <p:sldId id="530" r:id="rId29"/>
    <p:sldId id="509" r:id="rId30"/>
    <p:sldId id="510" r:id="rId31"/>
    <p:sldId id="511" r:id="rId32"/>
    <p:sldId id="512" r:id="rId33"/>
    <p:sldId id="598" r:id="rId34"/>
    <p:sldId id="532" r:id="rId35"/>
    <p:sldId id="531" r:id="rId36"/>
    <p:sldId id="538" r:id="rId37"/>
    <p:sldId id="502" r:id="rId38"/>
    <p:sldId id="501" r:id="rId39"/>
    <p:sldId id="599" r:id="rId40"/>
    <p:sldId id="503" r:id="rId41"/>
    <p:sldId id="267" r:id="rId42"/>
    <p:sldId id="268" r:id="rId43"/>
    <p:sldId id="269" r:id="rId44"/>
    <p:sldId id="270" r:id="rId45"/>
    <p:sldId id="271" r:id="rId46"/>
    <p:sldId id="272" r:id="rId47"/>
    <p:sldId id="273" r:id="rId48"/>
    <p:sldId id="274" r:id="rId49"/>
    <p:sldId id="275" r:id="rId50"/>
    <p:sldId id="276" r:id="rId51"/>
    <p:sldId id="513" r:id="rId52"/>
    <p:sldId id="514" r:id="rId53"/>
    <p:sldId id="600" r:id="rId54"/>
    <p:sldId id="515" r:id="rId55"/>
    <p:sldId id="516" r:id="rId56"/>
    <p:sldId id="517" r:id="rId57"/>
    <p:sldId id="518" r:id="rId58"/>
    <p:sldId id="519" r:id="rId59"/>
    <p:sldId id="520" r:id="rId60"/>
    <p:sldId id="521" r:id="rId61"/>
    <p:sldId id="283" r:id="rId62"/>
    <p:sldId id="284" r:id="rId63"/>
    <p:sldId id="601" r:id="rId64"/>
    <p:sldId id="277" r:id="rId65"/>
    <p:sldId id="278" r:id="rId66"/>
    <p:sldId id="279" r:id="rId67"/>
    <p:sldId id="280" r:id="rId68"/>
    <p:sldId id="281" r:id="rId69"/>
    <p:sldId id="606" r:id="rId70"/>
    <p:sldId id="285" r:id="rId71"/>
    <p:sldId id="286" r:id="rId72"/>
    <p:sldId id="287" r:id="rId73"/>
    <p:sldId id="288" r:id="rId74"/>
    <p:sldId id="289" r:id="rId75"/>
    <p:sldId id="607" r:id="rId76"/>
    <p:sldId id="290" r:id="rId77"/>
    <p:sldId id="291" r:id="rId78"/>
    <p:sldId id="292" r:id="rId79"/>
    <p:sldId id="293" r:id="rId80"/>
    <p:sldId id="295" r:id="rId81"/>
    <p:sldId id="296" r:id="rId82"/>
    <p:sldId id="297" r:id="rId83"/>
    <p:sldId id="298" r:id="rId84"/>
    <p:sldId id="299" r:id="rId85"/>
    <p:sldId id="608" r:id="rId86"/>
    <p:sldId id="609" r:id="rId87"/>
    <p:sldId id="300" r:id="rId88"/>
    <p:sldId id="301" r:id="rId89"/>
    <p:sldId id="302" r:id="rId90"/>
    <p:sldId id="303" r:id="rId91"/>
    <p:sldId id="304" r:id="rId92"/>
    <p:sldId id="539" r:id="rId93"/>
    <p:sldId id="305" r:id="rId94"/>
    <p:sldId id="540" r:id="rId95"/>
    <p:sldId id="306" r:id="rId96"/>
    <p:sldId id="541" r:id="rId97"/>
    <p:sldId id="307" r:id="rId98"/>
    <p:sldId id="542" r:id="rId99"/>
    <p:sldId id="308" r:id="rId100"/>
    <p:sldId id="309" r:id="rId101"/>
    <p:sldId id="543" r:id="rId102"/>
    <p:sldId id="310" r:id="rId103"/>
    <p:sldId id="544" r:id="rId104"/>
    <p:sldId id="311" r:id="rId105"/>
    <p:sldId id="545" r:id="rId106"/>
    <p:sldId id="312" r:id="rId107"/>
    <p:sldId id="546" r:id="rId108"/>
    <p:sldId id="313" r:id="rId109"/>
    <p:sldId id="547" r:id="rId110"/>
    <p:sldId id="314" r:id="rId111"/>
    <p:sldId id="548" r:id="rId112"/>
    <p:sldId id="315" r:id="rId113"/>
    <p:sldId id="316" r:id="rId114"/>
    <p:sldId id="317" r:id="rId115"/>
    <p:sldId id="318" r:id="rId116"/>
    <p:sldId id="319" r:id="rId117"/>
    <p:sldId id="320" r:id="rId118"/>
    <p:sldId id="321" r:id="rId119"/>
    <p:sldId id="322" r:id="rId120"/>
    <p:sldId id="323" r:id="rId121"/>
    <p:sldId id="324" r:id="rId122"/>
    <p:sldId id="325" r:id="rId123"/>
    <p:sldId id="326" r:id="rId124"/>
    <p:sldId id="327" r:id="rId125"/>
    <p:sldId id="328" r:id="rId126"/>
    <p:sldId id="329" r:id="rId127"/>
    <p:sldId id="610" r:id="rId128"/>
    <p:sldId id="611" r:id="rId129"/>
    <p:sldId id="330" r:id="rId130"/>
    <p:sldId id="331" r:id="rId131"/>
    <p:sldId id="332" r:id="rId132"/>
    <p:sldId id="612" r:id="rId133"/>
    <p:sldId id="613" r:id="rId134"/>
    <p:sldId id="333" r:id="rId135"/>
    <p:sldId id="614" r:id="rId136"/>
    <p:sldId id="334" r:id="rId137"/>
    <p:sldId id="335" r:id="rId138"/>
    <p:sldId id="336" r:id="rId139"/>
    <p:sldId id="337" r:id="rId140"/>
    <p:sldId id="338" r:id="rId141"/>
    <p:sldId id="339" r:id="rId142"/>
    <p:sldId id="340" r:id="rId143"/>
    <p:sldId id="341" r:id="rId144"/>
    <p:sldId id="342" r:id="rId145"/>
    <p:sldId id="343" r:id="rId146"/>
    <p:sldId id="344" r:id="rId147"/>
    <p:sldId id="346" r:id="rId148"/>
    <p:sldId id="347" r:id="rId149"/>
    <p:sldId id="348" r:id="rId150"/>
    <p:sldId id="549" r:id="rId151"/>
    <p:sldId id="349" r:id="rId152"/>
    <p:sldId id="550" r:id="rId153"/>
    <p:sldId id="350" r:id="rId154"/>
    <p:sldId id="551" r:id="rId155"/>
    <p:sldId id="351" r:id="rId156"/>
    <p:sldId id="352" r:id="rId157"/>
    <p:sldId id="353" r:id="rId158"/>
    <p:sldId id="354" r:id="rId159"/>
    <p:sldId id="355" r:id="rId160"/>
    <p:sldId id="356" r:id="rId161"/>
    <p:sldId id="357" r:id="rId162"/>
    <p:sldId id="358" r:id="rId163"/>
    <p:sldId id="359" r:id="rId164"/>
    <p:sldId id="360" r:id="rId165"/>
    <p:sldId id="362" r:id="rId166"/>
    <p:sldId id="363" r:id="rId167"/>
    <p:sldId id="364" r:id="rId168"/>
    <p:sldId id="365" r:id="rId169"/>
    <p:sldId id="366" r:id="rId170"/>
    <p:sldId id="367" r:id="rId171"/>
    <p:sldId id="552" r:id="rId172"/>
    <p:sldId id="369" r:id="rId173"/>
    <p:sldId id="370" r:id="rId174"/>
    <p:sldId id="371" r:id="rId175"/>
    <p:sldId id="372" r:id="rId176"/>
    <p:sldId id="373" r:id="rId177"/>
    <p:sldId id="374" r:id="rId178"/>
    <p:sldId id="375" r:id="rId179"/>
    <p:sldId id="376" r:id="rId180"/>
    <p:sldId id="377" r:id="rId181"/>
    <p:sldId id="378" r:id="rId182"/>
    <p:sldId id="379" r:id="rId183"/>
    <p:sldId id="380" r:id="rId184"/>
    <p:sldId id="381" r:id="rId185"/>
    <p:sldId id="382" r:id="rId186"/>
    <p:sldId id="383" r:id="rId187"/>
    <p:sldId id="384" r:id="rId188"/>
    <p:sldId id="385" r:id="rId189"/>
    <p:sldId id="386" r:id="rId190"/>
    <p:sldId id="387" r:id="rId191"/>
    <p:sldId id="388" r:id="rId192"/>
    <p:sldId id="389" r:id="rId193"/>
    <p:sldId id="390" r:id="rId194"/>
    <p:sldId id="391" r:id="rId195"/>
    <p:sldId id="392" r:id="rId196"/>
    <p:sldId id="393" r:id="rId197"/>
    <p:sldId id="394" r:id="rId198"/>
    <p:sldId id="395" r:id="rId199"/>
    <p:sldId id="396" r:id="rId200"/>
    <p:sldId id="398" r:id="rId201"/>
    <p:sldId id="399" r:id="rId202"/>
    <p:sldId id="400" r:id="rId203"/>
    <p:sldId id="401" r:id="rId204"/>
    <p:sldId id="403" r:id="rId205"/>
    <p:sldId id="404" r:id="rId206"/>
    <p:sldId id="405" r:id="rId207"/>
    <p:sldId id="406" r:id="rId208"/>
    <p:sldId id="407" r:id="rId209"/>
    <p:sldId id="414" r:id="rId210"/>
    <p:sldId id="415" r:id="rId211"/>
    <p:sldId id="416" r:id="rId212"/>
    <p:sldId id="417" r:id="rId213"/>
    <p:sldId id="418" r:id="rId214"/>
    <p:sldId id="419" r:id="rId215"/>
    <p:sldId id="421" r:id="rId216"/>
    <p:sldId id="422" r:id="rId217"/>
    <p:sldId id="423" r:id="rId218"/>
    <p:sldId id="424" r:id="rId219"/>
    <p:sldId id="425" r:id="rId220"/>
    <p:sldId id="426" r:id="rId221"/>
    <p:sldId id="427" r:id="rId222"/>
    <p:sldId id="428" r:id="rId223"/>
    <p:sldId id="429" r:id="rId224"/>
    <p:sldId id="430" r:id="rId225"/>
    <p:sldId id="431" r:id="rId226"/>
    <p:sldId id="432" r:id="rId227"/>
    <p:sldId id="433" r:id="rId228"/>
    <p:sldId id="434" r:id="rId229"/>
    <p:sldId id="435" r:id="rId230"/>
    <p:sldId id="436" r:id="rId231"/>
    <p:sldId id="437" r:id="rId232"/>
    <p:sldId id="438" r:id="rId233"/>
    <p:sldId id="439" r:id="rId234"/>
    <p:sldId id="440" r:id="rId235"/>
    <p:sldId id="441" r:id="rId236"/>
    <p:sldId id="442" r:id="rId237"/>
    <p:sldId id="443" r:id="rId238"/>
    <p:sldId id="444" r:id="rId239"/>
    <p:sldId id="445" r:id="rId240"/>
    <p:sldId id="446" r:id="rId241"/>
    <p:sldId id="447" r:id="rId242"/>
    <p:sldId id="448" r:id="rId243"/>
    <p:sldId id="449" r:id="rId244"/>
    <p:sldId id="450" r:id="rId245"/>
    <p:sldId id="553" r:id="rId246"/>
    <p:sldId id="554" r:id="rId247"/>
    <p:sldId id="451" r:id="rId248"/>
    <p:sldId id="452" r:id="rId249"/>
    <p:sldId id="453" r:id="rId250"/>
    <p:sldId id="454" r:id="rId251"/>
    <p:sldId id="455" r:id="rId252"/>
    <p:sldId id="456" r:id="rId253"/>
    <p:sldId id="457" r:id="rId254"/>
    <p:sldId id="458" r:id="rId255"/>
    <p:sldId id="459" r:id="rId256"/>
    <p:sldId id="460" r:id="rId257"/>
    <p:sldId id="461" r:id="rId258"/>
    <p:sldId id="469" r:id="rId259"/>
    <p:sldId id="470" r:id="rId260"/>
    <p:sldId id="471" r:id="rId261"/>
    <p:sldId id="472" r:id="rId262"/>
    <p:sldId id="473" r:id="rId263"/>
    <p:sldId id="474" r:id="rId264"/>
    <p:sldId id="475" r:id="rId265"/>
    <p:sldId id="476" r:id="rId266"/>
    <p:sldId id="477" r:id="rId267"/>
    <p:sldId id="478" r:id="rId268"/>
    <p:sldId id="479" r:id="rId269"/>
    <p:sldId id="480" r:id="rId270"/>
    <p:sldId id="481" r:id="rId271"/>
    <p:sldId id="482" r:id="rId272"/>
    <p:sldId id="484" r:id="rId273"/>
    <p:sldId id="485" r:id="rId274"/>
    <p:sldId id="486" r:id="rId275"/>
    <p:sldId id="487" r:id="rId276"/>
    <p:sldId id="488" r:id="rId277"/>
    <p:sldId id="489" r:id="rId278"/>
    <p:sldId id="490" r:id="rId279"/>
    <p:sldId id="491" r:id="rId280"/>
    <p:sldId id="566" r:id="rId281"/>
    <p:sldId id="492" r:id="rId282"/>
    <p:sldId id="567" r:id="rId283"/>
    <p:sldId id="568" r:id="rId284"/>
    <p:sldId id="569" r:id="rId285"/>
    <p:sldId id="570" r:id="rId286"/>
    <p:sldId id="493" r:id="rId287"/>
    <p:sldId id="494" r:id="rId288"/>
    <p:sldId id="495" r:id="rId289"/>
    <p:sldId id="496" r:id="rId290"/>
    <p:sldId id="497" r:id="rId291"/>
    <p:sldId id="498" r:id="rId292"/>
    <p:sldId id="527" r:id="rId293"/>
    <p:sldId id="528" r:id="rId294"/>
    <p:sldId id="529" r:id="rId295"/>
    <p:sldId id="522" r:id="rId296"/>
    <p:sldId id="523" r:id="rId297"/>
    <p:sldId id="524" r:id="rId298"/>
    <p:sldId id="525" r:id="rId299"/>
    <p:sldId id="526" r:id="rId300"/>
    <p:sldId id="556" r:id="rId301"/>
    <p:sldId id="557" r:id="rId302"/>
    <p:sldId id="558" r:id="rId303"/>
    <p:sldId id="559" r:id="rId304"/>
    <p:sldId id="560" r:id="rId305"/>
    <p:sldId id="561" r:id="rId306"/>
    <p:sldId id="562" r:id="rId307"/>
    <p:sldId id="563" r:id="rId308"/>
    <p:sldId id="564" r:id="rId309"/>
    <p:sldId id="565" r:id="rId310"/>
    <p:sldId id="571" r:id="rId311"/>
    <p:sldId id="572" r:id="rId312"/>
    <p:sldId id="573" r:id="rId313"/>
    <p:sldId id="574" r:id="rId314"/>
    <p:sldId id="575" r:id="rId315"/>
    <p:sldId id="576" r:id="rId316"/>
    <p:sldId id="577" r:id="rId317"/>
    <p:sldId id="578" r:id="rId318"/>
    <p:sldId id="579" r:id="rId319"/>
    <p:sldId id="580" r:id="rId320"/>
    <p:sldId id="581" r:id="rId321"/>
    <p:sldId id="582" r:id="rId322"/>
    <p:sldId id="583" r:id="rId323"/>
    <p:sldId id="584" r:id="rId324"/>
    <p:sldId id="585" r:id="rId325"/>
    <p:sldId id="586" r:id="rId326"/>
    <p:sldId id="587" r:id="rId327"/>
    <p:sldId id="588" r:id="rId328"/>
    <p:sldId id="589" r:id="rId329"/>
    <p:sldId id="590" r:id="rId330"/>
    <p:sldId id="591" r:id="rId331"/>
    <p:sldId id="592" r:id="rId332"/>
    <p:sldId id="593" r:id="rId333"/>
    <p:sldId id="594" r:id="rId334"/>
    <p:sldId id="595" r:id="rId335"/>
    <p:sldId id="596" r:id="rId336"/>
    <p:sldId id="555" r:id="rId3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theme" Target="theme/theme1.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tableStyles" Target="tableStyle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17-03-2024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C0EA7-384B-48A7-9E6B-FE2AA406287D}"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C0EA7-384B-48A7-9E6B-FE2AA406287D}"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C0EA7-384B-48A7-9E6B-FE2AA406287D}"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EA7-384B-48A7-9E6B-FE2AA406287D}"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C0EA7-384B-48A7-9E6B-FE2AA406287D}"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C0EA7-384B-48A7-9E6B-FE2AA406287D}"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7C0EA7-384B-48A7-9E6B-FE2AA406287D}" type="datetimeFigureOut">
              <a:rPr lang="en-IN" smtClean="0"/>
              <a:t>17-03-2024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7C0EA7-384B-48A7-9E6B-FE2AA406287D}" type="datetimeFigureOut">
              <a:rPr lang="en-IN" smtClean="0"/>
              <a:t>17-03-2024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playwright.dev/docs/test-fixtures#built-in-fixtures" TargetMode="External"/><Relationship Id="rId2" Type="http://schemas.openxmlformats.org/officeDocument/2006/relationships/hyperlink" Target="https://playwright.dev/docs/test-fixtures" TargetMode="External"/><Relationship Id="rId1" Type="http://schemas.openxmlformats.org/officeDocument/2006/relationships/slideLayout" Target="../slideLayouts/slideLayout2.xml"/><Relationship Id="rId4" Type="http://schemas.openxmlformats.org/officeDocument/2006/relationships/hyperlink" Target="https://playwright.dev/docs/browser-context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testing using Playwright </a:t>
            </a:r>
          </a:p>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a:t>
            </a:r>
            <a:endParaRPr lang="en-IN" sz="2800" dirty="0"/>
          </a:p>
          <a:p>
            <a:endParaRPr lang="en-IN" dirty="0"/>
          </a:p>
        </p:txBody>
      </p:sp>
    </p:spTree>
    <p:extLst>
      <p:ext uri="{BB962C8B-B14F-4D97-AF65-F5344CB8AC3E}">
        <p14:creationId xmlns:p14="http://schemas.microsoft.com/office/powerpoint/2010/main" val="23625580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Performing user actions like clicking, typing, hovering, and other interactions with elements are essential for simulating real user behavior in automated tests. </a:t>
            </a:r>
          </a:p>
          <a:p>
            <a:r>
              <a:rPr lang="en-US" dirty="0"/>
              <a:t>Here's how you can perform these actions using Playwright:</a:t>
            </a:r>
          </a:p>
          <a:p>
            <a:pPr lvl="1"/>
            <a:endParaRPr lang="en-US" dirty="0"/>
          </a:p>
          <a:p>
            <a:pPr lvl="1"/>
            <a:r>
              <a:rPr lang="en-US" dirty="0"/>
              <a:t>Use the </a:t>
            </a:r>
            <a:r>
              <a:rPr lang="en-US" dirty="0">
                <a:highlight>
                  <a:srgbClr val="FFFF00"/>
                </a:highlight>
              </a:rPr>
              <a:t>click() </a:t>
            </a:r>
            <a:r>
              <a:rPr lang="en-US" dirty="0"/>
              <a:t>method to simulate a mouse click on an element. You can locate the element using selectors like CSS selectors or XPath.</a:t>
            </a:r>
          </a:p>
          <a:p>
            <a:pPr lvl="1"/>
            <a:endParaRPr lang="en-US" dirty="0"/>
          </a:p>
          <a:p>
            <a:pPr lvl="1"/>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pPr lvl="1"/>
            <a:endParaRPr lang="en-US" dirty="0"/>
          </a:p>
          <a:p>
            <a:endParaRPr lang="en-IN" dirty="0"/>
          </a:p>
        </p:txBody>
      </p:sp>
    </p:spTree>
    <p:extLst>
      <p:ext uri="{BB962C8B-B14F-4D97-AF65-F5344CB8AC3E}">
        <p14:creationId xmlns:p14="http://schemas.microsoft.com/office/powerpoint/2010/main" val="12986520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endParaRPr lang="en-US" dirty="0"/>
          </a:p>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Tree>
    <p:extLst>
      <p:ext uri="{BB962C8B-B14F-4D97-AF65-F5344CB8AC3E}">
        <p14:creationId xmlns:p14="http://schemas.microsoft.com/office/powerpoint/2010/main" val="38332220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endParaRPr lang="en-IN" dirty="0"/>
          </a:p>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Tree>
    <p:extLst>
      <p:ext uri="{BB962C8B-B14F-4D97-AF65-F5344CB8AC3E}">
        <p14:creationId xmlns:p14="http://schemas.microsoft.com/office/powerpoint/2010/main" val="24572654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Tree>
    <p:extLst>
      <p:ext uri="{BB962C8B-B14F-4D97-AF65-F5344CB8AC3E}">
        <p14:creationId xmlns:p14="http://schemas.microsoft.com/office/powerpoint/2010/main" val="18419652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endParaRPr lang="en-US" dirty="0"/>
          </a:p>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Tree>
    <p:extLst>
      <p:ext uri="{BB962C8B-B14F-4D97-AF65-F5344CB8AC3E}">
        <p14:creationId xmlns:p14="http://schemas.microsoft.com/office/powerpoint/2010/main" val="36312807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Tree>
    <p:extLst>
      <p:ext uri="{BB962C8B-B14F-4D97-AF65-F5344CB8AC3E}">
        <p14:creationId xmlns:p14="http://schemas.microsoft.com/office/powerpoint/2010/main" val="41680698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Tree>
    <p:extLst>
      <p:ext uri="{BB962C8B-B14F-4D97-AF65-F5344CB8AC3E}">
        <p14:creationId xmlns:p14="http://schemas.microsoft.com/office/powerpoint/2010/main" val="233642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endParaRPr lang="en-US" dirty="0"/>
          </a:p>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p:txBody>
      </p:sp>
    </p:spTree>
    <p:extLst>
      <p:ext uri="{BB962C8B-B14F-4D97-AF65-F5344CB8AC3E}">
        <p14:creationId xmlns:p14="http://schemas.microsoft.com/office/powerpoint/2010/main" val="1309336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a:bodyPr>
          <a:lstStyle/>
          <a:p>
            <a:r>
              <a:rPr lang="en-US" b="1" dirty="0"/>
              <a:t>CSS Selectors:</a:t>
            </a:r>
          </a:p>
          <a:p>
            <a:endParaRPr lang="en-US" dirty="0"/>
          </a:p>
          <a:p>
            <a:r>
              <a:rPr lang="en-US" dirty="0"/>
              <a:t>CSS selectors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Tree>
    <p:extLst>
      <p:ext uri="{BB962C8B-B14F-4D97-AF65-F5344CB8AC3E}">
        <p14:creationId xmlns:p14="http://schemas.microsoft.com/office/powerpoint/2010/main" val="12339781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Tree>
    <p:extLst>
      <p:ext uri="{BB962C8B-B14F-4D97-AF65-F5344CB8AC3E}">
        <p14:creationId xmlns:p14="http://schemas.microsoft.com/office/powerpoint/2010/main" val="37415296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highlight>
                  <a:srgbClr val="FFFF00"/>
                </a:highlight>
              </a:rPr>
              <a:t>page.click</a:t>
            </a:r>
            <a:r>
              <a:rPr lang="en-US" dirty="0">
                <a:highlight>
                  <a:srgbClr val="FFFF00"/>
                </a:highlight>
              </a:rPr>
              <a:t>('</a:t>
            </a:r>
            <a:r>
              <a:rPr lang="en-US" dirty="0" err="1">
                <a:highlight>
                  <a:srgbClr val="FFFF00"/>
                </a:highlight>
              </a:rPr>
              <a:t>button:contains</a:t>
            </a:r>
            <a:r>
              <a:rPr lang="en-US" dirty="0">
                <a:highlight>
                  <a:srgbClr val="FFFF00"/>
                </a:highlight>
              </a:rPr>
              <a:t>("Submit")'); </a:t>
            </a:r>
            <a:r>
              <a:rPr lang="en-US" dirty="0"/>
              <a:t>// </a:t>
            </a:r>
            <a:r>
              <a:rPr lang="en-US" dirty="0" err="1"/>
              <a:t>clciks</a:t>
            </a:r>
            <a:r>
              <a:rPr lang="en-US" dirty="0"/>
              <a:t> a button containing the text 'Submit'</a:t>
            </a:r>
            <a:endParaRPr lang="en-IN" dirty="0"/>
          </a:p>
        </p:txBody>
      </p:sp>
    </p:spTree>
    <p:extLst>
      <p:ext uri="{BB962C8B-B14F-4D97-AF65-F5344CB8AC3E}">
        <p14:creationId xmlns:p14="http://schemas.microsoft.com/office/powerpoint/2010/main" val="39226321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Tree>
    <p:extLst>
      <p:ext uri="{BB962C8B-B14F-4D97-AF65-F5344CB8AC3E}">
        <p14:creationId xmlns:p14="http://schemas.microsoft.com/office/powerpoint/2010/main" val="37497640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 which allows for more complex interactions and assertions.</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Tree>
    <p:extLst>
      <p:ext uri="{BB962C8B-B14F-4D97-AF65-F5344CB8AC3E}">
        <p14:creationId xmlns:p14="http://schemas.microsoft.com/office/powerpoint/2010/main" val="9987088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r>
              <a:rPr lang="en-US" dirty="0"/>
              <a:t>Playwright provides built-in accessibility selectors that allow you to select elements based on their accessibility attributes, making your tests more accessible and robust.</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Tree>
    <p:extLst>
      <p:ext uri="{BB962C8B-B14F-4D97-AF65-F5344CB8AC3E}">
        <p14:creationId xmlns:p14="http://schemas.microsoft.com/office/powerpoint/2010/main" val="35317422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Tree>
    <p:extLst>
      <p:ext uri="{BB962C8B-B14F-4D97-AF65-F5344CB8AC3E}">
        <p14:creationId xmlns:p14="http://schemas.microsoft.com/office/powerpoint/2010/main" val="8777942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a:bodyPr>
          <a:lstStyle/>
          <a:p>
            <a:r>
              <a:rPr lang="en-US" dirty="0"/>
              <a:t>When automating tests with Playwright, it's essential to handle situations where elements may not be immediately available on the page. </a:t>
            </a:r>
          </a:p>
          <a:p>
            <a:r>
              <a:rPr lang="en-US" dirty="0"/>
              <a:t>Use </a:t>
            </a:r>
            <a:r>
              <a:rPr lang="en-US" dirty="0" err="1">
                <a:highlight>
                  <a:srgbClr val="FFFF00"/>
                </a:highlight>
              </a:rPr>
              <a:t>waitForSelector</a:t>
            </a:r>
            <a:r>
              <a:rPr lang="en-US" dirty="0"/>
              <a:t>() to wait for an element matching the specified selector to appear in the DOM.</a:t>
            </a:r>
          </a:p>
          <a:p>
            <a:r>
              <a:rPr lang="en-US" dirty="0">
                <a:highlight>
                  <a:srgbClr val="FFFF00"/>
                </a:highlight>
              </a:rPr>
              <a:t>await </a:t>
            </a:r>
            <a:r>
              <a:rPr lang="en-US" dirty="0" err="1">
                <a:highlight>
                  <a:srgbClr val="FFFF00"/>
                </a:highlight>
              </a:rPr>
              <a:t>page.waitForSelector</a:t>
            </a:r>
            <a:r>
              <a:rPr lang="en-US" dirty="0">
                <a:highlight>
                  <a:srgbClr val="FFFF00"/>
                </a:highlight>
              </a:rPr>
              <a:t>('</a:t>
            </a:r>
            <a:r>
              <a:rPr lang="en-US" dirty="0" err="1">
                <a:highlight>
                  <a:srgbClr val="FFFF00"/>
                </a:highlight>
              </a:rPr>
              <a:t>button.submit</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3855587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Tree>
    <p:extLst>
      <p:ext uri="{BB962C8B-B14F-4D97-AF65-F5344CB8AC3E}">
        <p14:creationId xmlns:p14="http://schemas.microsoft.com/office/powerpoint/2010/main" val="13865066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Tree>
    <p:extLst>
      <p:ext uri="{BB962C8B-B14F-4D97-AF65-F5344CB8AC3E}">
        <p14:creationId xmlns:p14="http://schemas.microsoft.com/office/powerpoint/2010/main" val="17368106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Tree>
    <p:extLst>
      <p:ext uri="{BB962C8B-B14F-4D97-AF65-F5344CB8AC3E}">
        <p14:creationId xmlns:p14="http://schemas.microsoft.com/office/powerpoint/2010/main" val="15061753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849881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Tree>
    <p:extLst>
      <p:ext uri="{BB962C8B-B14F-4D97-AF65-F5344CB8AC3E}">
        <p14:creationId xmlns:p14="http://schemas.microsoft.com/office/powerpoint/2010/main" val="12313564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endParaRPr lang="en-US" dirty="0"/>
          </a:p>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Tree>
    <p:extLst>
      <p:ext uri="{BB962C8B-B14F-4D97-AF65-F5344CB8AC3E}">
        <p14:creationId xmlns:p14="http://schemas.microsoft.com/office/powerpoint/2010/main" val="15647187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Tree>
    <p:extLst>
      <p:ext uri="{BB962C8B-B14F-4D97-AF65-F5344CB8AC3E}">
        <p14:creationId xmlns:p14="http://schemas.microsoft.com/office/powerpoint/2010/main" val="42681417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Tree>
    <p:extLst>
      <p:ext uri="{BB962C8B-B14F-4D97-AF65-F5344CB8AC3E}">
        <p14:creationId xmlns:p14="http://schemas.microsoft.com/office/powerpoint/2010/main" val="9957069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endParaRPr lang="en-US" dirty="0"/>
          </a:p>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Tree>
    <p:extLst>
      <p:ext uri="{BB962C8B-B14F-4D97-AF65-F5344CB8AC3E}">
        <p14:creationId xmlns:p14="http://schemas.microsoft.com/office/powerpoint/2010/main" val="291294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Tree>
    <p:extLst>
      <p:ext uri="{BB962C8B-B14F-4D97-AF65-F5344CB8AC3E}">
        <p14:creationId xmlns:p14="http://schemas.microsoft.com/office/powerpoint/2010/main" val="23766799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Tree>
    <p:extLst>
      <p:ext uri="{BB962C8B-B14F-4D97-AF65-F5344CB8AC3E}">
        <p14:creationId xmlns:p14="http://schemas.microsoft.com/office/powerpoint/2010/main" val="23549816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 A page is considered to be in a 'load' state when it is actively loading resources, while it is in a </a:t>
            </a:r>
            <a:r>
              <a:rPr lang="en-US" dirty="0">
                <a:highlight>
                  <a:srgbClr val="FFFF00"/>
                </a:highlight>
              </a:rPr>
              <a:t>'</a:t>
            </a:r>
            <a:r>
              <a:rPr lang="en-US" dirty="0" err="1">
                <a:highlight>
                  <a:srgbClr val="FFFF00"/>
                </a:highlight>
              </a:rPr>
              <a:t>networkidle</a:t>
            </a:r>
            <a:r>
              <a:rPr lang="en-US" dirty="0"/>
              <a:t>' state when there are no more network connections after a period of time.</a:t>
            </a:r>
          </a:p>
        </p:txBody>
      </p:sp>
    </p:spTree>
    <p:extLst>
      <p:ext uri="{BB962C8B-B14F-4D97-AF65-F5344CB8AC3E}">
        <p14:creationId xmlns:p14="http://schemas.microsoft.com/office/powerpoint/2010/main" val="40655608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Tree>
    <p:extLst>
      <p:ext uri="{BB962C8B-B14F-4D97-AF65-F5344CB8AC3E}">
        <p14:creationId xmlns:p14="http://schemas.microsoft.com/office/powerpoint/2010/main" val="8635109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E8A-08B8-44BD-BF2A-8DA779E8366D}"/>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FD71398D-2418-4200-A613-82E41E9850F8}"/>
              </a:ext>
            </a:extLst>
          </p:cNvPr>
          <p:cNvSpPr>
            <a:spLocks noGrp="1"/>
          </p:cNvSpPr>
          <p:nvPr>
            <p:ph idx="1"/>
          </p:nvPr>
        </p:nvSpPr>
        <p:spPr/>
        <p:txBody>
          <a:bodyPr/>
          <a:lstStyle/>
          <a:p>
            <a:r>
              <a:rPr lang="en-US" dirty="0">
                <a:solidFill>
                  <a:srgbClr val="FF0000"/>
                </a:solidFill>
              </a:rPr>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a:p>
            <a:endParaRPr lang="en-IN" dirty="0"/>
          </a:p>
        </p:txBody>
      </p:sp>
    </p:spTree>
    <p:extLst>
      <p:ext uri="{BB962C8B-B14F-4D97-AF65-F5344CB8AC3E}">
        <p14:creationId xmlns:p14="http://schemas.microsoft.com/office/powerpoint/2010/main" val="28825148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a:bodyPr>
          <a:lstStyle/>
          <a:p>
            <a:r>
              <a:rPr lang="en-US" dirty="0">
                <a:solidFill>
                  <a:srgbClr val="FF0000"/>
                </a:solidFill>
              </a:rPr>
              <a:t>Question: What types of navigation events can be handled in Playwright?</a:t>
            </a:r>
          </a:p>
          <a:p>
            <a:r>
              <a:rPr lang="en-US" dirty="0"/>
              <a:t>Answer: Playwright allows you to handle navigation events such as </a:t>
            </a:r>
            <a:r>
              <a:rPr lang="en-US" dirty="0">
                <a:highlight>
                  <a:srgbClr val="FFFF00"/>
                </a:highlight>
              </a:rPr>
              <a:t>'</a:t>
            </a:r>
            <a:r>
              <a:rPr lang="en-US" dirty="0" err="1">
                <a:highlight>
                  <a:srgbClr val="FFFF00"/>
                </a:highlight>
              </a:rPr>
              <a:t>domcontentloaded</a:t>
            </a:r>
            <a:r>
              <a:rPr lang="en-US" dirty="0"/>
              <a:t>', </a:t>
            </a:r>
            <a:r>
              <a:rPr lang="en-US" dirty="0">
                <a:highlight>
                  <a:srgbClr val="FFFF00"/>
                </a:highlight>
              </a:rPr>
              <a:t>'load</a:t>
            </a:r>
            <a:r>
              <a:rPr lang="en-US" dirty="0"/>
              <a:t>', and </a:t>
            </a:r>
            <a:r>
              <a:rPr lang="en-US" dirty="0">
                <a:highlight>
                  <a:srgbClr val="FFFF00"/>
                </a:highlight>
              </a:rPr>
              <a:t>'</a:t>
            </a:r>
            <a:r>
              <a:rPr lang="en-US" dirty="0" err="1">
                <a:highlight>
                  <a:srgbClr val="FFFF00"/>
                </a:highlight>
              </a:rPr>
              <a:t>networkidle</a:t>
            </a:r>
            <a:r>
              <a:rPr lang="en-US" dirty="0"/>
              <a:t>'.</a:t>
            </a:r>
          </a:p>
        </p:txBody>
      </p:sp>
    </p:spTree>
    <p:extLst>
      <p:ext uri="{BB962C8B-B14F-4D97-AF65-F5344CB8AC3E}">
        <p14:creationId xmlns:p14="http://schemas.microsoft.com/office/powerpoint/2010/main" val="8981459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B1EE-B737-4FD8-88DC-D0BA74AE4A6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EED607CA-27DB-43EA-86FF-71482BCD3EFD}"/>
              </a:ext>
            </a:extLst>
          </p:cNvPr>
          <p:cNvSpPr>
            <a:spLocks noGrp="1"/>
          </p:cNvSpPr>
          <p:nvPr>
            <p:ph idx="1"/>
          </p:nvPr>
        </p:nvSpPr>
        <p:spPr/>
        <p:txBody>
          <a:bodyPr/>
          <a:lstStyle/>
          <a:p>
            <a:r>
              <a:rPr lang="en-US" dirty="0">
                <a:solidFill>
                  <a:srgbClr val="FF0000"/>
                </a:solidFill>
              </a:rPr>
              <a:t>Question: How can you wait for a navigation event to occur in Playwright?</a:t>
            </a:r>
          </a:p>
          <a:p>
            <a:r>
              <a:rPr lang="en-US" dirty="0"/>
              <a:t>Answer: You can wait for a navigation event to occur in Playwright using the </a:t>
            </a:r>
            <a:r>
              <a:rPr lang="en-US" dirty="0" err="1">
                <a:highlight>
                  <a:srgbClr val="FFFF00"/>
                </a:highlight>
              </a:rPr>
              <a:t>waitForEvent</a:t>
            </a:r>
            <a:r>
              <a:rPr lang="en-US" dirty="0"/>
              <a:t>() method of a page object.</a:t>
            </a:r>
          </a:p>
          <a:p>
            <a:endParaRPr lang="en-IN" dirty="0"/>
          </a:p>
        </p:txBody>
      </p:sp>
    </p:spTree>
    <p:extLst>
      <p:ext uri="{BB962C8B-B14F-4D97-AF65-F5344CB8AC3E}">
        <p14:creationId xmlns:p14="http://schemas.microsoft.com/office/powerpoint/2010/main" val="29234400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Tree>
    <p:extLst>
      <p:ext uri="{BB962C8B-B14F-4D97-AF65-F5344CB8AC3E}">
        <p14:creationId xmlns:p14="http://schemas.microsoft.com/office/powerpoint/2010/main" val="30740300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a:t>
            </a:r>
          </a:p>
          <a:p>
            <a:r>
              <a:rPr lang="en-US" dirty="0"/>
              <a:t>Answer: You can simulate a click on an element in Playwright using the click() method of an element handle.</a:t>
            </a:r>
          </a:p>
          <a:p>
            <a:endParaRPr lang="en-IN" dirty="0"/>
          </a:p>
        </p:txBody>
      </p:sp>
    </p:spTree>
    <p:extLst>
      <p:ext uri="{BB962C8B-B14F-4D97-AF65-F5344CB8AC3E}">
        <p14:creationId xmlns:p14="http://schemas.microsoft.com/office/powerpoint/2010/main" val="214417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a:bodyPr>
          <a:lstStyle/>
          <a:p>
            <a:r>
              <a:rPr lang="en-US" dirty="0">
                <a:solidFill>
                  <a:srgbClr val="FF0000"/>
                </a:solidFill>
              </a:rPr>
              <a:t>Question: What are selectors in Playwright?</a:t>
            </a:r>
          </a:p>
          <a:p>
            <a:r>
              <a:rPr lang="en-US" dirty="0"/>
              <a:t>Answer: Selectors in Playwright are CSS or XPath expressions used to </a:t>
            </a:r>
            <a:r>
              <a:rPr lang="en-US" dirty="0">
                <a:highlight>
                  <a:srgbClr val="FFFF00"/>
                </a:highlight>
              </a:rPr>
              <a:t>locate</a:t>
            </a:r>
            <a:r>
              <a:rPr lang="en-US" dirty="0"/>
              <a:t> elements on a web page.</a:t>
            </a:r>
          </a:p>
          <a:p>
            <a:r>
              <a:rPr lang="en-US" dirty="0">
                <a:solidFill>
                  <a:srgbClr val="FF0000"/>
                </a:solidFill>
              </a:rPr>
              <a:t>Question: Name three types of selectors supported by Playwright.</a:t>
            </a:r>
          </a:p>
          <a:p>
            <a:r>
              <a:rPr lang="en-US" dirty="0"/>
              <a:t>Answer: Playwright supports CSS selectors, XPath selectors, and text selectors.</a:t>
            </a:r>
          </a:p>
        </p:txBody>
      </p:sp>
    </p:spTree>
    <p:extLst>
      <p:ext uri="{BB962C8B-B14F-4D97-AF65-F5344CB8AC3E}">
        <p14:creationId xmlns:p14="http://schemas.microsoft.com/office/powerpoint/2010/main" val="5715842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Tree>
    <p:extLst>
      <p:ext uri="{BB962C8B-B14F-4D97-AF65-F5344CB8AC3E}">
        <p14:creationId xmlns:p14="http://schemas.microsoft.com/office/powerpoint/2010/main" val="304103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How to take screenshots </a:t>
            </a:r>
          </a:p>
          <a:p>
            <a:r>
              <a:rPr lang="en-US" sz="2600" dirty="0"/>
              <a:t>How to record videos </a:t>
            </a:r>
          </a:p>
          <a:p>
            <a:r>
              <a:rPr lang="en-US" sz="2600" dirty="0"/>
              <a:t>Debug mode </a:t>
            </a:r>
          </a:p>
          <a:p>
            <a:r>
              <a:rPr lang="en-US" sz="2600" dirty="0"/>
              <a:t>Detailed Debugging using Playwright environment variables</a:t>
            </a:r>
            <a:endParaRPr lang="en-IN" dirty="0"/>
          </a:p>
        </p:txBody>
      </p:sp>
    </p:spTree>
    <p:extLst>
      <p:ext uri="{BB962C8B-B14F-4D97-AF65-F5344CB8AC3E}">
        <p14:creationId xmlns:p14="http://schemas.microsoft.com/office/powerpoint/2010/main" val="40415357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Advanced User Interactions in Playwright refer to the capability of simulating complex user actions and interactions with web elements beyond basic clicking and typing. </a:t>
            </a:r>
          </a:p>
          <a:p>
            <a:r>
              <a:rPr lang="en-US" dirty="0"/>
              <a:t>This includes performing 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p>
          <a:p>
            <a:r>
              <a:rPr lang="en-US" dirty="0"/>
              <a:t>These advanced interactions are crucial for accurately testing modern web applications that heavily rely on dynamic and interactive user interfaces. </a:t>
            </a:r>
          </a:p>
        </p:txBody>
      </p:sp>
    </p:spTree>
    <p:extLst>
      <p:ext uri="{BB962C8B-B14F-4D97-AF65-F5344CB8AC3E}">
        <p14:creationId xmlns:p14="http://schemas.microsoft.com/office/powerpoint/2010/main" val="21307210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p:txBody>
          <a:bodyPr>
            <a:normAutofit/>
          </a:bodyPr>
          <a:lstStyle/>
          <a:p>
            <a:r>
              <a:rPr lang="en-US" dirty="0"/>
              <a:t>File uploads and downloads in Playwright refer to the capability of interacting with file input elements to upload files</a:t>
            </a:r>
          </a:p>
          <a:p>
            <a:r>
              <a:rPr lang="en-US" dirty="0"/>
              <a:t>Playwright provides APIs to automate these interactions,</a:t>
            </a:r>
          </a:p>
          <a:p>
            <a:r>
              <a:rPr lang="en-US" dirty="0"/>
              <a:t>With Playwright, testers can automate file upload and download processes to ensure the reliability and functionality of web applications.</a:t>
            </a:r>
            <a:endParaRPr lang="en-IN" dirty="0"/>
          </a:p>
        </p:txBody>
      </p:sp>
    </p:spTree>
    <p:extLst>
      <p:ext uri="{BB962C8B-B14F-4D97-AF65-F5344CB8AC3E}">
        <p14:creationId xmlns:p14="http://schemas.microsoft.com/office/powerpoint/2010/main" val="356491917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endParaRPr lang="en-IN" dirty="0"/>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Tree>
    <p:extLst>
      <p:ext uri="{BB962C8B-B14F-4D97-AF65-F5344CB8AC3E}">
        <p14:creationId xmlns:p14="http://schemas.microsoft.com/office/powerpoint/2010/main" val="3062876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t>npx</a:t>
            </a:r>
            <a:r>
              <a:rPr lang="en-US" dirty="0"/>
              <a:t> playwright test --project=chromium -g "@</a:t>
            </a:r>
            <a:r>
              <a:rPr lang="en-US" dirty="0" err="1"/>
              <a:t>dragAndDrop</a:t>
            </a:r>
            <a:r>
              <a:rPr lang="en-US" dirty="0"/>
              <a:t>" --headed</a:t>
            </a:r>
            <a:endParaRPr lang="en-IN" dirty="0"/>
          </a:p>
        </p:txBody>
      </p:sp>
    </p:spTree>
    <p:extLst>
      <p:ext uri="{BB962C8B-B14F-4D97-AF65-F5344CB8AC3E}">
        <p14:creationId xmlns:p14="http://schemas.microsoft.com/office/powerpoint/2010/main" val="39489849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Tree>
    <p:extLst>
      <p:ext uri="{BB962C8B-B14F-4D97-AF65-F5344CB8AC3E}">
        <p14:creationId xmlns:p14="http://schemas.microsoft.com/office/powerpoint/2010/main" val="158428315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Tree>
    <p:extLst>
      <p:ext uri="{BB962C8B-B14F-4D97-AF65-F5344CB8AC3E}">
        <p14:creationId xmlns:p14="http://schemas.microsoft.com/office/powerpoint/2010/main" val="22864137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endParaRPr lang="en-IN" dirty="0"/>
          </a:p>
        </p:txBody>
      </p:sp>
    </p:spTree>
    <p:extLst>
      <p:ext uri="{BB962C8B-B14F-4D97-AF65-F5344CB8AC3E}">
        <p14:creationId xmlns:p14="http://schemas.microsoft.com/office/powerpoint/2010/main" val="27620143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Tree>
    <p:extLst>
      <p:ext uri="{BB962C8B-B14F-4D97-AF65-F5344CB8AC3E}">
        <p14:creationId xmlns:p14="http://schemas.microsoft.com/office/powerpoint/2010/main" val="157012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a:t>
            </a:r>
          </a:p>
          <a:p>
            <a:r>
              <a:rPr lang="en-US" dirty="0" err="1"/>
              <a:t>Urls</a:t>
            </a:r>
            <a:r>
              <a:rPr lang="en-US" dirty="0"/>
              <a:t> opening in new tab, new window even will show hack which will transition from chrome to </a:t>
            </a:r>
            <a:r>
              <a:rPr lang="en-US" dirty="0" err="1"/>
              <a:t>webkit</a:t>
            </a:r>
            <a:r>
              <a:rPr lang="en-US" dirty="0"/>
              <a:t> </a:t>
            </a:r>
          </a:p>
          <a:p>
            <a:pPr lvl="1"/>
            <a:r>
              <a:rPr lang="en-US" dirty="0"/>
              <a:t>i.e. parent window Chrome</a:t>
            </a:r>
          </a:p>
          <a:p>
            <a:pPr lvl="1"/>
            <a:r>
              <a:rPr lang="en-US" dirty="0"/>
              <a:t>Child window </a:t>
            </a:r>
            <a:r>
              <a:rPr lang="en-US" dirty="0" err="1"/>
              <a:t>Webkit</a:t>
            </a:r>
            <a:endParaRPr lang="en-IN" dirty="0"/>
          </a:p>
        </p:txBody>
      </p:sp>
    </p:spTree>
    <p:extLst>
      <p:ext uri="{BB962C8B-B14F-4D97-AF65-F5344CB8AC3E}">
        <p14:creationId xmlns:p14="http://schemas.microsoft.com/office/powerpoint/2010/main" val="280503586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33072801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Jest and Mocha are popular choices, developers can also use other assertion libraries like Chai with Playwright to suit their preferences and project requirements.</a:t>
            </a:r>
          </a:p>
          <a:p>
            <a:endParaRPr lang="en-IN" dirty="0"/>
          </a:p>
        </p:txBody>
      </p:sp>
    </p:spTree>
    <p:extLst>
      <p:ext uri="{BB962C8B-B14F-4D97-AF65-F5344CB8AC3E}">
        <p14:creationId xmlns:p14="http://schemas.microsoft.com/office/powerpoint/2010/main" val="36818576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Test Reporting and Analysis</a:t>
            </a:r>
            <a:r>
              <a:rPr lang="en-US" dirty="0"/>
              <a:t>: Playwright's integration with testing frameworks enables detailed test reporting and analysis, helping teams identify and diagnose issues efficiently.</a:t>
            </a:r>
          </a:p>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Tree>
    <p:extLst>
      <p:ext uri="{BB962C8B-B14F-4D97-AF65-F5344CB8AC3E}">
        <p14:creationId xmlns:p14="http://schemas.microsoft.com/office/powerpoint/2010/main" val="25742934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Html Reporting:</a:t>
            </a:r>
            <a:endParaRPr lang="en-US" dirty="0"/>
          </a:p>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Tree>
    <p:extLst>
      <p:ext uri="{BB962C8B-B14F-4D97-AF65-F5344CB8AC3E}">
        <p14:creationId xmlns:p14="http://schemas.microsoft.com/office/powerpoint/2010/main" val="22896347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endParaRPr lang="en-US" dirty="0"/>
          </a:p>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Tree>
    <p:extLst>
      <p:ext uri="{BB962C8B-B14F-4D97-AF65-F5344CB8AC3E}">
        <p14:creationId xmlns:p14="http://schemas.microsoft.com/office/powerpoint/2010/main" val="32220537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endParaRPr lang="en-US" dirty="0"/>
          </a:p>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41290395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endParaRPr lang="en-US" dirty="0"/>
          </a:p>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Tree>
    <p:extLst>
      <p:ext uri="{BB962C8B-B14F-4D97-AF65-F5344CB8AC3E}">
        <p14:creationId xmlns:p14="http://schemas.microsoft.com/office/powerpoint/2010/main" val="25106047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endParaRPr lang="en-US" dirty="0"/>
          </a:p>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Tree>
    <p:extLst>
      <p:ext uri="{BB962C8B-B14F-4D97-AF65-F5344CB8AC3E}">
        <p14:creationId xmlns:p14="http://schemas.microsoft.com/office/powerpoint/2010/main" val="421398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Working with API </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Tree>
    <p:extLst>
      <p:ext uri="{BB962C8B-B14F-4D97-AF65-F5344CB8AC3E}">
        <p14:creationId xmlns:p14="http://schemas.microsoft.com/office/powerpoint/2010/main" val="391287115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endParaRPr lang="en-US" dirty="0"/>
          </a:p>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Tree>
    <p:extLst>
      <p:ext uri="{BB962C8B-B14F-4D97-AF65-F5344CB8AC3E}">
        <p14:creationId xmlns:p14="http://schemas.microsoft.com/office/powerpoint/2010/main" val="145048415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Tree>
    <p:extLst>
      <p:ext uri="{BB962C8B-B14F-4D97-AF65-F5344CB8AC3E}">
        <p14:creationId xmlns:p14="http://schemas.microsoft.com/office/powerpoint/2010/main" val="12136566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Tree>
    <p:extLst>
      <p:ext uri="{BB962C8B-B14F-4D97-AF65-F5344CB8AC3E}">
        <p14:creationId xmlns:p14="http://schemas.microsoft.com/office/powerpoint/2010/main" val="4586140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210175116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Tree>
    <p:extLst>
      <p:ext uri="{BB962C8B-B14F-4D97-AF65-F5344CB8AC3E}">
        <p14:creationId xmlns:p14="http://schemas.microsoft.com/office/powerpoint/2010/main" val="40135856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r>
              <a:rPr lang="en-US" dirty="0"/>
              <a:t>Here's how you can structure your tests using these blocks:</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Tree>
    <p:extLst>
      <p:ext uri="{BB962C8B-B14F-4D97-AF65-F5344CB8AC3E}">
        <p14:creationId xmlns:p14="http://schemas.microsoft.com/office/powerpoint/2010/main" val="180621972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Tree>
    <p:extLst>
      <p:ext uri="{BB962C8B-B14F-4D97-AF65-F5344CB8AC3E}">
        <p14:creationId xmlns:p14="http://schemas.microsoft.com/office/powerpoint/2010/main" val="37194457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34071917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Tree>
    <p:extLst>
      <p:ext uri="{BB962C8B-B14F-4D97-AF65-F5344CB8AC3E}">
        <p14:creationId xmlns:p14="http://schemas.microsoft.com/office/powerpoint/2010/main" val="412878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b="1" u="sng" dirty="0"/>
              <a:t>Student mgt project </a:t>
            </a:r>
          </a:p>
          <a:p>
            <a:pPr lvl="1"/>
            <a:r>
              <a:rPr lang="en-US" dirty="0"/>
              <a:t>Add student</a:t>
            </a:r>
          </a:p>
          <a:p>
            <a:pPr lvl="1"/>
            <a:r>
              <a:rPr lang="en-US" dirty="0"/>
              <a:t>List student</a:t>
            </a:r>
          </a:p>
          <a:p>
            <a:pPr lvl="1"/>
            <a:r>
              <a:rPr lang="en-US" dirty="0"/>
              <a:t>Search</a:t>
            </a:r>
          </a:p>
          <a:p>
            <a:pPr lvl="1"/>
            <a:r>
              <a:rPr lang="en-US" dirty="0"/>
              <a:t>Pagination (Next and Previous page)</a:t>
            </a:r>
          </a:p>
          <a:p>
            <a:pPr lvl="1"/>
            <a:r>
              <a:rPr lang="en-US" dirty="0"/>
              <a:t>Remove the student record</a:t>
            </a:r>
          </a:p>
          <a:p>
            <a:pPr lvl="1"/>
            <a:r>
              <a:rPr lang="en-US" dirty="0"/>
              <a:t>Display any specific record </a:t>
            </a:r>
          </a:p>
          <a:p>
            <a:pPr lvl="1"/>
            <a:r>
              <a:rPr lang="en-US" dirty="0"/>
              <a:t>Count number of records </a:t>
            </a:r>
          </a:p>
          <a:p>
            <a:pPr lvl="1"/>
            <a:endParaRPr lang="en-IN" dirty="0"/>
          </a:p>
        </p:txBody>
      </p:sp>
    </p:spTree>
    <p:extLst>
      <p:ext uri="{BB962C8B-B14F-4D97-AF65-F5344CB8AC3E}">
        <p14:creationId xmlns:p14="http://schemas.microsoft.com/office/powerpoint/2010/main" val="13555026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79" y="1490133"/>
            <a:ext cx="9603275" cy="4436534"/>
          </a:xfrm>
        </p:spPr>
        <p:txBody>
          <a:bodyPr>
            <a:normAutofit fontScale="55000" lnSpcReduction="20000"/>
          </a:bodyPr>
          <a:lstStyle/>
          <a:p>
            <a:pPr marL="0" indent="0">
              <a:buNone/>
            </a:pPr>
            <a:r>
              <a:rPr lang="en-IN" dirty="0"/>
              <a:t>describe('User Authentication', () =&gt; {</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a:p>
            <a:pPr marL="0" indent="0">
              <a:buNone/>
            </a:pPr>
            <a:r>
              <a:rPr lang="en-IN" dirty="0"/>
              <a:t> it('Should allow access to authenticated users', async () =&gt; {</a:t>
            </a:r>
          </a:p>
          <a:p>
            <a:pPr marL="0" indent="0">
              <a:buNone/>
            </a:pPr>
            <a:r>
              <a:rPr lang="en-IN" dirty="0"/>
              <a:t>    // Test logic for authenticated access</a:t>
            </a:r>
          </a:p>
          <a:p>
            <a:pPr marL="0" indent="0">
              <a:buNone/>
            </a:pPr>
            <a:r>
              <a:rPr lang="en-IN" dirty="0"/>
              <a:t>  });</a:t>
            </a:r>
          </a:p>
          <a:p>
            <a:pPr marL="0" indent="0">
              <a:buNone/>
            </a:pPr>
            <a:r>
              <a:rPr lang="en-IN" dirty="0"/>
              <a:t>  it('Should redirect unauthenticated users to login page', async () =&gt; {</a:t>
            </a:r>
          </a:p>
          <a:p>
            <a:pPr marL="0" indent="0">
              <a:buNone/>
            </a:pPr>
            <a:r>
              <a:rPr lang="en-IN" dirty="0"/>
              <a:t>    // Test logic for unauthenticated access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27773114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How can you simulate a drag-and-drop operation using Playwright?</a:t>
            </a:r>
          </a:p>
          <a:p>
            <a:r>
              <a:rPr lang="en-US" dirty="0"/>
              <a:t>Answer: You can use the </a:t>
            </a:r>
            <a:r>
              <a:rPr lang="en-IN" dirty="0" err="1"/>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Tree>
    <p:extLst>
      <p:ext uri="{BB962C8B-B14F-4D97-AF65-F5344CB8AC3E}">
        <p14:creationId xmlns:p14="http://schemas.microsoft.com/office/powerpoint/2010/main" val="94114083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('input[type="text"]', 'Hello, World!').</a:t>
            </a:r>
            <a:endParaRPr lang="en-IN" dirty="0"/>
          </a:p>
        </p:txBody>
      </p:sp>
    </p:spTree>
    <p:extLst>
      <p:ext uri="{BB962C8B-B14F-4D97-AF65-F5344CB8AC3E}">
        <p14:creationId xmlns:p14="http://schemas.microsoft.com/office/powerpoint/2010/main" val="83383087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Jest, Mocha, or Chai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43232472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Tree>
    <p:extLst>
      <p:ext uri="{BB962C8B-B14F-4D97-AF65-F5344CB8AC3E}">
        <p14:creationId xmlns:p14="http://schemas.microsoft.com/office/powerpoint/2010/main" val="2110222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p:txBody>
      </p:sp>
    </p:spTree>
    <p:extLst>
      <p:ext uri="{BB962C8B-B14F-4D97-AF65-F5344CB8AC3E}">
        <p14:creationId xmlns:p14="http://schemas.microsoft.com/office/powerpoint/2010/main" val="18715320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endParaRPr lang="en-IN" dirty="0"/>
          </a:p>
          <a:p>
            <a:endParaRPr lang="en-IN" dirty="0"/>
          </a:p>
        </p:txBody>
      </p:sp>
    </p:spTree>
    <p:extLst>
      <p:ext uri="{BB962C8B-B14F-4D97-AF65-F5344CB8AC3E}">
        <p14:creationId xmlns:p14="http://schemas.microsoft.com/office/powerpoint/2010/main" val="292666157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9328-038E-4FCC-A084-EF000B88E42D}"/>
              </a:ext>
            </a:extLst>
          </p:cNvPr>
          <p:cNvSpPr>
            <a:spLocks noGrp="1"/>
          </p:cNvSpPr>
          <p:nvPr>
            <p:ph type="title"/>
          </p:nvPr>
        </p:nvSpPr>
        <p:spPr/>
        <p:txBody>
          <a:bodyPr/>
          <a:lstStyle/>
          <a:p>
            <a:r>
              <a:rPr lang="en-US" dirty="0"/>
              <a:t>Handling Authentication Dialogs:</a:t>
            </a:r>
            <a:endParaRPr lang="en-IN" dirty="0"/>
          </a:p>
        </p:txBody>
      </p:sp>
      <p:sp>
        <p:nvSpPr>
          <p:cNvPr id="3" name="Content Placeholder 2">
            <a:extLst>
              <a:ext uri="{FF2B5EF4-FFF2-40B4-BE49-F238E27FC236}">
                <a16:creationId xmlns:a16="http://schemas.microsoft.com/office/drawing/2014/main" id="{2D0EC46F-0072-471B-BC13-85D620382C91}"/>
              </a:ext>
            </a:extLst>
          </p:cNvPr>
          <p:cNvSpPr>
            <a:spLocks noGrp="1"/>
          </p:cNvSpPr>
          <p:nvPr>
            <p:ph idx="1"/>
          </p:nvPr>
        </p:nvSpPr>
        <p:spPr/>
        <p:txBody>
          <a:bodyPr>
            <a:normAutofit/>
          </a:bodyPr>
          <a:lstStyle/>
          <a:p>
            <a:r>
              <a:rPr lang="en-US" dirty="0"/>
              <a:t>Playwright supports handling authentication dialogs, such as HTTP basic authentication, using the </a:t>
            </a:r>
            <a:r>
              <a:rPr lang="en-US" dirty="0" err="1"/>
              <a:t>page.</a:t>
            </a:r>
            <a:r>
              <a:rPr lang="en-US" dirty="0" err="1">
                <a:highlight>
                  <a:srgbClr val="FFFF00"/>
                </a:highlight>
              </a:rPr>
              <a:t>authenticate</a:t>
            </a:r>
            <a:r>
              <a:rPr lang="en-US" dirty="0"/>
              <a:t>(credentials) method.</a:t>
            </a:r>
          </a:p>
          <a:p>
            <a:r>
              <a:rPr lang="en-US" dirty="0"/>
              <a:t>Provide the required credentials to authenticate and proceed with the test.</a:t>
            </a:r>
          </a:p>
        </p:txBody>
      </p:sp>
    </p:spTree>
    <p:extLst>
      <p:ext uri="{BB962C8B-B14F-4D97-AF65-F5344CB8AC3E}">
        <p14:creationId xmlns:p14="http://schemas.microsoft.com/office/powerpoint/2010/main" val="195257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76245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r>
              <a:rPr lang="en-US" dirty="0" err="1"/>
              <a:t>npx</a:t>
            </a:r>
            <a:r>
              <a:rPr lang="en-US" dirty="0"/>
              <a:t> playwright test --project=chromium -g "@dismiss" --headed</a:t>
            </a:r>
            <a:endParaRPr lang="en-IN" dirty="0"/>
          </a:p>
        </p:txBody>
      </p:sp>
    </p:spTree>
    <p:extLst>
      <p:ext uri="{BB962C8B-B14F-4D97-AF65-F5344CB8AC3E}">
        <p14:creationId xmlns:p14="http://schemas.microsoft.com/office/powerpoint/2010/main" val="34623081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Tree>
    <p:extLst>
      <p:ext uri="{BB962C8B-B14F-4D97-AF65-F5344CB8AC3E}">
        <p14:creationId xmlns:p14="http://schemas.microsoft.com/office/powerpoint/2010/main" val="364578431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Tree>
    <p:extLst>
      <p:ext uri="{BB962C8B-B14F-4D97-AF65-F5344CB8AC3E}">
        <p14:creationId xmlns:p14="http://schemas.microsoft.com/office/powerpoint/2010/main" val="41203002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waitForNavigation</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416974442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Tree>
    <p:extLst>
      <p:ext uri="{BB962C8B-B14F-4D97-AF65-F5344CB8AC3E}">
        <p14:creationId xmlns:p14="http://schemas.microsoft.com/office/powerpoint/2010/main" val="413017534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endParaRPr lang="en-US" dirty="0"/>
          </a:p>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2930117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t>npx</a:t>
            </a:r>
            <a:r>
              <a:rPr lang="en-US" dirty="0"/>
              <a:t> playwright test --project=chromium -g "@iframe" --headed</a:t>
            </a:r>
            <a:endParaRPr lang="en-IN" dirty="0"/>
          </a:p>
        </p:txBody>
      </p:sp>
    </p:spTree>
    <p:extLst>
      <p:ext uri="{BB962C8B-B14F-4D97-AF65-F5344CB8AC3E}">
        <p14:creationId xmlns:p14="http://schemas.microsoft.com/office/powerpoint/2010/main" val="311981575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handler)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Tree>
    <p:extLst>
      <p:ext uri="{BB962C8B-B14F-4D97-AF65-F5344CB8AC3E}">
        <p14:creationId xmlns:p14="http://schemas.microsoft.com/office/powerpoint/2010/main" val="1050890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Tree>
    <p:extLst>
      <p:ext uri="{BB962C8B-B14F-4D97-AF65-F5344CB8AC3E}">
        <p14:creationId xmlns:p14="http://schemas.microsoft.com/office/powerpoint/2010/main" val="170774244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 or use fixtures to provide pre-defined response payloads for specific requests.</a:t>
            </a:r>
          </a:p>
          <a:p>
            <a:r>
              <a:rPr lang="en-US" dirty="0"/>
              <a:t>Mocked responses can be used to simulate server errors, delays, or specific data scenarios for testing purposes.</a:t>
            </a:r>
            <a:endParaRPr lang="en-IN" dirty="0"/>
          </a:p>
        </p:txBody>
      </p:sp>
    </p:spTree>
    <p:extLst>
      <p:ext uri="{BB962C8B-B14F-4D97-AF65-F5344CB8AC3E}">
        <p14:creationId xmlns:p14="http://schemas.microsoft.com/office/powerpoint/2010/main" val="17550976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Tree>
    <p:extLst>
      <p:ext uri="{BB962C8B-B14F-4D97-AF65-F5344CB8AC3E}">
        <p14:creationId xmlns:p14="http://schemas.microsoft.com/office/powerpoint/2010/main" val="142285021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Simulating network errors or delays to test the application's resilience to adverse conditions.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Tree>
    <p:extLst>
      <p:ext uri="{BB962C8B-B14F-4D97-AF65-F5344CB8AC3E}">
        <p14:creationId xmlns:p14="http://schemas.microsoft.com/office/powerpoint/2010/main" val="4782770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Tree>
    <p:extLst>
      <p:ext uri="{BB962C8B-B14F-4D97-AF65-F5344CB8AC3E}">
        <p14:creationId xmlns:p14="http://schemas.microsoft.com/office/powerpoint/2010/main" val="192784055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36B8-8FF5-4493-A2F1-30CAD5DC0B39}"/>
              </a:ext>
            </a:extLst>
          </p:cNvPr>
          <p:cNvSpPr>
            <a:spLocks noGrp="1"/>
          </p:cNvSpPr>
          <p:nvPr>
            <p:ph type="ctrTitle"/>
          </p:nvPr>
        </p:nvSpPr>
        <p:spPr/>
        <p:txBody>
          <a:bodyPr/>
          <a:lstStyle/>
          <a:p>
            <a:r>
              <a:rPr lang="en-IN" dirty="0"/>
              <a:t>Intercepting network requests</a:t>
            </a:r>
          </a:p>
        </p:txBody>
      </p:sp>
      <p:sp>
        <p:nvSpPr>
          <p:cNvPr id="5" name="Subtitle 4">
            <a:extLst>
              <a:ext uri="{FF2B5EF4-FFF2-40B4-BE49-F238E27FC236}">
                <a16:creationId xmlns:a16="http://schemas.microsoft.com/office/drawing/2014/main" id="{32B0F3FC-4F65-4882-B1E7-B7B3D904D9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710044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4F8-DBF3-4B29-BAD8-D42313AF47DD}"/>
              </a:ext>
            </a:extLst>
          </p:cNvPr>
          <p:cNvSpPr>
            <a:spLocks noGrp="1"/>
          </p:cNvSpPr>
          <p:nvPr>
            <p:ph type="title"/>
          </p:nvPr>
        </p:nvSpPr>
        <p:spPr/>
        <p:txBody>
          <a:bodyPr/>
          <a:lstStyle/>
          <a:p>
            <a:r>
              <a:rPr lang="en-US" dirty="0"/>
              <a:t>Using </a:t>
            </a:r>
            <a:r>
              <a:rPr lang="en-US" dirty="0" err="1"/>
              <a:t>page.route</a:t>
            </a:r>
            <a:r>
              <a:rPr lang="en-US" dirty="0"/>
              <a:t>() Method:</a:t>
            </a:r>
            <a:endParaRPr lang="en-IN" dirty="0"/>
          </a:p>
        </p:txBody>
      </p:sp>
      <p:sp>
        <p:nvSpPr>
          <p:cNvPr id="3" name="Content Placeholder 2">
            <a:extLst>
              <a:ext uri="{FF2B5EF4-FFF2-40B4-BE49-F238E27FC236}">
                <a16:creationId xmlns:a16="http://schemas.microsoft.com/office/drawing/2014/main" id="{75726208-1C9D-46FD-864F-74268719186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handler) </a:t>
            </a:r>
            <a:r>
              <a:rPr lang="en-US" dirty="0"/>
              <a:t>method to intercept network requests matching a specified URL pattern.</a:t>
            </a:r>
          </a:p>
          <a:p>
            <a:r>
              <a:rPr lang="en-US" dirty="0"/>
              <a:t>You can define a custom handler function that will be invoked when a matching request is intercepted.</a:t>
            </a:r>
            <a:endParaRPr lang="en-IN" dirty="0"/>
          </a:p>
        </p:txBody>
      </p:sp>
    </p:spTree>
    <p:extLst>
      <p:ext uri="{BB962C8B-B14F-4D97-AF65-F5344CB8AC3E}">
        <p14:creationId xmlns:p14="http://schemas.microsoft.com/office/powerpoint/2010/main" val="40470831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Tree>
    <p:extLst>
      <p:ext uri="{BB962C8B-B14F-4D97-AF65-F5344CB8AC3E}">
        <p14:creationId xmlns:p14="http://schemas.microsoft.com/office/powerpoint/2010/main" val="19379385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endParaRPr lang="en-US" dirty="0"/>
          </a:p>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Tree>
    <p:extLst>
      <p:ext uri="{BB962C8B-B14F-4D97-AF65-F5344CB8AC3E}">
        <p14:creationId xmlns:p14="http://schemas.microsoft.com/office/powerpoint/2010/main" val="138927276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35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is an automation library developed by Microsoft for web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Tree>
    <p:extLst>
      <p:ext uri="{BB962C8B-B14F-4D97-AF65-F5344CB8AC3E}">
        <p14:creationId xmlns:p14="http://schemas.microsoft.com/office/powerpoint/2010/main" val="181900557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Tree>
    <p:extLst>
      <p:ext uri="{BB962C8B-B14F-4D97-AF65-F5344CB8AC3E}">
        <p14:creationId xmlns:p14="http://schemas.microsoft.com/office/powerpoint/2010/main" val="382786292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endParaRPr lang="en-IN" dirty="0"/>
          </a:p>
        </p:txBody>
      </p:sp>
    </p:spTree>
    <p:extLst>
      <p:ext uri="{BB962C8B-B14F-4D97-AF65-F5344CB8AC3E}">
        <p14:creationId xmlns:p14="http://schemas.microsoft.com/office/powerpoint/2010/main" val="228349910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Tree>
    <p:extLst>
      <p:ext uri="{BB962C8B-B14F-4D97-AF65-F5344CB8AC3E}">
        <p14:creationId xmlns:p14="http://schemas.microsoft.com/office/powerpoint/2010/main" val="192531501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Tree>
    <p:extLst>
      <p:ext uri="{BB962C8B-B14F-4D97-AF65-F5344CB8AC3E}">
        <p14:creationId xmlns:p14="http://schemas.microsoft.com/office/powerpoint/2010/main" val="380534005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highlight>
                  <a:srgbClr val="FFFF00"/>
                </a:highlight>
              </a:rPr>
              <a:t>npx</a:t>
            </a:r>
            <a:r>
              <a:rPr lang="en-US" dirty="0">
                <a:highlight>
                  <a:srgbClr val="FFFF00"/>
                </a:highlight>
              </a:rPr>
              <a:t> playwright test --project=chromium -g "@login" --headed</a:t>
            </a:r>
            <a:endParaRPr lang="en-IN" dirty="0">
              <a:highlight>
                <a:srgbClr val="FFFF00"/>
              </a:highlight>
            </a:endParaRPr>
          </a:p>
        </p:txBody>
      </p:sp>
    </p:spTree>
    <p:extLst>
      <p:ext uri="{BB962C8B-B14F-4D97-AF65-F5344CB8AC3E}">
        <p14:creationId xmlns:p14="http://schemas.microsoft.com/office/powerpoint/2010/main" val="23218770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Tree>
    <p:extLst>
      <p:ext uri="{BB962C8B-B14F-4D97-AF65-F5344CB8AC3E}">
        <p14:creationId xmlns:p14="http://schemas.microsoft.com/office/powerpoint/2010/main" val="82376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974D-74A6-4A01-9AED-E1A92081A0B4}"/>
              </a:ext>
            </a:extLst>
          </p:cNvPr>
          <p:cNvSpPr>
            <a:spLocks noGrp="1"/>
          </p:cNvSpPr>
          <p:nvPr>
            <p:ph type="title"/>
          </p:nvPr>
        </p:nvSpPr>
        <p:spPr/>
        <p:txBody>
          <a:bodyPr/>
          <a:lstStyle/>
          <a:p>
            <a:r>
              <a:rPr lang="en-US" dirty="0"/>
              <a:t>Persisting State Across Tests:</a:t>
            </a:r>
            <a:br>
              <a:rPr lang="en-US" dirty="0"/>
            </a:br>
            <a:endParaRPr lang="en-IN" dirty="0"/>
          </a:p>
        </p:txBody>
      </p:sp>
      <p:sp>
        <p:nvSpPr>
          <p:cNvPr id="3" name="Content Placeholder 2">
            <a:extLst>
              <a:ext uri="{FF2B5EF4-FFF2-40B4-BE49-F238E27FC236}">
                <a16:creationId xmlns:a16="http://schemas.microsoft.com/office/drawing/2014/main" id="{014CF883-1F57-41B4-94BB-4A671397CD04}"/>
              </a:ext>
            </a:extLst>
          </p:cNvPr>
          <p:cNvSpPr>
            <a:spLocks noGrp="1"/>
          </p:cNvSpPr>
          <p:nvPr>
            <p:ph idx="1"/>
          </p:nvPr>
        </p:nvSpPr>
        <p:spPr/>
        <p:txBody>
          <a:bodyPr>
            <a:normAutofit/>
          </a:bodyPr>
          <a:lstStyle/>
          <a:p>
            <a:r>
              <a:rPr lang="en-US" dirty="0"/>
              <a:t>To persist state across multiple tests, you can utilize Playwright's context and browser session management features.</a:t>
            </a:r>
          </a:p>
          <a:p>
            <a:r>
              <a:rPr lang="en-US" dirty="0"/>
              <a:t>By creating and reusing browser contexts, you can maintain a consistent state between tests, including authentication status and stored data.</a:t>
            </a:r>
          </a:p>
          <a:p>
            <a:r>
              <a:rPr lang="en-US" dirty="0"/>
              <a:t>Additionally, Playwright provides options for sharing state data between tests using environment variables, fixtures, or custom setup/teardown scripts.</a:t>
            </a:r>
            <a:endParaRPr lang="en-IN" dirty="0"/>
          </a:p>
        </p:txBody>
      </p:sp>
    </p:spTree>
    <p:extLst>
      <p:ext uri="{BB962C8B-B14F-4D97-AF65-F5344CB8AC3E}">
        <p14:creationId xmlns:p14="http://schemas.microsoft.com/office/powerpoint/2010/main" val="35287097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a:p>
            <a:r>
              <a:rPr lang="en-US" dirty="0"/>
              <a:t>Proper state management practices help maintain test reliability and prevent unintended side effects caused by residual state from previous test runs.</a:t>
            </a:r>
            <a:endParaRPr lang="en-IN" dirty="0"/>
          </a:p>
        </p:txBody>
      </p:sp>
    </p:spTree>
    <p:extLst>
      <p:ext uri="{BB962C8B-B14F-4D97-AF65-F5344CB8AC3E}">
        <p14:creationId xmlns:p14="http://schemas.microsoft.com/office/powerpoint/2010/main" val="267814150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579828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Tree>
    <p:extLst>
      <p:ext uri="{BB962C8B-B14F-4D97-AF65-F5344CB8AC3E}">
        <p14:creationId xmlns:p14="http://schemas.microsoft.com/office/powerpoint/2010/main" val="355029019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Tree>
    <p:extLst>
      <p:ext uri="{BB962C8B-B14F-4D97-AF65-F5344CB8AC3E}">
        <p14:creationId xmlns:p14="http://schemas.microsoft.com/office/powerpoint/2010/main" val="293359489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Tree>
    <p:extLst>
      <p:ext uri="{BB962C8B-B14F-4D97-AF65-F5344CB8AC3E}">
        <p14:creationId xmlns:p14="http://schemas.microsoft.com/office/powerpoint/2010/main" val="161846206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Tree>
    <p:extLst>
      <p:ext uri="{BB962C8B-B14F-4D97-AF65-F5344CB8AC3E}">
        <p14:creationId xmlns:p14="http://schemas.microsoft.com/office/powerpoint/2010/main" val="74887126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Tree>
    <p:extLst>
      <p:ext uri="{BB962C8B-B14F-4D97-AF65-F5344CB8AC3E}">
        <p14:creationId xmlns:p14="http://schemas.microsoft.com/office/powerpoint/2010/main" val="75599656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Tree>
    <p:extLst>
      <p:ext uri="{BB962C8B-B14F-4D97-AF65-F5344CB8AC3E}">
        <p14:creationId xmlns:p14="http://schemas.microsoft.com/office/powerpoint/2010/main" val="36397360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B554-CF02-44AD-9351-53E7EB007792}"/>
              </a:ext>
            </a:extLst>
          </p:cNvPr>
          <p:cNvSpPr>
            <a:spLocks noGrp="1"/>
          </p:cNvSpPr>
          <p:nvPr>
            <p:ph type="title"/>
          </p:nvPr>
        </p:nvSpPr>
        <p:spPr/>
        <p:txBody>
          <a:bodyPr/>
          <a:lstStyle/>
          <a:p>
            <a:r>
              <a:rPr lang="en-US" dirty="0"/>
              <a:t>Quiz - Handling Login Sessions:</a:t>
            </a:r>
            <a:br>
              <a:rPr lang="en-US" dirty="0"/>
            </a:br>
            <a:endParaRPr lang="en-IN" dirty="0"/>
          </a:p>
        </p:txBody>
      </p:sp>
      <p:sp>
        <p:nvSpPr>
          <p:cNvPr id="3" name="Content Placeholder 2">
            <a:extLst>
              <a:ext uri="{FF2B5EF4-FFF2-40B4-BE49-F238E27FC236}">
                <a16:creationId xmlns:a16="http://schemas.microsoft.com/office/drawing/2014/main" id="{BD953FF8-BEA4-4EB1-BA8B-9019F56E1DA2}"/>
              </a:ext>
            </a:extLst>
          </p:cNvPr>
          <p:cNvSpPr>
            <a:spLocks noGrp="1"/>
          </p:cNvSpPr>
          <p:nvPr>
            <p:ph idx="1"/>
          </p:nvPr>
        </p:nvSpPr>
        <p:spPr/>
        <p:txBody>
          <a:bodyPr/>
          <a:lstStyle/>
          <a:p>
            <a:r>
              <a:rPr lang="en-US" dirty="0">
                <a:solidFill>
                  <a:srgbClr val="FF0000"/>
                </a:solidFill>
              </a:rPr>
              <a:t>Question: How can automated tests effectively handle login sessions in web applications?</a:t>
            </a:r>
          </a:p>
          <a:p>
            <a:r>
              <a:rPr lang="en-US" dirty="0"/>
              <a:t>Answer: Automated tests can handle login sessions by automating the login process using Playwright's login methods or by utilizing helper functions to authenticate users with credentials and manage session cookies.</a:t>
            </a:r>
            <a:endParaRPr lang="en-IN" dirty="0"/>
          </a:p>
        </p:txBody>
      </p:sp>
    </p:spTree>
    <p:extLst>
      <p:ext uri="{BB962C8B-B14F-4D97-AF65-F5344CB8AC3E}">
        <p14:creationId xmlns:p14="http://schemas.microsoft.com/office/powerpoint/2010/main" val="29557601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Tree>
    <p:extLst>
      <p:ext uri="{BB962C8B-B14F-4D97-AF65-F5344CB8AC3E}">
        <p14:creationId xmlns:p14="http://schemas.microsoft.com/office/powerpoint/2010/main" val="314614110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Tree>
    <p:extLst>
      <p:ext uri="{BB962C8B-B14F-4D97-AF65-F5344CB8AC3E}">
        <p14:creationId xmlns:p14="http://schemas.microsoft.com/office/powerpoint/2010/main" val="3078123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Tree>
    <p:extLst>
      <p:ext uri="{BB962C8B-B14F-4D97-AF65-F5344CB8AC3E}">
        <p14:creationId xmlns:p14="http://schemas.microsoft.com/office/powerpoint/2010/main" val="178724325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endParaRPr lang="en-US" dirty="0"/>
          </a:p>
          <a:p>
            <a:r>
              <a:rPr lang="en-US" dirty="0"/>
              <a:t>Encapsulate common functionalities into reusable functions or helper classes.</a:t>
            </a:r>
          </a:p>
          <a:p>
            <a:r>
              <a:rPr lang="en-US" dirty="0"/>
              <a:t>Organize test scripts into logical modules based on functionality or feature sets.</a:t>
            </a:r>
            <a:endParaRPr lang="en-IN" dirty="0"/>
          </a:p>
        </p:txBody>
      </p:sp>
    </p:spTree>
    <p:extLst>
      <p:ext uri="{BB962C8B-B14F-4D97-AF65-F5344CB8AC3E}">
        <p14:creationId xmlns:p14="http://schemas.microsoft.com/office/powerpoint/2010/main" val="261860191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Tree>
    <p:extLst>
      <p:ext uri="{BB962C8B-B14F-4D97-AF65-F5344CB8AC3E}">
        <p14:creationId xmlns:p14="http://schemas.microsoft.com/office/powerpoint/2010/main" val="425236226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Tree>
    <p:extLst>
      <p:ext uri="{BB962C8B-B14F-4D97-AF65-F5344CB8AC3E}">
        <p14:creationId xmlns:p14="http://schemas.microsoft.com/office/powerpoint/2010/main" val="31682886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Tree>
    <p:extLst>
      <p:ext uri="{BB962C8B-B14F-4D97-AF65-F5344CB8AC3E}">
        <p14:creationId xmlns:p14="http://schemas.microsoft.com/office/powerpoint/2010/main" val="39147149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IN" dirty="0"/>
          </a:p>
        </p:txBody>
      </p:sp>
    </p:spTree>
    <p:extLst>
      <p:ext uri="{BB962C8B-B14F-4D97-AF65-F5344CB8AC3E}">
        <p14:creationId xmlns:p14="http://schemas.microsoft.com/office/powerpoint/2010/main" val="79568486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Tree>
    <p:extLst>
      <p:ext uri="{BB962C8B-B14F-4D97-AF65-F5344CB8AC3E}">
        <p14:creationId xmlns:p14="http://schemas.microsoft.com/office/powerpoint/2010/main" val="300423313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Tree>
    <p:extLst>
      <p:ext uri="{BB962C8B-B14F-4D97-AF65-F5344CB8AC3E}">
        <p14:creationId xmlns:p14="http://schemas.microsoft.com/office/powerpoint/2010/main" val="418293778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Tree>
    <p:extLst>
      <p:ext uri="{BB962C8B-B14F-4D97-AF65-F5344CB8AC3E}">
        <p14:creationId xmlns:p14="http://schemas.microsoft.com/office/powerpoint/2010/main" val="369113439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Tree>
    <p:extLst>
      <p:ext uri="{BB962C8B-B14F-4D97-AF65-F5344CB8AC3E}">
        <p14:creationId xmlns:p14="http://schemas.microsoft.com/office/powerpoint/2010/main" val="149298316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Tree>
    <p:extLst>
      <p:ext uri="{BB962C8B-B14F-4D97-AF65-F5344CB8AC3E}">
        <p14:creationId xmlns:p14="http://schemas.microsoft.com/office/powerpoint/2010/main" val="35258854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Tree>
    <p:extLst>
      <p:ext uri="{BB962C8B-B14F-4D97-AF65-F5344CB8AC3E}">
        <p14:creationId xmlns:p14="http://schemas.microsoft.com/office/powerpoint/2010/main" val="198088606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a:p>
            <a:r>
              <a:rPr lang="en-US" dirty="0"/>
              <a:t>Prioritize fixing flaky tests based on impact and frequency of failure.</a:t>
            </a:r>
            <a:endParaRPr lang="en-IN" dirty="0"/>
          </a:p>
        </p:txBody>
      </p:sp>
    </p:spTree>
    <p:extLst>
      <p:ext uri="{BB962C8B-B14F-4D97-AF65-F5344CB8AC3E}">
        <p14:creationId xmlns:p14="http://schemas.microsoft.com/office/powerpoint/2010/main" val="76013420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E9AB-8941-4404-8A26-8DED664F3A13}"/>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EA88BD42-EFA4-422E-82A1-96C0E17A75F8}"/>
              </a:ext>
            </a:extLst>
          </p:cNvPr>
          <p:cNvSpPr>
            <a:spLocks noGrp="1"/>
          </p:cNvSpPr>
          <p:nvPr>
            <p:ph idx="1"/>
          </p:nvPr>
        </p:nvSpPr>
        <p:spPr/>
        <p:txBody>
          <a:bodyPr/>
          <a:lstStyle/>
          <a:p>
            <a:r>
              <a:rPr lang="en-US" dirty="0"/>
              <a:t>Establish a process for reporting and triaging flaky tests within the team.</a:t>
            </a:r>
          </a:p>
          <a:p>
            <a:r>
              <a:rPr lang="en-US" dirty="0"/>
              <a:t>Regularly review and refactor test code to improve reliability and maintainability.</a:t>
            </a:r>
          </a:p>
          <a:p>
            <a:r>
              <a:rPr lang="en-US" dirty="0"/>
              <a:t>Monitor test execution trends over time to track improvements in test stability.</a:t>
            </a:r>
            <a:endParaRPr lang="en-IN" dirty="0"/>
          </a:p>
        </p:txBody>
      </p:sp>
    </p:spTree>
    <p:extLst>
      <p:ext uri="{BB962C8B-B14F-4D97-AF65-F5344CB8AC3E}">
        <p14:creationId xmlns:p14="http://schemas.microsoft.com/office/powerpoint/2010/main" val="11185364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Tree>
    <p:extLst>
      <p:ext uri="{BB962C8B-B14F-4D97-AF65-F5344CB8AC3E}">
        <p14:creationId xmlns:p14="http://schemas.microsoft.com/office/powerpoint/2010/main" val="20343359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Tree>
    <p:extLst>
      <p:ext uri="{BB962C8B-B14F-4D97-AF65-F5344CB8AC3E}">
        <p14:creationId xmlns:p14="http://schemas.microsoft.com/office/powerpoint/2010/main" val="257087604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Tree>
    <p:extLst>
      <p:ext uri="{BB962C8B-B14F-4D97-AF65-F5344CB8AC3E}">
        <p14:creationId xmlns:p14="http://schemas.microsoft.com/office/powerpoint/2010/main" val="267659703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Tree>
    <p:extLst>
      <p:ext uri="{BB962C8B-B14F-4D97-AF65-F5344CB8AC3E}">
        <p14:creationId xmlns:p14="http://schemas.microsoft.com/office/powerpoint/2010/main" val="18589525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Tree>
    <p:extLst>
      <p:ext uri="{BB962C8B-B14F-4D97-AF65-F5344CB8AC3E}">
        <p14:creationId xmlns:p14="http://schemas.microsoft.com/office/powerpoint/2010/main" val="288366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Tree>
    <p:extLst>
      <p:ext uri="{BB962C8B-B14F-4D97-AF65-F5344CB8AC3E}">
        <p14:creationId xmlns:p14="http://schemas.microsoft.com/office/powerpoint/2010/main" val="366491762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Tree>
    <p:extLst>
      <p:ext uri="{BB962C8B-B14F-4D97-AF65-F5344CB8AC3E}">
        <p14:creationId xmlns:p14="http://schemas.microsoft.com/office/powerpoint/2010/main" val="39081446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Tree>
    <p:extLst>
      <p:ext uri="{BB962C8B-B14F-4D97-AF65-F5344CB8AC3E}">
        <p14:creationId xmlns:p14="http://schemas.microsoft.com/office/powerpoint/2010/main" val="306932402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Tree>
    <p:extLst>
      <p:ext uri="{BB962C8B-B14F-4D97-AF65-F5344CB8AC3E}">
        <p14:creationId xmlns:p14="http://schemas.microsoft.com/office/powerpoint/2010/main" val="182817175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Tree>
    <p:extLst>
      <p:ext uri="{BB962C8B-B14F-4D97-AF65-F5344CB8AC3E}">
        <p14:creationId xmlns:p14="http://schemas.microsoft.com/office/powerpoint/2010/main" val="31566034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Tree>
    <p:extLst>
      <p:ext uri="{BB962C8B-B14F-4D97-AF65-F5344CB8AC3E}">
        <p14:creationId xmlns:p14="http://schemas.microsoft.com/office/powerpoint/2010/main" val="81510006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Tree>
    <p:extLst>
      <p:ext uri="{BB962C8B-B14F-4D97-AF65-F5344CB8AC3E}">
        <p14:creationId xmlns:p14="http://schemas.microsoft.com/office/powerpoint/2010/main" val="328389073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056-091F-4847-9622-3782653ED2B8}"/>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517843F2-0CD9-47CB-96F1-030DD16633B4}"/>
              </a:ext>
            </a:extLst>
          </p:cNvPr>
          <p:cNvSpPr>
            <a:spLocks noGrp="1"/>
          </p:cNvSpPr>
          <p:nvPr>
            <p:ph idx="1"/>
          </p:nvPr>
        </p:nvSpPr>
        <p:spPr/>
        <p:txBody>
          <a:bodyPr/>
          <a:lstStyle/>
          <a:p>
            <a:r>
              <a:rPr lang="en-US" dirty="0"/>
              <a:t>Establish accessibility guidelines and policies within your organization.</a:t>
            </a:r>
          </a:p>
          <a:p>
            <a:r>
              <a:rPr lang="en-US" dirty="0"/>
              <a:t>Conduct regular accessibility audits and address issues promptly.</a:t>
            </a:r>
          </a:p>
          <a:p>
            <a:r>
              <a:rPr lang="en-US" dirty="0"/>
              <a:t>Provide training and resources to developers to promote accessibility awareness and skills.</a:t>
            </a:r>
            <a:endParaRPr lang="en-IN" dirty="0"/>
          </a:p>
        </p:txBody>
      </p:sp>
    </p:spTree>
    <p:extLst>
      <p:ext uri="{BB962C8B-B14F-4D97-AF65-F5344CB8AC3E}">
        <p14:creationId xmlns:p14="http://schemas.microsoft.com/office/powerpoint/2010/main" val="8803624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Tree>
    <p:extLst>
      <p:ext uri="{BB962C8B-B14F-4D97-AF65-F5344CB8AC3E}">
        <p14:creationId xmlns:p14="http://schemas.microsoft.com/office/powerpoint/2010/main" val="86567231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Tree>
    <p:extLst>
      <p:ext uri="{BB962C8B-B14F-4D97-AF65-F5344CB8AC3E}">
        <p14:creationId xmlns:p14="http://schemas.microsoft.com/office/powerpoint/2010/main" val="382374490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Tree>
    <p:extLst>
      <p:ext uri="{BB962C8B-B14F-4D97-AF65-F5344CB8AC3E}">
        <p14:creationId xmlns:p14="http://schemas.microsoft.com/office/powerpoint/2010/main" val="365436808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fontScale="85000" lnSpcReduction="10000"/>
          </a:bodyPr>
          <a:lstStyle/>
          <a:p>
            <a:r>
              <a:rPr lang="en-US" b="1" dirty="0"/>
              <a:t>Capture Baseline Screenshots: </a:t>
            </a:r>
            <a:r>
              <a:rPr lang="en-US" dirty="0"/>
              <a:t>Capture screenshots of web pages in a reference or baseline environment.</a:t>
            </a:r>
          </a:p>
          <a:p>
            <a:r>
              <a:rPr lang="en-US" b="1" dirty="0"/>
              <a:t>Capture Test Screenshots</a:t>
            </a:r>
            <a:r>
              <a:rPr lang="en-US" dirty="0"/>
              <a:t>: Capture screenshots of the same web pages in a test environment or after making changes.</a:t>
            </a:r>
          </a:p>
          <a:p>
            <a:r>
              <a:rPr lang="en-US" b="1" dirty="0"/>
              <a:t>Perform Image Comparison: </a:t>
            </a:r>
            <a:r>
              <a:rPr lang="en-US" dirty="0"/>
              <a:t>Use image comparison algorithms to compare baseline and test screenshots pixel by pixel.</a:t>
            </a:r>
          </a:p>
          <a:p>
            <a:r>
              <a:rPr lang="en-US" b="1" dirty="0"/>
              <a:t>Identify Differences: </a:t>
            </a:r>
            <a:r>
              <a:rPr lang="en-US" dirty="0"/>
              <a:t>Identify visual differences, such as color variations, element positions, or missing content.</a:t>
            </a:r>
          </a:p>
          <a:p>
            <a:r>
              <a:rPr lang="en-US" b="1" dirty="0"/>
              <a:t>Review and Analyze</a:t>
            </a:r>
            <a:r>
              <a:rPr lang="en-US" dirty="0"/>
              <a:t>: Review visual diffs and determine whether they represent intentional changes or unexpected regressions.</a:t>
            </a:r>
            <a:endParaRPr lang="en-IN" dirty="0"/>
          </a:p>
        </p:txBody>
      </p:sp>
    </p:spTree>
    <p:extLst>
      <p:ext uri="{BB962C8B-B14F-4D97-AF65-F5344CB8AC3E}">
        <p14:creationId xmlns:p14="http://schemas.microsoft.com/office/powerpoint/2010/main" val="340304991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Tree>
    <p:extLst>
      <p:ext uri="{BB962C8B-B14F-4D97-AF65-F5344CB8AC3E}">
        <p14:creationId xmlns:p14="http://schemas.microsoft.com/office/powerpoint/2010/main" val="135712618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Tree>
    <p:extLst>
      <p:ext uri="{BB962C8B-B14F-4D97-AF65-F5344CB8AC3E}">
        <p14:creationId xmlns:p14="http://schemas.microsoft.com/office/powerpoint/2010/main" val="68604500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Tree>
    <p:extLst>
      <p:ext uri="{BB962C8B-B14F-4D97-AF65-F5344CB8AC3E}">
        <p14:creationId xmlns:p14="http://schemas.microsoft.com/office/powerpoint/2010/main" val="316969810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Tree>
    <p:extLst>
      <p:ext uri="{BB962C8B-B14F-4D97-AF65-F5344CB8AC3E}">
        <p14:creationId xmlns:p14="http://schemas.microsoft.com/office/powerpoint/2010/main" val="300350959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46B8-7CD8-4030-BEAD-198B2EA71A42}"/>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66B9BD4-DF78-4B7C-84BE-7B809CAE4CD6}"/>
              </a:ext>
            </a:extLst>
          </p:cNvPr>
          <p:cNvSpPr>
            <a:spLocks noGrp="1"/>
          </p:cNvSpPr>
          <p:nvPr>
            <p:ph idx="1"/>
          </p:nvPr>
        </p:nvSpPr>
        <p:spPr/>
        <p:txBody>
          <a:bodyPr/>
          <a:lstStyle/>
          <a:p>
            <a:r>
              <a:rPr lang="en-US" b="1" dirty="0"/>
              <a:t>Monitor and Evolve</a:t>
            </a:r>
            <a:r>
              <a:rPr lang="en-US" dirty="0"/>
              <a:t>: Continuously monitor visual regression test results and refine test suites based on evolving UI requirements and feedback.</a:t>
            </a:r>
          </a:p>
          <a:p>
            <a:r>
              <a:rPr lang="en-US" b="1" dirty="0"/>
              <a:t>Documentation and Knowledge Sharing</a:t>
            </a:r>
            <a:r>
              <a:rPr lang="en-US" dirty="0"/>
              <a:t>: Document visual regression testing processes, best practices, and findings to facilitate knowledge sharing and onboarding.</a:t>
            </a:r>
            <a:endParaRPr lang="en-IN" dirty="0"/>
          </a:p>
        </p:txBody>
      </p:sp>
    </p:spTree>
    <p:extLst>
      <p:ext uri="{BB962C8B-B14F-4D97-AF65-F5344CB8AC3E}">
        <p14:creationId xmlns:p14="http://schemas.microsoft.com/office/powerpoint/2010/main" val="14072257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Tree>
    <p:extLst>
      <p:ext uri="{BB962C8B-B14F-4D97-AF65-F5344CB8AC3E}">
        <p14:creationId xmlns:p14="http://schemas.microsoft.com/office/powerpoint/2010/main" val="3658332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test@latest</a:t>
            </a:r>
            <a:endParaRPr lang="en-US" dirty="0"/>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Tree>
    <p:extLst>
      <p:ext uri="{BB962C8B-B14F-4D97-AF65-F5344CB8AC3E}">
        <p14:creationId xmlns:p14="http://schemas.microsoft.com/office/powerpoint/2010/main" val="4133533366"/>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Tree>
    <p:extLst>
      <p:ext uri="{BB962C8B-B14F-4D97-AF65-F5344CB8AC3E}">
        <p14:creationId xmlns:p14="http://schemas.microsoft.com/office/powerpoint/2010/main" val="4056349736"/>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Tree>
    <p:extLst>
      <p:ext uri="{BB962C8B-B14F-4D97-AF65-F5344CB8AC3E}">
        <p14:creationId xmlns:p14="http://schemas.microsoft.com/office/powerpoint/2010/main" val="191152137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Tree>
    <p:extLst>
      <p:ext uri="{BB962C8B-B14F-4D97-AF65-F5344CB8AC3E}">
        <p14:creationId xmlns:p14="http://schemas.microsoft.com/office/powerpoint/2010/main" val="219077591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51EB-D39C-4359-A13A-F01A95DD9574}"/>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803B18C-C59E-4054-9194-93E2F9D84FDA}"/>
              </a:ext>
            </a:extLst>
          </p:cNvPr>
          <p:cNvSpPr>
            <a:spLocks noGrp="1"/>
          </p:cNvSpPr>
          <p:nvPr>
            <p:ph idx="1"/>
          </p:nvPr>
        </p:nvSpPr>
        <p:spPr/>
        <p:txBody>
          <a:bodyPr>
            <a:normAutofit/>
          </a:bodyPr>
          <a:lstStyle/>
          <a:p>
            <a:r>
              <a:rPr lang="en-US" b="1" dirty="0"/>
              <a:t>Monitor and Analyze: </a:t>
            </a:r>
            <a:r>
              <a:rPr lang="en-US" dirty="0"/>
              <a:t>Continuously monitor test reports and CI pipelines to identify areas for improvement and optimize testing strategies.</a:t>
            </a:r>
          </a:p>
          <a:p>
            <a:r>
              <a:rPr lang="en-US" b="1" dirty="0"/>
              <a:t>Feedback and Collaboration: </a:t>
            </a:r>
            <a:r>
              <a:rPr lang="en-US" dirty="0"/>
              <a:t>Encourage collaboration between development and QA teams to gather feedback on test reports and refine testing practices.</a:t>
            </a:r>
          </a:p>
          <a:p>
            <a:r>
              <a:rPr lang="en-US" b="1" dirty="0"/>
              <a:t>Documentation and Training: </a:t>
            </a:r>
            <a:r>
              <a:rPr lang="en-US" dirty="0"/>
              <a:t>Document CI/CD processes and best practices to onboard new team members and ensure consistency across projects.</a:t>
            </a:r>
            <a:endParaRPr lang="en-IN" dirty="0"/>
          </a:p>
        </p:txBody>
      </p:sp>
    </p:spTree>
    <p:extLst>
      <p:ext uri="{BB962C8B-B14F-4D97-AF65-F5344CB8AC3E}">
        <p14:creationId xmlns:p14="http://schemas.microsoft.com/office/powerpoint/2010/main" val="367983044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Tree>
    <p:extLst>
      <p:ext uri="{BB962C8B-B14F-4D97-AF65-F5344CB8AC3E}">
        <p14:creationId xmlns:p14="http://schemas.microsoft.com/office/powerpoint/2010/main" val="336647911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Tree>
    <p:extLst>
      <p:ext uri="{BB962C8B-B14F-4D97-AF65-F5344CB8AC3E}">
        <p14:creationId xmlns:p14="http://schemas.microsoft.com/office/powerpoint/2010/main" val="386950544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Tree>
    <p:extLst>
      <p:ext uri="{BB962C8B-B14F-4D97-AF65-F5344CB8AC3E}">
        <p14:creationId xmlns:p14="http://schemas.microsoft.com/office/powerpoint/2010/main" val="218305151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Tree>
    <p:extLst>
      <p:ext uri="{BB962C8B-B14F-4D97-AF65-F5344CB8AC3E}">
        <p14:creationId xmlns:p14="http://schemas.microsoft.com/office/powerpoint/2010/main" val="345935624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Tree>
    <p:extLst>
      <p:ext uri="{BB962C8B-B14F-4D97-AF65-F5344CB8AC3E}">
        <p14:creationId xmlns:p14="http://schemas.microsoft.com/office/powerpoint/2010/main" val="3760060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Tree>
    <p:extLst>
      <p:ext uri="{BB962C8B-B14F-4D97-AF65-F5344CB8AC3E}">
        <p14:creationId xmlns:p14="http://schemas.microsoft.com/office/powerpoint/2010/main" val="86420231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66BD-349C-412E-BEE5-596FBBD1A30B}"/>
              </a:ext>
            </a:extLst>
          </p:cNvPr>
          <p:cNvSpPr>
            <a:spLocks noGrp="1"/>
          </p:cNvSpPr>
          <p:nvPr>
            <p:ph type="title"/>
          </p:nvPr>
        </p:nvSpPr>
        <p:spPr/>
        <p:txBody>
          <a:bodyPr/>
          <a:lstStyle/>
          <a:p>
            <a:r>
              <a:rPr lang="en-US" dirty="0"/>
              <a:t>Sharing Reports and Collaboration:</a:t>
            </a:r>
            <a:br>
              <a:rPr lang="en-US" dirty="0"/>
            </a:br>
            <a:endParaRPr lang="en-IN" dirty="0"/>
          </a:p>
        </p:txBody>
      </p:sp>
      <p:sp>
        <p:nvSpPr>
          <p:cNvPr id="3" name="Content Placeholder 2">
            <a:extLst>
              <a:ext uri="{FF2B5EF4-FFF2-40B4-BE49-F238E27FC236}">
                <a16:creationId xmlns:a16="http://schemas.microsoft.com/office/drawing/2014/main" id="{AD64E3EB-EC73-4136-B1AB-D84FF7674DFA}"/>
              </a:ext>
            </a:extLst>
          </p:cNvPr>
          <p:cNvSpPr>
            <a:spLocks noGrp="1"/>
          </p:cNvSpPr>
          <p:nvPr>
            <p:ph idx="1"/>
          </p:nvPr>
        </p:nvSpPr>
        <p:spPr/>
        <p:txBody>
          <a:bodyPr>
            <a:normAutofit/>
          </a:bodyPr>
          <a:lstStyle/>
          <a:p>
            <a:r>
              <a:rPr lang="en-US" dirty="0"/>
              <a:t>Share test reports with stakeholders such as developers, QA engineers, and project managers.</a:t>
            </a:r>
          </a:p>
          <a:p>
            <a:r>
              <a:rPr lang="en-US" dirty="0"/>
              <a:t>Use the reports to facilitate collaboration and decision-making regarding the quality of the application.</a:t>
            </a:r>
          </a:p>
          <a:p>
            <a:r>
              <a:rPr lang="en-US" dirty="0"/>
              <a:t>Discuss findings, identify areas for improvement, and track progress over time using historical test reports.</a:t>
            </a:r>
            <a:endParaRPr lang="en-IN" dirty="0"/>
          </a:p>
        </p:txBody>
      </p:sp>
    </p:spTree>
    <p:extLst>
      <p:ext uri="{BB962C8B-B14F-4D97-AF65-F5344CB8AC3E}">
        <p14:creationId xmlns:p14="http://schemas.microsoft.com/office/powerpoint/2010/main" val="168115691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Tree>
    <p:extLst>
      <p:ext uri="{BB962C8B-B14F-4D97-AF65-F5344CB8AC3E}">
        <p14:creationId xmlns:p14="http://schemas.microsoft.com/office/powerpoint/2010/main" val="48940605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Tree>
    <p:extLst>
      <p:ext uri="{BB962C8B-B14F-4D97-AF65-F5344CB8AC3E}">
        <p14:creationId xmlns:p14="http://schemas.microsoft.com/office/powerpoint/2010/main" val="42846017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In Playwright, test reports can be generated using built-in reporting tools or integrated with third-party services. Reports typically include information such as test outcomes, execution times, and error details, enabling teams to improve application quality and development processes.</a:t>
            </a:r>
            <a:endParaRPr lang="en-IN" dirty="0"/>
          </a:p>
        </p:txBody>
      </p:sp>
    </p:spTree>
    <p:extLst>
      <p:ext uri="{BB962C8B-B14F-4D97-AF65-F5344CB8AC3E}">
        <p14:creationId xmlns:p14="http://schemas.microsoft.com/office/powerpoint/2010/main" val="255996690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With platforms like GitHub Actions, Playwright tests can be integrated into CI/CD pipelines, allowing for automatic execution of tests on code changes and providing immediate feedback to developers. This improves development efficiency, reduces time-to-market, and enhances overall software quality.</a:t>
            </a:r>
            <a:endParaRPr lang="en-IN" dirty="0"/>
          </a:p>
        </p:txBody>
      </p:sp>
    </p:spTree>
    <p:extLst>
      <p:ext uri="{BB962C8B-B14F-4D97-AF65-F5344CB8AC3E}">
        <p14:creationId xmlns:p14="http://schemas.microsoft.com/office/powerpoint/2010/main" val="41668387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Tree>
    <p:extLst>
      <p:ext uri="{BB962C8B-B14F-4D97-AF65-F5344CB8AC3E}">
        <p14:creationId xmlns:p14="http://schemas.microsoft.com/office/powerpoint/2010/main" val="29617865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Tree>
    <p:extLst>
      <p:ext uri="{BB962C8B-B14F-4D97-AF65-F5344CB8AC3E}">
        <p14:creationId xmlns:p14="http://schemas.microsoft.com/office/powerpoint/2010/main" val="172323222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Tree>
    <p:extLst>
      <p:ext uri="{BB962C8B-B14F-4D97-AF65-F5344CB8AC3E}">
        <p14:creationId xmlns:p14="http://schemas.microsoft.com/office/powerpoint/2010/main" val="34794081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Tree>
    <p:extLst>
      <p:ext uri="{BB962C8B-B14F-4D97-AF65-F5344CB8AC3E}">
        <p14:creationId xmlns:p14="http://schemas.microsoft.com/office/powerpoint/2010/main" val="1851755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dirty="0" err="1"/>
              <a:t>ignoreHTTPSErrors</a:t>
            </a:r>
            <a:r>
              <a:rPr lang="en-US" dirty="0"/>
              <a:t> (</a:t>
            </a:r>
            <a:r>
              <a:rPr lang="en-US" dirty="0" err="1"/>
              <a:t>boolean</a:t>
            </a:r>
            <a:r>
              <a:rPr lang="en-US" dirty="0"/>
              <a:t>): Whether to ignore HTTPS errors during navigation.</a:t>
            </a:r>
          </a:p>
          <a:p>
            <a:r>
              <a:rPr lang="en-US" dirty="0"/>
              <a:t>viewport (</a:t>
            </a:r>
            <a:r>
              <a:rPr lang="en-US" dirty="0" err="1"/>
              <a:t>ViewportSize</a:t>
            </a:r>
            <a:r>
              <a:rPr lang="en-US" dirty="0"/>
              <a:t>): Specifies the initial browser viewport size.</a:t>
            </a:r>
          </a:p>
          <a:p>
            <a:r>
              <a:rPr lang="en-US" dirty="0" err="1"/>
              <a:t>defaultViewport</a:t>
            </a:r>
            <a:r>
              <a:rPr lang="en-US" dirty="0"/>
              <a:t> (</a:t>
            </a:r>
            <a:r>
              <a:rPr lang="en-US" dirty="0" err="1"/>
              <a:t>ViewportSize</a:t>
            </a:r>
            <a:r>
              <a:rPr lang="en-US" dirty="0"/>
              <a:t>): Specifies the default viewport size when the browser window is first opened.</a:t>
            </a:r>
          </a:p>
          <a:p>
            <a:r>
              <a:rPr lang="en-US" dirty="0" err="1"/>
              <a:t>userDataDir</a:t>
            </a:r>
            <a:r>
              <a:rPr lang="en-US" dirty="0"/>
              <a:t> (string): Path to a user data directory to use for the browser instance.</a:t>
            </a:r>
          </a:p>
          <a:p>
            <a:r>
              <a:rPr lang="en-US" dirty="0"/>
              <a:t>channel (string): Channel to use for the browser instance (e.g., "chrome", "</a:t>
            </a:r>
            <a:r>
              <a:rPr lang="en-US" dirty="0" err="1"/>
              <a:t>firefox</a:t>
            </a:r>
            <a:r>
              <a:rPr lang="en-US" dirty="0"/>
              <a:t>", "</a:t>
            </a:r>
            <a:r>
              <a:rPr lang="en-US" dirty="0" err="1"/>
              <a:t>webkit</a:t>
            </a:r>
            <a:r>
              <a:rPr lang="en-US" dirty="0"/>
              <a:t>").</a:t>
            </a:r>
            <a:endParaRPr lang="en-IN" dirty="0"/>
          </a:p>
        </p:txBody>
      </p:sp>
    </p:spTree>
    <p:extLst>
      <p:ext uri="{BB962C8B-B14F-4D97-AF65-F5344CB8AC3E}">
        <p14:creationId xmlns:p14="http://schemas.microsoft.com/office/powerpoint/2010/main" val="392407402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Tree>
    <p:extLst>
      <p:ext uri="{BB962C8B-B14F-4D97-AF65-F5344CB8AC3E}">
        <p14:creationId xmlns:p14="http://schemas.microsoft.com/office/powerpoint/2010/main" val="253255751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dirty="0"/>
              <a:t>geolocation: Grants or denies access to the Geolocation API.</a:t>
            </a:r>
          </a:p>
          <a:p>
            <a:r>
              <a:rPr lang="en-US" dirty="0"/>
              <a:t>notifications: Grants or denies the ability to display notifications.</a:t>
            </a:r>
          </a:p>
          <a:p>
            <a:r>
              <a:rPr lang="en-US" dirty="0"/>
              <a:t>midi: Grants or denies access to MIDI devices.</a:t>
            </a:r>
          </a:p>
          <a:p>
            <a:r>
              <a:rPr lang="en-US" dirty="0" err="1"/>
              <a:t>midiSysex</a:t>
            </a:r>
            <a:r>
              <a:rPr lang="en-US" dirty="0"/>
              <a:t>: Grants or denies access to MIDI devices for sending and receiving system exclusive messages.</a:t>
            </a:r>
          </a:p>
          <a:p>
            <a:r>
              <a:rPr lang="en-US" dirty="0"/>
              <a:t>push: Grants or denies the ability to display push notifications.</a:t>
            </a:r>
            <a:endParaRPr lang="en-IN" dirty="0"/>
          </a:p>
        </p:txBody>
      </p:sp>
    </p:spTree>
    <p:extLst>
      <p:ext uri="{BB962C8B-B14F-4D97-AF65-F5344CB8AC3E}">
        <p14:creationId xmlns:p14="http://schemas.microsoft.com/office/powerpoint/2010/main" val="225336572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dirty="0"/>
              <a:t>camera: Grants or denies access to the camera.</a:t>
            </a:r>
          </a:p>
          <a:p>
            <a:r>
              <a:rPr lang="en-US" dirty="0"/>
              <a:t>microphone: Grants or denies access to the microphone.</a:t>
            </a:r>
          </a:p>
          <a:p>
            <a:r>
              <a:rPr lang="en-US" dirty="0" err="1"/>
              <a:t>backgroundSync</a:t>
            </a:r>
            <a:r>
              <a:rPr lang="en-US" dirty="0"/>
              <a:t>: Grants or denies access to background sync functionality.</a:t>
            </a:r>
          </a:p>
          <a:p>
            <a:r>
              <a:rPr lang="en-US" dirty="0" err="1"/>
              <a:t>ambientLightSensor</a:t>
            </a:r>
            <a:r>
              <a:rPr lang="en-US" dirty="0"/>
              <a:t>: Grants or denies access to the ambient light sensor.</a:t>
            </a:r>
          </a:p>
          <a:p>
            <a:endParaRPr lang="en-IN" dirty="0"/>
          </a:p>
        </p:txBody>
      </p:sp>
    </p:spTree>
    <p:extLst>
      <p:ext uri="{BB962C8B-B14F-4D97-AF65-F5344CB8AC3E}">
        <p14:creationId xmlns:p14="http://schemas.microsoft.com/office/powerpoint/2010/main" val="112450299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dirty="0"/>
              <a:t>accelerometer: Grants or denies access to the accelerometer.</a:t>
            </a:r>
          </a:p>
          <a:p>
            <a:r>
              <a:rPr lang="en-US" dirty="0"/>
              <a:t>gyroscope: Grants or denies access to the gyroscope.</a:t>
            </a:r>
          </a:p>
          <a:p>
            <a:r>
              <a:rPr lang="en-US" dirty="0"/>
              <a:t>magnetometer: Grants or denies access to the magnetometer.</a:t>
            </a:r>
          </a:p>
          <a:p>
            <a:r>
              <a:rPr lang="en-US" dirty="0" err="1"/>
              <a:t>clipboardReadWrite</a:t>
            </a:r>
            <a:r>
              <a:rPr lang="en-US" dirty="0"/>
              <a:t>: Grants or denies access to read and write from the clipboard.</a:t>
            </a:r>
          </a:p>
          <a:p>
            <a:r>
              <a:rPr lang="en-US" dirty="0"/>
              <a:t>Here's an example of how you can configure permissions in your Playwright configuration:</a:t>
            </a:r>
            <a:endParaRPr lang="en-IN" dirty="0"/>
          </a:p>
        </p:txBody>
      </p:sp>
    </p:spTree>
    <p:extLst>
      <p:ext uri="{BB962C8B-B14F-4D97-AF65-F5344CB8AC3E}">
        <p14:creationId xmlns:p14="http://schemas.microsoft.com/office/powerpoint/2010/main" val="23728261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Tree>
    <p:extLst>
      <p:ext uri="{BB962C8B-B14F-4D97-AF65-F5344CB8AC3E}">
        <p14:creationId xmlns:p14="http://schemas.microsoft.com/office/powerpoint/2010/main" val="128927909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C857-97E4-4517-AAA0-54D05B4C8083}"/>
              </a:ext>
            </a:extLst>
          </p:cNvPr>
          <p:cNvSpPr>
            <a:spLocks noGrp="1"/>
          </p:cNvSpPr>
          <p:nvPr>
            <p:ph type="title"/>
          </p:nvPr>
        </p:nvSpPr>
        <p:spPr/>
        <p:txBody>
          <a:bodyPr/>
          <a:lstStyle/>
          <a:p>
            <a:r>
              <a:rPr lang="en-IN" dirty="0"/>
              <a:t>Page Options:</a:t>
            </a:r>
            <a:br>
              <a:rPr lang="en-IN" dirty="0"/>
            </a:br>
            <a:endParaRPr lang="en-IN" dirty="0"/>
          </a:p>
        </p:txBody>
      </p:sp>
      <p:sp>
        <p:nvSpPr>
          <p:cNvPr id="3" name="Content Placeholder 2">
            <a:extLst>
              <a:ext uri="{FF2B5EF4-FFF2-40B4-BE49-F238E27FC236}">
                <a16:creationId xmlns:a16="http://schemas.microsoft.com/office/drawing/2014/main" id="{F93F46EA-110C-4E29-A811-143761BEE8BA}"/>
              </a:ext>
            </a:extLst>
          </p:cNvPr>
          <p:cNvSpPr>
            <a:spLocks noGrp="1"/>
          </p:cNvSpPr>
          <p:nvPr>
            <p:ph idx="1"/>
          </p:nvPr>
        </p:nvSpPr>
        <p:spPr/>
        <p:txBody>
          <a:bodyPr/>
          <a:lstStyle/>
          <a:p>
            <a:pPr lvl="1"/>
            <a:r>
              <a:rPr lang="en-IN" dirty="0"/>
              <a:t>Wait until</a:t>
            </a:r>
          </a:p>
          <a:p>
            <a:pPr lvl="1"/>
            <a:r>
              <a:rPr lang="en-IN" dirty="0"/>
              <a:t>JavaScript execution timeout</a:t>
            </a:r>
          </a:p>
          <a:p>
            <a:pPr lvl="1"/>
            <a:r>
              <a:rPr lang="en-IN" dirty="0"/>
              <a:t>Offline mode</a:t>
            </a:r>
          </a:p>
          <a:p>
            <a:pPr lvl="1"/>
            <a:r>
              <a:rPr lang="en-IN" dirty="0"/>
              <a:t>Extra HTTP headers</a:t>
            </a:r>
          </a:p>
          <a:p>
            <a:endParaRPr lang="en-IN" dirty="0"/>
          </a:p>
        </p:txBody>
      </p:sp>
    </p:spTree>
    <p:extLst>
      <p:ext uri="{BB962C8B-B14F-4D97-AF65-F5344CB8AC3E}">
        <p14:creationId xmlns:p14="http://schemas.microsoft.com/office/powerpoint/2010/main" val="263319799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Additionally, Playwright allows you to emulate various devices like smartphones, tablets, or custom screen sizes for responsive testing.</a:t>
            </a:r>
            <a:endParaRPr lang="en-IN" dirty="0"/>
          </a:p>
        </p:txBody>
      </p:sp>
    </p:spTree>
    <p:extLst>
      <p:ext uri="{BB962C8B-B14F-4D97-AF65-F5344CB8AC3E}">
        <p14:creationId xmlns:p14="http://schemas.microsoft.com/office/powerpoint/2010/main" val="114001359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t>Question: What does emulating devices in Playwright entail?</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Tree>
    <p:extLst>
      <p:ext uri="{BB962C8B-B14F-4D97-AF65-F5344CB8AC3E}">
        <p14:creationId xmlns:p14="http://schemas.microsoft.com/office/powerpoint/2010/main" val="425573055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These options allow you to tailor the browser environment to match specific testing scenarios and requirements.</a:t>
            </a:r>
            <a:endParaRPr lang="en-IN" dirty="0"/>
          </a:p>
        </p:txBody>
      </p:sp>
    </p:spTree>
    <p:extLst>
      <p:ext uri="{BB962C8B-B14F-4D97-AF65-F5344CB8AC3E}">
        <p14:creationId xmlns:p14="http://schemas.microsoft.com/office/powerpoint/2010/main" val="3672271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lnSpcReduction="10000"/>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1"/>
            <a:endParaRPr lang="en-US" dirty="0"/>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('button# </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Tree>
    <p:extLst>
      <p:ext uri="{BB962C8B-B14F-4D97-AF65-F5344CB8AC3E}">
        <p14:creationId xmlns:p14="http://schemas.microsoft.com/office/powerpoint/2010/main" val="373068125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Tree>
    <p:extLst>
      <p:ext uri="{BB962C8B-B14F-4D97-AF65-F5344CB8AC3E}">
        <p14:creationId xmlns:p14="http://schemas.microsoft.com/office/powerpoint/2010/main" val="292245423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Tree>
    <p:extLst>
      <p:ext uri="{BB962C8B-B14F-4D97-AF65-F5344CB8AC3E}">
        <p14:creationId xmlns:p14="http://schemas.microsoft.com/office/powerpoint/2010/main" val="922514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t>demo.playwright.dev</a:t>
            </a:r>
            <a:r>
              <a:rPr lang="en-IN" sz="2800" dirty="0"/>
              <a:t>/</a:t>
            </a:r>
            <a:r>
              <a:rPr lang="en-IN" sz="2800" dirty="0" err="1"/>
              <a:t>todomvc</a:t>
            </a:r>
            <a:endParaRPr lang="en-IN" sz="2800" dirty="0"/>
          </a:p>
        </p:txBody>
      </p:sp>
    </p:spTree>
    <p:extLst>
      <p:ext uri="{BB962C8B-B14F-4D97-AF65-F5344CB8AC3E}">
        <p14:creationId xmlns:p14="http://schemas.microsoft.com/office/powerpoint/2010/main" val="53963348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Tree>
    <p:extLst>
      <p:ext uri="{BB962C8B-B14F-4D97-AF65-F5344CB8AC3E}">
        <p14:creationId xmlns:p14="http://schemas.microsoft.com/office/powerpoint/2010/main" val="342010711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Tree>
    <p:extLst>
      <p:ext uri="{BB962C8B-B14F-4D97-AF65-F5344CB8AC3E}">
        <p14:creationId xmlns:p14="http://schemas.microsoft.com/office/powerpoint/2010/main" val="287462913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Tree>
    <p:extLst>
      <p:ext uri="{BB962C8B-B14F-4D97-AF65-F5344CB8AC3E}">
        <p14:creationId xmlns:p14="http://schemas.microsoft.com/office/powerpoint/2010/main" val="97519860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Tree>
    <p:extLst>
      <p:ext uri="{BB962C8B-B14F-4D97-AF65-F5344CB8AC3E}">
        <p14:creationId xmlns:p14="http://schemas.microsoft.com/office/powerpoint/2010/main" val="284046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r>
              <a:rPr lang="en-US" dirty="0"/>
              <a:t>Each single PPT &amp; all training material is self created by trainer, not taken from any readymade template / website / any other source</a:t>
            </a:r>
          </a:p>
          <a:p>
            <a:r>
              <a:rPr lang="en-US" dirty="0"/>
              <a:t>We will discuss and do everything from scratch</a:t>
            </a:r>
          </a:p>
          <a:p>
            <a:endParaRPr lang="en-US" dirty="0"/>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lnSpcReduction="10000"/>
          </a:bodyPr>
          <a:lstStyle/>
          <a:p>
            <a:r>
              <a:rPr lang="en-US" dirty="0"/>
              <a:t>&lt;input type="text"</a:t>
            </a:r>
            <a:r>
              <a:rPr lang="en-US" dirty="0">
                <a:solidFill>
                  <a:srgbClr val="FF0000"/>
                </a:solidFill>
              </a:rPr>
              <a:t> </a:t>
            </a:r>
            <a:r>
              <a:rPr lang="en-US" dirty="0">
                <a:solidFill>
                  <a:srgbClr val="FF0000"/>
                </a:solidFill>
                <a:highlight>
                  <a:srgbClr val="FFFF00"/>
                </a:highlight>
              </a:rPr>
              <a:t>id="username" </a:t>
            </a:r>
            <a:r>
              <a:rPr lang="en-US" dirty="0"/>
              <a:t>name="username"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 </a:t>
            </a:r>
            <a:r>
              <a:rPr lang="en-IN" sz="3200" dirty="0" err="1">
                <a:highlight>
                  <a:srgbClr val="FFFF00"/>
                </a:highlight>
              </a:rPr>
              <a:t>xpath</a:t>
            </a:r>
            <a:r>
              <a:rPr lang="en-IN" sz="3200" dirty="0">
                <a:highlight>
                  <a:srgbClr val="FFFF00"/>
                </a:highlight>
              </a:rPr>
              <a:t>: '</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p:txBody>
      </p:sp>
    </p:spTree>
    <p:extLst>
      <p:ext uri="{BB962C8B-B14F-4D97-AF65-F5344CB8AC3E}">
        <p14:creationId xmlns:p14="http://schemas.microsoft.com/office/powerpoint/2010/main" val="228334152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Tree>
    <p:extLst>
      <p:ext uri="{BB962C8B-B14F-4D97-AF65-F5344CB8AC3E}">
        <p14:creationId xmlns:p14="http://schemas.microsoft.com/office/powerpoint/2010/main" val="236479948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Tree>
    <p:extLst>
      <p:ext uri="{BB962C8B-B14F-4D97-AF65-F5344CB8AC3E}">
        <p14:creationId xmlns:p14="http://schemas.microsoft.com/office/powerpoint/2010/main" val="310087461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Tree>
    <p:extLst>
      <p:ext uri="{BB962C8B-B14F-4D97-AF65-F5344CB8AC3E}">
        <p14:creationId xmlns:p14="http://schemas.microsoft.com/office/powerpoint/2010/main" val="157284484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Tree>
    <p:extLst>
      <p:ext uri="{BB962C8B-B14F-4D97-AF65-F5344CB8AC3E}">
        <p14:creationId xmlns:p14="http://schemas.microsoft.com/office/powerpoint/2010/main" val="82763155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Tree>
    <p:extLst>
      <p:ext uri="{BB962C8B-B14F-4D97-AF65-F5344CB8AC3E}">
        <p14:creationId xmlns:p14="http://schemas.microsoft.com/office/powerpoint/2010/main" val="222896560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Tree>
    <p:extLst>
      <p:ext uri="{BB962C8B-B14F-4D97-AF65-F5344CB8AC3E}">
        <p14:creationId xmlns:p14="http://schemas.microsoft.com/office/powerpoint/2010/main" val="7135945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Tree>
    <p:extLst>
      <p:ext uri="{BB962C8B-B14F-4D97-AF65-F5344CB8AC3E}">
        <p14:creationId xmlns:p14="http://schemas.microsoft.com/office/powerpoint/2010/main" val="234797729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Tree>
    <p:extLst>
      <p:ext uri="{BB962C8B-B14F-4D97-AF65-F5344CB8AC3E}">
        <p14:creationId xmlns:p14="http://schemas.microsoft.com/office/powerpoint/2010/main" val="18984894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Tree>
    <p:extLst>
      <p:ext uri="{BB962C8B-B14F-4D97-AF65-F5344CB8AC3E}">
        <p14:creationId xmlns:p14="http://schemas.microsoft.com/office/powerpoint/2010/main" val="323609789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Tree>
    <p:extLst>
      <p:ext uri="{BB962C8B-B14F-4D97-AF65-F5344CB8AC3E}">
        <p14:creationId xmlns:p14="http://schemas.microsoft.com/office/powerpoint/2010/main" val="340971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Tree>
    <p:extLst>
      <p:ext uri="{BB962C8B-B14F-4D97-AF65-F5344CB8AC3E}">
        <p14:creationId xmlns:p14="http://schemas.microsoft.com/office/powerpoint/2010/main" val="366250500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Tree>
    <p:extLst>
      <p:ext uri="{BB962C8B-B14F-4D97-AF65-F5344CB8AC3E}">
        <p14:creationId xmlns:p14="http://schemas.microsoft.com/office/powerpoint/2010/main" val="229382643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Tree>
    <p:extLst>
      <p:ext uri="{BB962C8B-B14F-4D97-AF65-F5344CB8AC3E}">
        <p14:creationId xmlns:p14="http://schemas.microsoft.com/office/powerpoint/2010/main" val="353266159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Tree>
    <p:extLst>
      <p:ext uri="{BB962C8B-B14F-4D97-AF65-F5344CB8AC3E}">
        <p14:creationId xmlns:p14="http://schemas.microsoft.com/office/powerpoint/2010/main" val="96474402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Tree>
    <p:extLst>
      <p:ext uri="{BB962C8B-B14F-4D97-AF65-F5344CB8AC3E}">
        <p14:creationId xmlns:p14="http://schemas.microsoft.com/office/powerpoint/2010/main" val="196729232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C1C0-362E-460B-A1CF-5393D5F39279}"/>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C52FC37D-B77E-4D62-9F13-830B50C502BA}"/>
              </a:ext>
            </a:extLst>
          </p:cNvPr>
          <p:cNvSpPr>
            <a:spLocks noGrp="1"/>
          </p:cNvSpPr>
          <p:nvPr>
            <p:ph idx="1"/>
          </p:nvPr>
        </p:nvSpPr>
        <p:spPr/>
        <p:txBody>
          <a:bodyPr>
            <a:normAutofit fontScale="85000" lnSpcReduction="20000"/>
          </a:bodyPr>
          <a:lstStyle/>
          <a:p>
            <a:r>
              <a:rPr lang="en-IN" dirty="0"/>
              <a:t>//for Debugging in </a:t>
            </a:r>
            <a:r>
              <a:rPr lang="en-IN" dirty="0" err="1"/>
              <a:t>powershell</a:t>
            </a:r>
            <a:endParaRPr lang="en-IN" dirty="0"/>
          </a:p>
          <a:p>
            <a:r>
              <a:rPr lang="en-IN" dirty="0"/>
              <a:t>    //Set the environment variable </a:t>
            </a:r>
          </a:p>
          <a:p>
            <a:r>
              <a:rPr lang="en-IN" dirty="0"/>
              <a:t>    $</a:t>
            </a:r>
            <a:r>
              <a:rPr lang="en-IN" dirty="0" err="1"/>
              <a:t>env:PWDEBUG</a:t>
            </a:r>
            <a:r>
              <a:rPr lang="en-IN" dirty="0"/>
              <a:t>=1</a:t>
            </a:r>
          </a:p>
          <a:p>
            <a:endParaRPr lang="en-IN" dirty="0"/>
          </a:p>
          <a:p>
            <a:r>
              <a:rPr lang="en-IN" dirty="0"/>
              <a:t>    //Execute any command</a:t>
            </a:r>
          </a:p>
          <a:p>
            <a:r>
              <a:rPr lang="en-IN" dirty="0"/>
              <a:t>    </a:t>
            </a:r>
            <a:r>
              <a:rPr lang="en-IN" dirty="0" err="1"/>
              <a:t>npx</a:t>
            </a:r>
            <a:r>
              <a:rPr lang="en-IN" dirty="0"/>
              <a:t> playwright test --grep --% "@addition" --headed --project=chromium</a:t>
            </a:r>
          </a:p>
          <a:p>
            <a:endParaRPr lang="en-IN" dirty="0"/>
          </a:p>
          <a:p>
            <a:r>
              <a:rPr lang="en-IN" dirty="0"/>
              <a:t>    //with Debug mode</a:t>
            </a:r>
          </a:p>
          <a:p>
            <a:r>
              <a:rPr lang="en-IN" dirty="0"/>
              <a:t>    </a:t>
            </a:r>
            <a:r>
              <a:rPr lang="en-IN" dirty="0" err="1"/>
              <a:t>npx</a:t>
            </a:r>
            <a:r>
              <a:rPr lang="en-IN" dirty="0"/>
              <a:t> playwright test --debug</a:t>
            </a:r>
          </a:p>
        </p:txBody>
      </p:sp>
    </p:spTree>
    <p:extLst>
      <p:ext uri="{BB962C8B-B14F-4D97-AF65-F5344CB8AC3E}">
        <p14:creationId xmlns:p14="http://schemas.microsoft.com/office/powerpoint/2010/main" val="206365435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Tree>
    <p:extLst>
      <p:ext uri="{BB962C8B-B14F-4D97-AF65-F5344CB8AC3E}">
        <p14:creationId xmlns:p14="http://schemas.microsoft.com/office/powerpoint/2010/main" val="320139514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Tree>
    <p:extLst>
      <p:ext uri="{BB962C8B-B14F-4D97-AF65-F5344CB8AC3E}">
        <p14:creationId xmlns:p14="http://schemas.microsoft.com/office/powerpoint/2010/main" val="252794064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Tree>
    <p:extLst>
      <p:ext uri="{BB962C8B-B14F-4D97-AF65-F5344CB8AC3E}">
        <p14:creationId xmlns:p14="http://schemas.microsoft.com/office/powerpoint/2010/main" val="402575022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Tree>
    <p:extLst>
      <p:ext uri="{BB962C8B-B14F-4D97-AF65-F5344CB8AC3E}">
        <p14:creationId xmlns:p14="http://schemas.microsoft.com/office/powerpoint/2010/main" val="379441479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Tree>
    <p:extLst>
      <p:ext uri="{BB962C8B-B14F-4D97-AF65-F5344CB8AC3E}">
        <p14:creationId xmlns:p14="http://schemas.microsoft.com/office/powerpoint/2010/main" val="1542545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lnSpcReduction="10000"/>
          </a:bodyPr>
          <a:lstStyle/>
          <a:p>
            <a:r>
              <a:rPr lang="en-US" dirty="0"/>
              <a:t>&lt;input type="text" </a:t>
            </a:r>
            <a:r>
              <a:rPr lang="en-US" dirty="0">
                <a:highlight>
                  <a:srgbClr val="FFFF00"/>
                </a:highlight>
              </a:rPr>
              <a:t>name="username" </a:t>
            </a:r>
            <a:r>
              <a:rPr lang="en-US" dirty="0"/>
              <a:t>placeholder="Enter your username"&gt;</a:t>
            </a:r>
          </a:p>
          <a:p>
            <a:endParaRPr lang="en-IN" dirty="0"/>
          </a:p>
          <a:p>
            <a:pPr lvl="1"/>
            <a:r>
              <a:rPr lang="en-IN" sz="2400" dirty="0"/>
              <a:t>Syntax: </a:t>
            </a:r>
            <a:r>
              <a:rPr lang="en-IN" sz="2400" dirty="0" err="1">
                <a:highlight>
                  <a:srgbClr val="FFFF00"/>
                </a:highlight>
              </a:rPr>
              <a:t>page.locator</a:t>
            </a:r>
            <a:r>
              <a:rPr lang="en-IN" sz="2400" dirty="0">
                <a:highlight>
                  <a:srgbClr val="FFFF00"/>
                </a:highlight>
              </a:rPr>
              <a:t>('[attribute="value"]')</a:t>
            </a:r>
          </a:p>
          <a:p>
            <a:pPr lvl="1"/>
            <a:r>
              <a:rPr lang="en-IN" sz="2400" dirty="0"/>
              <a:t>Example: </a:t>
            </a:r>
            <a:r>
              <a:rPr lang="en-IN" sz="2400" dirty="0" err="1">
                <a:highlight>
                  <a:srgbClr val="FFFF00"/>
                </a:highlight>
              </a:rPr>
              <a:t>page.locator</a:t>
            </a:r>
            <a:r>
              <a:rPr lang="en-IN" sz="2400" dirty="0">
                <a:highlight>
                  <a:srgbClr val="FFFF00"/>
                </a:highlight>
              </a:rPr>
              <a:t>('[name="username"]')</a:t>
            </a:r>
          </a:p>
          <a:p>
            <a:endParaRPr lang="en-IN" sz="2400" dirty="0"/>
          </a:p>
          <a:p>
            <a:r>
              <a:rPr lang="en-IN" sz="2400" dirty="0"/>
              <a:t>Locators are essential for automating interactions with elements during testing.</a:t>
            </a:r>
          </a:p>
        </p:txBody>
      </p:sp>
    </p:spTree>
    <p:extLst>
      <p:ext uri="{BB962C8B-B14F-4D97-AF65-F5344CB8AC3E}">
        <p14:creationId xmlns:p14="http://schemas.microsoft.com/office/powerpoint/2010/main" val="353201557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Tree>
    <p:extLst>
      <p:ext uri="{BB962C8B-B14F-4D97-AF65-F5344CB8AC3E}">
        <p14:creationId xmlns:p14="http://schemas.microsoft.com/office/powerpoint/2010/main" val="338042314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Tree>
    <p:extLst>
      <p:ext uri="{BB962C8B-B14F-4D97-AF65-F5344CB8AC3E}">
        <p14:creationId xmlns:p14="http://schemas.microsoft.com/office/powerpoint/2010/main" val="390781900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Tree>
    <p:extLst>
      <p:ext uri="{BB962C8B-B14F-4D97-AF65-F5344CB8AC3E}">
        <p14:creationId xmlns:p14="http://schemas.microsoft.com/office/powerpoint/2010/main" val="5020835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Tree>
    <p:extLst>
      <p:ext uri="{BB962C8B-B14F-4D97-AF65-F5344CB8AC3E}">
        <p14:creationId xmlns:p14="http://schemas.microsoft.com/office/powerpoint/2010/main" val="223826601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Tree>
    <p:extLst>
      <p:ext uri="{BB962C8B-B14F-4D97-AF65-F5344CB8AC3E}">
        <p14:creationId xmlns:p14="http://schemas.microsoft.com/office/powerpoint/2010/main" val="351438557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Tree>
    <p:extLst>
      <p:ext uri="{BB962C8B-B14F-4D97-AF65-F5344CB8AC3E}">
        <p14:creationId xmlns:p14="http://schemas.microsoft.com/office/powerpoint/2010/main" val="278760736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Tree>
    <p:extLst>
      <p:ext uri="{BB962C8B-B14F-4D97-AF65-F5344CB8AC3E}">
        <p14:creationId xmlns:p14="http://schemas.microsoft.com/office/powerpoint/2010/main" val="135148707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Tree>
    <p:extLst>
      <p:ext uri="{BB962C8B-B14F-4D97-AF65-F5344CB8AC3E}">
        <p14:creationId xmlns:p14="http://schemas.microsoft.com/office/powerpoint/2010/main" val="365926183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Tree>
    <p:extLst>
      <p:ext uri="{BB962C8B-B14F-4D97-AF65-F5344CB8AC3E}">
        <p14:creationId xmlns:p14="http://schemas.microsoft.com/office/powerpoint/2010/main" val="359594625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Tree>
    <p:extLst>
      <p:ext uri="{BB962C8B-B14F-4D97-AF65-F5344CB8AC3E}">
        <p14:creationId xmlns:p14="http://schemas.microsoft.com/office/powerpoint/2010/main" val="3317345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lstStyle/>
          <a:p>
            <a:r>
              <a:rPr lang="en-US" dirty="0"/>
              <a:t>Page.$ and page.$$ is same as </a:t>
            </a:r>
            <a:r>
              <a:rPr lang="en-US" dirty="0" err="1"/>
              <a:t>page.locator</a:t>
            </a:r>
            <a:endParaRPr lang="en-US" dirty="0"/>
          </a:p>
          <a:p>
            <a:endParaRPr lang="en-US" dirty="0"/>
          </a:p>
          <a:p>
            <a:r>
              <a:rPr lang="en-US" dirty="0"/>
              <a:t>We can access the locators using page.$ and page.$$ also </a:t>
            </a:r>
          </a:p>
          <a:p>
            <a:endParaRPr lang="en-US" dirty="0"/>
          </a:p>
          <a:p>
            <a:r>
              <a:rPr lang="en-US" dirty="0"/>
              <a:t>page.$(“#</a:t>
            </a:r>
            <a:r>
              <a:rPr lang="en-US" dirty="0" err="1"/>
              <a:t>userid</a:t>
            </a:r>
            <a:r>
              <a:rPr lang="en-US" dirty="0"/>
              <a:t>”) =&gt; returns one element or null if not found</a:t>
            </a:r>
          </a:p>
          <a:p>
            <a:r>
              <a:rPr lang="en-US" dirty="0"/>
              <a:t>page.$(“.</a:t>
            </a:r>
            <a:r>
              <a:rPr lang="en-US" dirty="0" err="1"/>
              <a:t>userClass</a:t>
            </a:r>
            <a:r>
              <a:rPr lang="en-US" dirty="0"/>
              <a:t>”) =&gt; returns all elements , you can walk through as array elements</a:t>
            </a:r>
            <a:endParaRPr lang="en-IN" dirty="0"/>
          </a:p>
          <a:p>
            <a:endParaRPr lang="en-IN" dirty="0"/>
          </a:p>
        </p:txBody>
      </p:sp>
    </p:spTree>
    <p:extLst>
      <p:ext uri="{BB962C8B-B14F-4D97-AF65-F5344CB8AC3E}">
        <p14:creationId xmlns:p14="http://schemas.microsoft.com/office/powerpoint/2010/main" val="1187393133"/>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Tree>
    <p:extLst>
      <p:ext uri="{BB962C8B-B14F-4D97-AF65-F5344CB8AC3E}">
        <p14:creationId xmlns:p14="http://schemas.microsoft.com/office/powerpoint/2010/main" val="59454129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Tree>
    <p:extLst>
      <p:ext uri="{BB962C8B-B14F-4D97-AF65-F5344CB8AC3E}">
        <p14:creationId xmlns:p14="http://schemas.microsoft.com/office/powerpoint/2010/main" val="2688924753"/>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Tree>
    <p:extLst>
      <p:ext uri="{BB962C8B-B14F-4D97-AF65-F5344CB8AC3E}">
        <p14:creationId xmlns:p14="http://schemas.microsoft.com/office/powerpoint/2010/main" val="3564471912"/>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Tree>
    <p:extLst>
      <p:ext uri="{BB962C8B-B14F-4D97-AF65-F5344CB8AC3E}">
        <p14:creationId xmlns:p14="http://schemas.microsoft.com/office/powerpoint/2010/main" val="260410145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Tree>
    <p:extLst>
      <p:ext uri="{BB962C8B-B14F-4D97-AF65-F5344CB8AC3E}">
        <p14:creationId xmlns:p14="http://schemas.microsoft.com/office/powerpoint/2010/main" val="247564003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Tree>
    <p:extLst>
      <p:ext uri="{BB962C8B-B14F-4D97-AF65-F5344CB8AC3E}">
        <p14:creationId xmlns:p14="http://schemas.microsoft.com/office/powerpoint/2010/main" val="1895213554"/>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a:t>
            </a:r>
          </a:p>
        </p:txBody>
      </p:sp>
    </p:spTree>
    <p:extLst>
      <p:ext uri="{BB962C8B-B14F-4D97-AF65-F5344CB8AC3E}">
        <p14:creationId xmlns:p14="http://schemas.microsoft.com/office/powerpoint/2010/main" val="1028124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Tree>
    <p:extLst>
      <p:ext uri="{BB962C8B-B14F-4D97-AF65-F5344CB8AC3E}">
        <p14:creationId xmlns:p14="http://schemas.microsoft.com/office/powerpoint/2010/main" val="1465192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4"/>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5"/>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IN" sz="2400" dirty="0"/>
              <a:t>	</a:t>
            </a:r>
            <a:r>
              <a:rPr lang="en-US" sz="2400" dirty="0"/>
              <a:t>Run your tests with UI Mode for a better developer experience with time travel debugging, watch mode and more.</a:t>
            </a:r>
          </a:p>
          <a:p>
            <a:endParaRPr lang="en-IN" dirty="0"/>
          </a:p>
        </p:txBody>
      </p:sp>
    </p:spTree>
    <p:extLst>
      <p:ext uri="{BB962C8B-B14F-4D97-AF65-F5344CB8AC3E}">
        <p14:creationId xmlns:p14="http://schemas.microsoft.com/office/powerpoint/2010/main" val="2887309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Tree>
    <p:extLst>
      <p:ext uri="{BB962C8B-B14F-4D97-AF65-F5344CB8AC3E}">
        <p14:creationId xmlns:p14="http://schemas.microsoft.com/office/powerpoint/2010/main" val="910031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Tree>
    <p:extLst>
      <p:ext uri="{BB962C8B-B14F-4D97-AF65-F5344CB8AC3E}">
        <p14:creationId xmlns:p14="http://schemas.microsoft.com/office/powerpoint/2010/main" val="2622549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highlight>
                  <a:srgbClr val="FFFF00"/>
                </a:highlight>
              </a:rPr>
              <a:t>page.title</a:t>
            </a:r>
            <a:r>
              <a:rPr lang="en-IN" dirty="0">
                <a:highlight>
                  <a:srgbClr val="FFFF00"/>
                </a:highlight>
              </a:rPr>
              <a:t>()).</a:t>
            </a:r>
            <a:r>
              <a:rPr lang="en-IN" dirty="0" err="1">
                <a:highlight>
                  <a:srgbClr val="FFFF00"/>
                </a:highlight>
              </a:rPr>
              <a:t>toBe</a:t>
            </a:r>
            <a:r>
              <a:rPr lang="en-IN" dirty="0">
                <a:highlight>
                  <a:srgbClr val="FFFF00"/>
                </a:highlight>
              </a:rPr>
              <a:t>('Example Domain');</a:t>
            </a:r>
          </a:p>
          <a:p>
            <a:pPr marL="0" indent="0">
              <a:buNone/>
            </a:pPr>
            <a:r>
              <a:rPr lang="en-IN" sz="1800" dirty="0">
                <a:highlight>
                  <a:srgbClr val="FFFF00"/>
                </a:highlight>
              </a:rPr>
              <a:t>});</a:t>
            </a:r>
          </a:p>
          <a:p>
            <a:pPr marL="0" indent="0">
              <a:buNone/>
            </a:pPr>
            <a:r>
              <a:rPr lang="en-US" sz="1800" dirty="0"/>
              <a:t>Play the above script</a:t>
            </a:r>
          </a:p>
          <a:p>
            <a:pPr marL="0" indent="0">
              <a:buNone/>
            </a:pPr>
            <a:r>
              <a:rPr lang="en-IN" sz="1800" dirty="0"/>
              <a:t>	</a:t>
            </a:r>
            <a:r>
              <a:rPr lang="en-IN" sz="1800" dirty="0" err="1">
                <a:solidFill>
                  <a:srgbClr val="FF0000"/>
                </a:solidFill>
              </a:rPr>
              <a:t>npx</a:t>
            </a:r>
            <a:r>
              <a:rPr lang="en-IN" sz="1800" dirty="0">
                <a:solidFill>
                  <a:srgbClr val="FF0000"/>
                </a:solidFill>
              </a:rPr>
              <a:t> playwright test</a:t>
            </a:r>
          </a:p>
        </p:txBody>
      </p:sp>
    </p:spTree>
    <p:extLst>
      <p:ext uri="{BB962C8B-B14F-4D97-AF65-F5344CB8AC3E}">
        <p14:creationId xmlns:p14="http://schemas.microsoft.com/office/powerpoint/2010/main" val="1712709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r>
              <a:rPr lang="en-US" sz="2800" b="1" dirty="0"/>
              <a:t>Review the Results</a:t>
            </a:r>
            <a:r>
              <a:rPr lang="en-US" sz="2800" dirty="0"/>
              <a:t>: After running the test, you'll see the test results in the terminal. Playwright will indicate whether the test passed or failed, along with any relevant information or error messages.</a:t>
            </a:r>
          </a:p>
          <a:p>
            <a:r>
              <a:rPr lang="en-US" sz="2800" b="1" dirty="0"/>
              <a:t>Explore Further</a:t>
            </a:r>
            <a:r>
              <a:rPr lang="en-US" sz="2800" dirty="0"/>
              <a:t>: Experiment with different Playwright APIs and functionalities to create more complex tests as needed for your application.</a:t>
            </a:r>
          </a:p>
        </p:txBody>
      </p:sp>
    </p:spTree>
    <p:extLst>
      <p:ext uri="{BB962C8B-B14F-4D97-AF65-F5344CB8AC3E}">
        <p14:creationId xmlns:p14="http://schemas.microsoft.com/office/powerpoint/2010/main" val="1135385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Tree>
    <p:extLst>
      <p:ext uri="{BB962C8B-B14F-4D97-AF65-F5344CB8AC3E}">
        <p14:creationId xmlns:p14="http://schemas.microsoft.com/office/powerpoint/2010/main" val="2947226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76652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18091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72893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96030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a:t>
            </a:r>
            <a:r>
              <a:rPr lang="en-IN" dirty="0" err="1"/>
              <a:t>localte</a:t>
            </a:r>
            <a:r>
              <a:rPr lang="en-IN" dirty="0"/>
              <a:t>,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Tree>
    <p:extLst>
      <p:ext uri="{BB962C8B-B14F-4D97-AF65-F5344CB8AC3E}">
        <p14:creationId xmlns:p14="http://schemas.microsoft.com/office/powerpoint/2010/main" val="115036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fontScale="92500" lnSpcReduction="10000"/>
          </a:bodyPr>
          <a:lstStyle/>
          <a:p>
            <a:r>
              <a:rPr lang="en-US" b="1" u="sng" dirty="0" err="1"/>
              <a:t>Sampuran</a:t>
            </a:r>
            <a:r>
              <a:rPr lang="en-US" b="1" u="sng" dirty="0"/>
              <a:t> Atmaramani</a:t>
            </a:r>
          </a:p>
          <a:p>
            <a:endParaRPr lang="en-US" dirty="0"/>
          </a:p>
          <a:p>
            <a:r>
              <a:rPr lang="en-US" dirty="0" err="1"/>
              <a:t>Fullstack</a:t>
            </a:r>
            <a:r>
              <a:rPr lang="en-US" dirty="0"/>
              <a:t> Dev – </a:t>
            </a:r>
            <a:r>
              <a:rPr lang="en-US" dirty="0" err="1"/>
              <a:t>Javascript</a:t>
            </a:r>
            <a:r>
              <a:rPr lang="en-US" dirty="0"/>
              <a:t> / Typescript</a:t>
            </a:r>
          </a:p>
          <a:p>
            <a:r>
              <a:rPr lang="en-US" dirty="0"/>
              <a:t>Vast Experience in Development, Management, IT Firm Mgt as well</a:t>
            </a:r>
          </a:p>
          <a:p>
            <a:r>
              <a:rPr lang="en-US" dirty="0"/>
              <a:t>Have been into automation since ….</a:t>
            </a:r>
          </a:p>
          <a:p>
            <a:r>
              <a:rPr lang="en-US" dirty="0"/>
              <a:t>Udemy &amp; YouTube Instructor</a:t>
            </a:r>
          </a:p>
          <a:p>
            <a:r>
              <a:rPr lang="en-US" dirty="0"/>
              <a:t>Medium.com Tech Blogger – more than 90 Articles written till March 2024</a:t>
            </a:r>
          </a:p>
          <a:p>
            <a:pPr lvl="1"/>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387197" y="2015732"/>
            <a:ext cx="2746469" cy="3309494"/>
          </a:xfrm>
          <a:prstGeom prst="rect">
            <a:avLst/>
          </a:prstGeom>
        </p:spPr>
      </p:pic>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a:p>
            <a:pPr marL="0" indent="0">
              <a:buNone/>
            </a:pPr>
            <a:r>
              <a:rPr lang="en-US" b="1" dirty="0"/>
              <a:t>Test Reporting</a:t>
            </a:r>
            <a:r>
              <a:rPr lang="en-US" dirty="0"/>
              <a:t>: Review the test results and any error messages or assertions.</a:t>
            </a:r>
            <a:endParaRPr lang="en-IN" dirty="0"/>
          </a:p>
        </p:txBody>
      </p:sp>
    </p:spTree>
    <p:extLst>
      <p:ext uri="{BB962C8B-B14F-4D97-AF65-F5344CB8AC3E}">
        <p14:creationId xmlns:p14="http://schemas.microsoft.com/office/powerpoint/2010/main" val="3722833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Tree>
    <p:extLst>
      <p:ext uri="{BB962C8B-B14F-4D97-AF65-F5344CB8AC3E}">
        <p14:creationId xmlns:p14="http://schemas.microsoft.com/office/powerpoint/2010/main" val="1969551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1164710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data-</a:t>
            </a:r>
            <a:r>
              <a:rPr lang="en-US" dirty="0" err="1"/>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Tree>
    <p:extLst>
      <p:ext uri="{BB962C8B-B14F-4D97-AF65-F5344CB8AC3E}">
        <p14:creationId xmlns:p14="http://schemas.microsoft.com/office/powerpoint/2010/main" val="1047697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Tree>
    <p:extLst>
      <p:ext uri="{BB962C8B-B14F-4D97-AF65-F5344CB8AC3E}">
        <p14:creationId xmlns:p14="http://schemas.microsoft.com/office/powerpoint/2010/main" val="638119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Tree>
    <p:extLst>
      <p:ext uri="{BB962C8B-B14F-4D97-AF65-F5344CB8AC3E}">
        <p14:creationId xmlns:p14="http://schemas.microsoft.com/office/powerpoint/2010/main" val="3467358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4187520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lstStyle/>
          <a:p>
            <a:r>
              <a:rPr lang="en-US" dirty="0"/>
              <a:t>Playwright Test is based on the concept of </a:t>
            </a:r>
            <a:r>
              <a:rPr lang="en-US" dirty="0">
                <a:hlinkClick r:id="rId2"/>
              </a:rPr>
              <a:t>test fixtures</a:t>
            </a:r>
            <a:r>
              <a:rPr lang="en-US" dirty="0"/>
              <a:t> such as the </a:t>
            </a:r>
            <a:r>
              <a:rPr lang="en-US" dirty="0">
                <a:hlinkClick r:id="rId3"/>
              </a:rPr>
              <a:t>built in page fixture</a:t>
            </a:r>
            <a:r>
              <a:rPr lang="en-US" dirty="0"/>
              <a:t>, which is passed into your test. </a:t>
            </a:r>
          </a:p>
          <a:p>
            <a:r>
              <a:rPr lang="en-US" dirty="0"/>
              <a:t>Pages are </a:t>
            </a:r>
            <a:r>
              <a:rPr lang="en-US" dirty="0">
                <a:hlinkClick r:id="rId4"/>
              </a:rPr>
              <a:t>isolated between tests due to the Browser Context</a:t>
            </a:r>
            <a:r>
              <a:rPr lang="en-US" dirty="0"/>
              <a:t>, which is equivalent to a brand new browser profile, where every test gets a fresh environment, even when multiple tests run in a single Browser.</a:t>
            </a:r>
            <a:endParaRPr lang="en-IN" dirty="0"/>
          </a:p>
        </p:txBody>
      </p:sp>
    </p:spTree>
    <p:extLst>
      <p:ext uri="{BB962C8B-B14F-4D97-AF65-F5344CB8AC3E}">
        <p14:creationId xmlns:p14="http://schemas.microsoft.com/office/powerpoint/2010/main" val="29931149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243547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Tree>
    <p:extLst>
      <p:ext uri="{BB962C8B-B14F-4D97-AF65-F5344CB8AC3E}">
        <p14:creationId xmlns:p14="http://schemas.microsoft.com/office/powerpoint/2010/main" val="303625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lstStyle/>
          <a:p>
            <a:r>
              <a:rPr lang="en-US" dirty="0"/>
              <a:t>After this training, attendees can </a:t>
            </a:r>
          </a:p>
          <a:p>
            <a:pPr lvl="1"/>
            <a:r>
              <a:rPr lang="en-US" dirty="0"/>
              <a:t>Write automation scripts using playwright and manipulate all html &amp; DOM elements </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must interact – It wont be a one way</a:t>
            </a:r>
          </a:p>
          <a:p>
            <a:pPr lvl="1"/>
            <a:endParaRPr lang="en-US" dirty="0"/>
          </a:p>
          <a:p>
            <a:endParaRPr lang="en-IN" dirty="0"/>
          </a:p>
        </p:txBody>
      </p:sp>
    </p:spTree>
    <p:extLst>
      <p:ext uri="{BB962C8B-B14F-4D97-AF65-F5344CB8AC3E}">
        <p14:creationId xmlns:p14="http://schemas.microsoft.com/office/powerpoint/2010/main" val="1151973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1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Tree>
    <p:extLst>
      <p:ext uri="{BB962C8B-B14F-4D97-AF65-F5344CB8AC3E}">
        <p14:creationId xmlns:p14="http://schemas.microsoft.com/office/powerpoint/2010/main" val="898619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Tree>
    <p:extLst>
      <p:ext uri="{BB962C8B-B14F-4D97-AF65-F5344CB8AC3E}">
        <p14:creationId xmlns:p14="http://schemas.microsoft.com/office/powerpoint/2010/main" val="2284747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Tree>
    <p:extLst>
      <p:ext uri="{BB962C8B-B14F-4D97-AF65-F5344CB8AC3E}">
        <p14:creationId xmlns:p14="http://schemas.microsoft.com/office/powerpoint/2010/main" val="16521476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F9C61-CF0F-4BF0-9ACE-71813EAC1F6C}"/>
              </a:ext>
            </a:extLst>
          </p:cNvPr>
          <p:cNvSpPr>
            <a:spLocks noGrp="1"/>
          </p:cNvSpPr>
          <p:nvPr>
            <p:ph type="ctrTitle"/>
          </p:nvPr>
        </p:nvSpPr>
        <p:spPr/>
        <p:txBody>
          <a:bodyPr/>
          <a:lstStyle/>
          <a:p>
            <a:r>
              <a:rPr lang="en-US" dirty="0"/>
              <a:t>Quiz Time</a:t>
            </a:r>
            <a:endParaRPr lang="en-IN" dirty="0"/>
          </a:p>
        </p:txBody>
      </p:sp>
      <p:sp>
        <p:nvSpPr>
          <p:cNvPr id="5" name="Subtitle 4">
            <a:extLst>
              <a:ext uri="{FF2B5EF4-FFF2-40B4-BE49-F238E27FC236}">
                <a16:creationId xmlns:a16="http://schemas.microsoft.com/office/drawing/2014/main" id="{D4AFF243-65E2-4C79-BAB2-44C596DC6A6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9975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t>Question</a:t>
            </a:r>
            <a:r>
              <a:rPr lang="en-US" dirty="0"/>
              <a:t>: What is the purpose of the </a:t>
            </a:r>
            <a:r>
              <a:rPr lang="en-US" b="1" u="sng" dirty="0" err="1"/>
              <a:t>page.goto</a:t>
            </a:r>
            <a:r>
              <a:rPr lang="en-US" dirty="0"/>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Tree>
    <p:extLst>
      <p:ext uri="{BB962C8B-B14F-4D97-AF65-F5344CB8AC3E}">
        <p14:creationId xmlns:p14="http://schemas.microsoft.com/office/powerpoint/2010/main" val="517495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t>Question</a:t>
            </a:r>
            <a:r>
              <a:rPr lang="en-US" dirty="0"/>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Tree>
    <p:extLst>
      <p:ext uri="{BB962C8B-B14F-4D97-AF65-F5344CB8AC3E}">
        <p14:creationId xmlns:p14="http://schemas.microsoft.com/office/powerpoint/2010/main" val="7000931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t>Question</a:t>
            </a:r>
            <a:r>
              <a:rPr lang="en-US" dirty="0"/>
              <a:t>: What is the purpose of the </a:t>
            </a:r>
            <a:r>
              <a:rPr lang="en-US" dirty="0" err="1"/>
              <a:t>beforeEach</a:t>
            </a:r>
            <a:r>
              <a:rPr lang="en-US" dirty="0"/>
              <a:t> and </a:t>
            </a:r>
            <a:r>
              <a:rPr lang="en-US" dirty="0" err="1"/>
              <a:t>afterEach</a:t>
            </a:r>
            <a:r>
              <a:rPr lang="en-US" dirty="0"/>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Tree>
    <p:extLst>
      <p:ext uri="{BB962C8B-B14F-4D97-AF65-F5344CB8AC3E}">
        <p14:creationId xmlns:p14="http://schemas.microsoft.com/office/powerpoint/2010/main" val="1142237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DE8A-FA5C-4E27-B783-F8126DB1DDC6}"/>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59CC0C1-534C-4A4C-A45E-CC19ED52BB61}"/>
              </a:ext>
            </a:extLst>
          </p:cNvPr>
          <p:cNvSpPr>
            <a:spLocks noGrp="1"/>
          </p:cNvSpPr>
          <p:nvPr>
            <p:ph idx="1"/>
          </p:nvPr>
        </p:nvSpPr>
        <p:spPr/>
        <p:txBody>
          <a:bodyPr/>
          <a:lstStyle/>
          <a:p>
            <a:r>
              <a:rPr lang="en-US" b="1" u="sng" dirty="0"/>
              <a:t>Question</a:t>
            </a:r>
            <a:r>
              <a:rPr lang="en-US" dirty="0"/>
              <a:t>: How can you configure the test environment, such as browser settings and viewport size, in a Playwright test script?</a:t>
            </a:r>
          </a:p>
          <a:p>
            <a:pPr marL="0" indent="0">
              <a:buNone/>
            </a:pPr>
            <a:endParaRPr lang="en-US" dirty="0"/>
          </a:p>
          <a:p>
            <a:r>
              <a:rPr lang="en-US" b="1" u="sng" dirty="0"/>
              <a:t>Answer</a:t>
            </a:r>
            <a:r>
              <a:rPr lang="en-US" dirty="0"/>
              <a:t>: You can configure the test environment using the use function, which accepts an object containing various configuration options such as device emulation, locale, geolocation, etc.</a:t>
            </a:r>
            <a:endParaRPr lang="en-IN" dirty="0"/>
          </a:p>
        </p:txBody>
      </p:sp>
    </p:spTree>
    <p:extLst>
      <p:ext uri="{BB962C8B-B14F-4D97-AF65-F5344CB8AC3E}">
        <p14:creationId xmlns:p14="http://schemas.microsoft.com/office/powerpoint/2010/main" val="3418116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t>Question</a:t>
            </a:r>
            <a:r>
              <a:rPr lang="en-US" dirty="0"/>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Tree>
    <p:extLst>
      <p:ext uri="{BB962C8B-B14F-4D97-AF65-F5344CB8AC3E}">
        <p14:creationId xmlns:p14="http://schemas.microsoft.com/office/powerpoint/2010/main" val="3608219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3703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headless mode, viewport size, user agent,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Tree>
    <p:extLst>
      <p:ext uri="{BB962C8B-B14F-4D97-AF65-F5344CB8AC3E}">
        <p14:creationId xmlns:p14="http://schemas.microsoft.com/office/powerpoint/2010/main" val="75036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Tree>
    <p:extLst>
      <p:ext uri="{BB962C8B-B14F-4D97-AF65-F5344CB8AC3E}">
        <p14:creationId xmlns:p14="http://schemas.microsoft.com/office/powerpoint/2010/main" val="5878260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Tree>
    <p:extLst>
      <p:ext uri="{BB962C8B-B14F-4D97-AF65-F5344CB8AC3E}">
        <p14:creationId xmlns:p14="http://schemas.microsoft.com/office/powerpoint/2010/main" val="9319694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Tree>
    <p:extLst>
      <p:ext uri="{BB962C8B-B14F-4D97-AF65-F5344CB8AC3E}">
        <p14:creationId xmlns:p14="http://schemas.microsoft.com/office/powerpoint/2010/main" val="13215958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Tree>
    <p:extLst>
      <p:ext uri="{BB962C8B-B14F-4D97-AF65-F5344CB8AC3E}">
        <p14:creationId xmlns:p14="http://schemas.microsoft.com/office/powerpoint/2010/main" val="19357011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3302323" y="2016125"/>
            <a:ext cx="5901678" cy="3449638"/>
          </a:xfrm>
          <a:prstGeom prst="rect">
            <a:avLst/>
          </a:prstGeom>
        </p:spPr>
      </p:pic>
    </p:spTree>
    <p:extLst>
      <p:ext uri="{BB962C8B-B14F-4D97-AF65-F5344CB8AC3E}">
        <p14:creationId xmlns:p14="http://schemas.microsoft.com/office/powerpoint/2010/main" val="19487933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r>
              <a:rPr lang="en-US" dirty="0"/>
              <a:t>Elements can be nested within each other, forming a hierarchical structure that reflects the HTML document's DOM tree.</a:t>
            </a:r>
          </a:p>
          <a:p>
            <a:endParaRPr lang="en-IN" dirty="0"/>
          </a:p>
        </p:txBody>
      </p:sp>
    </p:spTree>
    <p:extLst>
      <p:ext uri="{BB962C8B-B14F-4D97-AF65-F5344CB8AC3E}">
        <p14:creationId xmlns:p14="http://schemas.microsoft.com/office/powerpoint/2010/main" val="40871722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fontScale="92500" lnSpcReduction="10000"/>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a:p>
            <a:r>
              <a:rPr lang="en-US" dirty="0" err="1">
                <a:highlight>
                  <a:srgbClr val="FFFF00"/>
                </a:highlight>
              </a:rPr>
              <a:t>page.waitForNavigation</a:t>
            </a:r>
            <a:r>
              <a:rPr lang="en-US" dirty="0">
                <a:highlight>
                  <a:srgbClr val="FFFF00"/>
                </a:highlight>
              </a:rPr>
              <a:t>(): </a:t>
            </a:r>
            <a:r>
              <a:rPr lang="en-US" dirty="0"/>
              <a:t>Waits for a navigation event to complete before continuing with the test.</a:t>
            </a:r>
            <a:endParaRPr lang="en-IN" dirty="0"/>
          </a:p>
        </p:txBody>
      </p:sp>
    </p:spTree>
    <p:extLst>
      <p:ext uri="{BB962C8B-B14F-4D97-AF65-F5344CB8AC3E}">
        <p14:creationId xmlns:p14="http://schemas.microsoft.com/office/powerpoint/2010/main" val="18563670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Tree>
    <p:extLst>
      <p:ext uri="{BB962C8B-B14F-4D97-AF65-F5344CB8AC3E}">
        <p14:creationId xmlns:p14="http://schemas.microsoft.com/office/powerpoint/2010/main" val="3652379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a:t>
            </a:r>
            <a:r>
              <a:rPr lang="en-US" dirty="0"/>
              <a:t>: Specifies the maximum time to wait for navigation to complete before throwing an error.</a:t>
            </a:r>
          </a:p>
          <a:p>
            <a:r>
              <a:rPr lang="en-US" dirty="0" err="1">
                <a:highlight>
                  <a:srgbClr val="FFFF00"/>
                </a:highlight>
              </a:rPr>
              <a:t>waitUntil</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Tree>
    <p:extLst>
      <p:ext uri="{BB962C8B-B14F-4D97-AF65-F5344CB8AC3E}">
        <p14:creationId xmlns:p14="http://schemas.microsoft.com/office/powerpoint/2010/main" val="263331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Theoretical explanation of the concepts</a:t>
            </a:r>
          </a:p>
          <a:p>
            <a:r>
              <a:rPr lang="en-US" dirty="0"/>
              <a:t>Practical's / hands on should be done by all attendees</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Tree>
    <p:extLst>
      <p:ext uri="{BB962C8B-B14F-4D97-AF65-F5344CB8AC3E}">
        <p14:creationId xmlns:p14="http://schemas.microsoft.com/office/powerpoint/2010/main" val="3639712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err="1">
                <a:highlight>
                  <a:srgbClr val="FFFF00"/>
                </a:highlight>
              </a:rPr>
              <a:t>page.waitForNavigation</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Tree>
    <p:extLst>
      <p:ext uri="{BB962C8B-B14F-4D97-AF65-F5344CB8AC3E}">
        <p14:creationId xmlns:p14="http://schemas.microsoft.com/office/powerpoint/2010/main" val="10635980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625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p>
          <a:p>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p>
          <a:p>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Tree>
    <p:extLst>
      <p:ext uri="{BB962C8B-B14F-4D97-AF65-F5344CB8AC3E}">
        <p14:creationId xmlns:p14="http://schemas.microsoft.com/office/powerpoint/2010/main" val="40537588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r>
              <a:rPr lang="en-US" dirty="0"/>
              <a:t>Handling Navigation events </a:t>
            </a:r>
            <a:endParaRPr lang="en-IN" dirty="0"/>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a:bodyPr>
          <a:lstStyle/>
          <a:p>
            <a:br>
              <a:rPr lang="en-US" dirty="0"/>
            </a:br>
            <a:r>
              <a:rPr lang="en-US" dirty="0"/>
              <a:t>Handling navigation events in Playwright allows you to react to various actions related to page navigation, such as when a page starts loading, finishes loading, or encounters an error during navigation. Here's how you can handle navigation events in Playwright:</a:t>
            </a:r>
            <a:endParaRPr lang="en-IN" b="1" u="sng" dirty="0"/>
          </a:p>
        </p:txBody>
      </p:sp>
    </p:spTree>
    <p:extLst>
      <p:ext uri="{BB962C8B-B14F-4D97-AF65-F5344CB8AC3E}">
        <p14:creationId xmlns:p14="http://schemas.microsoft.com/office/powerpoint/2010/main" val="24252545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lnSpcReduction="10000"/>
          </a:bodyPr>
          <a:lstStyle/>
          <a:p>
            <a:endParaRPr lang="en-US" dirty="0"/>
          </a:p>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Tree>
    <p:extLst>
      <p:ext uri="{BB962C8B-B14F-4D97-AF65-F5344CB8AC3E}">
        <p14:creationId xmlns:p14="http://schemas.microsoft.com/office/powerpoint/2010/main" val="9016153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Tree>
    <p:extLst>
      <p:ext uri="{BB962C8B-B14F-4D97-AF65-F5344CB8AC3E}">
        <p14:creationId xmlns:p14="http://schemas.microsoft.com/office/powerpoint/2010/main" val="1505846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Tree>
    <p:extLst>
      <p:ext uri="{BB962C8B-B14F-4D97-AF65-F5344CB8AC3E}">
        <p14:creationId xmlns:p14="http://schemas.microsoft.com/office/powerpoint/2010/main" val="24948019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p:txBody>
      </p:sp>
    </p:spTree>
    <p:extLst>
      <p:ext uri="{BB962C8B-B14F-4D97-AF65-F5344CB8AC3E}">
        <p14:creationId xmlns:p14="http://schemas.microsoft.com/office/powerpoint/2010/main" val="13011507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endParaRPr lang="en-US" dirty="0"/>
          </a:p>
          <a:p>
            <a:r>
              <a:rPr lang="en-US" dirty="0"/>
              <a:t>You can use the 'load' event to determine when the page has finished loading. </a:t>
            </a:r>
          </a:p>
          <a:p>
            <a:r>
              <a:rPr lang="en-US" dirty="0"/>
              <a:t>This event is triggered when the load event of the page is fired, indicating that all resources (including stylesheets, images, and scripts) have been loaded.</a:t>
            </a:r>
          </a:p>
        </p:txBody>
      </p:sp>
    </p:spTree>
    <p:extLst>
      <p:ext uri="{BB962C8B-B14F-4D97-AF65-F5344CB8AC3E}">
        <p14:creationId xmlns:p14="http://schemas.microsoft.com/office/powerpoint/2010/main" val="1669439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endParaRPr lang="en-US" dirty="0"/>
          </a:p>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without waiting for stylesheets, images, and subframes to finish loading.</a:t>
            </a:r>
          </a:p>
          <a:p>
            <a:endParaRPr lang="en-IN" dirty="0"/>
          </a:p>
        </p:txBody>
      </p:sp>
    </p:spTree>
    <p:extLst>
      <p:ext uri="{BB962C8B-B14F-4D97-AF65-F5344CB8AC3E}">
        <p14:creationId xmlns:p14="http://schemas.microsoft.com/office/powerpoint/2010/main" val="42500220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endParaRPr lang="en-US" dirty="0"/>
          </a:p>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Tree>
    <p:extLst>
      <p:ext uri="{BB962C8B-B14F-4D97-AF65-F5344CB8AC3E}">
        <p14:creationId xmlns:p14="http://schemas.microsoft.com/office/powerpoint/2010/main" val="271600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Tree>
    <p:extLst>
      <p:ext uri="{BB962C8B-B14F-4D97-AF65-F5344CB8AC3E}">
        <p14:creationId xmlns:p14="http://schemas.microsoft.com/office/powerpoint/2010/main" val="1592925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endParaRPr lang="en-US" dirty="0"/>
          </a:p>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Tree>
    <p:extLst>
      <p:ext uri="{BB962C8B-B14F-4D97-AF65-F5344CB8AC3E}">
        <p14:creationId xmlns:p14="http://schemas.microsoft.com/office/powerpoint/2010/main" val="5844555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r>
              <a:rPr lang="en-US" dirty="0"/>
              <a:t>Here's an overview of how you can interact with elements in Playwright:</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Tree>
    <p:extLst>
      <p:ext uri="{BB962C8B-B14F-4D97-AF65-F5344CB8AC3E}">
        <p14:creationId xmlns:p14="http://schemas.microsoft.com/office/powerpoint/2010/main" val="17670332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dirty="0"/>
          </a:p>
          <a:p>
            <a:r>
              <a:rPr lang="en-US" dirty="0"/>
              <a:t>Once 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Tree>
    <p:extLst>
      <p:ext uri="{BB962C8B-B14F-4D97-AF65-F5344CB8AC3E}">
        <p14:creationId xmlns:p14="http://schemas.microsoft.com/office/powerpoint/2010/main" val="1601492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or </a:t>
            </a:r>
            <a:r>
              <a:rPr lang="en-US" dirty="0" err="1">
                <a:highlight>
                  <a:srgbClr val="FFFF00"/>
                </a:highlight>
              </a:rPr>
              <a:t>waitForSelectorState</a:t>
            </a:r>
            <a:r>
              <a:rPr lang="en-US" dirty="0"/>
              <a:t>() to wait for an element to appear, be visible, or reach a specific state before interacting with it. This helps handle dynamic content loading and ensures element availability.</a:t>
            </a:r>
          </a:p>
        </p:txBody>
      </p:sp>
    </p:spTree>
    <p:extLst>
      <p:ext uri="{BB962C8B-B14F-4D97-AF65-F5344CB8AC3E}">
        <p14:creationId xmlns:p14="http://schemas.microsoft.com/office/powerpoint/2010/main" val="21498458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endParaRPr lang="en-US" dirty="0"/>
          </a:p>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IN" dirty="0"/>
          </a:p>
        </p:txBody>
      </p:sp>
    </p:spTree>
    <p:extLst>
      <p:ext uri="{BB962C8B-B14F-4D97-AF65-F5344CB8AC3E}">
        <p14:creationId xmlns:p14="http://schemas.microsoft.com/office/powerpoint/2010/main" val="5172987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endParaRPr lang="en-US" dirty="0"/>
          </a:p>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Tree>
    <p:extLst>
      <p:ext uri="{BB962C8B-B14F-4D97-AF65-F5344CB8AC3E}">
        <p14:creationId xmlns:p14="http://schemas.microsoft.com/office/powerpoint/2010/main" val="18105446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2136</TotalTime>
  <Words>17369</Words>
  <Application>Microsoft Office PowerPoint</Application>
  <PresentationFormat>Widescreen</PresentationFormat>
  <Paragraphs>1518</Paragraphs>
  <Slides>336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336</vt:i4>
      </vt:variant>
    </vt:vector>
  </HeadingPairs>
  <TitlesOfParts>
    <vt:vector size="341" baseType="lpstr">
      <vt:lpstr>Arial</vt:lpstr>
      <vt:lpstr>Gill Sans MT</vt:lpstr>
      <vt:lpstr>Söhne</vt:lpstr>
      <vt:lpstr>Söhne Mono</vt:lpstr>
      <vt:lpstr>Gallery</vt:lpstr>
      <vt:lpstr>Playwright Automation using Javascript</vt:lpstr>
      <vt:lpstr>disclaimer</vt:lpstr>
      <vt:lpstr>Disclaimer</vt:lpstr>
      <vt:lpstr>Know your trainer</vt:lpstr>
      <vt:lpstr>About your instructor</vt:lpstr>
      <vt:lpstr>Setting the expectations</vt:lpstr>
      <vt:lpstr>Contents</vt:lpstr>
      <vt:lpstr>Course Contents</vt:lpstr>
      <vt:lpstr>Course Contents</vt:lpstr>
      <vt:lpstr>Course Contents </vt:lpstr>
      <vt:lpstr>Course contents</vt:lpstr>
      <vt:lpstr>Course contents</vt:lpstr>
      <vt:lpstr>Third Party Reporting</vt:lpstr>
      <vt:lpstr>Course contents</vt:lpstr>
      <vt:lpstr>Course contents</vt:lpstr>
      <vt:lpstr>Course contents</vt:lpstr>
      <vt:lpstr>Course contents</vt:lpstr>
      <vt:lpstr>What is playwright</vt:lpstr>
      <vt:lpstr>Introduction - Playwright</vt:lpstr>
      <vt:lpstr>What is Playwright</vt:lpstr>
      <vt:lpstr>Comparision –  Playwright /Selenium / Cypress</vt:lpstr>
      <vt:lpstr>Features</vt:lpstr>
      <vt:lpstr>Playwright Features</vt:lpstr>
      <vt:lpstr>Installation</vt:lpstr>
      <vt:lpstr>Installation </vt:lpstr>
      <vt:lpstr>Version Check and Upgrade</vt:lpstr>
      <vt:lpstr>System requirements​ </vt:lpstr>
      <vt:lpstr>locator</vt:lpstr>
      <vt:lpstr>What is Locator</vt:lpstr>
      <vt:lpstr>XPath Expression: </vt:lpstr>
      <vt:lpstr>Text Content: </vt:lpstr>
      <vt:lpstr>Attribute Value: </vt:lpstr>
      <vt:lpstr>Page.$ and page.$$ </vt:lpstr>
      <vt:lpstr>Chaining – first, last, nth</vt:lpstr>
      <vt:lpstr>Chaining – first, last, nth</vt:lpstr>
      <vt:lpstr>Commands</vt:lpstr>
      <vt:lpstr>Commands </vt:lpstr>
      <vt:lpstr>Commands  </vt:lpstr>
      <vt:lpstr>Files structure</vt:lpstr>
      <vt:lpstr>Installed files &amp; Folders</vt:lpstr>
      <vt:lpstr>Hands On</vt:lpstr>
      <vt:lpstr>Sample First test script</vt:lpstr>
      <vt:lpstr>PowerPoint Presentation</vt:lpstr>
      <vt:lpstr>Test script structure </vt:lpstr>
      <vt:lpstr>Test Declaration</vt:lpstr>
      <vt:lpstr>Test Logic</vt:lpstr>
      <vt:lpstr>Assertions</vt:lpstr>
      <vt:lpstr>Hooks Setup and Teardown</vt:lpstr>
      <vt:lpstr>Environment Configuration</vt:lpstr>
      <vt:lpstr>Running Tests</vt:lpstr>
      <vt:lpstr>navigation</vt:lpstr>
      <vt:lpstr>Interactions </vt:lpstr>
      <vt:lpstr>Get By ….</vt:lpstr>
      <vt:lpstr>Basic actions </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Quiz</vt:lpstr>
      <vt:lpstr>Playwright API</vt:lpstr>
      <vt:lpstr>Playwright API</vt:lpstr>
      <vt:lpstr>Playwright API</vt:lpstr>
      <vt:lpstr>Playwright API</vt:lpstr>
      <vt:lpstr>Browser Context</vt:lpstr>
      <vt:lpstr>Pages</vt:lpstr>
      <vt:lpstr>Representation</vt:lpstr>
      <vt:lpstr>Elements</vt:lpstr>
      <vt:lpstr>Navigation Methods: </vt:lpstr>
      <vt:lpstr>Navigation Events</vt:lpstr>
      <vt:lpstr>Navigation Control: </vt:lpstr>
      <vt:lpstr>Navigating to URLs: </vt:lpstr>
      <vt:lpstr>PowerPoint Presentation</vt:lpstr>
      <vt:lpstr>Handling Navigation events </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  Playwright API Overview:</vt:lpstr>
      <vt:lpstr>Quiz</vt:lpstr>
      <vt:lpstr>Quiz</vt:lpstr>
      <vt:lpstr>Quiz - Browser Contexts</vt:lpstr>
      <vt:lpstr>Quiz - Navigation:</vt:lpstr>
      <vt:lpstr>Quiz - Loading Pages:</vt:lpstr>
      <vt:lpstr>Quiz – load State</vt:lpstr>
      <vt:lpstr>Quiz – Load State</vt:lpstr>
      <vt:lpstr>Quiz - Handling Navigation Events:</vt:lpstr>
      <vt:lpstr>Quiz</vt:lpstr>
      <vt:lpstr>Quiz - Interacting with Elements:</vt:lpstr>
      <vt:lpstr>Quiz - Clicking, Typing, and Other User Actions:</vt:lpstr>
      <vt:lpstr>Quiz - Selecting Elements (Selectors Overview):</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Handling Authentication Dialogs:</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Intercepting network requests</vt:lpstr>
      <vt:lpstr>Using page.route() Method:</vt:lpstr>
      <vt:lpstr>Defining the Route Handler:</vt:lpstr>
      <vt:lpstr>Mocking responses</vt:lpstr>
      <vt:lpstr>Defining the Route Handler:</vt:lpstr>
      <vt:lpstr>PowerPoint Presentation</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Persisting State Across Tests: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Handling Login Sessions: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PowerPoint Presentation</vt:lpstr>
      <vt:lpstr>Purpose – Page object</vt:lpstr>
      <vt:lpstr>Components</vt:lpstr>
      <vt:lpstr>Implementation</vt:lpstr>
      <vt:lpstr>Dealing with flaky tests</vt:lpstr>
      <vt:lpstr>Identification: </vt:lpstr>
      <vt:lpstr>Root Cause Analysis: </vt:lpstr>
      <vt:lpstr>Mitigation Strategies: </vt:lpstr>
      <vt:lpstr>Continuous Improvement: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Continuous Improvement: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Continuous Improvement: </vt:lpstr>
      <vt:lpstr>Reporting and Continuous Integration</vt:lpstr>
      <vt:lpstr>Reporting in Playwright: </vt:lpstr>
      <vt:lpstr>Continuous Integration (CI) with Playwright: </vt:lpstr>
      <vt:lpstr>Key Benefits of Reporting and CI in Playwright: </vt:lpstr>
      <vt:lpstr>Best Practices for Reporting and CI: </vt:lpstr>
      <vt:lpstr>Continuous Improvement: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Sharing Reports and Collaboration: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Page Options: </vt:lpstr>
      <vt:lpstr>Quiz  - Custom Browser Contexts and Devices: </vt:lpstr>
      <vt:lpstr>Quiz - Emulating Devices: </vt:lpstr>
      <vt:lpstr>Quiz - Custom Browser Options: </vt:lpstr>
      <vt:lpstr>DEbugging</vt:lpstr>
      <vt:lpstr>Debugging in Powershell</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857</cp:revision>
  <dcterms:created xsi:type="dcterms:W3CDTF">2024-03-09T11:33:23Z</dcterms:created>
  <dcterms:modified xsi:type="dcterms:W3CDTF">2024-03-17T19:46:18Z</dcterms:modified>
</cp:coreProperties>
</file>