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1" r:id="rId1"/>
  </p:sldMasterIdLst>
  <p:notesMasterIdLst>
    <p:notesMasterId r:id="rId27"/>
  </p:notesMasterIdLst>
  <p:sldIdLst>
    <p:sldId id="256" r:id="rId2"/>
    <p:sldId id="257" r:id="rId3"/>
    <p:sldId id="258" r:id="rId4"/>
    <p:sldId id="273" r:id="rId5"/>
    <p:sldId id="259" r:id="rId6"/>
    <p:sldId id="274" r:id="rId7"/>
    <p:sldId id="260"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62" r:id="rId21"/>
    <p:sldId id="287" r:id="rId22"/>
    <p:sldId id="263" r:id="rId23"/>
    <p:sldId id="264" r:id="rId24"/>
    <p:sldId id="288" r:id="rId25"/>
    <p:sldId id="272" r:id="rId26"/>
  </p:sldIdLst>
  <p:sldSz cx="9144000" cy="5143500" type="screen16x9"/>
  <p:notesSz cx="6858000" cy="9144000"/>
  <p:embeddedFontLst>
    <p:embeddedFont>
      <p:font typeface="Cambria Math" panose="02040503050406030204" pitchFamily="18" charset="0"/>
      <p:regular r:id="rId28"/>
    </p:embeddedFont>
    <p:embeddedFont>
      <p:font typeface="Gill Sans MT" panose="020B0502020104020203" pitchFamily="34" charset="0"/>
      <p:regular r:id="rId29"/>
      <p:bold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2a4d9fa8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2a4d9fa8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2a4d9fa84_0_1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2a4d9fa84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2a4d9fa84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2a4d9fa84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2a4d9fa84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2a4d9fa84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2a4d9fa84_0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2a4d9fa84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2a4d9fa84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2a4d9fa84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2a4d9fa84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2a4d9fa84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2a4d9fa84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2a4d9fa84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0039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24238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88078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7115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32251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23792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62335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6516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82575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552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49191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4/14/2023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0603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4/14/2023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05865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sitc.gov/data/gravity/dgd.htm"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0" y="1"/>
            <a:ext cx="9036844" cy="3431276"/>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1200"/>
              </a:spcBef>
              <a:spcAft>
                <a:spcPts val="0"/>
              </a:spcAft>
              <a:buNone/>
            </a:pPr>
            <a:endParaRPr lang="en-US" sz="3388" b="1" dirty="0">
              <a:solidFill>
                <a:srgbClr val="1155CC"/>
              </a:solidFill>
              <a:latin typeface="Arial"/>
              <a:ea typeface="Arial"/>
              <a:cs typeface="Arial"/>
              <a:sym typeface="Arial"/>
            </a:endParaRPr>
          </a:p>
          <a:p>
            <a:pPr marL="0" lvl="0" indent="0" algn="ctr" rtl="0">
              <a:lnSpc>
                <a:spcPct val="115000"/>
              </a:lnSpc>
              <a:spcBef>
                <a:spcPts val="1200"/>
              </a:spcBef>
              <a:spcAft>
                <a:spcPts val="0"/>
              </a:spcAft>
              <a:buNone/>
            </a:pPr>
            <a:br>
              <a:rPr lang="en-US" sz="3388" b="1" dirty="0">
                <a:latin typeface="Arial"/>
                <a:ea typeface="Arial"/>
                <a:cs typeface="Arial"/>
                <a:sym typeface="Arial"/>
              </a:rPr>
            </a:br>
            <a:br>
              <a:rPr lang="en-US" sz="3388" b="1" dirty="0">
                <a:latin typeface="Arial"/>
                <a:ea typeface="Arial"/>
                <a:cs typeface="Arial"/>
                <a:sym typeface="Arial"/>
              </a:rPr>
            </a:br>
            <a:br>
              <a:rPr lang="en-US" sz="3388" b="1" dirty="0">
                <a:latin typeface="Arial"/>
                <a:ea typeface="Arial"/>
                <a:cs typeface="Arial"/>
                <a:sym typeface="Arial"/>
              </a:rPr>
            </a:br>
            <a:r>
              <a:rPr lang="en-US" sz="3388" b="1" dirty="0">
                <a:latin typeface="Arial"/>
                <a:ea typeface="Arial"/>
                <a:cs typeface="Arial"/>
                <a:sym typeface="Arial"/>
              </a:rPr>
              <a:t>ECO342A</a:t>
            </a:r>
            <a:r>
              <a:rPr lang="en-US" sz="3388" b="1" dirty="0">
                <a:solidFill>
                  <a:srgbClr val="1155CC"/>
                </a:solidFill>
                <a:latin typeface="Arial"/>
                <a:ea typeface="Arial"/>
                <a:cs typeface="Arial"/>
                <a:sym typeface="Arial"/>
              </a:rPr>
              <a:t> </a:t>
            </a:r>
            <a:br>
              <a:rPr lang="en-US" sz="3388" b="1" dirty="0">
                <a:solidFill>
                  <a:srgbClr val="1155CC"/>
                </a:solidFill>
                <a:latin typeface="Arial"/>
                <a:ea typeface="Arial"/>
                <a:cs typeface="Arial"/>
                <a:sym typeface="Arial"/>
              </a:rPr>
            </a:br>
            <a:r>
              <a:rPr lang="en-US" sz="3388" b="1" dirty="0">
                <a:latin typeface="Arial"/>
                <a:ea typeface="Arial"/>
                <a:cs typeface="Arial"/>
                <a:sym typeface="Arial"/>
              </a:rPr>
              <a:t>FINAL PAPER PRESENTATION</a:t>
            </a:r>
          </a:p>
          <a:p>
            <a:pPr algn="ctr"/>
            <a:br>
              <a:rPr lang="en-US" sz="2200" b="0" i="0" dirty="0">
                <a:effectLst/>
                <a:latin typeface="Arial" panose="020B0604020202020204" pitchFamily="34" charset="0"/>
                <a:cs typeface="Arial" panose="020B0604020202020204" pitchFamily="34" charset="0"/>
              </a:rPr>
            </a:br>
            <a:br>
              <a:rPr lang="en-US" sz="2200" b="0" i="0" dirty="0">
                <a:effectLst/>
                <a:latin typeface="Arial" panose="020B0604020202020204" pitchFamily="34" charset="0"/>
                <a:cs typeface="Arial" panose="020B0604020202020204" pitchFamily="34" charset="0"/>
              </a:rPr>
            </a:br>
            <a:r>
              <a:rPr lang="en-US" sz="2200" b="0" i="0" dirty="0">
                <a:effectLst/>
                <a:latin typeface="Arial" panose="020B0604020202020204" pitchFamily="34" charset="0"/>
                <a:cs typeface="Arial" panose="020B0604020202020204" pitchFamily="34" charset="0"/>
              </a:rPr>
              <a:t>Enhancing the Accuracy of International Corn Trade Forecasts using Machine Learning Methods</a:t>
            </a:r>
            <a:br>
              <a:rPr lang="en-US" sz="2200" b="0" i="0" dirty="0">
                <a:effectLst/>
                <a:latin typeface="Arial" panose="020B0604020202020204" pitchFamily="34" charset="0"/>
                <a:cs typeface="Arial" panose="020B0604020202020204" pitchFamily="34" charset="0"/>
              </a:rPr>
            </a:br>
            <a:br>
              <a:rPr lang="en-US" sz="3400" b="0" i="0" dirty="0">
                <a:effectLst/>
                <a:latin typeface="Arial" panose="020B0604020202020204" pitchFamily="34" charset="0"/>
                <a:cs typeface="Arial" panose="020B0604020202020204" pitchFamily="34" charset="0"/>
              </a:rPr>
            </a:br>
            <a:endParaRPr lang="en-US" sz="3400" b="0" i="0" dirty="0">
              <a:effectLst/>
              <a:latin typeface="Arial" panose="020B0604020202020204" pitchFamily="34" charset="0"/>
              <a:cs typeface="Arial" panose="020B0604020202020204" pitchFamily="34" charset="0"/>
            </a:endParaRPr>
          </a:p>
        </p:txBody>
      </p:sp>
      <p:sp>
        <p:nvSpPr>
          <p:cNvPr id="57" name="Google Shape;57;p13"/>
          <p:cNvSpPr txBox="1">
            <a:spLocks noGrp="1"/>
          </p:cNvSpPr>
          <p:nvPr>
            <p:ph type="subTitle" idx="1"/>
          </p:nvPr>
        </p:nvSpPr>
        <p:spPr>
          <a:xfrm>
            <a:off x="1784759" y="2698060"/>
            <a:ext cx="6477804" cy="733216"/>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											</a:t>
            </a:r>
            <a:r>
              <a:rPr lang="en" sz="1800" dirty="0">
                <a:solidFill>
                  <a:schemeClr val="accent5"/>
                </a:solidFill>
              </a:rPr>
              <a:t>Satmeet singh saluja (200890)</a:t>
            </a:r>
            <a:endParaRPr sz="1800" dirty="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889602-E7C4-F1CC-FBA3-0ABB5F7CE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276" y="0"/>
            <a:ext cx="6422231" cy="4588876"/>
          </a:xfrm>
          <a:prstGeom prst="rect">
            <a:avLst/>
          </a:prstGeom>
        </p:spPr>
      </p:pic>
    </p:spTree>
    <p:extLst>
      <p:ext uri="{BB962C8B-B14F-4D97-AF65-F5344CB8AC3E}">
        <p14:creationId xmlns:p14="http://schemas.microsoft.com/office/powerpoint/2010/main" val="120115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34ECB1-25AA-BA8B-25A5-4FFB77EEA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294" y="70826"/>
            <a:ext cx="6865144" cy="4447675"/>
          </a:xfrm>
          <a:prstGeom prst="rect">
            <a:avLst/>
          </a:prstGeom>
        </p:spPr>
      </p:pic>
    </p:spTree>
    <p:extLst>
      <p:ext uri="{BB962C8B-B14F-4D97-AF65-F5344CB8AC3E}">
        <p14:creationId xmlns:p14="http://schemas.microsoft.com/office/powerpoint/2010/main" val="25818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475FEC-A8A9-99E6-99E9-F3A581C6D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351" y="64294"/>
            <a:ext cx="6690081" cy="4511516"/>
          </a:xfrm>
          <a:prstGeom prst="rect">
            <a:avLst/>
          </a:prstGeom>
        </p:spPr>
      </p:pic>
    </p:spTree>
    <p:extLst>
      <p:ext uri="{BB962C8B-B14F-4D97-AF65-F5344CB8AC3E}">
        <p14:creationId xmlns:p14="http://schemas.microsoft.com/office/powerpoint/2010/main" val="172808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495AD4-52D2-351C-7EDA-E8EF1FEFD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31" y="127222"/>
            <a:ext cx="6967746" cy="4484370"/>
          </a:xfrm>
          <a:prstGeom prst="rect">
            <a:avLst/>
          </a:prstGeom>
        </p:spPr>
      </p:pic>
    </p:spTree>
    <p:extLst>
      <p:ext uri="{BB962C8B-B14F-4D97-AF65-F5344CB8AC3E}">
        <p14:creationId xmlns:p14="http://schemas.microsoft.com/office/powerpoint/2010/main" val="225751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4581E-D120-4330-2B4C-E638B5C25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350" y="0"/>
            <a:ext cx="6915375" cy="4509770"/>
          </a:xfrm>
          <a:prstGeom prst="rect">
            <a:avLst/>
          </a:prstGeom>
        </p:spPr>
      </p:pic>
    </p:spTree>
    <p:extLst>
      <p:ext uri="{BB962C8B-B14F-4D97-AF65-F5344CB8AC3E}">
        <p14:creationId xmlns:p14="http://schemas.microsoft.com/office/powerpoint/2010/main" val="262809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FEC6-3663-2FBF-9C41-90EBDBBB5DC8}"/>
              </a:ext>
            </a:extLst>
          </p:cNvPr>
          <p:cNvSpPr>
            <a:spLocks noGrp="1"/>
          </p:cNvSpPr>
          <p:nvPr>
            <p:ph type="title"/>
          </p:nvPr>
        </p:nvSpPr>
        <p:spPr>
          <a:xfrm>
            <a:off x="0" y="1925"/>
            <a:ext cx="9144000" cy="572700"/>
          </a:xfrm>
        </p:spPr>
        <p:txBody>
          <a:bodyPr/>
          <a:lstStyle/>
          <a:p>
            <a:pPr algn="ctr"/>
            <a:r>
              <a:rPr lang="en-US" dirty="0"/>
              <a:t>Sample dataset</a:t>
            </a:r>
            <a:endParaRPr lang="en-IN" dirty="0"/>
          </a:p>
        </p:txBody>
      </p:sp>
      <p:pic>
        <p:nvPicPr>
          <p:cNvPr id="4" name="Picture 3">
            <a:extLst>
              <a:ext uri="{FF2B5EF4-FFF2-40B4-BE49-F238E27FC236}">
                <a16:creationId xmlns:a16="http://schemas.microsoft.com/office/drawing/2014/main" id="{E7672DE0-8F6E-0A8D-4BFD-DB2CFFBB94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4" y="414338"/>
            <a:ext cx="8935332" cy="4146910"/>
          </a:xfrm>
          <a:prstGeom prst="rect">
            <a:avLst/>
          </a:prstGeom>
        </p:spPr>
      </p:pic>
    </p:spTree>
    <p:extLst>
      <p:ext uri="{BB962C8B-B14F-4D97-AF65-F5344CB8AC3E}">
        <p14:creationId xmlns:p14="http://schemas.microsoft.com/office/powerpoint/2010/main" val="589489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9F823B-7491-8E5D-F47E-EC7D556D95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410" y="100013"/>
            <a:ext cx="8655179" cy="4371975"/>
          </a:xfrm>
          <a:prstGeom prst="rect">
            <a:avLst/>
          </a:prstGeom>
        </p:spPr>
      </p:pic>
    </p:spTree>
    <p:extLst>
      <p:ext uri="{BB962C8B-B14F-4D97-AF65-F5344CB8AC3E}">
        <p14:creationId xmlns:p14="http://schemas.microsoft.com/office/powerpoint/2010/main" val="253778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A61-A836-4184-98C0-B1366A4F7A95}"/>
              </a:ext>
            </a:extLst>
          </p:cNvPr>
          <p:cNvSpPr>
            <a:spLocks noGrp="1"/>
          </p:cNvSpPr>
          <p:nvPr>
            <p:ph type="title"/>
          </p:nvPr>
        </p:nvSpPr>
        <p:spPr>
          <a:xfrm>
            <a:off x="0" y="-1"/>
            <a:ext cx="9144000" cy="657225"/>
          </a:xfrm>
        </p:spPr>
        <p:txBody>
          <a:bodyPr/>
          <a:lstStyle/>
          <a:p>
            <a:pPr algn="ctr"/>
            <a:r>
              <a:rPr lang="en-US" dirty="0" err="1"/>
              <a:t>Xgboost</a:t>
            </a:r>
            <a:r>
              <a:rPr lang="en-US" dirty="0"/>
              <a:t> model</a:t>
            </a:r>
            <a:endParaRPr lang="en-IN" dirty="0"/>
          </a:p>
        </p:txBody>
      </p:sp>
      <p:sp>
        <p:nvSpPr>
          <p:cNvPr id="3" name="Text Placeholder 2">
            <a:extLst>
              <a:ext uri="{FF2B5EF4-FFF2-40B4-BE49-F238E27FC236}">
                <a16:creationId xmlns:a16="http://schemas.microsoft.com/office/drawing/2014/main" id="{3C722243-F2F0-0EF4-6930-4C5E3918B63A}"/>
              </a:ext>
            </a:extLst>
          </p:cNvPr>
          <p:cNvSpPr>
            <a:spLocks noGrp="1"/>
          </p:cNvSpPr>
          <p:nvPr>
            <p:ph type="body" idx="1"/>
          </p:nvPr>
        </p:nvSpPr>
        <p:spPr>
          <a:xfrm>
            <a:off x="133107" y="445244"/>
            <a:ext cx="8625131" cy="2719438"/>
          </a:xfrm>
        </p:spPr>
        <p:txBody>
          <a:bodyPr>
            <a:normAutofit fontScale="92500"/>
          </a:bodyPr>
          <a:lstStyle/>
          <a:p>
            <a:pPr marL="114300" indent="0">
              <a:buNone/>
            </a:pPr>
            <a:r>
              <a:rPr lang="en-IN" sz="1800" dirty="0">
                <a:effectLst/>
                <a:latin typeface="Arial" panose="020B0604020202020204" pitchFamily="34" charset="0"/>
                <a:ea typeface="Arial" panose="020B0604020202020204" pitchFamily="34" charset="0"/>
              </a:rPr>
              <a:t>Gradient Boosted decision trees are implemented in </a:t>
            </a:r>
            <a:r>
              <a:rPr lang="en-IN" sz="1800" dirty="0" err="1">
                <a:effectLst/>
                <a:latin typeface="Arial" panose="020B0604020202020204" pitchFamily="34" charset="0"/>
                <a:ea typeface="Arial" panose="020B0604020202020204" pitchFamily="34" charset="0"/>
              </a:rPr>
              <a:t>XGBoost</a:t>
            </a:r>
            <a:r>
              <a:rPr lang="en-IN" sz="1800" dirty="0">
                <a:effectLst/>
                <a:latin typeface="Arial" panose="020B0604020202020204" pitchFamily="34" charset="0"/>
                <a:ea typeface="Arial" panose="020B0604020202020204" pitchFamily="34" charset="0"/>
              </a:rPr>
              <a:t>. Decision trees are constructed sequentially in this approach. In </a:t>
            </a:r>
            <a:r>
              <a:rPr lang="en-IN" sz="1800" dirty="0" err="1">
                <a:effectLst/>
                <a:latin typeface="Arial" panose="020B0604020202020204" pitchFamily="34" charset="0"/>
                <a:ea typeface="Arial" panose="020B0604020202020204" pitchFamily="34" charset="0"/>
              </a:rPr>
              <a:t>XGBoost</a:t>
            </a:r>
            <a:r>
              <a:rPr lang="en-IN" sz="1800" dirty="0">
                <a:effectLst/>
                <a:latin typeface="Arial" panose="020B0604020202020204" pitchFamily="34" charset="0"/>
                <a:ea typeface="Arial" panose="020B0604020202020204" pitchFamily="34" charset="0"/>
              </a:rPr>
              <a:t>, weights are very significant. All of the independent variables are given weights, which are subsequently fed into the decision tree, which predicts outcomes. The weight of variables that the tree predicted incorrectly is increased, and the variables are then fed into the second decision tree. These various classifiers/predictors are then combined to create a more powerful and precise model. It can be used to solve problems including regression, classification, ranking, and user-defined prediction.</a:t>
            </a:r>
          </a:p>
          <a:p>
            <a:pPr marL="114300" indent="0">
              <a:buNone/>
            </a:pPr>
            <a:endParaRPr lang="en-IN" sz="1800" dirty="0">
              <a:effectLst/>
              <a:latin typeface="Arial" panose="020B0604020202020204" pitchFamily="34" charset="0"/>
              <a:ea typeface="Arial" panose="020B0604020202020204" pitchFamily="34" charset="0"/>
            </a:endParaRPr>
          </a:p>
          <a:p>
            <a:pPr marL="114300" indent="0">
              <a:buNone/>
            </a:pPr>
            <a:endParaRPr lang="en-IN" dirty="0"/>
          </a:p>
        </p:txBody>
      </p:sp>
      <p:pic>
        <p:nvPicPr>
          <p:cNvPr id="5" name="Picture 4">
            <a:extLst>
              <a:ext uri="{FF2B5EF4-FFF2-40B4-BE49-F238E27FC236}">
                <a16:creationId xmlns:a16="http://schemas.microsoft.com/office/drawing/2014/main" id="{135E35E0-1972-2586-253C-AFF46416197D}"/>
              </a:ext>
            </a:extLst>
          </p:cNvPr>
          <p:cNvPicPr>
            <a:picLocks noChangeAspect="1"/>
          </p:cNvPicPr>
          <p:nvPr/>
        </p:nvPicPr>
        <p:blipFill rotWithShape="1">
          <a:blip r:embed="rId2"/>
          <a:srcRect l="20233" t="36805" r="32422" b="21806"/>
          <a:stretch/>
        </p:blipFill>
        <p:spPr>
          <a:xfrm>
            <a:off x="335756" y="3014663"/>
            <a:ext cx="8172450" cy="1570281"/>
          </a:xfrm>
          <a:prstGeom prst="rect">
            <a:avLst/>
          </a:prstGeom>
        </p:spPr>
      </p:pic>
    </p:spTree>
    <p:extLst>
      <p:ext uri="{BB962C8B-B14F-4D97-AF65-F5344CB8AC3E}">
        <p14:creationId xmlns:p14="http://schemas.microsoft.com/office/powerpoint/2010/main" val="300244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A979C4-A0F3-7859-889F-190C1A8741CF}"/>
              </a:ext>
            </a:extLst>
          </p:cNvPr>
          <p:cNvPicPr>
            <a:picLocks noChangeAspect="1"/>
          </p:cNvPicPr>
          <p:nvPr/>
        </p:nvPicPr>
        <p:blipFill rotWithShape="1">
          <a:blip r:embed="rId2"/>
          <a:srcRect l="14531" t="19167" r="25156" b="6944"/>
          <a:stretch/>
        </p:blipFill>
        <p:spPr>
          <a:xfrm>
            <a:off x="1285874" y="121444"/>
            <a:ext cx="6465095" cy="4455221"/>
          </a:xfrm>
          <a:prstGeom prst="rect">
            <a:avLst/>
          </a:prstGeom>
        </p:spPr>
      </p:pic>
    </p:spTree>
    <p:extLst>
      <p:ext uri="{BB962C8B-B14F-4D97-AF65-F5344CB8AC3E}">
        <p14:creationId xmlns:p14="http://schemas.microsoft.com/office/powerpoint/2010/main" val="227753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BF3049-4945-E2BB-1127-5B059F641C4F}"/>
              </a:ext>
            </a:extLst>
          </p:cNvPr>
          <p:cNvPicPr>
            <a:picLocks noChangeAspect="1"/>
          </p:cNvPicPr>
          <p:nvPr/>
        </p:nvPicPr>
        <p:blipFill rotWithShape="1">
          <a:blip r:embed="rId2"/>
          <a:srcRect l="12422" t="31944" r="14687" b="28889"/>
          <a:stretch/>
        </p:blipFill>
        <p:spPr>
          <a:xfrm>
            <a:off x="107157" y="92870"/>
            <a:ext cx="5837882" cy="1764505"/>
          </a:xfrm>
          <a:prstGeom prst="rect">
            <a:avLst/>
          </a:prstGeom>
        </p:spPr>
      </p:pic>
      <p:pic>
        <p:nvPicPr>
          <p:cNvPr id="6" name="image5.jpg">
            <a:extLst>
              <a:ext uri="{FF2B5EF4-FFF2-40B4-BE49-F238E27FC236}">
                <a16:creationId xmlns:a16="http://schemas.microsoft.com/office/drawing/2014/main" id="{9EC6DC75-A7AE-CFAF-798A-F00A8AF33C74}"/>
              </a:ext>
            </a:extLst>
          </p:cNvPr>
          <p:cNvPicPr/>
          <p:nvPr/>
        </p:nvPicPr>
        <p:blipFill>
          <a:blip r:embed="rId3"/>
          <a:srcRect/>
          <a:stretch>
            <a:fillRect/>
          </a:stretch>
        </p:blipFill>
        <p:spPr>
          <a:xfrm>
            <a:off x="107157" y="2000408"/>
            <a:ext cx="5850732" cy="2435861"/>
          </a:xfrm>
          <a:prstGeom prst="rect">
            <a:avLst/>
          </a:prstGeom>
          <a:ln/>
        </p:spPr>
      </p:pic>
      <p:sp>
        <p:nvSpPr>
          <p:cNvPr id="7" name="TextBox 6">
            <a:extLst>
              <a:ext uri="{FF2B5EF4-FFF2-40B4-BE49-F238E27FC236}">
                <a16:creationId xmlns:a16="http://schemas.microsoft.com/office/drawing/2014/main" id="{A3B3317E-0701-58B0-4971-6EBA23E45197}"/>
              </a:ext>
            </a:extLst>
          </p:cNvPr>
          <p:cNvSpPr txBox="1"/>
          <p:nvPr/>
        </p:nvSpPr>
        <p:spPr>
          <a:xfrm>
            <a:off x="6122195" y="2843213"/>
            <a:ext cx="2611756" cy="646331"/>
          </a:xfrm>
          <a:prstGeom prst="rect">
            <a:avLst/>
          </a:prstGeom>
          <a:noFill/>
        </p:spPr>
        <p:txBody>
          <a:bodyPr wrap="square" rtlCol="0">
            <a:spAutoFit/>
          </a:bodyPr>
          <a:lstStyle/>
          <a:p>
            <a:r>
              <a:rPr lang="en-US" dirty="0"/>
              <a:t>Relative Importance of Variables</a:t>
            </a:r>
            <a:endParaRPr lang="en-IN" dirty="0"/>
          </a:p>
        </p:txBody>
      </p:sp>
    </p:spTree>
    <p:extLst>
      <p:ext uri="{BB962C8B-B14F-4D97-AF65-F5344CB8AC3E}">
        <p14:creationId xmlns:p14="http://schemas.microsoft.com/office/powerpoint/2010/main" val="258852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Introduction</a:t>
            </a:r>
            <a:endParaRPr dirty="0"/>
          </a:p>
        </p:txBody>
      </p:sp>
      <p:sp>
        <p:nvSpPr>
          <p:cNvPr id="63" name="Google Shape;63;p14"/>
          <p:cNvSpPr txBox="1">
            <a:spLocks noGrp="1"/>
          </p:cNvSpPr>
          <p:nvPr>
            <p:ph type="body" idx="1"/>
          </p:nvPr>
        </p:nvSpPr>
        <p:spPr>
          <a:xfrm>
            <a:off x="218830" y="402381"/>
            <a:ext cx="8589413" cy="4476800"/>
          </a:xfrm>
          <a:prstGeom prst="rect">
            <a:avLst/>
          </a:prstGeom>
        </p:spPr>
        <p:txBody>
          <a:bodyPr spcFirstLastPara="1" wrap="square" lIns="91425" tIns="91425" rIns="91425" bIns="91425" anchor="t" anchorCtr="0">
            <a:noAutofit/>
          </a:bodyPr>
          <a:lstStyle/>
          <a:p>
            <a:pPr marL="742950" indent="-285750">
              <a:lnSpc>
                <a:spcPct val="105000"/>
              </a:lnSpc>
              <a:spcBef>
                <a:spcPts val="1200"/>
              </a:spcBef>
              <a:spcAft>
                <a:spcPts val="1200"/>
              </a:spcAft>
              <a:buSzPts val="935"/>
            </a:pPr>
            <a:r>
              <a:rPr lang="en-US" sz="1400" b="0" i="0" dirty="0">
                <a:effectLst/>
                <a:latin typeface="Arial" panose="020B0604020202020204" pitchFamily="34" charset="0"/>
                <a:cs typeface="Arial" panose="020B0604020202020204" pitchFamily="34" charset="0"/>
              </a:rPr>
              <a:t>The agricultural and food sectors are critical to human life, and their efficiency and agility are essential for global food security and economic growth.</a:t>
            </a:r>
          </a:p>
          <a:p>
            <a:pPr marL="742950" indent="-285750">
              <a:lnSpc>
                <a:spcPct val="105000"/>
              </a:lnSpc>
              <a:spcBef>
                <a:spcPts val="500"/>
              </a:spcBef>
              <a:spcAft>
                <a:spcPts val="1200"/>
              </a:spcAft>
              <a:buSzPts val="935"/>
            </a:pPr>
            <a:r>
              <a:rPr lang="en-US" sz="1400" b="0" i="0" dirty="0">
                <a:effectLst/>
                <a:latin typeface="Arial" panose="020B0604020202020204" pitchFamily="34" charset="0"/>
                <a:cs typeface="Arial" panose="020B0604020202020204" pitchFamily="34" charset="0"/>
              </a:rPr>
              <a:t>In this study, machine learning techniques are applied to predict trade flows for corn, both at the aggregate and industry levels.</a:t>
            </a:r>
          </a:p>
          <a:p>
            <a:pPr marL="742950" indent="-285750">
              <a:lnSpc>
                <a:spcPct val="105000"/>
              </a:lnSpc>
              <a:spcBef>
                <a:spcPts val="1200"/>
              </a:spcBef>
              <a:spcAft>
                <a:spcPts val="1200"/>
              </a:spcAft>
              <a:buSzPts val="935"/>
            </a:pPr>
            <a:r>
              <a:rPr lang="en-US" sz="1400" b="0" i="0" dirty="0">
                <a:effectLst/>
                <a:latin typeface="Arial" panose="020B0604020202020204" pitchFamily="34" charset="0"/>
                <a:cs typeface="Arial" panose="020B0604020202020204" pitchFamily="34" charset="0"/>
              </a:rPr>
              <a:t>Agricultural products present unique challenges in terms of forecasting, including significant price volatility, trade protection, and constraints related to land and water resources</a:t>
            </a:r>
            <a:r>
              <a:rPr lang="en-US" sz="1400" b="0" i="0" dirty="0">
                <a:solidFill>
                  <a:srgbClr val="D1D5DB"/>
                </a:solidFill>
                <a:effectLst/>
                <a:latin typeface="Arial" panose="020B0604020202020204" pitchFamily="34" charset="0"/>
                <a:cs typeface="Arial" panose="020B0604020202020204" pitchFamily="34" charset="0"/>
              </a:rPr>
              <a:t>.</a:t>
            </a:r>
          </a:p>
          <a:p>
            <a:pPr marL="742950" indent="-285750">
              <a:lnSpc>
                <a:spcPct val="105000"/>
              </a:lnSpc>
              <a:spcBef>
                <a:spcPts val="1200"/>
              </a:spcBef>
              <a:spcAft>
                <a:spcPts val="1200"/>
              </a:spcAft>
              <a:buSzPts val="935"/>
            </a:pPr>
            <a:r>
              <a:rPr lang="en-US" sz="1400" b="0" i="0" dirty="0">
                <a:effectLst/>
                <a:latin typeface="Arial" panose="020B0604020202020204" pitchFamily="34" charset="0"/>
                <a:cs typeface="Arial" panose="020B0604020202020204" pitchFamily="34" charset="0"/>
              </a:rPr>
              <a:t>Advanced machine learning models offer promising tools for predicting trade flows for specific agricultural commodities like corn, leveraging a range of data sources and analytical methods.</a:t>
            </a:r>
          </a:p>
          <a:p>
            <a:pPr marL="742950" indent="-285750">
              <a:lnSpc>
                <a:spcPct val="105000"/>
              </a:lnSpc>
              <a:spcBef>
                <a:spcPts val="1200"/>
              </a:spcBef>
              <a:spcAft>
                <a:spcPts val="1200"/>
              </a:spcAft>
              <a:buSzPts val="935"/>
            </a:pPr>
            <a:r>
              <a:rPr lang="en-US" sz="1400" b="0" i="0" dirty="0">
                <a:effectLst/>
                <a:latin typeface="Arial" panose="020B0604020202020204" pitchFamily="34" charset="0"/>
                <a:cs typeface="Arial" panose="020B0604020202020204" pitchFamily="34" charset="0"/>
              </a:rPr>
              <a:t>The objective of this research is to develop an effective machine learning model for forecasting trade flows for corn, which will provide valuable insights for policymakers, industry stakeholders, and other decision-makers in the agricultural sector.</a:t>
            </a:r>
          </a:p>
          <a:p>
            <a:pPr marL="742950" indent="-285750">
              <a:lnSpc>
                <a:spcPct val="105000"/>
              </a:lnSpc>
              <a:spcBef>
                <a:spcPts val="1200"/>
              </a:spcBef>
              <a:spcAft>
                <a:spcPts val="1200"/>
              </a:spcAft>
              <a:buSzPts val="935"/>
            </a:pPr>
            <a:endParaRPr lang="en-US" sz="1400" b="0" i="0" dirty="0">
              <a:effectLst/>
              <a:latin typeface="Söhne"/>
            </a:endParaRPr>
          </a:p>
          <a:p>
            <a:pPr marL="742950" indent="-285750">
              <a:lnSpc>
                <a:spcPct val="105000"/>
              </a:lnSpc>
              <a:spcBef>
                <a:spcPts val="1200"/>
              </a:spcBef>
              <a:spcAft>
                <a:spcPts val="1200"/>
              </a:spcAft>
              <a:buSzPts val="935"/>
            </a:pPr>
            <a:endParaRPr sz="1400"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	lightbgm model</a:t>
            </a:r>
            <a:endParaRPr dirty="0"/>
          </a:p>
        </p:txBody>
      </p:sp>
      <p:sp>
        <p:nvSpPr>
          <p:cNvPr id="93" name="Google Shape;93;p19"/>
          <p:cNvSpPr txBox="1">
            <a:spLocks noGrp="1"/>
          </p:cNvSpPr>
          <p:nvPr>
            <p:ph type="body" idx="1"/>
          </p:nvPr>
        </p:nvSpPr>
        <p:spPr>
          <a:xfrm>
            <a:off x="0" y="373804"/>
            <a:ext cx="9029700" cy="4133901"/>
          </a:xfrm>
          <a:prstGeom prst="rect">
            <a:avLst/>
          </a:prstGeom>
        </p:spPr>
        <p:txBody>
          <a:bodyPr spcFirstLastPara="1" wrap="square" lIns="91425" tIns="91425" rIns="91425" bIns="91425" anchor="t" anchorCtr="0">
            <a:noAutofit/>
          </a:bodyPr>
          <a:lstStyle/>
          <a:p>
            <a:pPr>
              <a:lnSpc>
                <a:spcPct val="115000"/>
              </a:lnSpc>
            </a:pPr>
            <a:r>
              <a:rPr lang="en-IN" sz="1800" dirty="0" err="1">
                <a:effectLst/>
                <a:latin typeface="Arial" panose="020B0604020202020204" pitchFamily="34" charset="0"/>
                <a:ea typeface="Arial" panose="020B0604020202020204" pitchFamily="34" charset="0"/>
              </a:rPr>
              <a:t>LightGBM</a:t>
            </a:r>
            <a:r>
              <a:rPr lang="en-IN" sz="1800" dirty="0">
                <a:effectLst/>
                <a:latin typeface="Arial" panose="020B0604020202020204" pitchFamily="34" charset="0"/>
                <a:ea typeface="Arial" panose="020B0604020202020204" pitchFamily="34" charset="0"/>
              </a:rPr>
              <a:t> scans all data instances to calculate the Gain from all possible Split points, which is evaluated in terms of the reduction in the total of squared errors. Rather than adjusting the weights for each erroneously predicted observation at each iteration, as other approaches such as </a:t>
            </a:r>
            <a:r>
              <a:rPr lang="en-IN" sz="1800" dirty="0" err="1">
                <a:effectLst/>
                <a:latin typeface="Arial" panose="020B0604020202020204" pitchFamily="34" charset="0"/>
                <a:ea typeface="Arial" panose="020B0604020202020204" pitchFamily="34" charset="0"/>
              </a:rPr>
              <a:t>GBoost</a:t>
            </a:r>
            <a:r>
              <a:rPr lang="en-IN" sz="1800" dirty="0">
                <a:effectLst/>
                <a:latin typeface="Arial" panose="020B0604020202020204" pitchFamily="34" charset="0"/>
                <a:ea typeface="Arial" panose="020B0604020202020204" pitchFamily="34" charset="0"/>
              </a:rPr>
              <a:t> do, </a:t>
            </a:r>
            <a:r>
              <a:rPr lang="en-IN" sz="1800" dirty="0" err="1">
                <a:effectLst/>
                <a:latin typeface="Arial" panose="020B0604020202020204" pitchFamily="34" charset="0"/>
                <a:ea typeface="Arial" panose="020B0604020202020204" pitchFamily="34" charset="0"/>
              </a:rPr>
              <a:t>LightGBM</a:t>
            </a:r>
            <a:r>
              <a:rPr lang="en-IN" sz="1800" dirty="0">
                <a:effectLst/>
                <a:latin typeface="Arial" panose="020B0604020202020204" pitchFamily="34" charset="0"/>
                <a:ea typeface="Arial" panose="020B0604020202020204" pitchFamily="34" charset="0"/>
              </a:rPr>
              <a:t> aims to match the new predictor to the prior predictor's errors.</a:t>
            </a:r>
          </a:p>
          <a:p>
            <a:pPr>
              <a:lnSpc>
                <a:spcPct val="115000"/>
              </a:lnSpc>
            </a:pPr>
            <a:endParaRPr lang="en-IN" sz="1800" dirty="0">
              <a:latin typeface="Arial" panose="020B0604020202020204" pitchFamily="34" charset="0"/>
              <a:ea typeface="Arial" panose="020B0604020202020204" pitchFamily="34" charset="0"/>
            </a:endParaRPr>
          </a:p>
          <a:p>
            <a:pPr marL="114300" indent="0">
              <a:lnSpc>
                <a:spcPct val="115000"/>
              </a:lnSpc>
              <a:buNone/>
            </a:pPr>
            <a:endParaRPr lang="en-IN" sz="1800" dirty="0">
              <a:effectLst/>
              <a:latin typeface="Arial" panose="020B0604020202020204" pitchFamily="34" charset="0"/>
              <a:ea typeface="Arial" panose="020B0604020202020204" pitchFamily="34" charset="0"/>
            </a:endParaRPr>
          </a:p>
          <a:p>
            <a:pPr>
              <a:lnSpc>
                <a:spcPct val="115000"/>
              </a:lnSpc>
            </a:pPr>
            <a:r>
              <a:rPr lang="en-IN" sz="1800" dirty="0" err="1">
                <a:effectLst/>
                <a:latin typeface="Arial" panose="020B0604020202020204" pitchFamily="34" charset="0"/>
                <a:ea typeface="Arial" panose="020B0604020202020204" pitchFamily="34" charset="0"/>
              </a:rPr>
              <a:t>LightGBM</a:t>
            </a:r>
            <a:r>
              <a:rPr lang="en-IN" sz="1800" dirty="0">
                <a:effectLst/>
                <a:latin typeface="Arial" panose="020B0604020202020204" pitchFamily="34" charset="0"/>
                <a:ea typeface="Arial" panose="020B0604020202020204" pitchFamily="34" charset="0"/>
              </a:rPr>
              <a:t> slits the tree leaf-wise, whereas </a:t>
            </a:r>
            <a:r>
              <a:rPr lang="en-IN" sz="1800" dirty="0" err="1">
                <a:effectLst/>
                <a:latin typeface="Arial" panose="020B0604020202020204" pitchFamily="34" charset="0"/>
                <a:ea typeface="Arial" panose="020B0604020202020204" pitchFamily="34" charset="0"/>
              </a:rPr>
              <a:t>XGBoost</a:t>
            </a:r>
            <a:r>
              <a:rPr lang="en-IN" sz="1800" dirty="0">
                <a:effectLst/>
                <a:latin typeface="Arial" panose="020B0604020202020204" pitchFamily="34" charset="0"/>
                <a:ea typeface="Arial" panose="020B0604020202020204" pitchFamily="34" charset="0"/>
              </a:rPr>
              <a:t> methods split the tree level-wise with the best fit. The leaf-wise approach can decrease more loss than the level-wise algorithm, resulting in more accurate predictions.</a:t>
            </a:r>
          </a:p>
          <a:p>
            <a:pPr>
              <a:lnSpc>
                <a:spcPct val="115000"/>
              </a:lnSpc>
            </a:pP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808B-897A-DE25-81A6-13A2720DB0C0}"/>
              </a:ext>
            </a:extLst>
          </p:cNvPr>
          <p:cNvSpPr>
            <a:spLocks noGrp="1"/>
          </p:cNvSpPr>
          <p:nvPr>
            <p:ph type="title"/>
          </p:nvPr>
        </p:nvSpPr>
        <p:spPr>
          <a:xfrm>
            <a:off x="0" y="-1"/>
            <a:ext cx="9144000" cy="574625"/>
          </a:xfrm>
        </p:spPr>
        <p:txBody>
          <a:bodyPr/>
          <a:lstStyle/>
          <a:p>
            <a:pPr algn="ctr"/>
            <a:r>
              <a:rPr lang="en-US" dirty="0"/>
              <a:t>RESULTS AND CONCLUSION</a:t>
            </a:r>
            <a:endParaRPr lang="en-IN" dirty="0"/>
          </a:p>
        </p:txBody>
      </p:sp>
      <p:sp>
        <p:nvSpPr>
          <p:cNvPr id="3" name="Text Placeholder 2">
            <a:extLst>
              <a:ext uri="{FF2B5EF4-FFF2-40B4-BE49-F238E27FC236}">
                <a16:creationId xmlns:a16="http://schemas.microsoft.com/office/drawing/2014/main" id="{27DAB277-C970-33D8-9241-1D805790AFA2}"/>
              </a:ext>
            </a:extLst>
          </p:cNvPr>
          <p:cNvSpPr>
            <a:spLocks noGrp="1"/>
          </p:cNvSpPr>
          <p:nvPr>
            <p:ph type="body" idx="1"/>
          </p:nvPr>
        </p:nvSpPr>
        <p:spPr>
          <a:xfrm>
            <a:off x="68812" y="577849"/>
            <a:ext cx="8968032" cy="3915569"/>
          </a:xfrm>
        </p:spPr>
        <p:txBody>
          <a:bodyPr>
            <a:normAutofit fontScale="85000" lnSpcReduction="10000"/>
          </a:bodyPr>
          <a:lstStyle/>
          <a:p>
            <a:pPr marL="114300" indent="0">
              <a:buNone/>
            </a:pPr>
            <a:r>
              <a:rPr lang="en-IN" sz="1800" dirty="0">
                <a:effectLst/>
                <a:latin typeface="Arial" panose="020B0604020202020204" pitchFamily="34" charset="0"/>
                <a:ea typeface="Arial" panose="020B0604020202020204" pitchFamily="34" charset="0"/>
              </a:rPr>
              <a:t>When the models have a high-adjusted R-square and trade data spans a wide number of nations and years, supervised ML results demonstrate that the models fit well in the near to medium term (2011–2014), that is, forecasts closely match actuals. The addition of extra trees or boosting to change weak supervised learners into strong ones, on the other hand, causes predictive quality to plummet 3–4 years after the training data cut-off due to the high presence of zero trade values. The top 10 variables in terms of information gain (reduction in the total-sample sum of squared errors of the loss function attributable to a predictor) and relative importance show that the size of economies, distance between them, location of countries, and time are more important in explaining trade flows than other gravity variables. While these findings are in line with the literature on trade and gravity models, ML excels in variable selection, prediction, and economic importance. Furthermore, supervised machine learning models have made it possible to address time- and space-varying effects, such as the distance puzzle. While changing the training sample size is likely to generate various contributions by features, additional model criteria must be carefully examined to fully solve such puzzles.</a:t>
            </a:r>
          </a:p>
          <a:p>
            <a:pPr marL="114300" indent="0">
              <a:buNone/>
            </a:pPr>
            <a:endParaRPr lang="en-IN" sz="1800" dirty="0">
              <a:effectLst/>
              <a:latin typeface="Arial" panose="020B0604020202020204" pitchFamily="34" charset="0"/>
              <a:ea typeface="Arial" panose="020B0604020202020204" pitchFamily="34" charset="0"/>
            </a:endParaRPr>
          </a:p>
          <a:p>
            <a:pPr marL="114300" indent="0">
              <a:buNone/>
            </a:pPr>
            <a:endParaRPr lang="en-IN" dirty="0"/>
          </a:p>
        </p:txBody>
      </p:sp>
    </p:spTree>
    <p:extLst>
      <p:ext uri="{BB962C8B-B14F-4D97-AF65-F5344CB8AC3E}">
        <p14:creationId xmlns:p14="http://schemas.microsoft.com/office/powerpoint/2010/main" val="3485091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2" name="Picture 1">
            <a:extLst>
              <a:ext uri="{FF2B5EF4-FFF2-40B4-BE49-F238E27FC236}">
                <a16:creationId xmlns:a16="http://schemas.microsoft.com/office/drawing/2014/main" id="{35026C59-9A59-4956-80C4-C55FD016A539}"/>
              </a:ext>
            </a:extLst>
          </p:cNvPr>
          <p:cNvPicPr>
            <a:picLocks noChangeAspect="1"/>
          </p:cNvPicPr>
          <p:nvPr/>
        </p:nvPicPr>
        <p:blipFill>
          <a:blip r:embed="rId3"/>
          <a:stretch>
            <a:fillRect/>
          </a:stretch>
        </p:blipFill>
        <p:spPr>
          <a:xfrm>
            <a:off x="34795" y="1172052"/>
            <a:ext cx="4595147" cy="2576512"/>
          </a:xfrm>
          <a:prstGeom prst="rect">
            <a:avLst/>
          </a:prstGeom>
        </p:spPr>
      </p:pic>
      <p:pic>
        <p:nvPicPr>
          <p:cNvPr id="3" name="Picture 2">
            <a:extLst>
              <a:ext uri="{FF2B5EF4-FFF2-40B4-BE49-F238E27FC236}">
                <a16:creationId xmlns:a16="http://schemas.microsoft.com/office/drawing/2014/main" id="{2C99C959-F37F-487D-B45C-8DC6529E2448}"/>
              </a:ext>
            </a:extLst>
          </p:cNvPr>
          <p:cNvPicPr>
            <a:picLocks noChangeAspect="1"/>
          </p:cNvPicPr>
          <p:nvPr/>
        </p:nvPicPr>
        <p:blipFill>
          <a:blip r:embed="rId4"/>
          <a:stretch>
            <a:fillRect/>
          </a:stretch>
        </p:blipFill>
        <p:spPr>
          <a:xfrm>
            <a:off x="4913170" y="1172051"/>
            <a:ext cx="4196035" cy="2576513"/>
          </a:xfrm>
          <a:prstGeom prst="rect">
            <a:avLst/>
          </a:prstGeom>
        </p:spPr>
      </p:pic>
      <p:graphicFrame>
        <p:nvGraphicFramePr>
          <p:cNvPr id="4" name="Table 3">
            <a:extLst>
              <a:ext uri="{FF2B5EF4-FFF2-40B4-BE49-F238E27FC236}">
                <a16:creationId xmlns:a16="http://schemas.microsoft.com/office/drawing/2014/main" id="{7B7FD088-42BC-46B8-7845-D0EDAA48CD49}"/>
              </a:ext>
            </a:extLst>
          </p:cNvPr>
          <p:cNvGraphicFramePr>
            <a:graphicFrameLocks noGrp="1"/>
          </p:cNvGraphicFramePr>
          <p:nvPr>
            <p:extLst>
              <p:ext uri="{D42A27DB-BD31-4B8C-83A1-F6EECF244321}">
                <p14:modId xmlns:p14="http://schemas.microsoft.com/office/powerpoint/2010/main" val="726279595"/>
              </p:ext>
            </p:extLst>
          </p:nvPr>
        </p:nvGraphicFramePr>
        <p:xfrm>
          <a:off x="231651" y="207170"/>
          <a:ext cx="8796582" cy="686595"/>
        </p:xfrm>
        <a:graphic>
          <a:graphicData uri="http://schemas.openxmlformats.org/drawingml/2006/table">
            <a:tbl>
              <a:tblPr firstRow="1" firstCol="1" bandRow="1">
                <a:tableStyleId>{5C22544A-7EE6-4342-B048-85BDC9FD1C3A}</a:tableStyleId>
              </a:tblPr>
              <a:tblGrid>
                <a:gridCol w="2198676">
                  <a:extLst>
                    <a:ext uri="{9D8B030D-6E8A-4147-A177-3AD203B41FA5}">
                      <a16:colId xmlns:a16="http://schemas.microsoft.com/office/drawing/2014/main" val="3584285630"/>
                    </a:ext>
                  </a:extLst>
                </a:gridCol>
                <a:gridCol w="2198676">
                  <a:extLst>
                    <a:ext uri="{9D8B030D-6E8A-4147-A177-3AD203B41FA5}">
                      <a16:colId xmlns:a16="http://schemas.microsoft.com/office/drawing/2014/main" val="1195139526"/>
                    </a:ext>
                  </a:extLst>
                </a:gridCol>
                <a:gridCol w="2199615">
                  <a:extLst>
                    <a:ext uri="{9D8B030D-6E8A-4147-A177-3AD203B41FA5}">
                      <a16:colId xmlns:a16="http://schemas.microsoft.com/office/drawing/2014/main" val="2346839498"/>
                    </a:ext>
                  </a:extLst>
                </a:gridCol>
                <a:gridCol w="2199615">
                  <a:extLst>
                    <a:ext uri="{9D8B030D-6E8A-4147-A177-3AD203B41FA5}">
                      <a16:colId xmlns:a16="http://schemas.microsoft.com/office/drawing/2014/main" val="3409651849"/>
                    </a:ext>
                  </a:extLst>
                </a:gridCol>
              </a:tblGrid>
              <a:tr h="222520">
                <a:tc>
                  <a:txBody>
                    <a:bodyPr/>
                    <a:lstStyle/>
                    <a:p>
                      <a:pPr>
                        <a:lnSpc>
                          <a:spcPct val="115000"/>
                        </a:lnSpc>
                      </a:pPr>
                      <a:r>
                        <a:rPr lang="en-US" sz="1200">
                          <a:effectLst/>
                        </a:rPr>
                        <a:t>Commodity</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a:effectLst/>
                        </a:rPr>
                        <a:t>Observations</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a:effectLst/>
                        </a:rPr>
                        <a:t>LightGBM</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a:effectLst/>
                        </a:rPr>
                        <a:t>XGBoost</a:t>
                      </a:r>
                      <a:endParaRPr lang="en-IN"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927173893"/>
                  </a:ext>
                </a:extLst>
              </a:tr>
              <a:tr h="464075">
                <a:tc>
                  <a:txBody>
                    <a:bodyPr/>
                    <a:lstStyle/>
                    <a:p>
                      <a:pPr>
                        <a:lnSpc>
                          <a:spcPct val="115000"/>
                        </a:lnSpc>
                      </a:pPr>
                      <a:r>
                        <a:rPr lang="en-US" sz="1200" dirty="0">
                          <a:effectLst/>
                        </a:rPr>
                        <a:t>Corn</a:t>
                      </a:r>
                      <a:endParaRPr lang="en-IN"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dirty="0">
                          <a:effectLst/>
                        </a:rPr>
                        <a:t>Training—29,500 </a:t>
                      </a:r>
                      <a:endParaRPr lang="en-IN" sz="1100" dirty="0">
                        <a:effectLst/>
                      </a:endParaRPr>
                    </a:p>
                    <a:p>
                      <a:pPr>
                        <a:lnSpc>
                          <a:spcPct val="115000"/>
                        </a:lnSpc>
                      </a:pPr>
                      <a:r>
                        <a:rPr lang="en-US" sz="1200" dirty="0">
                          <a:effectLst/>
                        </a:rPr>
                        <a:t>Test—10,583</a:t>
                      </a:r>
                      <a:endParaRPr lang="en-IN"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dirty="0">
                          <a:effectLst/>
                        </a:rPr>
                        <a:t>0.880</a:t>
                      </a:r>
                      <a:endParaRPr lang="en-IN" sz="1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US" sz="1200" dirty="0">
                          <a:effectLst/>
                        </a:rPr>
                        <a:t>0.924</a:t>
                      </a:r>
                      <a:endParaRPr lang="en-IN"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81927881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RESULTS AND CONCLUSION</a:t>
            </a:r>
            <a:endParaRPr dirty="0"/>
          </a:p>
        </p:txBody>
      </p:sp>
      <p:sp>
        <p:nvSpPr>
          <p:cNvPr id="107" name="Google Shape;107;p21"/>
          <p:cNvSpPr txBox="1">
            <a:spLocks noGrp="1"/>
          </p:cNvSpPr>
          <p:nvPr>
            <p:ph type="body" idx="1"/>
          </p:nvPr>
        </p:nvSpPr>
        <p:spPr>
          <a:xfrm>
            <a:off x="159422" y="572700"/>
            <a:ext cx="8825156" cy="3798144"/>
          </a:xfrm>
          <a:prstGeom prst="rect">
            <a:avLst/>
          </a:prstGeom>
        </p:spPr>
        <p:txBody>
          <a:bodyPr spcFirstLastPara="1" wrap="square" lIns="91425" tIns="91425" rIns="91425" bIns="91425" anchor="t" anchorCtr="0">
            <a:normAutofit fontScale="70000" lnSpcReduction="20000"/>
          </a:bodyPr>
          <a:lstStyle/>
          <a:p>
            <a:pPr>
              <a:lnSpc>
                <a:spcPct val="115000"/>
              </a:lnSpc>
            </a:pPr>
            <a:r>
              <a:rPr lang="en-US" sz="1800" dirty="0">
                <a:effectLst/>
                <a:latin typeface="Arial" panose="020B0604020202020204" pitchFamily="34" charset="0"/>
                <a:ea typeface="Arial" panose="020B0604020202020204" pitchFamily="34" charset="0"/>
              </a:rPr>
              <a:t>Predicting agricultural trade patterns is crucial for public and private sector decision-making, particularly in the current environment of trade conflicts involving tit-for-tat tariffs. Farmers, for example, are likely to assess prospective demand from other overseas sources before planting crops, particularly in significant exporters. Similarly, countries that set budgets for farm </a:t>
            </a:r>
            <a:r>
              <a:rPr lang="en-US" sz="1800" dirty="0" err="1">
                <a:effectLst/>
                <a:latin typeface="Arial" panose="020B0604020202020204" pitchFamily="34" charset="0"/>
                <a:ea typeface="Arial" panose="020B0604020202020204" pitchFamily="34" charset="0"/>
              </a:rPr>
              <a:t>programmes</a:t>
            </a:r>
            <a:r>
              <a:rPr lang="en-US" sz="1800" dirty="0">
                <a:effectLst/>
                <a:latin typeface="Arial" panose="020B0604020202020204" pitchFamily="34" charset="0"/>
                <a:ea typeface="Arial" panose="020B0604020202020204" pitchFamily="34" charset="0"/>
              </a:rPr>
              <a:t> require improved price and trade flow forecasts in order to </a:t>
            </a:r>
            <a:r>
              <a:rPr lang="en-US" sz="1800" dirty="0" err="1">
                <a:effectLst/>
                <a:latin typeface="Arial" panose="020B0604020202020204" pitchFamily="34" charset="0"/>
                <a:ea typeface="Arial" panose="020B0604020202020204" pitchFamily="34" charset="0"/>
              </a:rPr>
              <a:t>analyse</a:t>
            </a:r>
            <a:r>
              <a:rPr lang="en-US" sz="1800" dirty="0">
                <a:effectLst/>
                <a:latin typeface="Arial" panose="020B0604020202020204" pitchFamily="34" charset="0"/>
                <a:ea typeface="Arial" panose="020B0604020202020204" pitchFamily="34" charset="0"/>
              </a:rPr>
              <a:t> domestic production and consumption demands, as well as the tools used to attain those goals. The ML models allow for alternative and robust descriptions of complicated economic linkages by relying on data and deep learning. Furthermore, the ML models are cross-validated and may be used to simulate trade outcomes under various policy scenarios, including recent uncertainties. Modeling alternative policy scenarios can be aided by ML, much as it can be aided by computable general equilibrium models, which are useful in assessing the effects of trade policy changes. Changing training or testing data with prohibitive tariffs or trade prohibitions, for example, can produce predictions that can be compared to standard models.</a:t>
            </a:r>
          </a:p>
          <a:p>
            <a:pPr marL="114300" indent="0">
              <a:lnSpc>
                <a:spcPct val="115000"/>
              </a:lnSpc>
              <a:buNone/>
            </a:pPr>
            <a:endParaRPr lang="en-US" sz="1800" dirty="0">
              <a:latin typeface="Arial" panose="020B0604020202020204" pitchFamily="34" charset="0"/>
              <a:ea typeface="Arial" panose="020B0604020202020204" pitchFamily="34" charset="0"/>
            </a:endParaRPr>
          </a:p>
          <a:p>
            <a:pPr marL="114300" indent="0">
              <a:lnSpc>
                <a:spcPct val="115000"/>
              </a:lnSpc>
              <a:buNone/>
            </a:pPr>
            <a:endParaRPr lang="en-IN" sz="1800" dirty="0">
              <a:effectLst/>
              <a:latin typeface="Arial" panose="020B0604020202020204" pitchFamily="34" charset="0"/>
              <a:ea typeface="Arial" panose="020B0604020202020204" pitchFamily="34" charset="0"/>
            </a:endParaRPr>
          </a:p>
          <a:p>
            <a:pPr marL="114300" indent="0">
              <a:lnSpc>
                <a:spcPct val="115000"/>
              </a:lnSpc>
              <a:buNone/>
            </a:pPr>
            <a:endParaRPr lang="en-IN" sz="1800" dirty="0">
              <a:effectLst/>
              <a:latin typeface="Arial" panose="020B0604020202020204" pitchFamily="34" charset="0"/>
              <a:ea typeface="Arial" panose="020B0604020202020204" pitchFamily="34" charset="0"/>
            </a:endParaRPr>
          </a:p>
          <a:p>
            <a:pPr>
              <a:lnSpc>
                <a:spcPct val="115000"/>
              </a:lnSpc>
            </a:pPr>
            <a:r>
              <a:rPr lang="en-US" sz="1800" dirty="0">
                <a:effectLst/>
                <a:latin typeface="Arial" panose="020B0604020202020204" pitchFamily="34" charset="0"/>
                <a:ea typeface="Arial" panose="020B0604020202020204" pitchFamily="34" charset="0"/>
              </a:rPr>
              <a:t>Future work on additional industries, such as manufacturing, data/matrix completeness (a big issue when dealing with zeros in trade and tariffs), multi-variate response variables, and prescriptive ML techniques to compare with current causal models would considerably improve public and private decision making.</a:t>
            </a: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875C-41FD-7237-2E81-FBE6B7389004}"/>
              </a:ext>
            </a:extLst>
          </p:cNvPr>
          <p:cNvSpPr>
            <a:spLocks noGrp="1"/>
          </p:cNvSpPr>
          <p:nvPr>
            <p:ph type="title"/>
          </p:nvPr>
        </p:nvSpPr>
        <p:spPr>
          <a:xfrm>
            <a:off x="0" y="16400"/>
            <a:ext cx="9144000" cy="462231"/>
          </a:xfrm>
        </p:spPr>
        <p:txBody>
          <a:bodyPr>
            <a:normAutofit fontScale="90000"/>
          </a:bodyPr>
          <a:lstStyle/>
          <a:p>
            <a:pPr algn="ctr"/>
            <a:r>
              <a:rPr lang="en-US" dirty="0"/>
              <a:t>RESULTS AND CONCLUSION</a:t>
            </a:r>
            <a:endParaRPr lang="en-IN" dirty="0"/>
          </a:p>
        </p:txBody>
      </p:sp>
      <p:sp>
        <p:nvSpPr>
          <p:cNvPr id="3" name="Text Placeholder 2">
            <a:extLst>
              <a:ext uri="{FF2B5EF4-FFF2-40B4-BE49-F238E27FC236}">
                <a16:creationId xmlns:a16="http://schemas.microsoft.com/office/drawing/2014/main" id="{AA26847B-F92C-00B6-D465-9AF89B790289}"/>
              </a:ext>
            </a:extLst>
          </p:cNvPr>
          <p:cNvSpPr>
            <a:spLocks noGrp="1"/>
          </p:cNvSpPr>
          <p:nvPr>
            <p:ph type="body" idx="1"/>
          </p:nvPr>
        </p:nvSpPr>
        <p:spPr>
          <a:xfrm>
            <a:off x="154537" y="478631"/>
            <a:ext cx="8918026" cy="4000500"/>
          </a:xfrm>
        </p:spPr>
        <p:txBody>
          <a:bodyPr>
            <a:normAutofit fontScale="92500" lnSpcReduction="10000"/>
          </a:bodyPr>
          <a:lstStyle/>
          <a:p>
            <a:pPr marL="114300" indent="0">
              <a:buNone/>
            </a:pPr>
            <a:r>
              <a:rPr lang="en-US" sz="1800" dirty="0">
                <a:effectLst/>
                <a:latin typeface="Arial" panose="020B0604020202020204" pitchFamily="34" charset="0"/>
                <a:ea typeface="Arial" panose="020B0604020202020204" pitchFamily="34" charset="0"/>
              </a:rPr>
              <a:t>Our findings demonstrated that there is high relevance of advanced machine learning model for predicting bilateral trade flow. Our Models- </a:t>
            </a:r>
            <a:r>
              <a:rPr lang="en-US" sz="1800" dirty="0" err="1">
                <a:effectLst/>
                <a:latin typeface="Arial" panose="020B0604020202020204" pitchFamily="34" charset="0"/>
                <a:ea typeface="Arial" panose="020B0604020202020204" pitchFamily="34" charset="0"/>
              </a:rPr>
              <a:t>XGBoost</a:t>
            </a:r>
            <a:r>
              <a:rPr lang="en-US" sz="1800" dirty="0">
                <a:effectLst/>
                <a:latin typeface="Arial" panose="020B0604020202020204" pitchFamily="34" charset="0"/>
                <a:ea typeface="Arial" panose="020B0604020202020204" pitchFamily="34" charset="0"/>
              </a:rPr>
              <a:t> and </a:t>
            </a:r>
            <a:r>
              <a:rPr lang="en-US" sz="1800" dirty="0" err="1">
                <a:effectLst/>
                <a:latin typeface="Arial" panose="020B0604020202020204" pitchFamily="34" charset="0"/>
                <a:ea typeface="Arial" panose="020B0604020202020204" pitchFamily="34" charset="0"/>
              </a:rPr>
              <a:t>lightGBM</a:t>
            </a:r>
            <a:r>
              <a:rPr lang="en-US" sz="1800" dirty="0">
                <a:effectLst/>
                <a:latin typeface="Arial" panose="020B0604020202020204" pitchFamily="34" charset="0"/>
                <a:ea typeface="Arial" panose="020B0604020202020204" pitchFamily="34" charset="0"/>
              </a:rPr>
              <a:t> improved the prediction quality and will lead to better and accurate results. This is noteworthy since our findings showed that utilizing basic time agnostic information, machine learning approaches are effective in predicting economic variables. Methods used in this paper allowed us the extractions of the best economic variables that would affect trade of specific commodities. We provide a superior alternative to current public-sector agriculture trade flow forecasting methodologies. We use data and deep learning from data to enable for alternative and robust definitions of complicated economic interactions, rather than complex </a:t>
            </a:r>
            <a:r>
              <a:rPr lang="en-US" sz="1800" dirty="0" err="1">
                <a:effectLst/>
                <a:latin typeface="Arial" panose="020B0604020202020204" pitchFamily="34" charset="0"/>
                <a:ea typeface="Arial" panose="020B0604020202020204" pitchFamily="34" charset="0"/>
              </a:rPr>
              <a:t>behavioural</a:t>
            </a:r>
            <a:r>
              <a:rPr lang="en-US" sz="1800" dirty="0">
                <a:effectLst/>
                <a:latin typeface="Arial" panose="020B0604020202020204" pitchFamily="34" charset="0"/>
                <a:ea typeface="Arial" panose="020B0604020202020204" pitchFamily="34" charset="0"/>
              </a:rPr>
              <a:t> models with assumptions answered by accessing information from a variety of research. In alternative policy situations, ML models can be used to simulate trade consequences. This research will be broadened to include other commodities and models, with a focus on those that provide policymakers with interpretable outcomes.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92237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References</a:t>
            </a:r>
            <a:endParaRPr dirty="0"/>
          </a:p>
        </p:txBody>
      </p:sp>
      <p:sp>
        <p:nvSpPr>
          <p:cNvPr id="167" name="Google Shape;167;p29"/>
          <p:cNvSpPr txBox="1">
            <a:spLocks noGrp="1"/>
          </p:cNvSpPr>
          <p:nvPr>
            <p:ph type="body" idx="1"/>
          </p:nvPr>
        </p:nvSpPr>
        <p:spPr>
          <a:xfrm>
            <a:off x="0" y="466676"/>
            <a:ext cx="9068044" cy="4341068"/>
          </a:xfrm>
          <a:prstGeom prst="rect">
            <a:avLst/>
          </a:prstGeom>
        </p:spPr>
        <p:txBody>
          <a:bodyPr spcFirstLastPara="1" wrap="square" lIns="91425" tIns="91425" rIns="91425" bIns="91425" anchor="t" anchorCtr="0">
            <a:normAutofit fontScale="77500" lnSpcReduction="20000"/>
          </a:bodyPr>
          <a:lstStyle/>
          <a:p>
            <a:pPr marL="114300" indent="0">
              <a:lnSpc>
                <a:spcPct val="115000"/>
              </a:lnSpc>
              <a:buNone/>
            </a:pPr>
            <a:r>
              <a:rPr lang="en-IN" sz="1800" dirty="0">
                <a:effectLst/>
                <a:latin typeface="Arial" panose="020B0604020202020204" pitchFamily="34" charset="0"/>
                <a:ea typeface="Arial" panose="020B0604020202020204" pitchFamily="34" charset="0"/>
              </a:rPr>
              <a:t>1. </a:t>
            </a:r>
            <a:r>
              <a:rPr lang="en-IN" sz="1800" dirty="0" err="1">
                <a:effectLst/>
                <a:latin typeface="Arial" panose="020B0604020202020204" pitchFamily="34" charset="0"/>
                <a:ea typeface="Arial" panose="020B0604020202020204" pitchFamily="34" charset="0"/>
              </a:rPr>
              <a:t>Batarseh</a:t>
            </a:r>
            <a:r>
              <a:rPr lang="en-IN" sz="1800" dirty="0">
                <a:effectLst/>
                <a:latin typeface="Arial" panose="020B0604020202020204" pitchFamily="34" charset="0"/>
                <a:ea typeface="Arial" panose="020B0604020202020204" pitchFamily="34" charset="0"/>
              </a:rPr>
              <a:t>, F.; and Yang, R. 2018. Federal Data Science: Transforming Government and Agricultural Policy us-</a:t>
            </a:r>
            <a:r>
              <a:rPr lang="en-IN" sz="1800" dirty="0" err="1">
                <a:effectLst/>
                <a:latin typeface="Arial" panose="020B0604020202020204" pitchFamily="34" charset="0"/>
                <a:ea typeface="Arial" panose="020B0604020202020204" pitchFamily="34" charset="0"/>
              </a:rPr>
              <a:t>ing</a:t>
            </a:r>
            <a:r>
              <a:rPr lang="en-IN" sz="1800" dirty="0">
                <a:effectLst/>
                <a:latin typeface="Arial" panose="020B0604020202020204" pitchFamily="34" charset="0"/>
                <a:ea typeface="Arial" panose="020B0604020202020204" pitchFamily="34" charset="0"/>
              </a:rPr>
              <a:t> Artificial Intelligence. Elsevier’s Academic Press. ISBN: 0128124431.</a:t>
            </a:r>
          </a:p>
          <a:p>
            <a:pPr marL="114300" indent="0">
              <a:lnSpc>
                <a:spcPct val="115000"/>
              </a:lnSpc>
              <a:buNone/>
            </a:pPr>
            <a:r>
              <a:rPr lang="en-IN" sz="1800" dirty="0">
                <a:effectLst/>
                <a:latin typeface="Arial" panose="020B0604020202020204" pitchFamily="34" charset="0"/>
                <a:ea typeface="Arial" panose="020B0604020202020204" pitchFamily="34" charset="0"/>
              </a:rPr>
              <a:t>2. The White House. 2008. Open Data Initiative.</a:t>
            </a:r>
          </a:p>
          <a:p>
            <a:pPr marL="114300" indent="0">
              <a:lnSpc>
                <a:spcPct val="115000"/>
              </a:lnSpc>
              <a:buNone/>
            </a:pPr>
            <a:r>
              <a:rPr lang="en-IN" sz="1800" dirty="0">
                <a:effectLst/>
                <a:latin typeface="Arial" panose="020B0604020202020204" pitchFamily="34" charset="0"/>
                <a:ea typeface="Arial" panose="020B0604020202020204" pitchFamily="34" charset="0"/>
              </a:rPr>
              <a:t>3. </a:t>
            </a:r>
            <a:r>
              <a:rPr lang="en-IN" sz="1800" dirty="0" err="1">
                <a:effectLst/>
                <a:latin typeface="Arial" panose="020B0604020202020204" pitchFamily="34" charset="0"/>
                <a:ea typeface="Arial" panose="020B0604020202020204" pitchFamily="34" charset="0"/>
              </a:rPr>
              <a:t>Gevel</a:t>
            </a:r>
            <a:r>
              <a:rPr lang="en-IN" sz="1800" dirty="0">
                <a:effectLst/>
                <a:latin typeface="Arial" panose="020B0604020202020204" pitchFamily="34" charset="0"/>
                <a:ea typeface="Arial" panose="020B0604020202020204" pitchFamily="34" charset="0"/>
              </a:rPr>
              <a:t>, J.; and </a:t>
            </a:r>
            <a:r>
              <a:rPr lang="en-IN" sz="1800" dirty="0" err="1">
                <a:effectLst/>
                <a:latin typeface="Arial" panose="020B0604020202020204" pitchFamily="34" charset="0"/>
                <a:ea typeface="Arial" panose="020B0604020202020204" pitchFamily="34" charset="0"/>
              </a:rPr>
              <a:t>Noussair</a:t>
            </a:r>
            <a:r>
              <a:rPr lang="en-IN" sz="1800" dirty="0">
                <a:effectLst/>
                <a:latin typeface="Arial" panose="020B0604020202020204" pitchFamily="34" charset="0"/>
                <a:ea typeface="Arial" panose="020B0604020202020204" pitchFamily="34" charset="0"/>
              </a:rPr>
              <a:t>, C. 2013. The Nexus between Artificial Intelligence and Economics. Springer Briefs in Economics. DOI: 10.1007/978-3-642-33648-5_1</a:t>
            </a:r>
          </a:p>
          <a:p>
            <a:pPr marL="114300" indent="0">
              <a:lnSpc>
                <a:spcPct val="115000"/>
              </a:lnSpc>
              <a:buNone/>
            </a:pPr>
            <a:r>
              <a:rPr lang="en-IN" sz="1800" dirty="0">
                <a:effectLst/>
                <a:latin typeface="Arial" panose="020B0604020202020204" pitchFamily="34" charset="0"/>
                <a:ea typeface="Arial" panose="020B0604020202020204" pitchFamily="34" charset="0"/>
              </a:rPr>
              <a:t>4. Gunning, D. 2017. Explainable Artificial Intelligence. DARPA’s update on XAI.</a:t>
            </a:r>
          </a:p>
          <a:p>
            <a:pPr marL="114300" indent="0">
              <a:lnSpc>
                <a:spcPct val="115000"/>
              </a:lnSpc>
              <a:buNone/>
            </a:pPr>
            <a:r>
              <a:rPr lang="en-IN" sz="1800" dirty="0">
                <a:effectLst/>
                <a:latin typeface="Arial" panose="020B0604020202020204" pitchFamily="34" charset="0"/>
                <a:ea typeface="Arial" panose="020B0604020202020204" pitchFamily="34" charset="0"/>
              </a:rPr>
              <a:t>5. National Bureau of Economic Research (NBER). https://www.nber.org/</a:t>
            </a:r>
          </a:p>
          <a:p>
            <a:pPr marL="114300" indent="0">
              <a:lnSpc>
                <a:spcPct val="115000"/>
              </a:lnSpc>
              <a:buNone/>
            </a:pPr>
            <a:r>
              <a:rPr lang="en-IN" sz="1800" dirty="0">
                <a:effectLst/>
                <a:latin typeface="Arial" panose="020B0604020202020204" pitchFamily="34" charset="0"/>
                <a:ea typeface="Arial" panose="020B0604020202020204" pitchFamily="34" charset="0"/>
              </a:rPr>
              <a:t>6. Reddy, C.; Aggarwal, C. 2015. Healthcare Data </a:t>
            </a:r>
            <a:r>
              <a:rPr lang="en-IN" sz="1800" dirty="0" err="1">
                <a:effectLst/>
                <a:latin typeface="Arial" panose="020B0604020202020204" pitchFamily="34" charset="0"/>
                <a:ea typeface="Arial" panose="020B0604020202020204" pitchFamily="34" charset="0"/>
              </a:rPr>
              <a:t>Analyt-ics</a:t>
            </a:r>
            <a:r>
              <a:rPr lang="en-IN" sz="1800" dirty="0">
                <a:effectLst/>
                <a:latin typeface="Arial" panose="020B0604020202020204" pitchFamily="34" charset="0"/>
                <a:ea typeface="Arial" panose="020B0604020202020204" pitchFamily="34" charset="0"/>
              </a:rPr>
              <a:t>. Taylor and Francis Group CRC Press. ISBN: 1482232111.</a:t>
            </a:r>
          </a:p>
          <a:p>
            <a:pPr marL="114300" indent="0">
              <a:lnSpc>
                <a:spcPct val="115000"/>
              </a:lnSpc>
              <a:buNone/>
            </a:pPr>
            <a:r>
              <a:rPr lang="en-IN" sz="1800" dirty="0">
                <a:effectLst/>
                <a:latin typeface="Arial" panose="020B0604020202020204" pitchFamily="34" charset="0"/>
                <a:ea typeface="Arial" panose="020B0604020202020204" pitchFamily="34" charset="0"/>
              </a:rPr>
              <a:t>7. Niemi, D.; Pea, R.; </a:t>
            </a:r>
            <a:r>
              <a:rPr lang="en-IN" sz="1800" dirty="0" err="1">
                <a:effectLst/>
                <a:latin typeface="Arial" panose="020B0604020202020204" pitchFamily="34" charset="0"/>
                <a:ea typeface="Arial" panose="020B0604020202020204" pitchFamily="34" charset="0"/>
              </a:rPr>
              <a:t>Saxberg</a:t>
            </a:r>
            <a:r>
              <a:rPr lang="en-IN" sz="1800" dirty="0">
                <a:effectLst/>
                <a:latin typeface="Arial" panose="020B0604020202020204" pitchFamily="34" charset="0"/>
                <a:ea typeface="Arial" panose="020B0604020202020204" pitchFamily="34" charset="0"/>
              </a:rPr>
              <a:t>, B.; Clark, R. 2018. Learn-</a:t>
            </a:r>
            <a:r>
              <a:rPr lang="en-IN" sz="1800" dirty="0" err="1">
                <a:effectLst/>
                <a:latin typeface="Arial" panose="020B0604020202020204" pitchFamily="34" charset="0"/>
                <a:ea typeface="Arial" panose="020B0604020202020204" pitchFamily="34" charset="0"/>
              </a:rPr>
              <a:t>ing</a:t>
            </a:r>
            <a:r>
              <a:rPr lang="en-IN" sz="1800" dirty="0">
                <a:effectLst/>
                <a:latin typeface="Arial" panose="020B0604020202020204" pitchFamily="34" charset="0"/>
                <a:ea typeface="Arial" panose="020B0604020202020204" pitchFamily="34" charset="0"/>
              </a:rPr>
              <a:t> Analytics in Education. Information Age Publish-</a:t>
            </a:r>
            <a:r>
              <a:rPr lang="en-IN" sz="1800" dirty="0" err="1">
                <a:effectLst/>
                <a:latin typeface="Arial" panose="020B0604020202020204" pitchFamily="34" charset="0"/>
                <a:ea typeface="Arial" panose="020B0604020202020204" pitchFamily="34" charset="0"/>
              </a:rPr>
              <a:t>ing</a:t>
            </a:r>
            <a:r>
              <a:rPr lang="en-IN" sz="1800" dirty="0">
                <a:effectLst/>
                <a:latin typeface="Arial" panose="020B0604020202020204" pitchFamily="34" charset="0"/>
                <a:ea typeface="Arial" panose="020B0604020202020204" pitchFamily="34" charset="0"/>
              </a:rPr>
              <a:t>. ISBN: 978-64113-369-2.</a:t>
            </a:r>
          </a:p>
          <a:p>
            <a:pPr marL="114300" indent="0">
              <a:lnSpc>
                <a:spcPct val="115000"/>
              </a:lnSpc>
              <a:buNone/>
            </a:pPr>
            <a:r>
              <a:rPr lang="en-IN" sz="1800" dirty="0">
                <a:effectLst/>
                <a:latin typeface="Arial" panose="020B0604020202020204" pitchFamily="34" charset="0"/>
                <a:ea typeface="Arial" panose="020B0604020202020204" pitchFamily="34" charset="0"/>
              </a:rPr>
              <a:t>8. </a:t>
            </a:r>
            <a:r>
              <a:rPr lang="en-IN" sz="1800" dirty="0" err="1">
                <a:effectLst/>
                <a:latin typeface="Arial" panose="020B0604020202020204" pitchFamily="34" charset="0"/>
                <a:ea typeface="Arial" panose="020B0604020202020204" pitchFamily="34" charset="0"/>
              </a:rPr>
              <a:t>Bajari</a:t>
            </a:r>
            <a:r>
              <a:rPr lang="en-IN" sz="1800" dirty="0">
                <a:effectLst/>
                <a:latin typeface="Arial" panose="020B0604020202020204" pitchFamily="34" charset="0"/>
                <a:ea typeface="Arial" panose="020B0604020202020204" pitchFamily="34" charset="0"/>
              </a:rPr>
              <a:t> P, </a:t>
            </a:r>
            <a:r>
              <a:rPr lang="en-IN" sz="1800" dirty="0" err="1">
                <a:effectLst/>
                <a:latin typeface="Arial" panose="020B0604020202020204" pitchFamily="34" charset="0"/>
                <a:ea typeface="Arial" panose="020B0604020202020204" pitchFamily="34" charset="0"/>
              </a:rPr>
              <a:t>Nekipelov</a:t>
            </a:r>
            <a:r>
              <a:rPr lang="en-IN" sz="1800" dirty="0">
                <a:effectLst/>
                <a:latin typeface="Arial" panose="020B0604020202020204" pitchFamily="34" charset="0"/>
                <a:ea typeface="Arial" panose="020B0604020202020204" pitchFamily="34" charset="0"/>
              </a:rPr>
              <a:t> D, Ryan SP and Yang M (2015) Machine learning methods for demand estimation. American Economic Review 105(5), 481–485.</a:t>
            </a:r>
          </a:p>
          <a:p>
            <a:pPr marL="114300" indent="0">
              <a:lnSpc>
                <a:spcPct val="115000"/>
              </a:lnSpc>
              <a:buNone/>
            </a:pPr>
            <a:r>
              <a:rPr lang="en-IN" sz="1800" dirty="0">
                <a:effectLst/>
                <a:latin typeface="Arial" panose="020B0604020202020204" pitchFamily="34" charset="0"/>
                <a:ea typeface="Arial" panose="020B0604020202020204" pitchFamily="34" charset="0"/>
              </a:rPr>
              <a:t>9. </a:t>
            </a:r>
            <a:r>
              <a:rPr lang="en-IN" sz="1800" dirty="0" err="1">
                <a:effectLst/>
                <a:latin typeface="Arial" panose="020B0604020202020204" pitchFamily="34" charset="0"/>
                <a:ea typeface="Arial" panose="020B0604020202020204" pitchFamily="34" charset="0"/>
              </a:rPr>
              <a:t>Ke</a:t>
            </a:r>
            <a:r>
              <a:rPr lang="en-IN" sz="1800" dirty="0">
                <a:effectLst/>
                <a:latin typeface="Arial" panose="020B0604020202020204" pitchFamily="34" charset="0"/>
                <a:ea typeface="Arial" panose="020B0604020202020204" pitchFamily="34" charset="0"/>
              </a:rPr>
              <a:t> G, Meng Q, Finley T, Wang T, Chen W, Ma W, Ye Q and Liu TY (2017) </a:t>
            </a:r>
            <a:r>
              <a:rPr lang="en-IN" sz="1800" dirty="0" err="1">
                <a:effectLst/>
                <a:latin typeface="Arial" panose="020B0604020202020204" pitchFamily="34" charset="0"/>
                <a:ea typeface="Arial" panose="020B0604020202020204" pitchFamily="34" charset="0"/>
              </a:rPr>
              <a:t>LightGBM</a:t>
            </a:r>
            <a:r>
              <a:rPr lang="en-IN" sz="1800" dirty="0">
                <a:effectLst/>
                <a:latin typeface="Arial" panose="020B0604020202020204" pitchFamily="34" charset="0"/>
                <a:ea typeface="Arial" panose="020B0604020202020204" pitchFamily="34" charset="0"/>
              </a:rPr>
              <a:t>: A Highly Efficient Gradient Boosting. In the 31st Conference on Neural Information Processing Systems, NIPS. Long Beach, CA, pp. 1–9.</a:t>
            </a:r>
          </a:p>
          <a:p>
            <a:pPr marL="114300" indent="0">
              <a:lnSpc>
                <a:spcPct val="115000"/>
              </a:lnSpc>
              <a:buNone/>
            </a:pPr>
            <a:r>
              <a:rPr lang="en-IN" sz="1800" dirty="0">
                <a:effectLst/>
                <a:latin typeface="Arial" panose="020B0604020202020204" pitchFamily="34" charset="0"/>
                <a:ea typeface="Arial" panose="020B0604020202020204" pitchFamily="34" charset="0"/>
              </a:rPr>
              <a:t>10. Dynamic Gravity Dataset (DGD): </a:t>
            </a:r>
            <a:r>
              <a:rPr lang="en-IN" sz="1800" u="sng" dirty="0">
                <a:solidFill>
                  <a:srgbClr val="1155CC"/>
                </a:solidFill>
                <a:effectLst/>
                <a:latin typeface="Arial" panose="020B0604020202020204" pitchFamily="34" charset="0"/>
                <a:ea typeface="Arial" panose="020B0604020202020204" pitchFamily="34" charset="0"/>
                <a:hlinkClick r:id="rId3"/>
              </a:rPr>
              <a:t>https://www.usitc.gov/data/gravity/dgd.htm</a:t>
            </a:r>
            <a:endParaRPr lang="en-IN" sz="1800" dirty="0">
              <a:effectLst/>
              <a:latin typeface="Arial" panose="020B0604020202020204" pitchFamily="34" charset="0"/>
              <a:ea typeface="Arial" panose="020B0604020202020204" pitchFamily="34" charset="0"/>
            </a:endParaRPr>
          </a:p>
          <a:p>
            <a:pPr marL="114300" indent="0">
              <a:lnSpc>
                <a:spcPct val="115000"/>
              </a:lnSpc>
              <a:buNone/>
            </a:pPr>
            <a:r>
              <a:rPr lang="en-IN" sz="1800" dirty="0">
                <a:effectLst/>
                <a:latin typeface="Arial" panose="020B0604020202020204" pitchFamily="34" charset="0"/>
                <a:ea typeface="Arial" panose="020B0604020202020204" pitchFamily="34" charset="0"/>
              </a:rPr>
              <a:t>11. International agricultural trade forecasting using machine learning , </a:t>
            </a:r>
            <a:r>
              <a:rPr lang="en-IN" sz="1800" dirty="0" err="1">
                <a:effectLst/>
                <a:latin typeface="Arial" panose="020B0604020202020204" pitchFamily="34" charset="0"/>
                <a:ea typeface="Arial" panose="020B0604020202020204" pitchFamily="34" charset="0"/>
              </a:rPr>
              <a:t>Munisamy</a:t>
            </a:r>
            <a:r>
              <a:rPr lang="en-IN" sz="1800" dirty="0">
                <a:effectLst/>
                <a:latin typeface="Arial" panose="020B0604020202020204" pitchFamily="34" charset="0"/>
                <a:ea typeface="Arial" panose="020B0604020202020204" pitchFamily="34" charset="0"/>
              </a:rPr>
              <a:t> Gopinath, </a:t>
            </a:r>
            <a:r>
              <a:rPr lang="en-IN" sz="1800" dirty="0" err="1">
                <a:effectLst/>
                <a:latin typeface="Arial" panose="020B0604020202020204" pitchFamily="34" charset="0"/>
                <a:ea typeface="Arial" panose="020B0604020202020204" pitchFamily="34" charset="0"/>
              </a:rPr>
              <a:t>Feras</a:t>
            </a:r>
            <a:r>
              <a:rPr lang="en-IN" sz="1800" dirty="0">
                <a:effectLst/>
                <a:latin typeface="Arial" panose="020B0604020202020204" pitchFamily="34" charset="0"/>
                <a:ea typeface="Arial" panose="020B0604020202020204" pitchFamily="34" charset="0"/>
              </a:rPr>
              <a:t> A. </a:t>
            </a:r>
            <a:r>
              <a:rPr lang="en-IN" sz="1800" dirty="0" err="1">
                <a:effectLst/>
                <a:latin typeface="Arial" panose="020B0604020202020204" pitchFamily="34" charset="0"/>
                <a:ea typeface="Arial" panose="020B0604020202020204" pitchFamily="34" charset="0"/>
              </a:rPr>
              <a:t>Batarseh</a:t>
            </a:r>
            <a:r>
              <a:rPr lang="en-IN" sz="1800" dirty="0">
                <a:effectLst/>
                <a:latin typeface="Arial" panose="020B0604020202020204" pitchFamily="34" charset="0"/>
                <a:ea typeface="Arial" panose="020B0604020202020204" pitchFamily="34" charset="0"/>
              </a:rPr>
              <a:t> and Sei Jeong.</a:t>
            </a:r>
          </a:p>
          <a:p>
            <a:pPr marL="114300" indent="0">
              <a:lnSpc>
                <a:spcPct val="115000"/>
              </a:lnSpc>
              <a:buNone/>
            </a:pPr>
            <a:r>
              <a:rPr lang="en-IN" sz="1800" b="1"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Literature review</a:t>
            </a:r>
            <a:endParaRPr dirty="0"/>
          </a:p>
        </p:txBody>
      </p:sp>
      <p:sp>
        <p:nvSpPr>
          <p:cNvPr id="69" name="Google Shape;69;p15"/>
          <p:cNvSpPr txBox="1">
            <a:spLocks noGrp="1"/>
          </p:cNvSpPr>
          <p:nvPr>
            <p:ph type="body" idx="1"/>
          </p:nvPr>
        </p:nvSpPr>
        <p:spPr>
          <a:xfrm>
            <a:off x="118818" y="492075"/>
            <a:ext cx="9025182" cy="4058494"/>
          </a:xfrm>
          <a:prstGeom prst="rect">
            <a:avLst/>
          </a:prstGeom>
        </p:spPr>
        <p:txBody>
          <a:bodyPr spcFirstLastPara="1" wrap="square" lIns="91425" tIns="91425" rIns="91425" bIns="91425" anchor="t" anchorCtr="0">
            <a:normAutofit fontScale="92500" lnSpcReduction="10000"/>
          </a:bodyPr>
          <a:lstStyle/>
          <a:p>
            <a:pPr marL="457200" lvl="0" indent="-361950" algn="l" rtl="0">
              <a:spcBef>
                <a:spcPts val="0"/>
              </a:spcBef>
              <a:spcAft>
                <a:spcPts val="0"/>
              </a:spcAft>
              <a:buSzPts val="2100"/>
              <a:buChar char="●"/>
            </a:pPr>
            <a:r>
              <a:rPr lang="en-US" b="0" i="0" dirty="0">
                <a:effectLst/>
                <a:latin typeface="Arial" panose="020B0604020202020204" pitchFamily="34" charset="0"/>
                <a:cs typeface="Arial" panose="020B0604020202020204" pitchFamily="34" charset="0"/>
              </a:rPr>
              <a:t>In the field of economics, machine learning approaches have been increasingly utilized to analyze economic trends and growth patterns. However, many existing studies are limited in their scope, and their models are not easily transferable to different geographical regions or commodities. For example, </a:t>
            </a:r>
            <a:r>
              <a:rPr lang="en-US" b="1" i="0" dirty="0">
                <a:effectLst/>
                <a:latin typeface="Arial" panose="020B0604020202020204" pitchFamily="34" charset="0"/>
                <a:cs typeface="Arial" panose="020B0604020202020204" pitchFamily="34" charset="0"/>
              </a:rPr>
              <a:t>Feng et al</a:t>
            </a:r>
            <a:r>
              <a:rPr lang="en-US" b="0" i="0" dirty="0">
                <a:effectLst/>
                <a:latin typeface="Arial" panose="020B0604020202020204" pitchFamily="34" charset="0"/>
                <a:cs typeface="Arial" panose="020B0604020202020204" pitchFamily="34" charset="0"/>
              </a:rPr>
              <a:t>. developed a neural networks model to study economic growth in Zhejiang, China, but the model's applicability to other Chinese provinces or countries is limited. Similarly, </a:t>
            </a:r>
            <a:r>
              <a:rPr lang="en-US" b="1" i="0" dirty="0" err="1">
                <a:effectLst/>
                <a:latin typeface="Arial" panose="020B0604020202020204" pitchFamily="34" charset="0"/>
                <a:cs typeface="Arial" panose="020B0604020202020204" pitchFamily="34" charset="0"/>
              </a:rPr>
              <a:t>Falat</a:t>
            </a:r>
            <a:r>
              <a:rPr lang="en-US" b="1" i="0" dirty="0">
                <a:effectLst/>
                <a:latin typeface="Arial" panose="020B0604020202020204" pitchFamily="34" charset="0"/>
                <a:cs typeface="Arial" panose="020B0604020202020204" pitchFamily="34" charset="0"/>
              </a:rPr>
              <a:t> et al</a:t>
            </a:r>
            <a:r>
              <a:rPr lang="en-US" b="0" i="0" dirty="0">
                <a:effectLst/>
                <a:latin typeface="Arial" panose="020B0604020202020204" pitchFamily="34" charset="0"/>
                <a:cs typeface="Arial" panose="020B0604020202020204" pitchFamily="34" charset="0"/>
              </a:rPr>
              <a:t>. developed machine learning models to decipher economic trends but did not make any forecasts. This study aims to address these limitations by optimizing machine learning approaches to predict trade flows for specific commodities and countries. The results of this research will provide valuable insights for policymakers, industry stakeholders, and other decision-makers in the agricultural sector, helping them to make informed decisions and promote sustainable agricultural trade.</a:t>
            </a:r>
          </a:p>
          <a:p>
            <a:pPr marL="95250" lvl="0" indent="0" algn="l" rtl="0">
              <a:spcBef>
                <a:spcPts val="0"/>
              </a:spcBef>
              <a:spcAft>
                <a:spcPts val="0"/>
              </a:spcAft>
              <a:buSzPts val="2100"/>
              <a:buNone/>
            </a:pPr>
            <a:endParaRPr lang="en-US" b="0" i="0" dirty="0">
              <a:effectLst/>
              <a:latin typeface="Arial" panose="020B0604020202020204" pitchFamily="34" charset="0"/>
              <a:cs typeface="Arial" panose="020B0604020202020204" pitchFamily="34" charset="0"/>
            </a:endParaRPr>
          </a:p>
          <a:p>
            <a:pPr marL="457200" lvl="0" indent="-361950" algn="l" rtl="0">
              <a:spcBef>
                <a:spcPts val="0"/>
              </a:spcBef>
              <a:spcAft>
                <a:spcPts val="0"/>
              </a:spcAft>
              <a:buSzPts val="2100"/>
              <a:buChar char="●"/>
            </a:pPr>
            <a:r>
              <a:rPr lang="en-US" b="1" i="0" dirty="0" err="1">
                <a:effectLst/>
                <a:latin typeface="Arial" panose="020B0604020202020204" pitchFamily="34" charset="0"/>
                <a:cs typeface="Arial" panose="020B0604020202020204" pitchFamily="34" charset="0"/>
              </a:rPr>
              <a:t>Milacic</a:t>
            </a:r>
            <a:r>
              <a:rPr lang="en-US" b="1" i="0" dirty="0">
                <a:effectLst/>
                <a:latin typeface="Arial" panose="020B0604020202020204" pitchFamily="34" charset="0"/>
                <a:cs typeface="Arial" panose="020B0604020202020204" pitchFamily="34" charset="0"/>
              </a:rPr>
              <a:t> et al. </a:t>
            </a:r>
            <a:r>
              <a:rPr lang="en-US" b="0" i="0" dirty="0">
                <a:effectLst/>
                <a:latin typeface="Arial" panose="020B0604020202020204" pitchFamily="34" charset="0"/>
                <a:cs typeface="Arial" panose="020B0604020202020204" pitchFamily="34" charset="0"/>
              </a:rPr>
              <a:t>developed a model for predicting GDP growth that incorporated agriculture, manufacturing, industry, and services. They utilized machine learning techniques, such as artificial neural networks and decision trees, to optimize accuracy. The model provides more nuanced insights into economic growth patterns and can inform policy decisions and investments. This represents an important contribution to economic forecasting.</a:t>
            </a:r>
            <a:endParaRPr lang="en-IN" sz="1200" dirty="0">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8E0C-7F73-E0BC-3D65-75690DABD8DE}"/>
              </a:ext>
            </a:extLst>
          </p:cNvPr>
          <p:cNvSpPr>
            <a:spLocks noGrp="1"/>
          </p:cNvSpPr>
          <p:nvPr>
            <p:ph type="title"/>
          </p:nvPr>
        </p:nvSpPr>
        <p:spPr>
          <a:xfrm>
            <a:off x="0" y="0"/>
            <a:ext cx="8520600" cy="572700"/>
          </a:xfrm>
        </p:spPr>
        <p:txBody>
          <a:bodyPr/>
          <a:lstStyle/>
          <a:p>
            <a:pPr algn="ctr"/>
            <a:r>
              <a:rPr lang="en-US" dirty="0"/>
              <a:t>Methodology and model</a:t>
            </a:r>
            <a:endParaRPr lang="en-IN" dirty="0"/>
          </a:p>
        </p:txBody>
      </p:sp>
      <p:sp>
        <p:nvSpPr>
          <p:cNvPr id="3" name="Text Placeholder 2">
            <a:extLst>
              <a:ext uri="{FF2B5EF4-FFF2-40B4-BE49-F238E27FC236}">
                <a16:creationId xmlns:a16="http://schemas.microsoft.com/office/drawing/2014/main" id="{97A305E7-709D-E57C-68E8-CC3B603C2958}"/>
              </a:ext>
            </a:extLst>
          </p:cNvPr>
          <p:cNvSpPr>
            <a:spLocks noGrp="1"/>
          </p:cNvSpPr>
          <p:nvPr>
            <p:ph type="body" idx="1"/>
          </p:nvPr>
        </p:nvSpPr>
        <p:spPr>
          <a:xfrm>
            <a:off x="183113" y="572700"/>
            <a:ext cx="8825156" cy="3999300"/>
          </a:xfrm>
        </p:spPr>
        <p:txBody>
          <a:bodyPr>
            <a:normAutofit fontScale="92500" lnSpcReduction="10000"/>
          </a:bodyPr>
          <a:lstStyle/>
          <a:p>
            <a:pPr>
              <a:lnSpc>
                <a:spcPct val="115000"/>
              </a:lnSpc>
            </a:pPr>
            <a:r>
              <a:rPr lang="en-IN" sz="1800" dirty="0">
                <a:effectLst/>
                <a:latin typeface="Arial" panose="020B0604020202020204" pitchFamily="34" charset="0"/>
                <a:ea typeface="Arial" panose="020B0604020202020204" pitchFamily="34" charset="0"/>
              </a:rPr>
              <a:t>The term "machine learning" refers to a set of computational algorithms for extracting hidden insights from enormous volumes of data. Multiple machine learning algorithms are applied to a large data set of international trade (imports/exports) in this study. The distinction between ML and econometrics is that the former is concerned with regressions, classifiers, clusters, associations, and a variety of other actionable results, whilst the latter is focused with identifying casualties.</a:t>
            </a:r>
          </a:p>
          <a:p>
            <a:pPr>
              <a:lnSpc>
                <a:spcPct val="115000"/>
              </a:lnSpc>
            </a:pPr>
            <a:r>
              <a:rPr lang="en-IN" sz="1800" dirty="0">
                <a:effectLst/>
                <a:latin typeface="Arial" panose="020B0604020202020204" pitchFamily="34" charset="0"/>
                <a:ea typeface="Arial" panose="020B0604020202020204" pitchFamily="34" charset="0"/>
              </a:rPr>
              <a:t>In recent years, decision trees and their extensions have grown highly popular. Because data is stratified or segmented into branches (splits) and leaves, they are referred to as trees (nodes). The number of predictors and cut-off values for predictors are used to stratify the data. If X comprises two column vectors, for example, stratification will be based on both constituents, either sequentially or randomly, for all conceivable cut-off values for each of these two predictors, such as X1&lt;c1. Trees often utilize the mode or median of the outcome Y in the region to which the new X belongs to make predictions for new values of X.</a:t>
            </a:r>
          </a:p>
        </p:txBody>
      </p:sp>
    </p:spTree>
    <p:extLst>
      <p:ext uri="{BB962C8B-B14F-4D97-AF65-F5344CB8AC3E}">
        <p14:creationId xmlns:p14="http://schemas.microsoft.com/office/powerpoint/2010/main" val="79915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5" name="Google Shape;75;p16"/>
              <p:cNvSpPr txBox="1">
                <a:spLocks noGrp="1"/>
              </p:cNvSpPr>
              <p:nvPr>
                <p:ph type="body" idx="1"/>
              </p:nvPr>
            </p:nvSpPr>
            <p:spPr>
              <a:xfrm>
                <a:off x="68812" y="574624"/>
                <a:ext cx="9075188" cy="3890219"/>
              </a:xfrm>
              <a:prstGeom prst="rect">
                <a:avLst/>
              </a:prstGeom>
            </p:spPr>
            <p:txBody>
              <a:bodyPr spcFirstLastPara="1" wrap="square" lIns="91425" tIns="91425" rIns="91425" bIns="91425" anchor="t" anchorCtr="0">
                <a:normAutofit/>
              </a:bodyPr>
              <a:lstStyle/>
              <a:p>
                <a:pPr>
                  <a:lnSpc>
                    <a:spcPct val="115000"/>
                  </a:lnSpc>
                </a:pPr>
                <a:r>
                  <a:rPr lang="en-US" sz="1800" dirty="0">
                    <a:effectLst/>
                    <a:latin typeface="Arial" panose="020B0604020202020204" pitchFamily="34" charset="0"/>
                    <a:ea typeface="Arial" panose="020B0604020202020204" pitchFamily="34" charset="0"/>
                  </a:rPr>
                  <a:t>The objective function for decision tree is:</a:t>
                </a:r>
              </a:p>
              <a:p>
                <a:pPr marL="114300" indent="0" algn="ctr">
                  <a:lnSpc>
                    <a:spcPct val="115000"/>
                  </a:lnSpc>
                  <a:buNone/>
                </a:pPr>
                <a:endParaRPr lang="en-US" sz="1800" dirty="0">
                  <a:effectLst/>
                  <a:latin typeface="Arial" panose="020B0604020202020204" pitchFamily="34" charset="0"/>
                  <a:ea typeface="Arial" panose="020B0604020202020204" pitchFamily="34" charset="0"/>
                </a:endParaRPr>
              </a:p>
              <a:p>
                <a:pPr marL="114300" indent="0" algn="ctr">
                  <a:lnSpc>
                    <a:spcPct val="115000"/>
                  </a:lnSpc>
                  <a:buNone/>
                </a:pPr>
                <a:r>
                  <a:rPr lang="en-US" sz="1800" dirty="0">
                    <a:effectLst/>
                    <a:latin typeface="Arial" panose="020B0604020202020204" pitchFamily="34" charset="0"/>
                    <a:ea typeface="Arial" panose="020B0604020202020204" pitchFamily="34" charset="0"/>
                  </a:rPr>
                  <a:t>Q = </a:t>
                </a:r>
                <a14:m>
                  <m:oMath xmlns:m="http://schemas.openxmlformats.org/officeDocument/2006/math">
                    <m:sSup>
                      <m:sSupPr>
                        <m:ctrlPr>
                          <a:rPr lang="en-IN" sz="1800" i="1">
                            <a:effectLst/>
                            <a:latin typeface="Cambria Math" panose="02040503050406030204" pitchFamily="18" charset="0"/>
                            <a:ea typeface="Arial" panose="020B0604020202020204" pitchFamily="34" charset="0"/>
                          </a:rPr>
                        </m:ctrlPr>
                      </m:sSupPr>
                      <m:e>
                        <m:nary>
                          <m:naryPr>
                            <m:chr m:val="∑"/>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ar-AE" sz="1800">
                                <a:effectLst/>
                                <a:latin typeface="Cambria Math" panose="02040503050406030204" pitchFamily="18" charset="0"/>
                                <a:ea typeface="Arial" panose="020B0604020202020204" pitchFamily="34" charset="0"/>
                              </a:rPr>
                              <m:t>=</m:t>
                            </m:r>
                            <m:r>
                              <a:rPr lang="ar-AE" sz="1800">
                                <a:effectLst/>
                                <a:latin typeface="Cambria Math" panose="02040503050406030204" pitchFamily="18" charset="0"/>
                                <a:ea typeface="Arial" panose="020B0604020202020204" pitchFamily="34" charset="0"/>
                              </a:rPr>
                              <m:t>1</m:t>
                            </m:r>
                          </m:sub>
                          <m:sup>
                            <m:r>
                              <a:rPr lang="en-US" sz="1800" i="1">
                                <a:effectLst/>
                                <a:latin typeface="Cambria Math" panose="02040503050406030204" pitchFamily="18" charset="0"/>
                                <a:ea typeface="Arial" panose="020B0604020202020204" pitchFamily="34" charset="0"/>
                              </a:rPr>
                              <m:t>𝑁</m:t>
                            </m:r>
                          </m:sup>
                          <m:e>
                            <m:r>
                              <a:rPr lang="ar-AE" sz="1800">
                                <a:effectLst/>
                                <a:latin typeface="Cambria Math" panose="02040503050406030204" pitchFamily="18" charset="0"/>
                                <a:ea typeface="Arial" panose="020B0604020202020204" pitchFamily="34" charset="0"/>
                              </a:rPr>
                              <m:t>(</m:t>
                            </m:r>
                            <m:r>
                              <a:rPr lang="en-US" sz="1800" i="1">
                                <a:effectLst/>
                                <a:latin typeface="Cambria Math" panose="02040503050406030204" pitchFamily="18" charset="0"/>
                                <a:ea typeface="Arial" panose="020B0604020202020204" pitchFamily="34" charset="0"/>
                              </a:rPr>
                              <m:t>𝑌𝑖</m:t>
                            </m:r>
                            <m:r>
                              <a:rPr lang="ar-AE" sz="1800" i="1">
                                <a:effectLst/>
                                <a:latin typeface="Cambria Math" panose="02040503050406030204" pitchFamily="18" charset="0"/>
                                <a:ea typeface="Arial" panose="020B0604020202020204" pitchFamily="34" charset="0"/>
                              </a:rPr>
                              <m:t>−</m:t>
                            </m:r>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r>
                              <a:rPr lang="ar-AE" sz="1800">
                                <a:effectLst/>
                                <a:latin typeface="Cambria Math" panose="02040503050406030204" pitchFamily="18" charset="0"/>
                                <a:ea typeface="Arial" panose="020B0604020202020204" pitchFamily="34" charset="0"/>
                              </a:rPr>
                              <m:t>)</m:t>
                            </m:r>
                          </m:e>
                        </m:nary>
                      </m:e>
                      <m:sup>
                        <m:r>
                          <a:rPr lang="ar-AE" sz="1800">
                            <a:effectLst/>
                            <a:latin typeface="Cambria Math" panose="02040503050406030204" pitchFamily="18" charset="0"/>
                            <a:ea typeface="Arial" panose="020B0604020202020204" pitchFamily="34" charset="0"/>
                          </a:rPr>
                          <m:t>2</m:t>
                        </m:r>
                      </m:sup>
                    </m:sSup>
                  </m:oMath>
                </a14:m>
                <a:r>
                  <a:rPr lang="en-US" sz="1800" dirty="0">
                    <a:effectLst/>
                    <a:latin typeface="Arial" panose="020B0604020202020204" pitchFamily="34" charset="0"/>
                    <a:ea typeface="Arial" panose="020B0604020202020204" pitchFamily="34" charset="0"/>
                  </a:rPr>
                  <a:t> </a:t>
                </a:r>
                <a14:m>
                  <m:oMath xmlns:m="http://schemas.openxmlformats.org/officeDocument/2006/math">
                    <m:r>
                      <a:rPr lang="ar-AE" sz="1800">
                        <a:effectLst/>
                        <a:latin typeface="Cambria Math" panose="02040503050406030204" pitchFamily="18" charset="0"/>
                        <a:ea typeface="Arial" panose="020B0604020202020204" pitchFamily="34" charset="0"/>
                      </a:rPr>
                      <m:t>,</m:t>
                    </m:r>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oMath>
                </a14:m>
                <a:r>
                  <a:rPr lang="ar-AE" sz="1800" dirty="0">
                    <a:effectLst/>
                    <a:latin typeface="Arial" panose="020B0604020202020204" pitchFamily="34" charset="0"/>
                    <a:ea typeface="Arial" panose="020B0604020202020204" pitchFamily="34" charset="0"/>
                  </a:rPr>
                  <a:t> = </a:t>
                </a:r>
                <a14:m>
                  <m:oMath xmlns:m="http://schemas.openxmlformats.org/officeDocument/2006/math">
                    <m:nary>
                      <m:naryPr>
                        <m:chr m:val="∑"/>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ar-AE" sz="1800">
                            <a:effectLst/>
                            <a:latin typeface="Cambria Math" panose="02040503050406030204" pitchFamily="18" charset="0"/>
                            <a:ea typeface="Arial" panose="020B0604020202020204" pitchFamily="34" charset="0"/>
                          </a:rPr>
                          <m:t>=</m:t>
                        </m:r>
                        <m:r>
                          <a:rPr lang="ar-AE" sz="1800">
                            <a:effectLst/>
                            <a:latin typeface="Cambria Math" panose="02040503050406030204" pitchFamily="18" charset="0"/>
                            <a:ea typeface="Arial" panose="020B0604020202020204" pitchFamily="34" charset="0"/>
                          </a:rPr>
                          <m:t>1</m:t>
                        </m:r>
                      </m:sub>
                      <m:sup>
                        <m:r>
                          <a:rPr lang="en-US" sz="1800" i="1">
                            <a:effectLst/>
                            <a:latin typeface="Cambria Math" panose="02040503050406030204" pitchFamily="18" charset="0"/>
                            <a:ea typeface="Arial" panose="020B0604020202020204" pitchFamily="34" charset="0"/>
                          </a:rPr>
                          <m:t>𝑁</m:t>
                        </m:r>
                      </m:sup>
                      <m:e>
                        <m:r>
                          <a:rPr lang="en-US" sz="1800" i="1">
                            <a:effectLst/>
                            <a:latin typeface="Cambria Math" panose="02040503050406030204" pitchFamily="18" charset="0"/>
                            <a:ea typeface="Arial" panose="020B0604020202020204" pitchFamily="34" charset="0"/>
                          </a:rPr>
                          <m:t>𝑌</m:t>
                        </m:r>
                      </m:e>
                    </m:nary>
                  </m:oMath>
                </a14:m>
                <a:r>
                  <a:rPr lang="en-US" sz="1800" dirty="0">
                    <a:effectLst/>
                    <a:latin typeface="Arial" panose="020B0604020202020204" pitchFamily="34" charset="0"/>
                    <a:ea typeface="Arial" panose="020B0604020202020204" pitchFamily="34" charset="0"/>
                  </a:rPr>
                  <a:t> </a:t>
                </a:r>
                <a:endParaRPr lang="en-US" sz="1800" dirty="0">
                  <a:latin typeface="Arial" panose="020B0604020202020204" pitchFamily="34" charset="0"/>
                  <a:ea typeface="Arial" panose="020B0604020202020204" pitchFamily="34" charset="0"/>
                </a:endParaRPr>
              </a:p>
              <a:p>
                <a:pPr marL="114300" indent="0" algn="ctr">
                  <a:lnSpc>
                    <a:spcPct val="115000"/>
                  </a:lnSpc>
                  <a:buNone/>
                </a:pPr>
                <a:endParaRPr lang="en-IN" sz="1800" dirty="0">
                  <a:effectLst/>
                  <a:latin typeface="Arial" panose="020B0604020202020204" pitchFamily="34" charset="0"/>
                  <a:ea typeface="Arial" panose="020B0604020202020204" pitchFamily="34" charset="0"/>
                </a:endParaRPr>
              </a:p>
              <a:p>
                <a:pPr marL="114300" indent="0" algn="ctr">
                  <a:lnSpc>
                    <a:spcPct val="115000"/>
                  </a:lnSpc>
                  <a:buNone/>
                </a:pPr>
                <a:endParaRPr lang="en-IN" sz="1800" dirty="0">
                  <a:effectLst/>
                  <a:latin typeface="Arial" panose="020B0604020202020204" pitchFamily="34" charset="0"/>
                  <a:ea typeface="Arial" panose="020B0604020202020204" pitchFamily="34" charset="0"/>
                </a:endParaRPr>
              </a:p>
              <a:p>
                <a:pPr>
                  <a:lnSpc>
                    <a:spcPct val="115000"/>
                  </a:lnSpc>
                </a:pPr>
                <a:r>
                  <a:rPr lang="en-US" sz="1800" dirty="0">
                    <a:effectLst/>
                    <a:latin typeface="Arial" panose="020B0604020202020204" pitchFamily="34" charset="0"/>
                    <a:ea typeface="Arial" panose="020B0604020202020204" pitchFamily="34" charset="0"/>
                  </a:rPr>
                  <a:t>When splits are made on the basis of kth predictor,</a:t>
                </a:r>
                <a:endParaRPr lang="en-IN" sz="1800" dirty="0">
                  <a:effectLst/>
                  <a:latin typeface="Arial" panose="020B0604020202020204" pitchFamily="34" charset="0"/>
                  <a:ea typeface="Arial" panose="020B0604020202020204" pitchFamily="34" charset="0"/>
                </a:endParaRPr>
              </a:p>
              <a:p>
                <a:pPr marL="114300" indent="0" algn="ctr">
                  <a:lnSpc>
                    <a:spcPct val="115000"/>
                  </a:lnSpc>
                  <a:buNone/>
                </a:pPr>
                <a:endParaRPr lang="en-US" sz="1800" dirty="0">
                  <a:effectLst/>
                  <a:latin typeface="Arial" panose="020B0604020202020204" pitchFamily="34" charset="0"/>
                  <a:ea typeface="Arial" panose="020B0604020202020204" pitchFamily="34" charset="0"/>
                </a:endParaRPr>
              </a:p>
              <a:p>
                <a:pPr marL="114300" indent="0" algn="ctr">
                  <a:lnSpc>
                    <a:spcPct val="115000"/>
                  </a:lnSpc>
                  <a:buNone/>
                </a:pPr>
                <a:r>
                  <a:rPr lang="en-US" sz="1800" dirty="0">
                    <a:effectLst/>
                    <a:latin typeface="Arial" panose="020B0604020202020204" pitchFamily="34" charset="0"/>
                    <a:ea typeface="Arial" panose="020B0604020202020204" pitchFamily="34" charset="0"/>
                  </a:rPr>
                  <a:t>Q(</a:t>
                </a:r>
                <a:r>
                  <a:rPr lang="en-US" sz="1800" dirty="0" err="1">
                    <a:effectLst/>
                    <a:latin typeface="Arial" panose="020B0604020202020204" pitchFamily="34" charset="0"/>
                    <a:ea typeface="Arial" panose="020B0604020202020204" pitchFamily="34" charset="0"/>
                  </a:rPr>
                  <a:t>k,c</a:t>
                </a:r>
                <a:r>
                  <a:rPr lang="en-US" sz="1800" dirty="0">
                    <a:effectLst/>
                    <a:latin typeface="Arial" panose="020B0604020202020204" pitchFamily="34" charset="0"/>
                    <a:ea typeface="Arial" panose="020B0604020202020204" pitchFamily="34" charset="0"/>
                  </a:rPr>
                  <a:t>) = </a:t>
                </a:r>
                <a14:m>
                  <m:oMath xmlns:m="http://schemas.openxmlformats.org/officeDocument/2006/math">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a:effectLst/>
                            <a:latin typeface="Cambria Math" panose="02040503050406030204" pitchFamily="18" charset="0"/>
                            <a:ea typeface="Arial" panose="020B0604020202020204" pitchFamily="34" charset="0"/>
                          </a:rPr>
                          <m:t>≤</m:t>
                        </m:r>
                        <m:r>
                          <a:rPr lang="en-US" sz="1800" i="1">
                            <a:effectLst/>
                            <a:latin typeface="Cambria Math" panose="02040503050406030204" pitchFamily="18" charset="0"/>
                            <a:ea typeface="Arial" panose="020B0604020202020204" pitchFamily="34" charset="0"/>
                          </a:rPr>
                          <m:t>𝑐</m:t>
                        </m:r>
                      </m:sub>
                      <m:sup/>
                      <m:e>
                        <m:sSup>
                          <m:sSupPr>
                            <m:ctrlPr>
                              <a:rPr lang="en-IN" sz="1800" i="1">
                                <a:effectLst/>
                                <a:latin typeface="Cambria Math" panose="02040503050406030204" pitchFamily="18" charset="0"/>
                                <a:ea typeface="Arial" panose="020B0604020202020204" pitchFamily="34" charset="0"/>
                              </a:rPr>
                            </m:ctrlPr>
                          </m:sSupPr>
                          <m:e>
                            <m:d>
                              <m:dPr>
                                <m:ctrlPr>
                                  <a:rPr lang="en-IN" sz="1800" i="1">
                                    <a:effectLst/>
                                    <a:latin typeface="Cambria Math" panose="02040503050406030204" pitchFamily="18" charset="0"/>
                                    <a:ea typeface="Arial" panose="020B0604020202020204" pitchFamily="34" charset="0"/>
                                  </a:rPr>
                                </m:ctrlPr>
                              </m:dPr>
                              <m:e>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𝑌</m:t>
                                    </m:r>
                                  </m:e>
                                  <m:sub>
                                    <m:r>
                                      <a:rPr lang="en-US" sz="1800" i="1" baseline="-25000">
                                        <a:effectLst/>
                                        <a:latin typeface="Cambria Math" panose="02040503050406030204" pitchFamily="18" charset="0"/>
                                        <a:ea typeface="Arial" panose="020B0604020202020204" pitchFamily="34" charset="0"/>
                                      </a:rPr>
                                      <m:t>𝑖</m:t>
                                    </m:r>
                                  </m:sub>
                                </m:sSub>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e>
                                  <m:sub>
                                    <m:r>
                                      <a:rPr lang="en-US" sz="1800" i="1" baseline="-25000">
                                        <a:effectLst/>
                                        <a:latin typeface="Cambria Math" panose="02040503050406030204" pitchFamily="18" charset="0"/>
                                        <a:ea typeface="Arial" panose="020B0604020202020204" pitchFamily="34" charset="0"/>
                                      </a:rPr>
                                      <m:t>𝑘</m:t>
                                    </m:r>
                                    <m:r>
                                      <a:rPr lang="en-IN" sz="1800" i="1" baseline="-25000">
                                        <a:effectLst/>
                                        <a:latin typeface="Cambria Math" panose="02040503050406030204" pitchFamily="18" charset="0"/>
                                        <a:ea typeface="Arial" panose="020B0604020202020204" pitchFamily="34" charset="0"/>
                                      </a:rPr>
                                      <m:t>,</m:t>
                                    </m:r>
                                    <m:r>
                                      <a:rPr lang="en-US" sz="1800" i="1" baseline="-25000">
                                        <a:effectLst/>
                                        <a:latin typeface="Cambria Math" panose="02040503050406030204" pitchFamily="18" charset="0"/>
                                        <a:ea typeface="Arial" panose="020B0604020202020204" pitchFamily="34" charset="0"/>
                                      </a:rPr>
                                      <m:t>𝑐</m:t>
                                    </m:r>
                                    <m:r>
                                      <a:rPr lang="en-IN" sz="1800" i="1" baseline="-25000">
                                        <a:effectLst/>
                                        <a:latin typeface="Cambria Math" panose="02040503050406030204" pitchFamily="18" charset="0"/>
                                        <a:ea typeface="Arial" panose="020B0604020202020204" pitchFamily="34" charset="0"/>
                                      </a:rPr>
                                      <m:t>,</m:t>
                                    </m:r>
                                    <m:r>
                                      <a:rPr lang="en-US" sz="1800" i="1" baseline="-25000">
                                        <a:effectLst/>
                                        <a:latin typeface="Cambria Math" panose="02040503050406030204" pitchFamily="18" charset="0"/>
                                        <a:ea typeface="Arial" panose="020B0604020202020204" pitchFamily="34" charset="0"/>
                                      </a:rPr>
                                      <m:t>𝑙</m:t>
                                    </m:r>
                                  </m:sub>
                                </m:sSub>
                              </m:e>
                            </m:d>
                          </m:e>
                          <m:sup>
                            <m:r>
                              <a:rPr lang="en-IN" sz="1800" i="1">
                                <a:effectLst/>
                                <a:latin typeface="Cambria Math" panose="02040503050406030204" pitchFamily="18" charset="0"/>
                                <a:ea typeface="Arial" panose="020B0604020202020204" pitchFamily="34" charset="0"/>
                              </a:rPr>
                              <m:t>2</m:t>
                            </m:r>
                          </m:sup>
                        </m:sSup>
                      </m:e>
                    </m:nary>
                    <m:r>
                      <a:rPr lang="ar-AE" sz="1800">
                        <a:effectLst/>
                        <a:latin typeface="Cambria Math" panose="02040503050406030204" pitchFamily="18" charset="0"/>
                        <a:ea typeface="Arial" panose="020B0604020202020204" pitchFamily="34" charset="0"/>
                      </a:rPr>
                      <m:t>+ </m:t>
                    </m:r>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i="1">
                            <a:effectLst/>
                            <a:latin typeface="Cambria Math" panose="02040503050406030204" pitchFamily="18" charset="0"/>
                            <a:ea typeface="Arial" panose="020B0604020202020204" pitchFamily="34" charset="0"/>
                          </a:rPr>
                          <m:t>&gt;</m:t>
                        </m:r>
                        <m:r>
                          <a:rPr lang="en-US" sz="1800" i="1">
                            <a:effectLst/>
                            <a:latin typeface="Cambria Math" panose="02040503050406030204" pitchFamily="18" charset="0"/>
                            <a:ea typeface="Arial" panose="020B0604020202020204" pitchFamily="34" charset="0"/>
                          </a:rPr>
                          <m:t>𝑐</m:t>
                        </m:r>
                      </m:sub>
                      <m:sup/>
                      <m:e>
                        <m:sSup>
                          <m:sSupPr>
                            <m:ctrlPr>
                              <a:rPr lang="en-IN" sz="1800" i="1">
                                <a:effectLst/>
                                <a:latin typeface="Cambria Math" panose="02040503050406030204" pitchFamily="18" charset="0"/>
                                <a:ea typeface="Arial" panose="020B0604020202020204" pitchFamily="34" charset="0"/>
                              </a:rPr>
                            </m:ctrlPr>
                          </m:sSupPr>
                          <m:e>
                            <m:d>
                              <m:dPr>
                                <m:ctrlPr>
                                  <a:rPr lang="en-IN" sz="1800" i="1">
                                    <a:effectLst/>
                                    <a:latin typeface="Cambria Math" panose="02040503050406030204" pitchFamily="18" charset="0"/>
                                    <a:ea typeface="Arial" panose="020B0604020202020204" pitchFamily="34" charset="0"/>
                                  </a:rPr>
                                </m:ctrlPr>
                              </m:dPr>
                              <m:e>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𝑌</m:t>
                                    </m:r>
                                  </m:e>
                                  <m:sub>
                                    <m:r>
                                      <a:rPr lang="en-US" sz="1800" i="1" baseline="-25000">
                                        <a:effectLst/>
                                        <a:latin typeface="Cambria Math" panose="02040503050406030204" pitchFamily="18" charset="0"/>
                                        <a:ea typeface="Arial" panose="020B0604020202020204" pitchFamily="34" charset="0"/>
                                      </a:rPr>
                                      <m:t>𝑖</m:t>
                                    </m:r>
                                  </m:sub>
                                </m:sSub>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e>
                                  <m:sub>
                                    <m:r>
                                      <a:rPr lang="en-US" sz="1800" i="1" baseline="-25000">
                                        <a:effectLst/>
                                        <a:latin typeface="Cambria Math" panose="02040503050406030204" pitchFamily="18" charset="0"/>
                                        <a:ea typeface="Arial" panose="020B0604020202020204" pitchFamily="34" charset="0"/>
                                      </a:rPr>
                                      <m:t>𝑘</m:t>
                                    </m:r>
                                    <m:r>
                                      <a:rPr lang="en-IN" sz="1800" i="1" baseline="-25000">
                                        <a:effectLst/>
                                        <a:latin typeface="Cambria Math" panose="02040503050406030204" pitchFamily="18" charset="0"/>
                                        <a:ea typeface="Arial" panose="020B0604020202020204" pitchFamily="34" charset="0"/>
                                      </a:rPr>
                                      <m:t>,</m:t>
                                    </m:r>
                                    <m:r>
                                      <a:rPr lang="en-US" sz="1800" i="1" baseline="-25000">
                                        <a:effectLst/>
                                        <a:latin typeface="Cambria Math" panose="02040503050406030204" pitchFamily="18" charset="0"/>
                                        <a:ea typeface="Arial" panose="020B0604020202020204" pitchFamily="34" charset="0"/>
                                      </a:rPr>
                                      <m:t>𝑐</m:t>
                                    </m:r>
                                    <m:r>
                                      <a:rPr lang="en-IN" sz="1800" i="1" baseline="-25000">
                                        <a:effectLst/>
                                        <a:latin typeface="Cambria Math" panose="02040503050406030204" pitchFamily="18" charset="0"/>
                                        <a:ea typeface="Arial" panose="020B0604020202020204" pitchFamily="34" charset="0"/>
                                      </a:rPr>
                                      <m:t>,</m:t>
                                    </m:r>
                                    <m:r>
                                      <a:rPr lang="en-US" sz="1800" i="1" baseline="-25000">
                                        <a:effectLst/>
                                        <a:latin typeface="Cambria Math" panose="02040503050406030204" pitchFamily="18" charset="0"/>
                                        <a:ea typeface="Arial" panose="020B0604020202020204" pitchFamily="34" charset="0"/>
                                      </a:rPr>
                                      <m:t>𝑟</m:t>
                                    </m:r>
                                  </m:sub>
                                </m:sSub>
                              </m:e>
                            </m:d>
                          </m:e>
                          <m:sup>
                            <m:r>
                              <a:rPr lang="en-IN" sz="1800" i="1">
                                <a:effectLst/>
                                <a:latin typeface="Cambria Math" panose="02040503050406030204" pitchFamily="18" charset="0"/>
                                <a:ea typeface="Arial" panose="020B0604020202020204" pitchFamily="34" charset="0"/>
                              </a:rPr>
                              <m:t>2</m:t>
                            </m:r>
                          </m:sup>
                        </m:sSup>
                      </m:e>
                    </m:nary>
                  </m:oMath>
                </a14:m>
                <a:endParaRPr lang="en-US" sz="1800" dirty="0">
                  <a:effectLst/>
                  <a:latin typeface="Arial" panose="020B0604020202020204" pitchFamily="34" charset="0"/>
                  <a:ea typeface="Arial" panose="020B0604020202020204" pitchFamily="34" charset="0"/>
                </a:endParaRPr>
              </a:p>
              <a:p>
                <a:pPr marL="114300" indent="0" algn="ctr">
                  <a:lnSpc>
                    <a:spcPct val="115000"/>
                  </a:lnSpc>
                  <a:buNone/>
                </a:pPr>
                <a:endParaRPr lang="en-IN" sz="1800" dirty="0">
                  <a:effectLst/>
                  <a:latin typeface="Arial" panose="020B0604020202020204" pitchFamily="34" charset="0"/>
                  <a:ea typeface="Arial" panose="020B0604020202020204" pitchFamily="34" charset="0"/>
                </a:endParaRPr>
              </a:p>
              <a:p>
                <a:pPr marL="114300" indent="0" algn="ctr">
                  <a:lnSpc>
                    <a:spcPct val="115000"/>
                  </a:lnSpc>
                  <a:buNone/>
                </a:pPr>
                <a:endParaRPr lang="en-IN" sz="1800" dirty="0">
                  <a:effectLst/>
                  <a:latin typeface="Arial" panose="020B0604020202020204" pitchFamily="34" charset="0"/>
                  <a:ea typeface="Arial" panose="020B0604020202020204" pitchFamily="34" charset="0"/>
                </a:endParaRPr>
              </a:p>
            </p:txBody>
          </p:sp>
        </mc:Choice>
        <mc:Fallback>
          <p:sp>
            <p:nvSpPr>
              <p:cNvPr id="75" name="Google Shape;75;p16"/>
              <p:cNvSpPr txBox="1">
                <a:spLocks noGrp="1" noRot="1" noChangeAspect="1" noMove="1" noResize="1" noEditPoints="1" noAdjustHandles="1" noChangeArrowheads="1" noChangeShapeType="1" noTextEdit="1"/>
              </p:cNvSpPr>
              <p:nvPr>
                <p:ph type="body" idx="1"/>
              </p:nvPr>
            </p:nvSpPr>
            <p:spPr>
              <a:xfrm>
                <a:off x="68812" y="574624"/>
                <a:ext cx="9075188" cy="3890219"/>
              </a:xfrm>
              <a:prstGeom prst="rect">
                <a:avLst/>
              </a:prstGeom>
              <a:blipFill>
                <a:blip r:embed="rId3"/>
                <a:stretch>
                  <a:fillRect/>
                </a:stretch>
              </a:blipFill>
            </p:spPr>
            <p:txBody>
              <a:bodyPr/>
              <a:lstStyle/>
              <a:p>
                <a:r>
                  <a:rPr lang="en-IN">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EA2C0601-AAC9-46C1-C95A-84FB4A6FA068}"/>
                  </a:ext>
                </a:extLst>
              </p:cNvPr>
              <p:cNvSpPr>
                <a:spLocks noGrp="1"/>
              </p:cNvSpPr>
              <p:nvPr>
                <p:ph type="body" idx="1"/>
              </p:nvPr>
            </p:nvSpPr>
            <p:spPr>
              <a:xfrm>
                <a:off x="211686" y="345231"/>
                <a:ext cx="8932313" cy="4248200"/>
              </a:xfrm>
            </p:spPr>
            <p:txBody>
              <a:bodyPr/>
              <a:lstStyle/>
              <a:p>
                <a:pPr>
                  <a:lnSpc>
                    <a:spcPct val="115000"/>
                  </a:lnSpc>
                </a:pPr>
                <a:r>
                  <a:rPr lang="en-US" sz="1800" dirty="0">
                    <a:effectLst/>
                    <a:latin typeface="Arial" panose="020B0604020202020204" pitchFamily="34" charset="0"/>
                    <a:ea typeface="Arial" panose="020B0604020202020204" pitchFamily="34" charset="0"/>
                  </a:rPr>
                  <a:t>The predicted Y is given by: </a:t>
                </a:r>
                <a:endParaRPr lang="en-IN" sz="1800" dirty="0">
                  <a:effectLst/>
                  <a:latin typeface="Arial" panose="020B0604020202020204" pitchFamily="34" charset="0"/>
                  <a:ea typeface="Arial" panose="020B0604020202020204" pitchFamily="34" charset="0"/>
                </a:endParaRPr>
              </a:p>
              <a:p>
                <a:pPr marL="114300" indent="0" algn="ctr">
                  <a:lnSpc>
                    <a:spcPct val="115000"/>
                  </a:lnSpc>
                  <a:buNone/>
                </a:pPr>
                <a:endParaRPr lang="en-IN" sz="1800" i="1" dirty="0">
                  <a:effectLst/>
                  <a:latin typeface="Cambria Math" panose="02040503050406030204" pitchFamily="18" charset="0"/>
                  <a:ea typeface="Arial" panose="020B0604020202020204" pitchFamily="34" charset="0"/>
                </a:endParaRPr>
              </a:p>
              <a:p>
                <a:pPr marL="114300" indent="0" algn="ctr">
                  <a:lnSpc>
                    <a:spcPct val="115000"/>
                  </a:lnSpc>
                  <a:buNone/>
                </a:pPr>
                <a14:m>
                  <m:oMath xmlns:m="http://schemas.openxmlformats.org/officeDocument/2006/math">
                    <m:sSub>
                      <m:sSubPr>
                        <m:ctrlPr>
                          <a:rPr lang="en-IN" sz="1800" i="1">
                            <a:effectLst/>
                            <a:latin typeface="Cambria Math" panose="02040503050406030204" pitchFamily="18" charset="0"/>
                            <a:ea typeface="Arial" panose="020B0604020202020204" pitchFamily="34" charset="0"/>
                          </a:rPr>
                        </m:ctrlPr>
                      </m:sSubPr>
                      <m:e>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e>
                      <m:sub>
                        <m:r>
                          <m:rPr>
                            <m:sty m:val="p"/>
                          </m:rPr>
                          <a:rPr lang="en-US" sz="1800" baseline="-25000">
                            <a:effectLst/>
                            <a:latin typeface="Cambria Math" panose="02040503050406030204" pitchFamily="18" charset="0"/>
                            <a:ea typeface="Arial" panose="020B0604020202020204" pitchFamily="34" charset="0"/>
                          </a:rPr>
                          <m:t>k</m:t>
                        </m:r>
                        <m:r>
                          <a:rPr lang="ar-AE" sz="1800" baseline="-25000">
                            <a:effectLst/>
                            <a:latin typeface="Cambria Math" panose="02040503050406030204" pitchFamily="18" charset="0"/>
                            <a:ea typeface="Arial" panose="020B0604020202020204" pitchFamily="34" charset="0"/>
                          </a:rPr>
                          <m:t>,</m:t>
                        </m:r>
                        <m:r>
                          <m:rPr>
                            <m:sty m:val="p"/>
                          </m:rPr>
                          <a:rPr lang="en-US" sz="1800" baseline="-25000">
                            <a:effectLst/>
                            <a:latin typeface="Cambria Math" panose="02040503050406030204" pitchFamily="18" charset="0"/>
                            <a:ea typeface="Arial" panose="020B0604020202020204" pitchFamily="34" charset="0"/>
                          </a:rPr>
                          <m:t>c</m:t>
                        </m:r>
                        <m:r>
                          <a:rPr lang="ar-AE" sz="1800" baseline="-25000">
                            <a:effectLst/>
                            <a:latin typeface="Cambria Math" panose="02040503050406030204" pitchFamily="18" charset="0"/>
                            <a:ea typeface="Arial" panose="020B0604020202020204" pitchFamily="34" charset="0"/>
                          </a:rPr>
                          <m:t>,</m:t>
                        </m:r>
                        <m:r>
                          <a:rPr lang="en-IN" sz="1800" i="1" baseline="-25000">
                            <a:effectLst/>
                            <a:latin typeface="Cambria Math" panose="02040503050406030204" pitchFamily="18" charset="0"/>
                            <a:ea typeface="Arial" panose="020B0604020202020204" pitchFamily="34" charset="0"/>
                          </a:rPr>
                          <m:t>𝑙</m:t>
                        </m:r>
                      </m:sub>
                    </m:sSub>
                  </m:oMath>
                </a14:m>
                <a:r>
                  <a:rPr lang="ar-AE" sz="1800" dirty="0">
                    <a:effectLst/>
                    <a:latin typeface="Arial" panose="020B0604020202020204" pitchFamily="34" charset="0"/>
                    <a:ea typeface="Arial" panose="020B0604020202020204" pitchFamily="34" charset="0"/>
                  </a:rPr>
                  <a:t> = </a:t>
                </a:r>
                <a14:m>
                  <m:oMath xmlns:m="http://schemas.openxmlformats.org/officeDocument/2006/math">
                    <m:f>
                      <m:fPr>
                        <m:ctrlPr>
                          <a:rPr lang="en-IN" sz="1800" i="1">
                            <a:effectLst/>
                            <a:latin typeface="Cambria Math" panose="02040503050406030204" pitchFamily="18" charset="0"/>
                            <a:ea typeface="Arial" panose="020B0604020202020204" pitchFamily="34" charset="0"/>
                          </a:rPr>
                        </m:ctrlPr>
                      </m:fPr>
                      <m:num>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a:effectLst/>
                                <a:latin typeface="Cambria Math" panose="02040503050406030204" pitchFamily="18" charset="0"/>
                                <a:ea typeface="Arial" panose="020B0604020202020204" pitchFamily="34" charset="0"/>
                              </a:rPr>
                              <m:t>≤</m:t>
                            </m:r>
                            <m:r>
                              <a:rPr lang="en-US" sz="1800" i="1">
                                <a:effectLst/>
                                <a:latin typeface="Cambria Math" panose="02040503050406030204" pitchFamily="18" charset="0"/>
                                <a:ea typeface="Arial" panose="020B0604020202020204" pitchFamily="34" charset="0"/>
                              </a:rPr>
                              <m:t>𝑐</m:t>
                            </m:r>
                          </m:sub>
                          <m:sup/>
                          <m:e>
                            <m:sSub>
                              <m:sSubPr>
                                <m:ctrlPr>
                                  <a:rPr lang="en-IN" sz="1800" i="1" baseline="-25000">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𝑌</m:t>
                                </m:r>
                              </m:e>
                              <m:sub>
                                <m:r>
                                  <a:rPr lang="en-US" sz="1800" i="1" baseline="-25000">
                                    <a:effectLst/>
                                    <a:latin typeface="Cambria Math" panose="02040503050406030204" pitchFamily="18" charset="0"/>
                                    <a:ea typeface="Arial" panose="020B0604020202020204" pitchFamily="34" charset="0"/>
                                  </a:rPr>
                                  <m:t>𝑖</m:t>
                                </m:r>
                              </m:sub>
                            </m:sSub>
                          </m:e>
                        </m:nary>
                      </m:num>
                      <m:den>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a:effectLst/>
                                <a:latin typeface="Cambria Math" panose="02040503050406030204" pitchFamily="18" charset="0"/>
                                <a:ea typeface="Arial" panose="020B0604020202020204" pitchFamily="34" charset="0"/>
                              </a:rPr>
                              <m:t>≤</m:t>
                            </m:r>
                            <m:r>
                              <a:rPr lang="en-US" sz="1800" i="1">
                                <a:effectLst/>
                                <a:latin typeface="Cambria Math" panose="02040503050406030204" pitchFamily="18" charset="0"/>
                                <a:ea typeface="Arial" panose="020B0604020202020204" pitchFamily="34" charset="0"/>
                              </a:rPr>
                              <m:t>𝑐</m:t>
                            </m:r>
                          </m:sub>
                          <m:sup/>
                          <m:e>
                            <m:r>
                              <a:rPr lang="en-IN" sz="1800" i="1">
                                <a:effectLst/>
                                <a:latin typeface="Cambria Math" panose="02040503050406030204" pitchFamily="18" charset="0"/>
                                <a:ea typeface="Arial" panose="020B0604020202020204" pitchFamily="34" charset="0"/>
                              </a:rPr>
                              <m:t>1</m:t>
                            </m:r>
                          </m:e>
                        </m:nary>
                      </m:den>
                    </m:f>
                  </m:oMath>
                </a14:m>
                <a:r>
                  <a:rPr lang="ar-AE" sz="1800" dirty="0">
                    <a:effectLst/>
                    <a:latin typeface="Arial" panose="020B0604020202020204" pitchFamily="34" charset="0"/>
                    <a:ea typeface="Arial" panose="020B0604020202020204" pitchFamily="34" charset="0"/>
                  </a:rPr>
                  <a:t> , </a:t>
                </a:r>
                <a14:m>
                  <m:oMath xmlns:m="http://schemas.openxmlformats.org/officeDocument/2006/math">
                    <m:sSub>
                      <m:sSubPr>
                        <m:ctrlPr>
                          <a:rPr lang="en-IN" sz="1800" i="1">
                            <a:effectLst/>
                            <a:latin typeface="Cambria Math" panose="02040503050406030204" pitchFamily="18" charset="0"/>
                            <a:ea typeface="Arial" panose="020B0604020202020204" pitchFamily="34" charset="0"/>
                          </a:rPr>
                        </m:ctrlPr>
                      </m:sSubPr>
                      <m:e>
                        <m:acc>
                          <m:accPr>
                            <m:chr m:val="̅"/>
                            <m:ctrlPr>
                              <a:rPr lang="en-IN" sz="1800" i="1">
                                <a:effectLst/>
                                <a:latin typeface="Cambria Math" panose="02040503050406030204" pitchFamily="18" charset="0"/>
                                <a:ea typeface="Arial" panose="020B0604020202020204" pitchFamily="34" charset="0"/>
                              </a:rPr>
                            </m:ctrlPr>
                          </m:accPr>
                          <m:e>
                            <m:r>
                              <a:rPr lang="en-US" sz="1800" i="1">
                                <a:effectLst/>
                                <a:latin typeface="Cambria Math" panose="02040503050406030204" pitchFamily="18" charset="0"/>
                                <a:ea typeface="Arial" panose="020B0604020202020204" pitchFamily="34" charset="0"/>
                              </a:rPr>
                              <m:t>𝑌</m:t>
                            </m:r>
                          </m:e>
                        </m:acc>
                      </m:e>
                      <m:sub>
                        <m:r>
                          <m:rPr>
                            <m:sty m:val="p"/>
                          </m:rPr>
                          <a:rPr lang="en-US" sz="1800" baseline="-25000">
                            <a:effectLst/>
                            <a:latin typeface="Cambria Math" panose="02040503050406030204" pitchFamily="18" charset="0"/>
                            <a:ea typeface="Arial" panose="020B0604020202020204" pitchFamily="34" charset="0"/>
                          </a:rPr>
                          <m:t>k</m:t>
                        </m:r>
                        <m:r>
                          <a:rPr lang="ar-AE" sz="1800" baseline="-25000">
                            <a:effectLst/>
                            <a:latin typeface="Cambria Math" panose="02040503050406030204" pitchFamily="18" charset="0"/>
                            <a:ea typeface="Arial" panose="020B0604020202020204" pitchFamily="34" charset="0"/>
                          </a:rPr>
                          <m:t>,</m:t>
                        </m:r>
                        <m:r>
                          <m:rPr>
                            <m:sty m:val="p"/>
                          </m:rPr>
                          <a:rPr lang="en-US" sz="1800" baseline="-25000">
                            <a:effectLst/>
                            <a:latin typeface="Cambria Math" panose="02040503050406030204" pitchFamily="18" charset="0"/>
                            <a:ea typeface="Arial" panose="020B0604020202020204" pitchFamily="34" charset="0"/>
                          </a:rPr>
                          <m:t>c</m:t>
                        </m:r>
                        <m:r>
                          <a:rPr lang="ar-AE" sz="1800" baseline="-25000">
                            <a:effectLst/>
                            <a:latin typeface="Cambria Math" panose="02040503050406030204" pitchFamily="18" charset="0"/>
                            <a:ea typeface="Arial" panose="020B0604020202020204" pitchFamily="34" charset="0"/>
                          </a:rPr>
                          <m:t>,</m:t>
                        </m:r>
                        <m:r>
                          <a:rPr lang="en-IN" sz="1800" i="1" baseline="-25000">
                            <a:effectLst/>
                            <a:latin typeface="Cambria Math" panose="02040503050406030204" pitchFamily="18" charset="0"/>
                            <a:ea typeface="Arial" panose="020B0604020202020204" pitchFamily="34" charset="0"/>
                          </a:rPr>
                          <m:t>𝑟</m:t>
                        </m:r>
                      </m:sub>
                    </m:sSub>
                  </m:oMath>
                </a14:m>
                <a:r>
                  <a:rPr lang="ar-AE" sz="1800" dirty="0">
                    <a:effectLst/>
                    <a:latin typeface="Arial" panose="020B0604020202020204" pitchFamily="34" charset="0"/>
                    <a:ea typeface="Arial" panose="020B0604020202020204" pitchFamily="34" charset="0"/>
                  </a:rPr>
                  <a:t> = </a:t>
                </a:r>
                <a14:m>
                  <m:oMath xmlns:m="http://schemas.openxmlformats.org/officeDocument/2006/math">
                    <m:f>
                      <m:fPr>
                        <m:ctrlPr>
                          <a:rPr lang="en-IN" sz="1800" i="1">
                            <a:effectLst/>
                            <a:latin typeface="Cambria Math" panose="02040503050406030204" pitchFamily="18" charset="0"/>
                            <a:ea typeface="Arial" panose="020B0604020202020204" pitchFamily="34" charset="0"/>
                          </a:rPr>
                        </m:ctrlPr>
                      </m:fPr>
                      <m:num>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i="1">
                                <a:effectLst/>
                                <a:latin typeface="Cambria Math" panose="02040503050406030204" pitchFamily="18" charset="0"/>
                                <a:ea typeface="Arial" panose="020B0604020202020204" pitchFamily="34" charset="0"/>
                              </a:rPr>
                              <m:t>&gt;</m:t>
                            </m:r>
                            <m:r>
                              <a:rPr lang="en-US" sz="1800" i="1">
                                <a:effectLst/>
                                <a:latin typeface="Cambria Math" panose="02040503050406030204" pitchFamily="18" charset="0"/>
                                <a:ea typeface="Arial" panose="020B0604020202020204" pitchFamily="34" charset="0"/>
                              </a:rPr>
                              <m:t>𝑐</m:t>
                            </m:r>
                          </m:sub>
                          <m:sup/>
                          <m:e>
                            <m:sSub>
                              <m:sSubPr>
                                <m:ctrlPr>
                                  <a:rPr lang="en-IN" sz="1800" i="1" baseline="-25000">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𝑌</m:t>
                                </m:r>
                              </m:e>
                              <m:sub>
                                <m:r>
                                  <a:rPr lang="en-US" sz="1800" i="1" baseline="-25000">
                                    <a:effectLst/>
                                    <a:latin typeface="Cambria Math" panose="02040503050406030204" pitchFamily="18" charset="0"/>
                                    <a:ea typeface="Arial" panose="020B0604020202020204" pitchFamily="34" charset="0"/>
                                  </a:rPr>
                                  <m:t>𝑖</m:t>
                                </m:r>
                              </m:sub>
                            </m:sSub>
                          </m:e>
                        </m:nary>
                      </m:num>
                      <m:den>
                        <m:nary>
                          <m:naryPr>
                            <m:chr m:val="∑"/>
                            <m:supHide m:val="on"/>
                            <m:ctrlPr>
                              <a:rPr lang="en-IN" sz="1800" i="1">
                                <a:effectLst/>
                                <a:latin typeface="Cambria Math" panose="02040503050406030204" pitchFamily="18" charset="0"/>
                                <a:ea typeface="Arial" panose="020B0604020202020204" pitchFamily="34" charset="0"/>
                              </a:rPr>
                            </m:ctrlPr>
                          </m:naryPr>
                          <m:sub>
                            <m:r>
                              <a:rPr lang="en-US" sz="1800" i="1">
                                <a:effectLst/>
                                <a:latin typeface="Cambria Math" panose="02040503050406030204" pitchFamily="18" charset="0"/>
                                <a:ea typeface="Arial" panose="020B0604020202020204" pitchFamily="34" charset="0"/>
                              </a:rPr>
                              <m:t>𝑖</m:t>
                            </m:r>
                            <m:r>
                              <a:rPr lang="en-IN" sz="1800" i="1">
                                <a:effectLst/>
                                <a:latin typeface="Cambria Math" panose="02040503050406030204" pitchFamily="18" charset="0"/>
                                <a:ea typeface="Arial" panose="020B0604020202020204" pitchFamily="34" charset="0"/>
                              </a:rPr>
                              <m:t>=</m:t>
                            </m:r>
                            <m:sSub>
                              <m:sSubPr>
                                <m:ctrlPr>
                                  <a:rPr lang="en-IN" sz="1800" i="1">
                                    <a:effectLst/>
                                    <a:latin typeface="Cambria Math" panose="02040503050406030204" pitchFamily="18" charset="0"/>
                                    <a:ea typeface="Arial" panose="020B0604020202020204" pitchFamily="34" charset="0"/>
                                  </a:rPr>
                                </m:ctrlPr>
                              </m:sSubPr>
                              <m:e>
                                <m:r>
                                  <a:rPr lang="en-US" sz="1800" i="1">
                                    <a:effectLst/>
                                    <a:latin typeface="Cambria Math" panose="02040503050406030204" pitchFamily="18" charset="0"/>
                                    <a:ea typeface="Arial" panose="020B0604020202020204" pitchFamily="34" charset="0"/>
                                  </a:rPr>
                                  <m:t>𝑋</m:t>
                                </m:r>
                              </m:e>
                              <m:sub>
                                <m:r>
                                  <a:rPr lang="en-US" sz="1800" i="1">
                                    <a:effectLst/>
                                    <a:latin typeface="Cambria Math" panose="02040503050406030204" pitchFamily="18" charset="0"/>
                                    <a:ea typeface="Arial" panose="020B0604020202020204" pitchFamily="34" charset="0"/>
                                  </a:rPr>
                                  <m:t>𝑖𝑘</m:t>
                                </m:r>
                              </m:sub>
                            </m:sSub>
                            <m:r>
                              <a:rPr lang="en-IN" sz="1800" i="1">
                                <a:effectLst/>
                                <a:latin typeface="Cambria Math" panose="02040503050406030204" pitchFamily="18" charset="0"/>
                                <a:ea typeface="Arial" panose="020B0604020202020204" pitchFamily="34" charset="0"/>
                              </a:rPr>
                              <m:t>&gt;</m:t>
                            </m:r>
                            <m:r>
                              <a:rPr lang="en-US" sz="1800" i="1">
                                <a:effectLst/>
                                <a:latin typeface="Cambria Math" panose="02040503050406030204" pitchFamily="18" charset="0"/>
                                <a:ea typeface="Arial" panose="020B0604020202020204" pitchFamily="34" charset="0"/>
                              </a:rPr>
                              <m:t>𝑐</m:t>
                            </m:r>
                          </m:sub>
                          <m:sup/>
                          <m:e>
                            <m:r>
                              <a:rPr lang="en-IN" sz="1800" i="1">
                                <a:effectLst/>
                                <a:latin typeface="Cambria Math" panose="02040503050406030204" pitchFamily="18" charset="0"/>
                                <a:ea typeface="Arial" panose="020B0604020202020204" pitchFamily="34" charset="0"/>
                              </a:rPr>
                              <m:t>1</m:t>
                            </m:r>
                          </m:e>
                        </m:nary>
                      </m:den>
                    </m:f>
                  </m:oMath>
                </a14:m>
                <a:endParaRPr lang="en-IN" sz="1800" dirty="0">
                  <a:effectLst/>
                  <a:latin typeface="Arial" panose="020B0604020202020204" pitchFamily="34" charset="0"/>
                  <a:ea typeface="Arial" panose="020B0604020202020204" pitchFamily="34" charset="0"/>
                </a:endParaRPr>
              </a:p>
              <a:p>
                <a:pPr marL="114300" indent="0">
                  <a:buNone/>
                </a:pPr>
                <a:endParaRPr lang="en-US" b="1" dirty="0"/>
              </a:p>
              <a:p>
                <a:pPr marL="114300" indent="0">
                  <a:buNone/>
                </a:pPr>
                <a:endParaRPr lang="en-US" dirty="0">
                  <a:latin typeface="Arial" panose="020B0604020202020204" pitchFamily="34" charset="0"/>
                  <a:cs typeface="Arial" panose="020B0604020202020204" pitchFamily="34" charset="0"/>
                </a:endParaRPr>
              </a:p>
              <a:p>
                <a:pPr marL="114300" indent="0">
                  <a:buNone/>
                </a:pPr>
                <a:r>
                  <a:rPr lang="en-US" dirty="0">
                    <a:latin typeface="Arial" panose="020B0604020202020204" pitchFamily="34" charset="0"/>
                    <a:cs typeface="Arial" panose="020B0604020202020204" pitchFamily="34" charset="0"/>
                  </a:rPr>
                  <a:t>Hence two types of boosting are considered in this paper namely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LightGBM</a:t>
                </a:r>
                <a:r>
                  <a:rPr lang="en-US" dirty="0">
                    <a:latin typeface="Arial" panose="020B0604020202020204" pitchFamily="34" charset="0"/>
                    <a:cs typeface="Arial" panose="020B0604020202020204" pitchFamily="34" charset="0"/>
                  </a:rPr>
                  <a:t>. The data has been taken from Dynamic Gravity Dataset (DGD) provided by the U.S. International Trade Commission. It provides 70 gravity variables, but we will employ the 35 variables based on correlation analysis. The commodity that we will take into account will be the Corn trade across the world. The training data will consist of variable values from 1962-2010 and the predictions will be tested on the year 2011-2016. </a:t>
                </a:r>
              </a:p>
              <a:p>
                <a:pPr marL="114300" indent="0">
                  <a:buNone/>
                </a:pPr>
                <a:endParaRPr lang="en-US" dirty="0">
                  <a:latin typeface="Arial" panose="020B0604020202020204" pitchFamily="34" charset="0"/>
                  <a:cs typeface="Arial" panose="020B0604020202020204" pitchFamily="34" charset="0"/>
                </a:endParaRPr>
              </a:p>
              <a:p>
                <a:pPr marL="114300" indent="0">
                  <a:buNone/>
                </a:pPr>
                <a:r>
                  <a:rPr lang="en-US" b="1" dirty="0">
                    <a:latin typeface="Arial" panose="020B0604020202020204" pitchFamily="34" charset="0"/>
                    <a:cs typeface="Arial" panose="020B0604020202020204" pitchFamily="34" charset="0"/>
                  </a:rPr>
                  <a:t>Tools and software to be used</a:t>
                </a:r>
                <a:r>
                  <a:rPr lang="en-US" dirty="0">
                    <a:latin typeface="Arial" panose="020B0604020202020204" pitchFamily="34" charset="0"/>
                    <a:cs typeface="Arial" panose="020B0604020202020204" pitchFamily="34" charset="0"/>
                  </a:rPr>
                  <a:t>: Python, Pandas, Scikit-learn, Matplotlib, Seaborn, </a:t>
                </a:r>
                <a:r>
                  <a:rPr lang="en-US" dirty="0" err="1">
                    <a:latin typeface="Arial" panose="020B0604020202020204" pitchFamily="34" charset="0"/>
                    <a:cs typeface="Arial" panose="020B0604020202020204" pitchFamily="34" charset="0"/>
                  </a:rPr>
                  <a:t>Keras</a:t>
                </a:r>
                <a:r>
                  <a:rPr lang="en-US" dirty="0">
                    <a:latin typeface="Arial" panose="020B0604020202020204" pitchFamily="34" charset="0"/>
                    <a:cs typeface="Arial" panose="020B0604020202020204" pitchFamily="34" charset="0"/>
                  </a:rPr>
                  <a:t>.</a:t>
                </a:r>
              </a:p>
            </p:txBody>
          </p:sp>
        </mc:Choice>
        <mc:Fallback>
          <p:sp>
            <p:nvSpPr>
              <p:cNvPr id="3" name="Text Placeholder 2">
                <a:extLst>
                  <a:ext uri="{FF2B5EF4-FFF2-40B4-BE49-F238E27FC236}">
                    <a16:creationId xmlns:a16="http://schemas.microsoft.com/office/drawing/2014/main" id="{EA2C0601-AAC9-46C1-C95A-84FB4A6FA068}"/>
                  </a:ext>
                </a:extLst>
              </p:cNvPr>
              <p:cNvSpPr>
                <a:spLocks noGrp="1" noRot="1" noChangeAspect="1" noMove="1" noResize="1" noEditPoints="1" noAdjustHandles="1" noChangeArrowheads="1" noChangeShapeType="1" noTextEdit="1"/>
              </p:cNvSpPr>
              <p:nvPr>
                <p:ph type="body" idx="1"/>
              </p:nvPr>
            </p:nvSpPr>
            <p:spPr>
              <a:xfrm>
                <a:off x="211686" y="345231"/>
                <a:ext cx="8932313" cy="4248200"/>
              </a:xfrm>
              <a:blipFill>
                <a:blip r:embed="rId2"/>
                <a:stretch>
                  <a:fillRect r="-137"/>
                </a:stretch>
              </a:blipFill>
            </p:spPr>
            <p:txBody>
              <a:bodyPr/>
              <a:lstStyle/>
              <a:p>
                <a:r>
                  <a:rPr lang="en-IN">
                    <a:noFill/>
                  </a:rPr>
                  <a:t> </a:t>
                </a:r>
              </a:p>
            </p:txBody>
          </p:sp>
        </mc:Fallback>
      </mc:AlternateContent>
    </p:spTree>
    <p:extLst>
      <p:ext uri="{BB962C8B-B14F-4D97-AF65-F5344CB8AC3E}">
        <p14:creationId xmlns:p14="http://schemas.microsoft.com/office/powerpoint/2010/main" val="262447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343400" y="2864644"/>
            <a:ext cx="1621631" cy="778669"/>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81" name="Google Shape;81;p17"/>
          <p:cNvPicPr preferRelativeResize="0"/>
          <p:nvPr/>
        </p:nvPicPr>
        <p:blipFill>
          <a:blip r:embed="rId3">
            <a:alphaModFix/>
          </a:blip>
          <a:stretch>
            <a:fillRect/>
          </a:stretch>
        </p:blipFill>
        <p:spPr>
          <a:xfrm>
            <a:off x="1579244" y="83803"/>
            <a:ext cx="6479381" cy="44273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0CF4-9080-9878-E0C5-B13BBF3E2E93}"/>
              </a:ext>
            </a:extLst>
          </p:cNvPr>
          <p:cNvSpPr>
            <a:spLocks noGrp="1"/>
          </p:cNvSpPr>
          <p:nvPr>
            <p:ph type="title"/>
          </p:nvPr>
        </p:nvSpPr>
        <p:spPr>
          <a:xfrm>
            <a:off x="0" y="1925"/>
            <a:ext cx="9144000" cy="572700"/>
          </a:xfrm>
        </p:spPr>
        <p:txBody>
          <a:bodyPr/>
          <a:lstStyle/>
          <a:p>
            <a:pPr algn="ctr"/>
            <a:r>
              <a:rPr lang="en-US" dirty="0"/>
              <a:t>Python code</a:t>
            </a:r>
            <a:endParaRPr lang="en-IN" dirty="0"/>
          </a:p>
        </p:txBody>
      </p:sp>
      <p:pic>
        <p:nvPicPr>
          <p:cNvPr id="4" name="Picture 3">
            <a:extLst>
              <a:ext uri="{FF2B5EF4-FFF2-40B4-BE49-F238E27FC236}">
                <a16:creationId xmlns:a16="http://schemas.microsoft.com/office/drawing/2014/main" id="{7EB702B8-101C-7F63-6800-5C30412AF6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44" y="471817"/>
            <a:ext cx="8058150" cy="4091061"/>
          </a:xfrm>
          <a:prstGeom prst="rect">
            <a:avLst/>
          </a:prstGeom>
        </p:spPr>
      </p:pic>
    </p:spTree>
    <p:extLst>
      <p:ext uri="{BB962C8B-B14F-4D97-AF65-F5344CB8AC3E}">
        <p14:creationId xmlns:p14="http://schemas.microsoft.com/office/powerpoint/2010/main" val="9664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5BFE7F-AC56-759C-FCDF-ED297BB4F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538" y="0"/>
            <a:ext cx="7665244" cy="4560657"/>
          </a:xfrm>
          <a:prstGeom prst="rect">
            <a:avLst/>
          </a:prstGeom>
        </p:spPr>
      </p:pic>
    </p:spTree>
    <p:extLst>
      <p:ext uri="{BB962C8B-B14F-4D97-AF65-F5344CB8AC3E}">
        <p14:creationId xmlns:p14="http://schemas.microsoft.com/office/powerpoint/2010/main" val="4543870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555</TotalTime>
  <Words>1972</Words>
  <Application>Microsoft Office PowerPoint</Application>
  <PresentationFormat>On-screen Show (16:9)</PresentationFormat>
  <Paragraphs>75</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Cambria Math</vt:lpstr>
      <vt:lpstr>Arial</vt:lpstr>
      <vt:lpstr>Söhne</vt:lpstr>
      <vt:lpstr>Gill Sans MT</vt:lpstr>
      <vt:lpstr>Gallery</vt:lpstr>
      <vt:lpstr>    ECO342A  FINAL PAPER PRESENTATION   Enhancing the Accuracy of International Corn Trade Forecasts using Machine Learning Methods  </vt:lpstr>
      <vt:lpstr>Introduction</vt:lpstr>
      <vt:lpstr>Literature review</vt:lpstr>
      <vt:lpstr>Methodology and model</vt:lpstr>
      <vt:lpstr>PowerPoint Presentation</vt:lpstr>
      <vt:lpstr>PowerPoint Presentation</vt:lpstr>
      <vt:lpstr>PowerPoint Presentation</vt:lpstr>
      <vt:lpstr>Python code</vt:lpstr>
      <vt:lpstr>PowerPoint Presentation</vt:lpstr>
      <vt:lpstr>PowerPoint Presentation</vt:lpstr>
      <vt:lpstr>PowerPoint Presentation</vt:lpstr>
      <vt:lpstr>PowerPoint Presentation</vt:lpstr>
      <vt:lpstr>PowerPoint Presentation</vt:lpstr>
      <vt:lpstr>PowerPoint Presentation</vt:lpstr>
      <vt:lpstr>Sample dataset</vt:lpstr>
      <vt:lpstr>PowerPoint Presentation</vt:lpstr>
      <vt:lpstr>Xgboost model</vt:lpstr>
      <vt:lpstr>PowerPoint Presentation</vt:lpstr>
      <vt:lpstr>PowerPoint Presentation</vt:lpstr>
      <vt:lpstr> lightbgm model</vt:lpstr>
      <vt:lpstr>RESULTS AND CONCLUSION</vt:lpstr>
      <vt:lpstr>PowerPoint Presentation</vt:lpstr>
      <vt:lpstr>RESULTS AND CONCLUSION</vt:lpstr>
      <vt:lpstr>RESULTS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ECO342A Synopsis  Enhancing the Accuracy of International Corn Trade Forecasts using Machine Learning Methods</dc:title>
  <dc:creator>Satmeet Singh Saluja</dc:creator>
  <cp:lastModifiedBy>Satmeet Singh Saluja</cp:lastModifiedBy>
  <cp:revision>5</cp:revision>
  <dcterms:modified xsi:type="dcterms:W3CDTF">2023-04-15T01:15:01Z</dcterms:modified>
</cp:coreProperties>
</file>