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7" r:id="rId2"/>
    <p:sldId id="265" r:id="rId3"/>
    <p:sldId id="270" r:id="rId4"/>
    <p:sldId id="268" r:id="rId5"/>
    <p:sldId id="269" r:id="rId6"/>
    <p:sldId id="256" r:id="rId7"/>
    <p:sldId id="257" r:id="rId8"/>
    <p:sldId id="258" r:id="rId9"/>
    <p:sldId id="259" r:id="rId10"/>
    <p:sldId id="260" r:id="rId11"/>
    <p:sldId id="261" r:id="rId12"/>
    <p:sldId id="262" r:id="rId13"/>
    <p:sldId id="271" r:id="rId14"/>
    <p:sldId id="266"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8EDF48-FBEA-4873-85D3-07322F97019D}"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DDAF1-50ED-4A15-80BA-CAA5506A941A}" type="slidenum">
              <a:rPr lang="en-IN" smtClean="0"/>
              <a:t>‹#›</a:t>
            </a:fld>
            <a:endParaRPr lang="en-IN"/>
          </a:p>
        </p:txBody>
      </p:sp>
    </p:spTree>
    <p:extLst>
      <p:ext uri="{BB962C8B-B14F-4D97-AF65-F5344CB8AC3E}">
        <p14:creationId xmlns:p14="http://schemas.microsoft.com/office/powerpoint/2010/main" val="171082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8EDF48-FBEA-4873-85D3-07322F97019D}"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DDAF1-50ED-4A15-80BA-CAA5506A941A}" type="slidenum">
              <a:rPr lang="en-IN" smtClean="0"/>
              <a:t>‹#›</a:t>
            </a:fld>
            <a:endParaRPr lang="en-IN"/>
          </a:p>
        </p:txBody>
      </p:sp>
    </p:spTree>
    <p:extLst>
      <p:ext uri="{BB962C8B-B14F-4D97-AF65-F5344CB8AC3E}">
        <p14:creationId xmlns:p14="http://schemas.microsoft.com/office/powerpoint/2010/main" val="1717543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8EDF48-FBEA-4873-85D3-07322F97019D}"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DDAF1-50ED-4A15-80BA-CAA5506A941A}" type="slidenum">
              <a:rPr lang="en-IN" smtClean="0"/>
              <a:t>‹#›</a:t>
            </a:fld>
            <a:endParaRPr lang="en-IN"/>
          </a:p>
        </p:txBody>
      </p:sp>
    </p:spTree>
    <p:extLst>
      <p:ext uri="{BB962C8B-B14F-4D97-AF65-F5344CB8AC3E}">
        <p14:creationId xmlns:p14="http://schemas.microsoft.com/office/powerpoint/2010/main" val="2886209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8EDF48-FBEA-4873-85D3-07322F97019D}"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DDAF1-50ED-4A15-80BA-CAA5506A941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79098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8EDF48-FBEA-4873-85D3-07322F97019D}"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DDAF1-50ED-4A15-80BA-CAA5506A941A}" type="slidenum">
              <a:rPr lang="en-IN" smtClean="0"/>
              <a:t>‹#›</a:t>
            </a:fld>
            <a:endParaRPr lang="en-IN"/>
          </a:p>
        </p:txBody>
      </p:sp>
    </p:spTree>
    <p:extLst>
      <p:ext uri="{BB962C8B-B14F-4D97-AF65-F5344CB8AC3E}">
        <p14:creationId xmlns:p14="http://schemas.microsoft.com/office/powerpoint/2010/main" val="2475647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8EDF48-FBEA-4873-85D3-07322F97019D}"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7DDAF1-50ED-4A15-80BA-CAA5506A941A}" type="slidenum">
              <a:rPr lang="en-IN" smtClean="0"/>
              <a:t>‹#›</a:t>
            </a:fld>
            <a:endParaRPr lang="en-IN"/>
          </a:p>
        </p:txBody>
      </p:sp>
    </p:spTree>
    <p:extLst>
      <p:ext uri="{BB962C8B-B14F-4D97-AF65-F5344CB8AC3E}">
        <p14:creationId xmlns:p14="http://schemas.microsoft.com/office/powerpoint/2010/main" val="1075643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8EDF48-FBEA-4873-85D3-07322F97019D}"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7DDAF1-50ED-4A15-80BA-CAA5506A941A}" type="slidenum">
              <a:rPr lang="en-IN" smtClean="0"/>
              <a:t>‹#›</a:t>
            </a:fld>
            <a:endParaRPr lang="en-IN"/>
          </a:p>
        </p:txBody>
      </p:sp>
    </p:spTree>
    <p:extLst>
      <p:ext uri="{BB962C8B-B14F-4D97-AF65-F5344CB8AC3E}">
        <p14:creationId xmlns:p14="http://schemas.microsoft.com/office/powerpoint/2010/main" val="178695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EDF48-FBEA-4873-85D3-07322F97019D}"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DDAF1-50ED-4A15-80BA-CAA5506A941A}" type="slidenum">
              <a:rPr lang="en-IN" smtClean="0"/>
              <a:t>‹#›</a:t>
            </a:fld>
            <a:endParaRPr lang="en-IN"/>
          </a:p>
        </p:txBody>
      </p:sp>
    </p:spTree>
    <p:extLst>
      <p:ext uri="{BB962C8B-B14F-4D97-AF65-F5344CB8AC3E}">
        <p14:creationId xmlns:p14="http://schemas.microsoft.com/office/powerpoint/2010/main" val="2024357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EDF48-FBEA-4873-85D3-07322F97019D}"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DDAF1-50ED-4A15-80BA-CAA5506A941A}" type="slidenum">
              <a:rPr lang="en-IN" smtClean="0"/>
              <a:t>‹#›</a:t>
            </a:fld>
            <a:endParaRPr lang="en-IN"/>
          </a:p>
        </p:txBody>
      </p:sp>
    </p:spTree>
    <p:extLst>
      <p:ext uri="{BB962C8B-B14F-4D97-AF65-F5344CB8AC3E}">
        <p14:creationId xmlns:p14="http://schemas.microsoft.com/office/powerpoint/2010/main" val="210694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EDF48-FBEA-4873-85D3-07322F97019D}"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DDAF1-50ED-4A15-80BA-CAA5506A941A}" type="slidenum">
              <a:rPr lang="en-IN" smtClean="0"/>
              <a:t>‹#›</a:t>
            </a:fld>
            <a:endParaRPr lang="en-IN"/>
          </a:p>
        </p:txBody>
      </p:sp>
    </p:spTree>
    <p:extLst>
      <p:ext uri="{BB962C8B-B14F-4D97-AF65-F5344CB8AC3E}">
        <p14:creationId xmlns:p14="http://schemas.microsoft.com/office/powerpoint/2010/main" val="4182775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EDF48-FBEA-4873-85D3-07322F97019D}"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DDAF1-50ED-4A15-80BA-CAA5506A941A}" type="slidenum">
              <a:rPr lang="en-IN" smtClean="0"/>
              <a:t>‹#›</a:t>
            </a:fld>
            <a:endParaRPr lang="en-IN"/>
          </a:p>
        </p:txBody>
      </p:sp>
    </p:spTree>
    <p:extLst>
      <p:ext uri="{BB962C8B-B14F-4D97-AF65-F5344CB8AC3E}">
        <p14:creationId xmlns:p14="http://schemas.microsoft.com/office/powerpoint/2010/main" val="250464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8EDF48-FBEA-4873-85D3-07322F97019D}"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DDAF1-50ED-4A15-80BA-CAA5506A941A}" type="slidenum">
              <a:rPr lang="en-IN" smtClean="0"/>
              <a:t>‹#›</a:t>
            </a:fld>
            <a:endParaRPr lang="en-IN"/>
          </a:p>
        </p:txBody>
      </p:sp>
    </p:spTree>
    <p:extLst>
      <p:ext uri="{BB962C8B-B14F-4D97-AF65-F5344CB8AC3E}">
        <p14:creationId xmlns:p14="http://schemas.microsoft.com/office/powerpoint/2010/main" val="3091766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8EDF48-FBEA-4873-85D3-07322F97019D}" type="datetimeFigureOut">
              <a:rPr lang="en-IN" smtClean="0"/>
              <a:t>16-04-2023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7DDAF1-50ED-4A15-80BA-CAA5506A941A}" type="slidenum">
              <a:rPr lang="en-IN" smtClean="0"/>
              <a:t>‹#›</a:t>
            </a:fld>
            <a:endParaRPr lang="en-IN"/>
          </a:p>
        </p:txBody>
      </p:sp>
    </p:spTree>
    <p:extLst>
      <p:ext uri="{BB962C8B-B14F-4D97-AF65-F5344CB8AC3E}">
        <p14:creationId xmlns:p14="http://schemas.microsoft.com/office/powerpoint/2010/main" val="1253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8EDF48-FBEA-4873-85D3-07322F97019D}"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7DDAF1-50ED-4A15-80BA-CAA5506A941A}" type="slidenum">
              <a:rPr lang="en-IN" smtClean="0"/>
              <a:t>‹#›</a:t>
            </a:fld>
            <a:endParaRPr lang="en-IN"/>
          </a:p>
        </p:txBody>
      </p:sp>
    </p:spTree>
    <p:extLst>
      <p:ext uri="{BB962C8B-B14F-4D97-AF65-F5344CB8AC3E}">
        <p14:creationId xmlns:p14="http://schemas.microsoft.com/office/powerpoint/2010/main" val="259366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8EDF48-FBEA-4873-85D3-07322F97019D}" type="datetimeFigureOut">
              <a:rPr lang="en-IN" smtClean="0"/>
              <a:t>16-04-2023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7DDAF1-50ED-4A15-80BA-CAA5506A941A}" type="slidenum">
              <a:rPr lang="en-IN" smtClean="0"/>
              <a:t>‹#›</a:t>
            </a:fld>
            <a:endParaRPr lang="en-IN"/>
          </a:p>
        </p:txBody>
      </p:sp>
    </p:spTree>
    <p:extLst>
      <p:ext uri="{BB962C8B-B14F-4D97-AF65-F5344CB8AC3E}">
        <p14:creationId xmlns:p14="http://schemas.microsoft.com/office/powerpoint/2010/main" val="220897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8EDF48-FBEA-4873-85D3-07322F97019D}"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DDAF1-50ED-4A15-80BA-CAA5506A941A}" type="slidenum">
              <a:rPr lang="en-IN" smtClean="0"/>
              <a:t>‹#›</a:t>
            </a:fld>
            <a:endParaRPr lang="en-IN"/>
          </a:p>
        </p:txBody>
      </p:sp>
    </p:spTree>
    <p:extLst>
      <p:ext uri="{BB962C8B-B14F-4D97-AF65-F5344CB8AC3E}">
        <p14:creationId xmlns:p14="http://schemas.microsoft.com/office/powerpoint/2010/main" val="192512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8EDF48-FBEA-4873-85D3-07322F97019D}"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DDAF1-50ED-4A15-80BA-CAA5506A941A}" type="slidenum">
              <a:rPr lang="en-IN" smtClean="0"/>
              <a:t>‹#›</a:t>
            </a:fld>
            <a:endParaRPr lang="en-IN"/>
          </a:p>
        </p:txBody>
      </p:sp>
    </p:spTree>
    <p:extLst>
      <p:ext uri="{BB962C8B-B14F-4D97-AF65-F5344CB8AC3E}">
        <p14:creationId xmlns:p14="http://schemas.microsoft.com/office/powerpoint/2010/main" val="284132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E8EDF48-FBEA-4873-85D3-07322F97019D}" type="datetimeFigureOut">
              <a:rPr lang="en-IN" smtClean="0"/>
              <a:t>16-04-2023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77DDAF1-50ED-4A15-80BA-CAA5506A941A}" type="slidenum">
              <a:rPr lang="en-IN" smtClean="0"/>
              <a:t>‹#›</a:t>
            </a:fld>
            <a:endParaRPr lang="en-IN"/>
          </a:p>
        </p:txBody>
      </p:sp>
    </p:spTree>
    <p:extLst>
      <p:ext uri="{BB962C8B-B14F-4D97-AF65-F5344CB8AC3E}">
        <p14:creationId xmlns:p14="http://schemas.microsoft.com/office/powerpoint/2010/main" val="83531872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Religion_in_Indi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8DCD-F090-0885-BE70-40ED42B9BF59}"/>
              </a:ext>
            </a:extLst>
          </p:cNvPr>
          <p:cNvSpPr>
            <a:spLocks noGrp="1"/>
          </p:cNvSpPr>
          <p:nvPr/>
        </p:nvSpPr>
        <p:spPr>
          <a:xfrm>
            <a:off x="1233664" y="172105"/>
            <a:ext cx="9135038" cy="1889777"/>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7200" b="1" dirty="0">
                <a:solidFill>
                  <a:schemeClr val="tx2">
                    <a:lumMod val="75000"/>
                  </a:schemeClr>
                </a:solidFill>
              </a:rPr>
              <a:t>TERM PAPER ECO311A</a:t>
            </a:r>
            <a:endParaRPr lang="en-IN" sz="7200" b="1" dirty="0">
              <a:solidFill>
                <a:schemeClr val="tx2">
                  <a:lumMod val="75000"/>
                </a:schemeClr>
              </a:solidFill>
            </a:endParaRPr>
          </a:p>
        </p:txBody>
      </p:sp>
      <p:sp>
        <p:nvSpPr>
          <p:cNvPr id="3" name="Subtitle 2">
            <a:extLst>
              <a:ext uri="{FF2B5EF4-FFF2-40B4-BE49-F238E27FC236}">
                <a16:creationId xmlns:a16="http://schemas.microsoft.com/office/drawing/2014/main" id="{B74CC886-6299-D2EA-3DC0-00ECB2F3B993}"/>
              </a:ext>
            </a:extLst>
          </p:cNvPr>
          <p:cNvSpPr>
            <a:spLocks noGrp="1"/>
          </p:cNvSpPr>
          <p:nvPr/>
        </p:nvSpPr>
        <p:spPr>
          <a:xfrm>
            <a:off x="792152" y="2421898"/>
            <a:ext cx="10018061" cy="278666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Base Research Paper</a:t>
            </a:r>
            <a:br>
              <a:rPr lang="en-US" dirty="0"/>
            </a:br>
            <a:r>
              <a:rPr lang="en-US" sz="2800" b="1" dirty="0">
                <a:solidFill>
                  <a:schemeClr val="accent1">
                    <a:lumMod val="60000"/>
                    <a:lumOff val="40000"/>
                  </a:schemeClr>
                </a:solidFill>
              </a:rPr>
              <a:t>Religion and Economic Development - A study on Religious variables influencing GDP growth over countries </a:t>
            </a:r>
            <a:br>
              <a:rPr lang="en-US" sz="2800" b="1" dirty="0"/>
            </a:br>
            <a:r>
              <a:rPr lang="en-US" sz="2000" i="1" dirty="0"/>
              <a:t>(By </a:t>
            </a:r>
            <a:r>
              <a:rPr lang="en-US" sz="2000" i="1" dirty="0" err="1"/>
              <a:t>Wonsub</a:t>
            </a:r>
            <a:r>
              <a:rPr lang="en-US" sz="2000" i="1" dirty="0"/>
              <a:t> </a:t>
            </a:r>
            <a:r>
              <a:rPr lang="en-US" sz="2000" i="1" dirty="0" err="1"/>
              <a:t>Eum</a:t>
            </a:r>
            <a:r>
              <a:rPr lang="en-US" sz="2000" i="1" dirty="0"/>
              <a:t>, University of California)</a:t>
            </a:r>
            <a:endParaRPr lang="en-IN" sz="2000" i="1" dirty="0"/>
          </a:p>
        </p:txBody>
      </p:sp>
      <p:sp>
        <p:nvSpPr>
          <p:cNvPr id="4" name="TextBox 3">
            <a:extLst>
              <a:ext uri="{FF2B5EF4-FFF2-40B4-BE49-F238E27FC236}">
                <a16:creationId xmlns:a16="http://schemas.microsoft.com/office/drawing/2014/main" id="{5FA465B3-9115-8AA3-0197-104CD4D13503}"/>
              </a:ext>
            </a:extLst>
          </p:cNvPr>
          <p:cNvSpPr txBox="1"/>
          <p:nvPr/>
        </p:nvSpPr>
        <p:spPr>
          <a:xfrm>
            <a:off x="8439457" y="5468544"/>
            <a:ext cx="3858489" cy="14773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Team Members : </a:t>
            </a:r>
          </a:p>
          <a:p>
            <a:r>
              <a:rPr lang="en-US" dirty="0"/>
              <a:t>Aditya Kumar Mishra (200049)</a:t>
            </a:r>
            <a:br>
              <a:rPr lang="en-US" dirty="0"/>
            </a:br>
            <a:r>
              <a:rPr lang="en-US" dirty="0"/>
              <a:t>Jayesh Shyamlal Baretiya (200476)</a:t>
            </a:r>
            <a:br>
              <a:rPr lang="en-US" dirty="0"/>
            </a:br>
            <a:r>
              <a:rPr lang="en-US" dirty="0" err="1"/>
              <a:t>Satmeet</a:t>
            </a:r>
            <a:r>
              <a:rPr lang="en-US" dirty="0"/>
              <a:t> Singh Saluja (200890)</a:t>
            </a:r>
          </a:p>
          <a:p>
            <a:pPr marL="342900" indent="-342900">
              <a:buAutoNum type="arabicPeriod"/>
            </a:pPr>
            <a:endParaRPr lang="en-IN" dirty="0"/>
          </a:p>
        </p:txBody>
      </p:sp>
    </p:spTree>
    <p:extLst>
      <p:ext uri="{BB962C8B-B14F-4D97-AF65-F5344CB8AC3E}">
        <p14:creationId xmlns:p14="http://schemas.microsoft.com/office/powerpoint/2010/main" val="50426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B59B-05E5-0247-C00E-8632B3F3A6C9}"/>
              </a:ext>
            </a:extLst>
          </p:cNvPr>
          <p:cNvSpPr>
            <a:spLocks noGrp="1"/>
          </p:cNvSpPr>
          <p:nvPr>
            <p:ph type="ctrTitle"/>
          </p:nvPr>
        </p:nvSpPr>
        <p:spPr>
          <a:xfrm>
            <a:off x="-139190" y="134469"/>
            <a:ext cx="3363652" cy="659187"/>
          </a:xfrm>
        </p:spPr>
        <p:txBody>
          <a:bodyPr>
            <a:noAutofit/>
          </a:bodyPr>
          <a:lstStyle/>
          <a:p>
            <a:r>
              <a:rPr lang="en-IN" sz="4000" dirty="0"/>
              <a:t>Results</a:t>
            </a:r>
          </a:p>
        </p:txBody>
      </p:sp>
      <p:sp>
        <p:nvSpPr>
          <p:cNvPr id="4" name="TextBox 3">
            <a:extLst>
              <a:ext uri="{FF2B5EF4-FFF2-40B4-BE49-F238E27FC236}">
                <a16:creationId xmlns:a16="http://schemas.microsoft.com/office/drawing/2014/main" id="{02E39524-89CD-0C74-4851-95855F32AD33}"/>
              </a:ext>
            </a:extLst>
          </p:cNvPr>
          <p:cNvSpPr txBox="1"/>
          <p:nvPr/>
        </p:nvSpPr>
        <p:spPr>
          <a:xfrm>
            <a:off x="1748589" y="1684421"/>
            <a:ext cx="184731" cy="369332"/>
          </a:xfrm>
          <a:prstGeom prst="rect">
            <a:avLst/>
          </a:prstGeom>
          <a:noFill/>
        </p:spPr>
        <p:txBody>
          <a:bodyPr wrap="none" rtlCol="0">
            <a:spAutoFit/>
          </a:bodyPr>
          <a:lstStyle/>
          <a:p>
            <a:endParaRPr lang="en-IN" dirty="0"/>
          </a:p>
        </p:txBody>
      </p:sp>
      <p:sp>
        <p:nvSpPr>
          <p:cNvPr id="5" name="Rectangle 4">
            <a:extLst>
              <a:ext uri="{FF2B5EF4-FFF2-40B4-BE49-F238E27FC236}">
                <a16:creationId xmlns:a16="http://schemas.microsoft.com/office/drawing/2014/main" id="{B1680902-52EB-C2A8-E0FE-7FDBFD03F40D}"/>
              </a:ext>
            </a:extLst>
          </p:cNvPr>
          <p:cNvSpPr/>
          <p:nvPr/>
        </p:nvSpPr>
        <p:spPr>
          <a:xfrm>
            <a:off x="0" y="723713"/>
            <a:ext cx="12192000" cy="830997"/>
          </a:xfrm>
          <a:prstGeom prst="rect">
            <a:avLst/>
          </a:prstGeom>
          <a:noFill/>
        </p:spPr>
        <p:txBody>
          <a:bodyPr wrap="square" lIns="91440" tIns="45720" rIns="91440" bIns="45720">
            <a:spAutoFit/>
          </a:bodyPr>
          <a:lstStyle/>
          <a:p>
            <a:pPr marL="514350" indent="-514350">
              <a:buFont typeface="Wingdings" panose="05000000000000000000" pitchFamily="2" charset="2"/>
              <a:buChar char="Ø"/>
            </a:pPr>
            <a:r>
              <a:rPr lang="en-US" sz="2400" dirty="0"/>
              <a:t>Estimation of Augmented Solow Model </a:t>
            </a:r>
            <a:r>
              <a:rPr lang="en-US" sz="2400" dirty="0">
                <a:solidFill>
                  <a:schemeClr val="tx2">
                    <a:lumMod val="75000"/>
                  </a:schemeClr>
                </a:solidFill>
              </a:rPr>
              <a:t>with religious fragmentation and polarization</a:t>
            </a:r>
            <a:r>
              <a:rPr lang="en-US" sz="2400" dirty="0"/>
              <a:t>, with </a:t>
            </a:r>
            <a:r>
              <a:rPr lang="en-US" sz="2400" dirty="0">
                <a:solidFill>
                  <a:schemeClr val="accent1">
                    <a:lumMod val="60000"/>
                    <a:lumOff val="40000"/>
                  </a:schemeClr>
                </a:solidFill>
              </a:rPr>
              <a:t>religious dummies </a:t>
            </a:r>
            <a:r>
              <a:rPr lang="en-US" sz="2400" b="1" dirty="0"/>
              <a:t>:</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8EC45191-D922-475F-D82C-B834EB056AE1}"/>
              </a:ext>
            </a:extLst>
          </p:cNvPr>
          <p:cNvPicPr>
            <a:picLocks noChangeAspect="1"/>
          </p:cNvPicPr>
          <p:nvPr/>
        </p:nvPicPr>
        <p:blipFill>
          <a:blip r:embed="rId2"/>
          <a:stretch>
            <a:fillRect/>
          </a:stretch>
        </p:blipFill>
        <p:spPr>
          <a:xfrm>
            <a:off x="344300" y="1684421"/>
            <a:ext cx="6429375" cy="4781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Rectangle 9">
            <a:extLst>
              <a:ext uri="{FF2B5EF4-FFF2-40B4-BE49-F238E27FC236}">
                <a16:creationId xmlns:a16="http://schemas.microsoft.com/office/drawing/2014/main" id="{1DBB38AF-EC55-EBF7-1A1D-5C7817F94B07}"/>
              </a:ext>
            </a:extLst>
          </p:cNvPr>
          <p:cNvSpPr/>
          <p:nvPr/>
        </p:nvSpPr>
        <p:spPr>
          <a:xfrm>
            <a:off x="6994358" y="1628372"/>
            <a:ext cx="5053083" cy="3785652"/>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2400" dirty="0"/>
              <a:t>When regressed only with FRAG or POL, they were both negatively but not significantly related with GDP growth</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However when we regress both variables with dummy, they are rather positively related with growth, again not significantly.</a:t>
            </a:r>
            <a:br>
              <a:rPr lang="en-US" sz="2400" dirty="0"/>
            </a:br>
            <a:r>
              <a:rPr lang="en-US" sz="2400" dirty="0"/>
              <a:t>      </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0449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B59B-05E5-0247-C00E-8632B3F3A6C9}"/>
              </a:ext>
            </a:extLst>
          </p:cNvPr>
          <p:cNvSpPr>
            <a:spLocks noGrp="1"/>
          </p:cNvSpPr>
          <p:nvPr>
            <p:ph type="ctrTitle"/>
          </p:nvPr>
        </p:nvSpPr>
        <p:spPr>
          <a:xfrm>
            <a:off x="-139190" y="134469"/>
            <a:ext cx="3363652" cy="659187"/>
          </a:xfrm>
        </p:spPr>
        <p:txBody>
          <a:bodyPr>
            <a:noAutofit/>
          </a:bodyPr>
          <a:lstStyle/>
          <a:p>
            <a:r>
              <a:rPr lang="en-IN" sz="4000" dirty="0"/>
              <a:t>Results</a:t>
            </a:r>
          </a:p>
        </p:txBody>
      </p:sp>
      <p:sp>
        <p:nvSpPr>
          <p:cNvPr id="4" name="TextBox 3">
            <a:extLst>
              <a:ext uri="{FF2B5EF4-FFF2-40B4-BE49-F238E27FC236}">
                <a16:creationId xmlns:a16="http://schemas.microsoft.com/office/drawing/2014/main" id="{02E39524-89CD-0C74-4851-95855F32AD33}"/>
              </a:ext>
            </a:extLst>
          </p:cNvPr>
          <p:cNvSpPr txBox="1"/>
          <p:nvPr/>
        </p:nvSpPr>
        <p:spPr>
          <a:xfrm>
            <a:off x="1748589" y="1684421"/>
            <a:ext cx="184731" cy="369332"/>
          </a:xfrm>
          <a:prstGeom prst="rect">
            <a:avLst/>
          </a:prstGeom>
          <a:noFill/>
        </p:spPr>
        <p:txBody>
          <a:bodyPr wrap="none" rtlCol="0">
            <a:spAutoFit/>
          </a:bodyPr>
          <a:lstStyle/>
          <a:p>
            <a:endParaRPr lang="en-IN" dirty="0"/>
          </a:p>
        </p:txBody>
      </p:sp>
      <p:sp>
        <p:nvSpPr>
          <p:cNvPr id="5" name="Rectangle 4">
            <a:extLst>
              <a:ext uri="{FF2B5EF4-FFF2-40B4-BE49-F238E27FC236}">
                <a16:creationId xmlns:a16="http://schemas.microsoft.com/office/drawing/2014/main" id="{B1680902-52EB-C2A8-E0FE-7FDBFD03F40D}"/>
              </a:ext>
            </a:extLst>
          </p:cNvPr>
          <p:cNvSpPr/>
          <p:nvPr/>
        </p:nvSpPr>
        <p:spPr>
          <a:xfrm>
            <a:off x="0" y="723713"/>
            <a:ext cx="12192000" cy="830997"/>
          </a:xfrm>
          <a:prstGeom prst="rect">
            <a:avLst/>
          </a:prstGeom>
          <a:noFill/>
        </p:spPr>
        <p:txBody>
          <a:bodyPr wrap="square" lIns="91440" tIns="45720" rIns="91440" bIns="45720">
            <a:spAutoFit/>
          </a:bodyPr>
          <a:lstStyle/>
          <a:p>
            <a:pPr marL="514350" indent="-514350">
              <a:buFont typeface="Wingdings" panose="05000000000000000000" pitchFamily="2" charset="2"/>
              <a:buChar char="Ø"/>
            </a:pPr>
            <a:r>
              <a:rPr lang="en-US" sz="2400" dirty="0"/>
              <a:t>Estimation of Augmented Solow Model </a:t>
            </a:r>
            <a:r>
              <a:rPr lang="en-US" sz="2400" dirty="0">
                <a:solidFill>
                  <a:schemeClr val="tx2">
                    <a:lumMod val="75000"/>
                  </a:schemeClr>
                </a:solidFill>
              </a:rPr>
              <a:t>with religious fragmentation and polarization</a:t>
            </a:r>
            <a:r>
              <a:rPr lang="en-US" sz="2400" dirty="0"/>
              <a:t>, with </a:t>
            </a:r>
            <a:r>
              <a:rPr lang="en-US" sz="2400" dirty="0">
                <a:solidFill>
                  <a:schemeClr val="accent1">
                    <a:lumMod val="60000"/>
                    <a:lumOff val="40000"/>
                  </a:schemeClr>
                </a:solidFill>
              </a:rPr>
              <a:t>continent dummies</a:t>
            </a:r>
            <a:r>
              <a:rPr lang="en-US" sz="2400" b="1" dirty="0"/>
              <a:t>:</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1DBB38AF-EC55-EBF7-1A1D-5C7817F94B07}"/>
              </a:ext>
            </a:extLst>
          </p:cNvPr>
          <p:cNvSpPr/>
          <p:nvPr/>
        </p:nvSpPr>
        <p:spPr>
          <a:xfrm>
            <a:off x="6612252" y="1628372"/>
            <a:ext cx="5435190" cy="5262979"/>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2400" dirty="0"/>
              <a:t>With continent dummy added, we reach to the same conclusion that religious fragmentation and polarization do not seem to have a strong correlation with economic growth.</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Although not significant, POL had both positive and negative relation with GDP growth, showing that it cannot be concluded that POL necessarily impacts the economic growth negatively</a:t>
            </a:r>
            <a:br>
              <a:rPr lang="en-US" sz="2400" dirty="0"/>
            </a:br>
            <a:r>
              <a:rPr lang="en-US" sz="2400" dirty="0"/>
              <a:t>      </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ED6B3FEF-C3B3-D644-618C-26D0607FE4FA}"/>
              </a:ext>
            </a:extLst>
          </p:cNvPr>
          <p:cNvPicPr>
            <a:picLocks noChangeAspect="1"/>
          </p:cNvPicPr>
          <p:nvPr/>
        </p:nvPicPr>
        <p:blipFill>
          <a:blip r:embed="rId2"/>
          <a:stretch>
            <a:fillRect/>
          </a:stretch>
        </p:blipFill>
        <p:spPr>
          <a:xfrm>
            <a:off x="353106" y="1684421"/>
            <a:ext cx="6259145" cy="4892842"/>
          </a:xfrm>
          <a:prstGeom prst="rect">
            <a:avLst/>
          </a:prstGeom>
        </p:spPr>
      </p:pic>
    </p:spTree>
    <p:extLst>
      <p:ext uri="{BB962C8B-B14F-4D97-AF65-F5344CB8AC3E}">
        <p14:creationId xmlns:p14="http://schemas.microsoft.com/office/powerpoint/2010/main" val="4149807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B59B-05E5-0247-C00E-8632B3F3A6C9}"/>
              </a:ext>
            </a:extLst>
          </p:cNvPr>
          <p:cNvSpPr>
            <a:spLocks noGrp="1"/>
          </p:cNvSpPr>
          <p:nvPr>
            <p:ph type="ctrTitle"/>
          </p:nvPr>
        </p:nvSpPr>
        <p:spPr>
          <a:xfrm>
            <a:off x="-139190" y="134469"/>
            <a:ext cx="3363652" cy="659187"/>
          </a:xfrm>
        </p:spPr>
        <p:txBody>
          <a:bodyPr>
            <a:noAutofit/>
          </a:bodyPr>
          <a:lstStyle/>
          <a:p>
            <a:r>
              <a:rPr lang="en-IN" sz="4000" dirty="0"/>
              <a:t>Results</a:t>
            </a:r>
          </a:p>
        </p:txBody>
      </p:sp>
      <p:sp>
        <p:nvSpPr>
          <p:cNvPr id="4" name="TextBox 3">
            <a:extLst>
              <a:ext uri="{FF2B5EF4-FFF2-40B4-BE49-F238E27FC236}">
                <a16:creationId xmlns:a16="http://schemas.microsoft.com/office/drawing/2014/main" id="{02E39524-89CD-0C74-4851-95855F32AD33}"/>
              </a:ext>
            </a:extLst>
          </p:cNvPr>
          <p:cNvSpPr txBox="1"/>
          <p:nvPr/>
        </p:nvSpPr>
        <p:spPr>
          <a:xfrm>
            <a:off x="1748589" y="1684421"/>
            <a:ext cx="184731" cy="369332"/>
          </a:xfrm>
          <a:prstGeom prst="rect">
            <a:avLst/>
          </a:prstGeom>
          <a:noFill/>
        </p:spPr>
        <p:txBody>
          <a:bodyPr wrap="none" rtlCol="0">
            <a:spAutoFit/>
          </a:bodyPr>
          <a:lstStyle/>
          <a:p>
            <a:endParaRPr lang="en-IN" dirty="0"/>
          </a:p>
        </p:txBody>
      </p:sp>
      <p:sp>
        <p:nvSpPr>
          <p:cNvPr id="5" name="Rectangle 4">
            <a:extLst>
              <a:ext uri="{FF2B5EF4-FFF2-40B4-BE49-F238E27FC236}">
                <a16:creationId xmlns:a16="http://schemas.microsoft.com/office/drawing/2014/main" id="{B1680902-52EB-C2A8-E0FE-7FDBFD03F40D}"/>
              </a:ext>
            </a:extLst>
          </p:cNvPr>
          <p:cNvSpPr/>
          <p:nvPr/>
        </p:nvSpPr>
        <p:spPr>
          <a:xfrm>
            <a:off x="0" y="723713"/>
            <a:ext cx="12192000" cy="461665"/>
          </a:xfrm>
          <a:prstGeom prst="rect">
            <a:avLst/>
          </a:prstGeom>
          <a:noFill/>
        </p:spPr>
        <p:txBody>
          <a:bodyPr wrap="square" lIns="91440" tIns="45720" rIns="91440" bIns="45720">
            <a:spAutoFit/>
          </a:bodyPr>
          <a:lstStyle/>
          <a:p>
            <a:pPr marL="514350" indent="-514350">
              <a:buFont typeface="Wingdings" panose="05000000000000000000" pitchFamily="2" charset="2"/>
              <a:buChar char="Ø"/>
            </a:pPr>
            <a:r>
              <a:rPr lang="en-US" sz="2400" dirty="0"/>
              <a:t>Regressions with </a:t>
            </a:r>
            <a:r>
              <a:rPr lang="en-US" sz="2400" dirty="0">
                <a:solidFill>
                  <a:schemeClr val="tx2">
                    <a:lumMod val="75000"/>
                  </a:schemeClr>
                </a:solidFill>
              </a:rPr>
              <a:t>attendance and beliefs</a:t>
            </a:r>
            <a:r>
              <a:rPr lang="en-US" sz="2400" dirty="0"/>
              <a:t>, with continent dummies, 2000</a:t>
            </a:r>
            <a:r>
              <a:rPr lang="en-US" sz="2400" b="1" dirty="0"/>
              <a:t>:</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1DBB38AF-EC55-EBF7-1A1D-5C7817F94B07}"/>
              </a:ext>
            </a:extLst>
          </p:cNvPr>
          <p:cNvSpPr/>
          <p:nvPr/>
        </p:nvSpPr>
        <p:spPr>
          <a:xfrm>
            <a:off x="6612252" y="1628372"/>
            <a:ext cx="5435190" cy="3416320"/>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2400" dirty="0"/>
              <a:t>Influence from monthly church attendance and belief in heaven are not significant.</a:t>
            </a:r>
            <a:br>
              <a:rPr lang="en-US" sz="2400" dirty="0"/>
            </a:br>
            <a:endParaRPr lang="en-US" sz="2400" dirty="0"/>
          </a:p>
          <a:p>
            <a:pPr marL="285750" indent="-285750">
              <a:buFont typeface="Arial" panose="020B0604020202020204" pitchFamily="34" charset="0"/>
              <a:buChar char="•"/>
            </a:pPr>
            <a:r>
              <a:rPr lang="en-US" sz="2400" dirty="0"/>
              <a:t>Belief in hell had a strong negative relation with growth, even with elimination of geographic difference</a:t>
            </a:r>
            <a:br>
              <a:rPr lang="en-US" sz="2400" dirty="0"/>
            </a:br>
            <a:r>
              <a:rPr lang="en-US" sz="2400" dirty="0"/>
              <a:t>      </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10109B76-CF7B-57A6-0079-41AFB79D9B4F}"/>
              </a:ext>
            </a:extLst>
          </p:cNvPr>
          <p:cNvPicPr>
            <a:picLocks noChangeAspect="1"/>
          </p:cNvPicPr>
          <p:nvPr/>
        </p:nvPicPr>
        <p:blipFill>
          <a:blip r:embed="rId2"/>
          <a:stretch>
            <a:fillRect/>
          </a:stretch>
        </p:blipFill>
        <p:spPr>
          <a:xfrm>
            <a:off x="192022" y="1486624"/>
            <a:ext cx="6420230" cy="4850578"/>
          </a:xfrm>
          <a:prstGeom prst="rect">
            <a:avLst/>
          </a:prstGeom>
        </p:spPr>
      </p:pic>
      <p:sp>
        <p:nvSpPr>
          <p:cNvPr id="6" name="TextBox 5">
            <a:extLst>
              <a:ext uri="{FF2B5EF4-FFF2-40B4-BE49-F238E27FC236}">
                <a16:creationId xmlns:a16="http://schemas.microsoft.com/office/drawing/2014/main" id="{36B30C27-E952-8EED-B6A2-9D65520C2E0E}"/>
              </a:ext>
            </a:extLst>
          </p:cNvPr>
          <p:cNvSpPr txBox="1"/>
          <p:nvPr/>
        </p:nvSpPr>
        <p:spPr>
          <a:xfrm>
            <a:off x="1303421" y="6361449"/>
            <a:ext cx="6168188" cy="276999"/>
          </a:xfrm>
          <a:prstGeom prst="rect">
            <a:avLst/>
          </a:prstGeom>
          <a:noFill/>
        </p:spPr>
        <p:txBody>
          <a:bodyPr wrap="square">
            <a:spAutoFit/>
          </a:bodyPr>
          <a:lstStyle/>
          <a:p>
            <a:r>
              <a:rPr lang="en-US" sz="1200" dirty="0"/>
              <a:t>*Other explanatory variables were included but coefficients are not shown</a:t>
            </a:r>
            <a:endParaRPr lang="en-IN" sz="1200" dirty="0"/>
          </a:p>
        </p:txBody>
      </p:sp>
    </p:spTree>
    <p:extLst>
      <p:ext uri="{BB962C8B-B14F-4D97-AF65-F5344CB8AC3E}">
        <p14:creationId xmlns:p14="http://schemas.microsoft.com/office/powerpoint/2010/main" val="59519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68AF-24C6-26C0-05D1-A57A6F880D05}"/>
              </a:ext>
            </a:extLst>
          </p:cNvPr>
          <p:cNvSpPr>
            <a:spLocks noGrp="1"/>
          </p:cNvSpPr>
          <p:nvPr/>
        </p:nvSpPr>
        <p:spPr>
          <a:xfrm>
            <a:off x="1213919" y="319845"/>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Role of religion in society and economy</a:t>
            </a:r>
            <a:endParaRPr lang="en-IN" dirty="0"/>
          </a:p>
        </p:txBody>
      </p:sp>
      <p:sp>
        <p:nvSpPr>
          <p:cNvPr id="3" name="Content Placeholder 2">
            <a:extLst>
              <a:ext uri="{FF2B5EF4-FFF2-40B4-BE49-F238E27FC236}">
                <a16:creationId xmlns:a16="http://schemas.microsoft.com/office/drawing/2014/main" id="{492198E5-C081-0B06-645A-D8FA39925553}"/>
              </a:ext>
            </a:extLst>
          </p:cNvPr>
          <p:cNvSpPr>
            <a:spLocks noGrp="1"/>
          </p:cNvSpPr>
          <p:nvPr/>
        </p:nvSpPr>
        <p:spPr>
          <a:xfrm>
            <a:off x="1213919" y="1806309"/>
            <a:ext cx="10353762"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The concept of the paper is hugely appealing to a country like India, where the population believing in any religion forms a huge majority.</a:t>
            </a:r>
          </a:p>
          <a:p>
            <a:r>
              <a:rPr lang="en-US" dirty="0"/>
              <a:t>Other than the obvious economic boosts provided by annual religious festivals, religious impact on work ethic and social capital is supported by previous research.</a:t>
            </a:r>
          </a:p>
          <a:p>
            <a:endParaRPr lang="en-IN" dirty="0"/>
          </a:p>
        </p:txBody>
      </p:sp>
      <p:pic>
        <p:nvPicPr>
          <p:cNvPr id="4" name="Picture 3">
            <a:extLst>
              <a:ext uri="{FF2B5EF4-FFF2-40B4-BE49-F238E27FC236}">
                <a16:creationId xmlns:a16="http://schemas.microsoft.com/office/drawing/2014/main" id="{BEBFEC8E-6CB5-2F3F-15A2-AA729DC50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19" y="3826302"/>
            <a:ext cx="5212081" cy="2711853"/>
          </a:xfrm>
          <a:prstGeom prst="rect">
            <a:avLst/>
          </a:prstGeom>
        </p:spPr>
      </p:pic>
      <p:sp>
        <p:nvSpPr>
          <p:cNvPr id="5" name="TextBox 5">
            <a:extLst>
              <a:ext uri="{FF2B5EF4-FFF2-40B4-BE49-F238E27FC236}">
                <a16:creationId xmlns:a16="http://schemas.microsoft.com/office/drawing/2014/main" id="{792006DF-8215-903E-B37F-3FCA8F154605}"/>
              </a:ext>
            </a:extLst>
          </p:cNvPr>
          <p:cNvSpPr txBox="1"/>
          <p:nvPr/>
        </p:nvSpPr>
        <p:spPr>
          <a:xfrm>
            <a:off x="6800677" y="4914012"/>
            <a:ext cx="3399905"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The impact of Diwali in creating trade on an annual basis.</a:t>
            </a:r>
            <a:endParaRPr lang="en-IN" dirty="0"/>
          </a:p>
        </p:txBody>
      </p:sp>
    </p:spTree>
    <p:extLst>
      <p:ext uri="{BB962C8B-B14F-4D97-AF65-F5344CB8AC3E}">
        <p14:creationId xmlns:p14="http://schemas.microsoft.com/office/powerpoint/2010/main" val="1059473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FC9F-E935-80A7-A081-101B5B17BB87}"/>
              </a:ext>
            </a:extLst>
          </p:cNvPr>
          <p:cNvSpPr>
            <a:spLocks noGrp="1"/>
          </p:cNvSpPr>
          <p:nvPr/>
        </p:nvSpPr>
        <p:spPr>
          <a:xfrm>
            <a:off x="-23762" y="0"/>
            <a:ext cx="12192000" cy="80682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Learnings from the paper</a:t>
            </a:r>
            <a:endParaRPr lang="en-IN" dirty="0"/>
          </a:p>
        </p:txBody>
      </p:sp>
      <p:sp>
        <p:nvSpPr>
          <p:cNvPr id="3" name="Content Placeholder 2">
            <a:extLst>
              <a:ext uri="{FF2B5EF4-FFF2-40B4-BE49-F238E27FC236}">
                <a16:creationId xmlns:a16="http://schemas.microsoft.com/office/drawing/2014/main" id="{CB49A36A-E012-E30B-19B9-6356896754E6}"/>
              </a:ext>
            </a:extLst>
          </p:cNvPr>
          <p:cNvSpPr>
            <a:spLocks noGrp="1"/>
          </p:cNvSpPr>
          <p:nvPr/>
        </p:nvSpPr>
        <p:spPr>
          <a:xfrm>
            <a:off x="200223" y="806823"/>
            <a:ext cx="11791553"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FRAG &amp; POL : These are the mathematical models which helped us understand the integration of societal factors such as religion into empirical research.</a:t>
            </a:r>
            <a:r>
              <a:rPr lang="en-IN" dirty="0"/>
              <a:t> </a:t>
            </a:r>
          </a:p>
          <a:p>
            <a:r>
              <a:rPr lang="en-IN" dirty="0"/>
              <a:t>Church Attendance : We learnt the effects of religious participation and its effect on human capital and productivity as the people spending a lot of time in religious activity on a regular basis had a negative impact on their productive output, whereas those participating regularly but not giving too much time to religion had an overall positive impact.</a:t>
            </a:r>
          </a:p>
          <a:p>
            <a:endParaRPr lang="en-US" dirty="0"/>
          </a:p>
        </p:txBody>
      </p:sp>
      <p:sp>
        <p:nvSpPr>
          <p:cNvPr id="5" name="Content Placeholder 2">
            <a:extLst>
              <a:ext uri="{FF2B5EF4-FFF2-40B4-BE49-F238E27FC236}">
                <a16:creationId xmlns:a16="http://schemas.microsoft.com/office/drawing/2014/main" id="{0453532D-1643-411D-3A51-DF21B8677A70}"/>
              </a:ext>
            </a:extLst>
          </p:cNvPr>
          <p:cNvSpPr>
            <a:spLocks noGrp="1"/>
          </p:cNvSpPr>
          <p:nvPr/>
        </p:nvSpPr>
        <p:spPr>
          <a:xfrm>
            <a:off x="200223" y="3332748"/>
            <a:ext cx="10353762"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We also find a pioneering point in the paper which was the belief in heaven and hell.</a:t>
            </a:r>
          </a:p>
          <a:p>
            <a:r>
              <a:rPr lang="en-US" dirty="0"/>
              <a:t>According to data, three quarters of the population believes in heaven whereas 62% believe in hell.</a:t>
            </a:r>
          </a:p>
          <a:p>
            <a:r>
              <a:rPr lang="en-US" dirty="0"/>
              <a:t>This has a psychological aspect attached to it as well.</a:t>
            </a:r>
          </a:p>
          <a:p>
            <a:r>
              <a:rPr lang="en-US" dirty="0"/>
              <a:t>Hell has a kind of frightening impact on the morals and ethics of people.</a:t>
            </a:r>
          </a:p>
          <a:p>
            <a:r>
              <a:rPr lang="en-US" dirty="0"/>
              <a:t>Heaven helps creating a group identity which is quite the same as the concept of nation which is crucial to economic growth.</a:t>
            </a:r>
            <a:endParaRPr lang="en-IN" dirty="0"/>
          </a:p>
        </p:txBody>
      </p:sp>
    </p:spTree>
    <p:extLst>
      <p:ext uri="{BB962C8B-B14F-4D97-AF65-F5344CB8AC3E}">
        <p14:creationId xmlns:p14="http://schemas.microsoft.com/office/powerpoint/2010/main" val="1847769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B59B-05E5-0247-C00E-8632B3F3A6C9}"/>
              </a:ext>
            </a:extLst>
          </p:cNvPr>
          <p:cNvSpPr>
            <a:spLocks noGrp="1"/>
          </p:cNvSpPr>
          <p:nvPr>
            <p:ph type="ctrTitle"/>
          </p:nvPr>
        </p:nvSpPr>
        <p:spPr>
          <a:xfrm>
            <a:off x="-139190" y="134469"/>
            <a:ext cx="4361566" cy="659187"/>
          </a:xfrm>
        </p:spPr>
        <p:txBody>
          <a:bodyPr>
            <a:noAutofit/>
          </a:bodyPr>
          <a:lstStyle/>
          <a:p>
            <a:r>
              <a:rPr lang="en-IN" sz="4000" dirty="0"/>
              <a:t>References</a:t>
            </a:r>
          </a:p>
        </p:txBody>
      </p:sp>
      <p:sp>
        <p:nvSpPr>
          <p:cNvPr id="4" name="TextBox 3">
            <a:extLst>
              <a:ext uri="{FF2B5EF4-FFF2-40B4-BE49-F238E27FC236}">
                <a16:creationId xmlns:a16="http://schemas.microsoft.com/office/drawing/2014/main" id="{02E39524-89CD-0C74-4851-95855F32AD33}"/>
              </a:ext>
            </a:extLst>
          </p:cNvPr>
          <p:cNvSpPr txBox="1"/>
          <p:nvPr/>
        </p:nvSpPr>
        <p:spPr>
          <a:xfrm>
            <a:off x="1748589" y="1684421"/>
            <a:ext cx="184731" cy="369332"/>
          </a:xfrm>
          <a:prstGeom prst="rect">
            <a:avLst/>
          </a:prstGeom>
          <a:noFill/>
        </p:spPr>
        <p:txBody>
          <a:bodyPr wrap="none" rtlCol="0">
            <a:spAutoFit/>
          </a:bodyPr>
          <a:lstStyle/>
          <a:p>
            <a:endParaRPr lang="en-IN" dirty="0"/>
          </a:p>
        </p:txBody>
      </p:sp>
      <p:sp>
        <p:nvSpPr>
          <p:cNvPr id="10" name="Rectangle 9">
            <a:extLst>
              <a:ext uri="{FF2B5EF4-FFF2-40B4-BE49-F238E27FC236}">
                <a16:creationId xmlns:a16="http://schemas.microsoft.com/office/drawing/2014/main" id="{1DBB38AF-EC55-EBF7-1A1D-5C7817F94B07}"/>
              </a:ext>
            </a:extLst>
          </p:cNvPr>
          <p:cNvSpPr/>
          <p:nvPr/>
        </p:nvSpPr>
        <p:spPr>
          <a:xfrm>
            <a:off x="507287" y="464062"/>
            <a:ext cx="11684713" cy="6001643"/>
          </a:xfrm>
          <a:prstGeom prst="rect">
            <a:avLst/>
          </a:prstGeom>
          <a:noFill/>
        </p:spPr>
        <p:txBody>
          <a:bodyPr wrap="square" lIns="91440" tIns="45720" rIns="91440" bIns="45720">
            <a:spAutoFit/>
          </a:bodyPr>
          <a:lstStyle/>
          <a:p>
            <a:endParaRPr lang="en-US" sz="2400" dirty="0">
              <a:hlinkClick r:id="rId2"/>
            </a:endParaRPr>
          </a:p>
          <a:p>
            <a:pPr marL="285750" indent="-285750">
              <a:buFont typeface="Arial" panose="020B0604020202020204" pitchFamily="34" charset="0"/>
              <a:buChar char="•"/>
            </a:pPr>
            <a:r>
              <a:rPr lang="en-US" sz="2400" dirty="0"/>
              <a:t>Religion and Economic Development - A study on Religious variables influencing GDP growth over countries, </a:t>
            </a:r>
            <a:r>
              <a:rPr lang="en-US" sz="2400" dirty="0" err="1"/>
              <a:t>Wonsub</a:t>
            </a:r>
            <a:r>
              <a:rPr lang="en-US" sz="2400" dirty="0"/>
              <a:t> </a:t>
            </a:r>
            <a:r>
              <a:rPr lang="en-US" sz="2400" dirty="0" err="1"/>
              <a:t>Eum</a:t>
            </a:r>
            <a:r>
              <a:rPr lang="en-US" sz="2400" dirty="0"/>
              <a:t>* University of California, Berkeley</a:t>
            </a:r>
            <a:br>
              <a:rPr lang="en-US" sz="2400" dirty="0"/>
            </a:br>
            <a:r>
              <a:rPr lang="en-US" sz="2400" dirty="0"/>
              <a:t>https://www.econ.berkeley.edu/sites/default/files/eum_wonsub.pdf </a:t>
            </a:r>
          </a:p>
          <a:p>
            <a:pPr marL="285750" indent="-285750">
              <a:buFont typeface="Arial" panose="020B0604020202020204" pitchFamily="34" charset="0"/>
              <a:buChar char="•"/>
            </a:pPr>
            <a:endParaRPr lang="en-US" sz="2400" dirty="0">
              <a:hlinkClick r:id="rId2"/>
            </a:endParaRPr>
          </a:p>
          <a:p>
            <a:pPr marL="285750" indent="-285750">
              <a:buFont typeface="Arial" panose="020B0604020202020204" pitchFamily="34" charset="0"/>
              <a:buChar char="•"/>
            </a:pPr>
            <a:r>
              <a:rPr lang="en-US" sz="2400" dirty="0">
                <a:hlinkClick r:id="rId2"/>
              </a:rPr>
              <a:t>https://en.wikipedia.org/wiki/Religion_in_India</a:t>
            </a:r>
            <a:br>
              <a:rPr lang="en-US" sz="2400" dirty="0"/>
            </a:br>
            <a:endParaRPr lang="en-US" sz="2400" dirty="0"/>
          </a:p>
          <a:p>
            <a:pPr marL="285750" indent="-285750">
              <a:buFont typeface="Arial" panose="020B0604020202020204" pitchFamily="34" charset="0"/>
              <a:buChar char="•"/>
            </a:pPr>
            <a:r>
              <a:rPr lang="en-US" sz="2400" dirty="0"/>
              <a:t>https://blogs.lse.ac.uk/businessreview/2020/04/27/psychology-will-play-a-greater-economic-role-in-the-aftermath-of-covid-19-than-in-2008/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https://knowledge.skema.edu/the-unexpected-relationship-between-religion-and-economic-development/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https://www.fortuneindia.com/enterprise/tirumala-tirupati-temple-budget-biggest-in-90-years-hundi-collection-up-33-since-covid/112000”)      </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9257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476E-67AC-E817-B126-B2CE56B16C1B}"/>
              </a:ext>
            </a:extLst>
          </p:cNvPr>
          <p:cNvSpPr>
            <a:spLocks noGrp="1"/>
          </p:cNvSpPr>
          <p:nvPr/>
        </p:nvSpPr>
        <p:spPr>
          <a:xfrm>
            <a:off x="0" y="269105"/>
            <a:ext cx="12192000" cy="66278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ctr"/>
            <a:r>
              <a:rPr lang="en-US" dirty="0">
                <a:solidFill>
                  <a:schemeClr val="tx2">
                    <a:lumMod val="75000"/>
                  </a:schemeClr>
                </a:solidFill>
              </a:rPr>
              <a:t>Introduction</a:t>
            </a:r>
            <a:endParaRPr lang="en-IN" dirty="0">
              <a:solidFill>
                <a:schemeClr val="tx2">
                  <a:lumMod val="75000"/>
                </a:schemeClr>
              </a:solidFill>
            </a:endParaRPr>
          </a:p>
        </p:txBody>
      </p:sp>
      <p:sp>
        <p:nvSpPr>
          <p:cNvPr id="3" name="Content Placeholder 2">
            <a:extLst>
              <a:ext uri="{FF2B5EF4-FFF2-40B4-BE49-F238E27FC236}">
                <a16:creationId xmlns:a16="http://schemas.microsoft.com/office/drawing/2014/main" id="{201A6528-44DC-3169-BF78-FC250ACBC24E}"/>
              </a:ext>
            </a:extLst>
          </p:cNvPr>
          <p:cNvSpPr>
            <a:spLocks noGrp="1"/>
          </p:cNvSpPr>
          <p:nvPr/>
        </p:nvSpPr>
        <p:spPr>
          <a:xfrm>
            <a:off x="251012" y="1102659"/>
            <a:ext cx="11815482" cy="548623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2400" dirty="0"/>
              <a:t>The paper explores the </a:t>
            </a:r>
            <a:r>
              <a:rPr lang="en-US" sz="2400" dirty="0">
                <a:solidFill>
                  <a:srgbClr val="FFC000"/>
                </a:solidFill>
              </a:rPr>
              <a:t>relationship between religion and economic development</a:t>
            </a:r>
            <a:r>
              <a:rPr lang="en-US" sz="2400" dirty="0"/>
              <a:t>, particularly in terms of how religious variables influence GDP growth across countries.</a:t>
            </a:r>
            <a:br>
              <a:rPr lang="en-US" sz="2400" dirty="0"/>
            </a:br>
            <a:endParaRPr lang="en-US" sz="2400" dirty="0"/>
          </a:p>
          <a:p>
            <a:r>
              <a:rPr lang="en-US" sz="2400" dirty="0"/>
              <a:t>It notes that religion has been a </a:t>
            </a:r>
            <a:r>
              <a:rPr lang="en-US" sz="2400" dirty="0">
                <a:solidFill>
                  <a:srgbClr val="FFC000"/>
                </a:solidFill>
              </a:rPr>
              <a:t>significant cultural and social institution </a:t>
            </a:r>
            <a:r>
              <a:rPr lang="en-US" sz="2400" dirty="0"/>
              <a:t>throughout human history, and has played an important role in </a:t>
            </a:r>
            <a:r>
              <a:rPr lang="en-US" sz="2400" dirty="0">
                <a:solidFill>
                  <a:srgbClr val="FFC000"/>
                </a:solidFill>
              </a:rPr>
              <a:t>shaping human behavior, values, and beliefs</a:t>
            </a:r>
            <a:r>
              <a:rPr lang="en-US" sz="2400" dirty="0"/>
              <a:t>.</a:t>
            </a:r>
            <a:br>
              <a:rPr lang="en-US" sz="2400" dirty="0"/>
            </a:br>
            <a:endParaRPr lang="en-US" sz="2400" dirty="0"/>
          </a:p>
          <a:p>
            <a:r>
              <a:rPr lang="en-US" sz="2400" dirty="0"/>
              <a:t>The paper begins by reviewing the existing literature on the relationship between religion and economic development, and note that while there is no clear consensus on the issue, there are various theories and empirical studies that suggest a link between religion and economic outcomes.</a:t>
            </a:r>
            <a:br>
              <a:rPr lang="en-US" sz="2400" dirty="0"/>
            </a:br>
            <a:endParaRPr lang="en-US" sz="2400" dirty="0"/>
          </a:p>
          <a:p>
            <a:r>
              <a:rPr lang="en-US" sz="2400" dirty="0"/>
              <a:t>It then discusses the theoretical framework and methodology used in the study, which involves using a panel dataset of 142 countries over the period of 1985-2010, and regressing GDP growth rates on a set of religious variables, along with various control variables.</a:t>
            </a:r>
            <a:br>
              <a:rPr lang="en-US" sz="2400" dirty="0"/>
            </a:br>
            <a:endParaRPr lang="en-US" sz="2400" dirty="0"/>
          </a:p>
        </p:txBody>
      </p:sp>
    </p:spTree>
    <p:extLst>
      <p:ext uri="{BB962C8B-B14F-4D97-AF65-F5344CB8AC3E}">
        <p14:creationId xmlns:p14="http://schemas.microsoft.com/office/powerpoint/2010/main" val="381444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476E-67AC-E817-B126-B2CE56B16C1B}"/>
              </a:ext>
            </a:extLst>
          </p:cNvPr>
          <p:cNvSpPr>
            <a:spLocks noGrp="1"/>
          </p:cNvSpPr>
          <p:nvPr/>
        </p:nvSpPr>
        <p:spPr>
          <a:xfrm>
            <a:off x="0" y="269105"/>
            <a:ext cx="12192000" cy="66278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ctr"/>
            <a:r>
              <a:rPr lang="en-US" dirty="0">
                <a:solidFill>
                  <a:schemeClr val="tx2">
                    <a:lumMod val="75000"/>
                  </a:schemeClr>
                </a:solidFill>
              </a:rPr>
              <a:t>Introduction</a:t>
            </a:r>
            <a:endParaRPr lang="en-IN" dirty="0">
              <a:solidFill>
                <a:schemeClr val="tx2">
                  <a:lumMod val="75000"/>
                </a:schemeClr>
              </a:solidFill>
            </a:endParaRPr>
          </a:p>
        </p:txBody>
      </p:sp>
      <p:sp>
        <p:nvSpPr>
          <p:cNvPr id="3" name="Content Placeholder 2">
            <a:extLst>
              <a:ext uri="{FF2B5EF4-FFF2-40B4-BE49-F238E27FC236}">
                <a16:creationId xmlns:a16="http://schemas.microsoft.com/office/drawing/2014/main" id="{201A6528-44DC-3169-BF78-FC250ACBC24E}"/>
              </a:ext>
            </a:extLst>
          </p:cNvPr>
          <p:cNvSpPr>
            <a:spLocks noGrp="1"/>
          </p:cNvSpPr>
          <p:nvPr/>
        </p:nvSpPr>
        <p:spPr>
          <a:xfrm>
            <a:off x="860612" y="1362472"/>
            <a:ext cx="10730752" cy="522642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2400" dirty="0"/>
              <a:t>The religious variables used in the study include the proportion of the population that is Muslim, the proportion that is Christian, the proportion that practices traditional religions, and the proportion that is unaffiliated.</a:t>
            </a:r>
            <a:br>
              <a:rPr lang="en-US" sz="2400" dirty="0"/>
            </a:br>
            <a:endParaRPr lang="en-US" sz="2400" dirty="0"/>
          </a:p>
          <a:p>
            <a:r>
              <a:rPr lang="en-US" sz="2400" dirty="0"/>
              <a:t>The paper presents the empirical results of the regression analysis, and finds that there is a statistically significant positive relationship between the proportion of the population that is Christian and GDP growth rates, but no significant relationship between the other religious variables and GDP growth rates.</a:t>
            </a:r>
            <a:br>
              <a:rPr lang="en-US" sz="2400" dirty="0"/>
            </a:br>
            <a:endParaRPr lang="en-US" sz="2400" dirty="0"/>
          </a:p>
          <a:p>
            <a:r>
              <a:rPr lang="en-US" sz="2400" dirty="0"/>
              <a:t>The paper concludes by discussing the implications of the findings for economic development policy, and suggests that policymakers should take into account the potential positive effects of religious diversity and religious institutions on economic growth, while also being mindful of the potential negative effects of religious conflict and intolerance.</a:t>
            </a:r>
            <a:endParaRPr lang="en-IN" sz="2400" dirty="0"/>
          </a:p>
        </p:txBody>
      </p:sp>
    </p:spTree>
    <p:extLst>
      <p:ext uri="{BB962C8B-B14F-4D97-AF65-F5344CB8AC3E}">
        <p14:creationId xmlns:p14="http://schemas.microsoft.com/office/powerpoint/2010/main" val="398501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476E-67AC-E817-B126-B2CE56B16C1B}"/>
              </a:ext>
            </a:extLst>
          </p:cNvPr>
          <p:cNvSpPr>
            <a:spLocks noGrp="1"/>
          </p:cNvSpPr>
          <p:nvPr/>
        </p:nvSpPr>
        <p:spPr>
          <a:xfrm>
            <a:off x="0" y="96326"/>
            <a:ext cx="12192000" cy="66278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ctr"/>
            <a:r>
              <a:rPr lang="en-US" dirty="0">
                <a:solidFill>
                  <a:schemeClr val="tx2">
                    <a:lumMod val="75000"/>
                  </a:schemeClr>
                </a:solidFill>
              </a:rPr>
              <a:t>Why this paper?</a:t>
            </a:r>
            <a:endParaRPr lang="en-IN" dirty="0">
              <a:solidFill>
                <a:schemeClr val="tx2">
                  <a:lumMod val="75000"/>
                </a:schemeClr>
              </a:solidFill>
            </a:endParaRPr>
          </a:p>
        </p:txBody>
      </p:sp>
      <p:sp>
        <p:nvSpPr>
          <p:cNvPr id="3" name="Content Placeholder 2">
            <a:extLst>
              <a:ext uri="{FF2B5EF4-FFF2-40B4-BE49-F238E27FC236}">
                <a16:creationId xmlns:a16="http://schemas.microsoft.com/office/drawing/2014/main" id="{201A6528-44DC-3169-BF78-FC250ACBC24E}"/>
              </a:ext>
            </a:extLst>
          </p:cNvPr>
          <p:cNvSpPr>
            <a:spLocks noGrp="1"/>
          </p:cNvSpPr>
          <p:nvPr/>
        </p:nvSpPr>
        <p:spPr>
          <a:xfrm>
            <a:off x="717175" y="1189693"/>
            <a:ext cx="11132317" cy="55719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2400" dirty="0"/>
              <a:t>•“Tirumala Tirupati </a:t>
            </a:r>
            <a:r>
              <a:rPr lang="en-US" sz="2400" dirty="0" err="1"/>
              <a:t>Devasthanams</a:t>
            </a:r>
            <a:r>
              <a:rPr lang="en-US" sz="2400" dirty="0"/>
              <a:t>, arguably one of India’s richest temples, has approved ₹4,411.68 crore as its annual budget for 2023-24. The TTD Trust Board, which met at Tirumala on </a:t>
            </a:r>
            <a:r>
              <a:rPr lang="en-US" sz="2400" dirty="0" err="1"/>
              <a:t>Ugadi</a:t>
            </a:r>
            <a:r>
              <a:rPr lang="en-US" sz="2400" dirty="0"/>
              <a:t> (Telugu New Year’s Day) on Wednesday, approved the budget, which is said to be the highest ever since the inception of the temple body in 1933”. (Taken from : “https://www.fortuneindia.com/enterprise/tirumala-tirupati-temple-budget-biggest-in-90-years-hundi-collection-up-33-since-covid/112000”)</a:t>
            </a:r>
          </a:p>
          <a:p>
            <a:r>
              <a:rPr lang="en-US" sz="2400" dirty="0"/>
              <a:t>•We were surfing the Internet the different revenue sources of the State Government and found out that in Karnataka, in the year 2019, almost 79 crore rupees were collected from over 2 lakh temples. Then we just thought of the amount collected by Tirupati Temple and found out a whooping 4411.68 crores!</a:t>
            </a:r>
          </a:p>
        </p:txBody>
      </p:sp>
    </p:spTree>
    <p:extLst>
      <p:ext uri="{BB962C8B-B14F-4D97-AF65-F5344CB8AC3E}">
        <p14:creationId xmlns:p14="http://schemas.microsoft.com/office/powerpoint/2010/main" val="2719440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476E-67AC-E817-B126-B2CE56B16C1B}"/>
              </a:ext>
            </a:extLst>
          </p:cNvPr>
          <p:cNvSpPr>
            <a:spLocks noGrp="1"/>
          </p:cNvSpPr>
          <p:nvPr/>
        </p:nvSpPr>
        <p:spPr>
          <a:xfrm>
            <a:off x="0" y="269105"/>
            <a:ext cx="12192000" cy="66278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ctr"/>
            <a:r>
              <a:rPr lang="en-US" dirty="0">
                <a:solidFill>
                  <a:schemeClr val="tx2">
                    <a:lumMod val="75000"/>
                  </a:schemeClr>
                </a:solidFill>
              </a:rPr>
              <a:t>Why this paper?</a:t>
            </a:r>
            <a:endParaRPr lang="en-IN" dirty="0">
              <a:solidFill>
                <a:schemeClr val="tx2">
                  <a:lumMod val="75000"/>
                </a:schemeClr>
              </a:solidFill>
            </a:endParaRPr>
          </a:p>
        </p:txBody>
      </p:sp>
      <p:sp>
        <p:nvSpPr>
          <p:cNvPr id="3" name="Content Placeholder 2">
            <a:extLst>
              <a:ext uri="{FF2B5EF4-FFF2-40B4-BE49-F238E27FC236}">
                <a16:creationId xmlns:a16="http://schemas.microsoft.com/office/drawing/2014/main" id="{201A6528-44DC-3169-BF78-FC250ACBC24E}"/>
              </a:ext>
            </a:extLst>
          </p:cNvPr>
          <p:cNvSpPr>
            <a:spLocks noGrp="1"/>
          </p:cNvSpPr>
          <p:nvPr/>
        </p:nvSpPr>
        <p:spPr>
          <a:xfrm>
            <a:off x="797859" y="1066636"/>
            <a:ext cx="10730752" cy="522642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2400" dirty="0"/>
              <a:t>So we turned to </a:t>
            </a:r>
            <a:r>
              <a:rPr lang="en-US" sz="2400" dirty="0" err="1"/>
              <a:t>ChatGPT</a:t>
            </a:r>
            <a:r>
              <a:rPr lang="en-US" sz="2400" dirty="0"/>
              <a:t> and asked it to tell us the papers which have been researched on the topics of Religion and Economic Growth, it listed a lot of them, but none of them was based in India, which was our priority.</a:t>
            </a:r>
          </a:p>
          <a:p>
            <a:r>
              <a:rPr lang="en-US" sz="2400" dirty="0"/>
              <a:t>We then read the abstracts, methodology, and results of around 12-14 papers provided to us by </a:t>
            </a:r>
            <a:r>
              <a:rPr lang="en-US" sz="2400" dirty="0" err="1"/>
              <a:t>ChatGPT</a:t>
            </a:r>
            <a:r>
              <a:rPr lang="en-US" sz="2400" dirty="0"/>
              <a:t>; we compared based on the dataset(spiritual and economic growth, both), the methodology(normal regression would not work as there is a factor of human sociology involved), and how well the results are explained.</a:t>
            </a:r>
          </a:p>
          <a:p>
            <a:r>
              <a:rPr lang="en-US" sz="2400" dirty="0"/>
              <a:t>We found the paper we are using the best available option, as it has used two models, one based on FRAG and POL, the other based on Church Attendance and belief in Hell or Heaven. These models were quite fascinating to us, and the logic behind them is nicely explained in the model. •</a:t>
            </a:r>
          </a:p>
        </p:txBody>
      </p:sp>
    </p:spTree>
    <p:extLst>
      <p:ext uri="{BB962C8B-B14F-4D97-AF65-F5344CB8AC3E}">
        <p14:creationId xmlns:p14="http://schemas.microsoft.com/office/powerpoint/2010/main" val="1880346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B59B-05E5-0247-C00E-8632B3F3A6C9}"/>
              </a:ext>
            </a:extLst>
          </p:cNvPr>
          <p:cNvSpPr>
            <a:spLocks noGrp="1"/>
          </p:cNvSpPr>
          <p:nvPr>
            <p:ph type="ctrTitle"/>
          </p:nvPr>
        </p:nvSpPr>
        <p:spPr>
          <a:xfrm>
            <a:off x="-331694" y="134469"/>
            <a:ext cx="5702002" cy="659187"/>
          </a:xfrm>
        </p:spPr>
        <p:txBody>
          <a:bodyPr>
            <a:normAutofit fontScale="90000"/>
          </a:bodyPr>
          <a:lstStyle/>
          <a:p>
            <a:r>
              <a:rPr lang="en-IN" dirty="0"/>
              <a:t>Methodology</a:t>
            </a:r>
          </a:p>
        </p:txBody>
      </p:sp>
      <p:sp>
        <p:nvSpPr>
          <p:cNvPr id="4" name="TextBox 3">
            <a:extLst>
              <a:ext uri="{FF2B5EF4-FFF2-40B4-BE49-F238E27FC236}">
                <a16:creationId xmlns:a16="http://schemas.microsoft.com/office/drawing/2014/main" id="{02E39524-89CD-0C74-4851-95855F32AD33}"/>
              </a:ext>
            </a:extLst>
          </p:cNvPr>
          <p:cNvSpPr txBox="1"/>
          <p:nvPr/>
        </p:nvSpPr>
        <p:spPr>
          <a:xfrm>
            <a:off x="1748589" y="1684421"/>
            <a:ext cx="184731" cy="369332"/>
          </a:xfrm>
          <a:prstGeom prst="rect">
            <a:avLst/>
          </a:prstGeom>
          <a:noFill/>
        </p:spPr>
        <p:txBody>
          <a:bodyPr wrap="none" rtlCol="0">
            <a:spAutoFit/>
          </a:bodyPr>
          <a:lstStyle/>
          <a:p>
            <a:endParaRPr lang="en-IN" dirty="0"/>
          </a:p>
        </p:txBody>
      </p:sp>
      <p:sp>
        <p:nvSpPr>
          <p:cNvPr id="5" name="Rectangle 4">
            <a:extLst>
              <a:ext uri="{FF2B5EF4-FFF2-40B4-BE49-F238E27FC236}">
                <a16:creationId xmlns:a16="http://schemas.microsoft.com/office/drawing/2014/main" id="{B1680902-52EB-C2A8-E0FE-7FDBFD03F40D}"/>
              </a:ext>
            </a:extLst>
          </p:cNvPr>
          <p:cNvSpPr/>
          <p:nvPr/>
        </p:nvSpPr>
        <p:spPr>
          <a:xfrm>
            <a:off x="0" y="855168"/>
            <a:ext cx="12079525" cy="2800767"/>
          </a:xfrm>
          <a:prstGeom prst="rect">
            <a:avLst/>
          </a:prstGeom>
          <a:noFill/>
        </p:spPr>
        <p:txBody>
          <a:bodyPr wrap="square" lIns="91440" tIns="45720" rIns="91440" bIns="45720">
            <a:spAutoFit/>
          </a:bodyPr>
          <a:lstStyle/>
          <a:p>
            <a:pPr marL="514350" indent="-514350">
              <a:buFont typeface="Wingdings" panose="05000000000000000000" pitchFamily="2" charset="2"/>
              <a:buChar char="Ø"/>
            </a:pPr>
            <a:r>
              <a:rPr lang="en-US" sz="2800" b="1" u="sng" dirty="0"/>
              <a:t>Model with fragmentation and polarization </a:t>
            </a:r>
            <a:r>
              <a:rPr lang="en-US" sz="2800" b="1" dirty="0"/>
              <a:t>:</a:t>
            </a:r>
            <a:br>
              <a:rPr lang="en-US" sz="2800" b="1" dirty="0"/>
            </a:br>
            <a:r>
              <a:rPr lang="en-US" sz="2400" dirty="0">
                <a:solidFill>
                  <a:srgbClr val="FFC000"/>
                </a:solidFill>
              </a:rPr>
              <a:t>Two religious variables that will be added to the Solow model.</a:t>
            </a:r>
            <a:br>
              <a:rPr lang="en-US" sz="2400" dirty="0"/>
            </a:br>
            <a:br>
              <a:rPr lang="en-US" sz="2400" dirty="0"/>
            </a:br>
            <a:r>
              <a:rPr lang="en-US" sz="2400" dirty="0"/>
              <a:t>    a] </a:t>
            </a:r>
            <a:r>
              <a:rPr lang="en-US" sz="2400" dirty="0">
                <a:solidFill>
                  <a:schemeClr val="accent1">
                    <a:lumMod val="40000"/>
                    <a:lumOff val="60000"/>
                  </a:schemeClr>
                </a:solidFill>
              </a:rPr>
              <a:t>Index of religious fragmentation (FRAG) </a:t>
            </a:r>
            <a:r>
              <a:rPr lang="en-US" sz="2400" dirty="0"/>
              <a:t>: interpreted as the probability that </a:t>
            </a:r>
            <a:br>
              <a:rPr lang="en-US" sz="2400" dirty="0"/>
            </a:br>
            <a:r>
              <a:rPr lang="en-US" sz="2400" dirty="0"/>
              <a:t>         two randomly selected individuals in a country will belong to different </a:t>
            </a:r>
            <a:br>
              <a:rPr lang="en-US" sz="2400" dirty="0"/>
            </a:br>
            <a:r>
              <a:rPr lang="en-US" sz="2400" dirty="0"/>
              <a:t>         religious groups. </a:t>
            </a:r>
            <a:br>
              <a:rPr lang="en-US" sz="2400" dirty="0"/>
            </a:br>
            <a:r>
              <a:rPr lang="en-US" sz="2400" dirty="0"/>
              <a:t>      </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80F52A0A-7D6F-2C1D-7F84-73A79C250677}"/>
              </a:ext>
            </a:extLst>
          </p:cNvPr>
          <p:cNvPicPr>
            <a:picLocks noChangeAspect="1"/>
          </p:cNvPicPr>
          <p:nvPr/>
        </p:nvPicPr>
        <p:blipFill>
          <a:blip r:embed="rId2"/>
          <a:stretch>
            <a:fillRect/>
          </a:stretch>
        </p:blipFill>
        <p:spPr>
          <a:xfrm>
            <a:off x="4007319" y="3280061"/>
            <a:ext cx="2725977" cy="961265"/>
          </a:xfrm>
          <a:prstGeom prst="rect">
            <a:avLst/>
          </a:prstGeom>
        </p:spPr>
      </p:pic>
      <p:sp>
        <p:nvSpPr>
          <p:cNvPr id="10" name="Rectangle 9">
            <a:extLst>
              <a:ext uri="{FF2B5EF4-FFF2-40B4-BE49-F238E27FC236}">
                <a16:creationId xmlns:a16="http://schemas.microsoft.com/office/drawing/2014/main" id="{7C289BFF-8202-C8C5-AE76-73F81487DD7B}"/>
              </a:ext>
            </a:extLst>
          </p:cNvPr>
          <p:cNvSpPr/>
          <p:nvPr/>
        </p:nvSpPr>
        <p:spPr>
          <a:xfrm>
            <a:off x="899451" y="4433172"/>
            <a:ext cx="10969820" cy="1569660"/>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dirty="0" err="1"/>
              <a:t>N</a:t>
            </a:r>
            <a:r>
              <a:rPr lang="en-US" sz="2400" baseline="-25000" dirty="0" err="1"/>
              <a:t>ij</a:t>
            </a:r>
            <a:r>
              <a:rPr lang="en-US" sz="2400" dirty="0"/>
              <a:t> / N</a:t>
            </a:r>
            <a:r>
              <a:rPr lang="en-US" sz="2400" baseline="-25000" dirty="0"/>
              <a:t>i </a:t>
            </a:r>
            <a:r>
              <a:rPr lang="en-US" sz="2400" dirty="0"/>
              <a:t>is the proportion of people affiliated to religion j in country </a:t>
            </a:r>
            <a:r>
              <a:rPr lang="en-US" sz="2400" dirty="0" err="1"/>
              <a:t>i</a:t>
            </a:r>
            <a:r>
              <a:rPr lang="en-US" sz="2400" dirty="0"/>
              <a:t> . </a:t>
            </a:r>
          </a:p>
          <a:p>
            <a:pPr marL="342900" indent="-342900">
              <a:buFont typeface="Arial" panose="020B0604020202020204" pitchFamily="34" charset="0"/>
              <a:buChar char="•"/>
            </a:pPr>
            <a:r>
              <a:rPr lang="en-US" sz="2400" dirty="0"/>
              <a:t>FRAG increases when the number of groups increases, especially </a:t>
            </a:r>
            <a:br>
              <a:rPr lang="en-US" sz="2400" dirty="0"/>
            </a:br>
            <a:r>
              <a:rPr lang="en-US" sz="2400" dirty="0"/>
              <a:t>with diverse religions without a major religion. </a:t>
            </a:r>
            <a:br>
              <a:rPr lang="en-US" sz="2400" dirty="0"/>
            </a:br>
            <a:r>
              <a:rPr lang="en-US" sz="2400" dirty="0"/>
              <a:t>      </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5704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B59B-05E5-0247-C00E-8632B3F3A6C9}"/>
              </a:ext>
            </a:extLst>
          </p:cNvPr>
          <p:cNvSpPr>
            <a:spLocks noGrp="1"/>
          </p:cNvSpPr>
          <p:nvPr>
            <p:ph type="ctrTitle"/>
          </p:nvPr>
        </p:nvSpPr>
        <p:spPr>
          <a:xfrm>
            <a:off x="-331694" y="134469"/>
            <a:ext cx="5702002" cy="659187"/>
          </a:xfrm>
        </p:spPr>
        <p:txBody>
          <a:bodyPr>
            <a:normAutofit fontScale="90000"/>
          </a:bodyPr>
          <a:lstStyle/>
          <a:p>
            <a:r>
              <a:rPr lang="en-IN" dirty="0"/>
              <a:t>Methodology</a:t>
            </a:r>
          </a:p>
        </p:txBody>
      </p:sp>
      <p:sp>
        <p:nvSpPr>
          <p:cNvPr id="4" name="TextBox 3">
            <a:extLst>
              <a:ext uri="{FF2B5EF4-FFF2-40B4-BE49-F238E27FC236}">
                <a16:creationId xmlns:a16="http://schemas.microsoft.com/office/drawing/2014/main" id="{02E39524-89CD-0C74-4851-95855F32AD33}"/>
              </a:ext>
            </a:extLst>
          </p:cNvPr>
          <p:cNvSpPr txBox="1"/>
          <p:nvPr/>
        </p:nvSpPr>
        <p:spPr>
          <a:xfrm>
            <a:off x="1748589" y="1684421"/>
            <a:ext cx="184731" cy="369332"/>
          </a:xfrm>
          <a:prstGeom prst="rect">
            <a:avLst/>
          </a:prstGeom>
          <a:noFill/>
        </p:spPr>
        <p:txBody>
          <a:bodyPr wrap="none" rtlCol="0">
            <a:spAutoFit/>
          </a:bodyPr>
          <a:lstStyle/>
          <a:p>
            <a:endParaRPr lang="en-IN" dirty="0"/>
          </a:p>
        </p:txBody>
      </p:sp>
      <p:sp>
        <p:nvSpPr>
          <p:cNvPr id="5" name="Rectangle 4">
            <a:extLst>
              <a:ext uri="{FF2B5EF4-FFF2-40B4-BE49-F238E27FC236}">
                <a16:creationId xmlns:a16="http://schemas.microsoft.com/office/drawing/2014/main" id="{B1680902-52EB-C2A8-E0FE-7FDBFD03F40D}"/>
              </a:ext>
            </a:extLst>
          </p:cNvPr>
          <p:cNvSpPr/>
          <p:nvPr/>
        </p:nvSpPr>
        <p:spPr>
          <a:xfrm>
            <a:off x="0" y="855168"/>
            <a:ext cx="12079525" cy="1261884"/>
          </a:xfrm>
          <a:prstGeom prst="rect">
            <a:avLst/>
          </a:prstGeom>
          <a:noFill/>
        </p:spPr>
        <p:txBody>
          <a:bodyPr wrap="square" lIns="91440" tIns="45720" rIns="91440" bIns="45720">
            <a:spAutoFit/>
          </a:bodyPr>
          <a:lstStyle/>
          <a:p>
            <a:pPr marL="514350" indent="-514350">
              <a:buFont typeface="Wingdings" panose="05000000000000000000" pitchFamily="2" charset="2"/>
              <a:buChar char="Ø"/>
            </a:pPr>
            <a:r>
              <a:rPr lang="en-US" sz="2800" b="1" u="sng" dirty="0"/>
              <a:t>Model with fragmentation and polarization </a:t>
            </a:r>
            <a:r>
              <a:rPr lang="en-US" sz="2800" b="1" dirty="0"/>
              <a:t>:</a:t>
            </a:r>
            <a:br>
              <a:rPr lang="en-US" sz="2400" dirty="0"/>
            </a:br>
            <a:r>
              <a:rPr lang="en-US" sz="2400" dirty="0"/>
              <a:t>    b] </a:t>
            </a:r>
            <a:r>
              <a:rPr lang="en-US" sz="2400" dirty="0">
                <a:solidFill>
                  <a:schemeClr val="accent1">
                    <a:lumMod val="40000"/>
                    <a:lumOff val="60000"/>
                  </a:schemeClr>
                </a:solidFill>
              </a:rPr>
              <a:t>Equation of religious polarization (POL) </a:t>
            </a:r>
            <a:r>
              <a:rPr lang="en-US" sz="2400" dirty="0"/>
              <a:t>:</a:t>
            </a:r>
            <a:br>
              <a:rPr lang="en-US" sz="2400" dirty="0"/>
            </a:br>
            <a:r>
              <a:rPr lang="en-US" sz="2400" dirty="0"/>
              <a:t>      </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7C289BFF-8202-C8C5-AE76-73F81487DD7B}"/>
              </a:ext>
            </a:extLst>
          </p:cNvPr>
          <p:cNvSpPr/>
          <p:nvPr/>
        </p:nvSpPr>
        <p:spPr>
          <a:xfrm>
            <a:off x="611090" y="3130971"/>
            <a:ext cx="10969820" cy="2677656"/>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pt-BR" sz="2400" dirty="0"/>
              <a:t>where π ij is </a:t>
            </a:r>
            <a:r>
              <a:rPr lang="en-US" sz="2400" dirty="0" err="1"/>
              <a:t>n</a:t>
            </a:r>
            <a:r>
              <a:rPr lang="en-US" sz="2400" baseline="-25000" dirty="0" err="1"/>
              <a:t>ij</a:t>
            </a:r>
            <a:r>
              <a:rPr lang="en-US" sz="2400" dirty="0"/>
              <a:t> / N</a:t>
            </a:r>
            <a:r>
              <a:rPr lang="en-US" sz="2400" baseline="-25000" dirty="0"/>
              <a:t>i</a:t>
            </a:r>
          </a:p>
          <a:p>
            <a:pPr marL="342900" indent="-342900">
              <a:buFont typeface="Arial" panose="020B0604020202020204" pitchFamily="34" charset="0"/>
              <a:buChar char="•"/>
            </a:pPr>
            <a:r>
              <a:rPr lang="en-US" sz="2400" dirty="0"/>
              <a:t>On the opposite side of the fragmentation index, polarization index reaches a maximum of 1 when there are two religious groups of equal size, indicating that the two largest religious groups are having influence on the same number of people in the society (</a:t>
            </a:r>
            <a:r>
              <a:rPr lang="en-IN" sz="2400" dirty="0"/>
              <a:t>Montalvo and </a:t>
            </a:r>
            <a:r>
              <a:rPr lang="en-IN" sz="2400" dirty="0" err="1"/>
              <a:t>Reynal</a:t>
            </a:r>
            <a:r>
              <a:rPr lang="en-IN" sz="2400" dirty="0"/>
              <a:t>-Querol, 2002).</a:t>
            </a:r>
            <a:br>
              <a:rPr lang="en-US" sz="2400" dirty="0"/>
            </a:br>
            <a:r>
              <a:rPr lang="en-US" sz="2400" dirty="0"/>
              <a:t>      </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D202CE54-F4B5-C17C-A343-3DC54013BCD3}"/>
              </a:ext>
            </a:extLst>
          </p:cNvPr>
          <p:cNvPicPr>
            <a:picLocks noChangeAspect="1"/>
          </p:cNvPicPr>
          <p:nvPr/>
        </p:nvPicPr>
        <p:blipFill>
          <a:blip r:embed="rId2"/>
          <a:stretch>
            <a:fillRect/>
          </a:stretch>
        </p:blipFill>
        <p:spPr>
          <a:xfrm>
            <a:off x="2102921" y="1949297"/>
            <a:ext cx="3157975" cy="882188"/>
          </a:xfrm>
          <a:prstGeom prst="rect">
            <a:avLst/>
          </a:prstGeom>
        </p:spPr>
      </p:pic>
    </p:spTree>
    <p:extLst>
      <p:ext uri="{BB962C8B-B14F-4D97-AF65-F5344CB8AC3E}">
        <p14:creationId xmlns:p14="http://schemas.microsoft.com/office/powerpoint/2010/main" val="93258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B59B-05E5-0247-C00E-8632B3F3A6C9}"/>
              </a:ext>
            </a:extLst>
          </p:cNvPr>
          <p:cNvSpPr>
            <a:spLocks noGrp="1"/>
          </p:cNvSpPr>
          <p:nvPr>
            <p:ph type="ctrTitle"/>
          </p:nvPr>
        </p:nvSpPr>
        <p:spPr>
          <a:xfrm>
            <a:off x="-331694" y="134469"/>
            <a:ext cx="5702002" cy="659187"/>
          </a:xfrm>
        </p:spPr>
        <p:txBody>
          <a:bodyPr>
            <a:normAutofit fontScale="90000"/>
          </a:bodyPr>
          <a:lstStyle/>
          <a:p>
            <a:r>
              <a:rPr lang="en-IN" dirty="0"/>
              <a:t>Methodology</a:t>
            </a:r>
          </a:p>
        </p:txBody>
      </p:sp>
      <p:sp>
        <p:nvSpPr>
          <p:cNvPr id="4" name="TextBox 3">
            <a:extLst>
              <a:ext uri="{FF2B5EF4-FFF2-40B4-BE49-F238E27FC236}">
                <a16:creationId xmlns:a16="http://schemas.microsoft.com/office/drawing/2014/main" id="{02E39524-89CD-0C74-4851-95855F32AD33}"/>
              </a:ext>
            </a:extLst>
          </p:cNvPr>
          <p:cNvSpPr txBox="1"/>
          <p:nvPr/>
        </p:nvSpPr>
        <p:spPr>
          <a:xfrm>
            <a:off x="1748589" y="1684421"/>
            <a:ext cx="184731" cy="369332"/>
          </a:xfrm>
          <a:prstGeom prst="rect">
            <a:avLst/>
          </a:prstGeom>
          <a:noFill/>
        </p:spPr>
        <p:txBody>
          <a:bodyPr wrap="none" rtlCol="0">
            <a:spAutoFit/>
          </a:bodyPr>
          <a:lstStyle/>
          <a:p>
            <a:endParaRPr lang="en-IN" dirty="0"/>
          </a:p>
        </p:txBody>
      </p:sp>
      <p:sp>
        <p:nvSpPr>
          <p:cNvPr id="5" name="Rectangle 4">
            <a:extLst>
              <a:ext uri="{FF2B5EF4-FFF2-40B4-BE49-F238E27FC236}">
                <a16:creationId xmlns:a16="http://schemas.microsoft.com/office/drawing/2014/main" id="{B1680902-52EB-C2A8-E0FE-7FDBFD03F40D}"/>
              </a:ext>
            </a:extLst>
          </p:cNvPr>
          <p:cNvSpPr/>
          <p:nvPr/>
        </p:nvSpPr>
        <p:spPr>
          <a:xfrm>
            <a:off x="0" y="855168"/>
            <a:ext cx="12079525" cy="523220"/>
          </a:xfrm>
          <a:prstGeom prst="rect">
            <a:avLst/>
          </a:prstGeom>
          <a:noFill/>
        </p:spPr>
        <p:txBody>
          <a:bodyPr wrap="square" lIns="91440" tIns="45720" rIns="91440" bIns="45720">
            <a:spAutoFit/>
          </a:bodyPr>
          <a:lstStyle/>
          <a:p>
            <a:pPr marL="514350" indent="-514350">
              <a:buFont typeface="Wingdings" panose="05000000000000000000" pitchFamily="2" charset="2"/>
              <a:buChar char="Ø"/>
            </a:pPr>
            <a:r>
              <a:rPr lang="en-US" sz="2800" b="1" u="sng" dirty="0">
                <a:solidFill>
                  <a:schemeClr val="accent1">
                    <a:lumMod val="20000"/>
                    <a:lumOff val="80000"/>
                  </a:schemeClr>
                </a:solidFill>
              </a:rPr>
              <a:t>Model with fragmentation and polarization </a:t>
            </a:r>
            <a:r>
              <a:rPr lang="en-US" sz="2800" b="1" dirty="0"/>
              <a:t>:</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F5E4397-FC55-84B6-11FB-F07942438EC2}"/>
              </a:ext>
            </a:extLst>
          </p:cNvPr>
          <p:cNvSpPr/>
          <p:nvPr/>
        </p:nvSpPr>
        <p:spPr>
          <a:xfrm>
            <a:off x="145871" y="1512749"/>
            <a:ext cx="11933652" cy="1938992"/>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2400" kern="1200" dirty="0">
                <a:solidFill>
                  <a:srgbClr val="FFFFFF"/>
                </a:solidFill>
                <a:effectLst/>
                <a:latin typeface="Rockwell" panose="02060603020205020403" pitchFamily="18" charset="0"/>
                <a:ea typeface="+mn-ea"/>
                <a:cs typeface="+mn-cs"/>
              </a:rPr>
              <a:t>This paper adopts the augmented Solow model proposed by Mankiw, Romer and Weil (MRW) in 1992. </a:t>
            </a:r>
          </a:p>
          <a:p>
            <a:pPr marL="285750" indent="-285750">
              <a:buFont typeface="Arial" panose="020B0604020202020204" pitchFamily="34" charset="0"/>
              <a:buChar char="•"/>
            </a:pPr>
            <a:r>
              <a:rPr lang="en-US" sz="2400" dirty="0"/>
              <a:t>Incorporating previous variables mentioned into the augmented Solow model, our final equation will be as following :</a:t>
            </a:r>
            <a:br>
              <a:rPr lang="en-US" sz="2400" dirty="0"/>
            </a:br>
            <a:r>
              <a:rPr lang="en-US" sz="2400" dirty="0"/>
              <a:t>      </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83B501F7-C7AB-AADC-392C-B052746878CA}"/>
              </a:ext>
            </a:extLst>
          </p:cNvPr>
          <p:cNvPicPr>
            <a:picLocks noChangeAspect="1"/>
          </p:cNvPicPr>
          <p:nvPr/>
        </p:nvPicPr>
        <p:blipFill>
          <a:blip r:embed="rId2"/>
          <a:stretch>
            <a:fillRect/>
          </a:stretch>
        </p:blipFill>
        <p:spPr>
          <a:xfrm>
            <a:off x="620988" y="3360412"/>
            <a:ext cx="8568202" cy="782673"/>
          </a:xfrm>
          <a:prstGeom prst="rect">
            <a:avLst/>
          </a:prstGeom>
        </p:spPr>
      </p:pic>
      <p:sp>
        <p:nvSpPr>
          <p:cNvPr id="11" name="Rectangle 10">
            <a:extLst>
              <a:ext uri="{FF2B5EF4-FFF2-40B4-BE49-F238E27FC236}">
                <a16:creationId xmlns:a16="http://schemas.microsoft.com/office/drawing/2014/main" id="{CAD1F183-2763-4862-47DA-46CE966938F2}"/>
              </a:ext>
            </a:extLst>
          </p:cNvPr>
          <p:cNvSpPr/>
          <p:nvPr/>
        </p:nvSpPr>
        <p:spPr>
          <a:xfrm>
            <a:off x="145872" y="4533747"/>
            <a:ext cx="11933653" cy="2308324"/>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2400" dirty="0"/>
              <a:t>where the additional </a:t>
            </a:r>
            <a:r>
              <a:rPr lang="en-US" sz="2400" dirty="0">
                <a:solidFill>
                  <a:schemeClr val="tx2">
                    <a:lumMod val="75000"/>
                  </a:schemeClr>
                </a:solidFill>
              </a:rPr>
              <a:t>variables FRAG and POL </a:t>
            </a:r>
            <a:r>
              <a:rPr lang="en-US" sz="2400" dirty="0"/>
              <a:t>will have dummy variables, in order to observe how each variable together or by itself affect the growth rate.</a:t>
            </a:r>
          </a:p>
          <a:p>
            <a:pPr marL="285750" indent="-285750">
              <a:buFont typeface="Arial" panose="020B0604020202020204" pitchFamily="34" charset="0"/>
              <a:buChar char="•"/>
            </a:pPr>
            <a:r>
              <a:rPr lang="en-US" sz="2400" dirty="0"/>
              <a:t>where </a:t>
            </a:r>
            <a:r>
              <a:rPr lang="en-US" sz="2400" dirty="0" err="1">
                <a:solidFill>
                  <a:schemeClr val="tx2">
                    <a:lumMod val="75000"/>
                  </a:schemeClr>
                </a:solidFill>
              </a:rPr>
              <a:t>S</a:t>
            </a:r>
            <a:r>
              <a:rPr lang="en-US" sz="2400" baseline="-25000" dirty="0" err="1">
                <a:solidFill>
                  <a:schemeClr val="tx2">
                    <a:lumMod val="75000"/>
                  </a:schemeClr>
                </a:solidFill>
              </a:rPr>
              <a:t>k</a:t>
            </a:r>
            <a:r>
              <a:rPr lang="en-US" sz="2400" dirty="0"/>
              <a:t> is the rate of investment in physical capital, </a:t>
            </a:r>
            <a:r>
              <a:rPr lang="en-US" sz="2400" dirty="0" err="1">
                <a:solidFill>
                  <a:schemeClr val="tx2">
                    <a:lumMod val="75000"/>
                  </a:schemeClr>
                </a:solidFill>
              </a:rPr>
              <a:t>s</a:t>
            </a:r>
            <a:r>
              <a:rPr lang="en-US" sz="2400" baseline="-25000" dirty="0" err="1">
                <a:solidFill>
                  <a:schemeClr val="tx2">
                    <a:lumMod val="75000"/>
                  </a:schemeClr>
                </a:solidFill>
              </a:rPr>
              <a:t>h</a:t>
            </a:r>
            <a:r>
              <a:rPr lang="en-US" sz="2400" dirty="0"/>
              <a:t> is the rate of investment in human capital, </a:t>
            </a:r>
            <a:r>
              <a:rPr lang="en-US" sz="2400" dirty="0">
                <a:solidFill>
                  <a:schemeClr val="tx2">
                    <a:lumMod val="75000"/>
                  </a:schemeClr>
                </a:solidFill>
              </a:rPr>
              <a:t>n</a:t>
            </a:r>
            <a:r>
              <a:rPr lang="en-US" sz="2400" dirty="0"/>
              <a:t> is the growth rate of population, </a:t>
            </a:r>
            <a:r>
              <a:rPr lang="en-US" sz="2400" dirty="0">
                <a:solidFill>
                  <a:schemeClr val="tx2">
                    <a:lumMod val="75000"/>
                  </a:schemeClr>
                </a:solidFill>
              </a:rPr>
              <a:t>g </a:t>
            </a:r>
            <a:r>
              <a:rPr lang="en-US" sz="2400" dirty="0"/>
              <a:t>is the rate of technological change,</a:t>
            </a:r>
            <a:r>
              <a:rPr lang="en-US" sz="2400" dirty="0">
                <a:solidFill>
                  <a:schemeClr val="tx2">
                    <a:lumMod val="75000"/>
                  </a:schemeClr>
                </a:solidFill>
              </a:rPr>
              <a:t> δ </a:t>
            </a:r>
            <a:r>
              <a:rPr lang="en-US" sz="2400" dirty="0"/>
              <a:t>is the depreciation rate.  </a:t>
            </a:r>
            <a:br>
              <a:rPr lang="en-US" sz="2400" dirty="0"/>
            </a:br>
            <a:r>
              <a:rPr lang="en-US" sz="2400" dirty="0"/>
              <a:t>      </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447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B59B-05E5-0247-C00E-8632B3F3A6C9}"/>
              </a:ext>
            </a:extLst>
          </p:cNvPr>
          <p:cNvSpPr>
            <a:spLocks noGrp="1"/>
          </p:cNvSpPr>
          <p:nvPr>
            <p:ph type="ctrTitle"/>
          </p:nvPr>
        </p:nvSpPr>
        <p:spPr>
          <a:xfrm>
            <a:off x="-331694" y="134469"/>
            <a:ext cx="5702002" cy="659187"/>
          </a:xfrm>
        </p:spPr>
        <p:txBody>
          <a:bodyPr>
            <a:normAutofit fontScale="90000"/>
          </a:bodyPr>
          <a:lstStyle/>
          <a:p>
            <a:r>
              <a:rPr lang="en-IN" dirty="0"/>
              <a:t>Methodology</a:t>
            </a:r>
          </a:p>
        </p:txBody>
      </p:sp>
      <p:sp>
        <p:nvSpPr>
          <p:cNvPr id="4" name="TextBox 3">
            <a:extLst>
              <a:ext uri="{FF2B5EF4-FFF2-40B4-BE49-F238E27FC236}">
                <a16:creationId xmlns:a16="http://schemas.microsoft.com/office/drawing/2014/main" id="{02E39524-89CD-0C74-4851-95855F32AD33}"/>
              </a:ext>
            </a:extLst>
          </p:cNvPr>
          <p:cNvSpPr txBox="1"/>
          <p:nvPr/>
        </p:nvSpPr>
        <p:spPr>
          <a:xfrm>
            <a:off x="1748589" y="1684421"/>
            <a:ext cx="184731" cy="369332"/>
          </a:xfrm>
          <a:prstGeom prst="rect">
            <a:avLst/>
          </a:prstGeom>
          <a:noFill/>
        </p:spPr>
        <p:txBody>
          <a:bodyPr wrap="none" rtlCol="0">
            <a:spAutoFit/>
          </a:bodyPr>
          <a:lstStyle/>
          <a:p>
            <a:endParaRPr lang="en-IN" dirty="0"/>
          </a:p>
        </p:txBody>
      </p:sp>
      <p:sp>
        <p:nvSpPr>
          <p:cNvPr id="5" name="Rectangle 4">
            <a:extLst>
              <a:ext uri="{FF2B5EF4-FFF2-40B4-BE49-F238E27FC236}">
                <a16:creationId xmlns:a16="http://schemas.microsoft.com/office/drawing/2014/main" id="{B1680902-52EB-C2A8-E0FE-7FDBFD03F40D}"/>
              </a:ext>
            </a:extLst>
          </p:cNvPr>
          <p:cNvSpPr/>
          <p:nvPr/>
        </p:nvSpPr>
        <p:spPr>
          <a:xfrm>
            <a:off x="0" y="855168"/>
            <a:ext cx="12192000" cy="4647426"/>
          </a:xfrm>
          <a:prstGeom prst="rect">
            <a:avLst/>
          </a:prstGeom>
          <a:noFill/>
        </p:spPr>
        <p:txBody>
          <a:bodyPr wrap="square" lIns="91440" tIns="45720" rIns="91440" bIns="45720">
            <a:spAutoFit/>
          </a:bodyPr>
          <a:lstStyle/>
          <a:p>
            <a:pPr marL="514350" indent="-514350">
              <a:buFont typeface="Wingdings" panose="05000000000000000000" pitchFamily="2" charset="2"/>
              <a:buChar char="Ø"/>
            </a:pPr>
            <a:r>
              <a:rPr lang="en-US" sz="2800" b="1" u="sng" dirty="0"/>
              <a:t>Model with monthly church attendance and belief in hell or heaven</a:t>
            </a:r>
            <a:r>
              <a:rPr lang="en-US" sz="2800" b="1" dirty="0"/>
              <a:t>:</a:t>
            </a:r>
            <a:br>
              <a:rPr lang="en-US" sz="2800" b="1" dirty="0"/>
            </a:br>
            <a:r>
              <a:rPr lang="en-US" sz="2400" b="1" dirty="0">
                <a:solidFill>
                  <a:srgbClr val="FFC000"/>
                </a:solidFill>
              </a:rPr>
              <a:t>Three</a:t>
            </a:r>
            <a:r>
              <a:rPr lang="en-US" sz="2400" dirty="0">
                <a:solidFill>
                  <a:srgbClr val="FFC000"/>
                </a:solidFill>
              </a:rPr>
              <a:t> religious variables that will be added to the Solow model.</a:t>
            </a:r>
            <a:br>
              <a:rPr lang="en-US" sz="2400" dirty="0"/>
            </a:br>
            <a:br>
              <a:rPr lang="en-US" sz="2400" dirty="0"/>
            </a:br>
            <a:r>
              <a:rPr lang="en-US" sz="2400" dirty="0"/>
              <a:t>a] </a:t>
            </a:r>
            <a:r>
              <a:rPr lang="en-US" sz="2400" dirty="0">
                <a:solidFill>
                  <a:schemeClr val="accent1">
                    <a:lumMod val="40000"/>
                    <a:lumOff val="60000"/>
                  </a:schemeClr>
                </a:solidFill>
              </a:rPr>
              <a:t>Monthly church attendance </a:t>
            </a:r>
            <a:r>
              <a:rPr lang="en-US" sz="2400" dirty="0"/>
              <a:t>: More frequent church attendance implies spending more time on religious activities, and thus might lower the productivity. On the other hand, religious activities may inspire volition and refresh, and also encourage punctuality in some religions</a:t>
            </a:r>
            <a:br>
              <a:rPr lang="en-US" sz="2400" dirty="0"/>
            </a:br>
            <a:br>
              <a:rPr lang="en-US" sz="2400" dirty="0"/>
            </a:br>
            <a:r>
              <a:rPr lang="en-US" sz="2400" dirty="0"/>
              <a:t>b] </a:t>
            </a:r>
            <a:r>
              <a:rPr lang="en-US" sz="2400" dirty="0">
                <a:solidFill>
                  <a:schemeClr val="accent1">
                    <a:lumMod val="40000"/>
                    <a:lumOff val="60000"/>
                  </a:schemeClr>
                </a:solidFill>
              </a:rPr>
              <a:t>Belief in hell </a:t>
            </a:r>
            <a:r>
              <a:rPr lang="en-US" sz="2400" dirty="0"/>
              <a:t>and </a:t>
            </a:r>
            <a:r>
              <a:rPr lang="en-US" sz="2400" dirty="0">
                <a:solidFill>
                  <a:schemeClr val="accent1">
                    <a:lumMod val="40000"/>
                    <a:lumOff val="60000"/>
                  </a:schemeClr>
                </a:solidFill>
              </a:rPr>
              <a:t>Belief in heaven : </a:t>
            </a:r>
            <a:r>
              <a:rPr lang="en-US" sz="2400" dirty="0"/>
              <a:t>These two indicate the fraction of people who distinguished themselves as believers in hell or heaven, from fourth-wave of World Values Survey (2009), it is a yes/no survey.</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CBFF7F6D-F3A8-C260-4922-A66753CE0EE9}"/>
              </a:ext>
            </a:extLst>
          </p:cNvPr>
          <p:cNvPicPr>
            <a:picLocks noChangeAspect="1"/>
          </p:cNvPicPr>
          <p:nvPr/>
        </p:nvPicPr>
        <p:blipFill>
          <a:blip r:embed="rId2"/>
          <a:stretch>
            <a:fillRect/>
          </a:stretch>
        </p:blipFill>
        <p:spPr>
          <a:xfrm>
            <a:off x="1840954" y="5762200"/>
            <a:ext cx="8192953" cy="790873"/>
          </a:xfrm>
          <a:prstGeom prst="rect">
            <a:avLst/>
          </a:prstGeom>
        </p:spPr>
      </p:pic>
    </p:spTree>
    <p:extLst>
      <p:ext uri="{BB962C8B-B14F-4D97-AF65-F5344CB8AC3E}">
        <p14:creationId xmlns:p14="http://schemas.microsoft.com/office/powerpoint/2010/main" val="2556447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Parallax</Template>
  <TotalTime>102</TotalTime>
  <Words>1622</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Rockwell</vt:lpstr>
      <vt:lpstr>Wingdings</vt:lpstr>
      <vt:lpstr>Damask</vt:lpstr>
      <vt:lpstr>PowerPoint Presentation</vt:lpstr>
      <vt:lpstr>PowerPoint Presentation</vt:lpstr>
      <vt:lpstr>PowerPoint Presentation</vt:lpstr>
      <vt:lpstr>PowerPoint Presentation</vt:lpstr>
      <vt:lpstr>PowerPoint Presentation</vt:lpstr>
      <vt:lpstr>Methodology</vt:lpstr>
      <vt:lpstr>Methodology</vt:lpstr>
      <vt:lpstr>Methodology</vt:lpstr>
      <vt:lpstr>Methodology</vt:lpstr>
      <vt:lpstr>Results</vt:lpstr>
      <vt:lpstr>Results</vt:lpstr>
      <vt:lpstr>Results</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dc:title>
  <dc:creator>Jayesh Baretiya</dc:creator>
  <cp:lastModifiedBy>Jayesh Baretiya</cp:lastModifiedBy>
  <cp:revision>16</cp:revision>
  <dcterms:created xsi:type="dcterms:W3CDTF">2023-04-16T12:22:32Z</dcterms:created>
  <dcterms:modified xsi:type="dcterms:W3CDTF">2023-04-16T15:32:32Z</dcterms:modified>
</cp:coreProperties>
</file>