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3" r:id="rId8"/>
    <p:sldId id="264" r:id="rId9"/>
    <p:sldId id="265" r:id="rId10"/>
    <p:sldId id="267" r:id="rId11"/>
    <p:sldId id="268" r:id="rId12"/>
    <p:sldId id="269" r:id="rId13"/>
    <p:sldId id="270" r:id="rId14"/>
    <p:sldId id="271" r:id="rId15"/>
    <p:sldId id="272" r:id="rId16"/>
    <p:sldId id="273" r:id="rId17"/>
    <p:sldId id="274"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53F7C35-DDE4-43FB-AE91-CD8BCC98F1FB}" type="datetimeFigureOut">
              <a:rPr lang="en-US" smtClean="0"/>
              <a:pPr/>
              <a:t>5/8/2015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CA464E3-8AF5-4BFC-A8D8-D59CD15FB53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3F7C35-DDE4-43FB-AE91-CD8BCC98F1FB}" type="datetimeFigureOut">
              <a:rPr lang="en-US" smtClean="0"/>
              <a:pPr/>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464E3-8AF5-4BFC-A8D8-D59CD15FB5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3F7C35-DDE4-43FB-AE91-CD8BCC98F1FB}" type="datetimeFigureOut">
              <a:rPr lang="en-US" smtClean="0"/>
              <a:pPr/>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464E3-8AF5-4BFC-A8D8-D59CD15FB5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53F7C35-DDE4-43FB-AE91-CD8BCC98F1FB}" type="datetimeFigureOut">
              <a:rPr lang="en-US" smtClean="0"/>
              <a:pPr/>
              <a:t>5/8/2015</a:t>
            </a:fld>
            <a:endParaRPr lang="en-US"/>
          </a:p>
        </p:txBody>
      </p:sp>
      <p:sp>
        <p:nvSpPr>
          <p:cNvPr id="9" name="Slide Number Placeholder 8"/>
          <p:cNvSpPr>
            <a:spLocks noGrp="1"/>
          </p:cNvSpPr>
          <p:nvPr>
            <p:ph type="sldNum" sz="quarter" idx="15"/>
          </p:nvPr>
        </p:nvSpPr>
        <p:spPr/>
        <p:txBody>
          <a:bodyPr rtlCol="0"/>
          <a:lstStyle/>
          <a:p>
            <a:fld id="{2CA464E3-8AF5-4BFC-A8D8-D59CD15FB53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53F7C35-DDE4-43FB-AE91-CD8BCC98F1FB}" type="datetimeFigureOut">
              <a:rPr lang="en-US" smtClean="0"/>
              <a:pPr/>
              <a:t>5/8/2015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CA464E3-8AF5-4BFC-A8D8-D59CD15FB53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53F7C35-DDE4-43FB-AE91-CD8BCC98F1FB}" type="datetimeFigureOut">
              <a:rPr lang="en-US" smtClean="0"/>
              <a:pPr/>
              <a:t>5/8/2015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464E3-8AF5-4BFC-A8D8-D59CD15FB53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53F7C35-DDE4-43FB-AE91-CD8BCC98F1FB}" type="datetimeFigureOut">
              <a:rPr lang="en-US" smtClean="0"/>
              <a:pPr/>
              <a:t>5/8/2015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A464E3-8AF5-4BFC-A8D8-D59CD15FB53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53F7C35-DDE4-43FB-AE91-CD8BCC98F1FB}" type="datetimeFigureOut">
              <a:rPr lang="en-US" smtClean="0"/>
              <a:pPr/>
              <a:t>5/8/2015</a:t>
            </a:fld>
            <a:endParaRPr lang="en-US"/>
          </a:p>
        </p:txBody>
      </p:sp>
      <p:sp>
        <p:nvSpPr>
          <p:cNvPr id="7" name="Slide Number Placeholder 6"/>
          <p:cNvSpPr>
            <a:spLocks noGrp="1"/>
          </p:cNvSpPr>
          <p:nvPr>
            <p:ph type="sldNum" sz="quarter" idx="11"/>
          </p:nvPr>
        </p:nvSpPr>
        <p:spPr/>
        <p:txBody>
          <a:bodyPr rtlCol="0"/>
          <a:lstStyle/>
          <a:p>
            <a:fld id="{2CA464E3-8AF5-4BFC-A8D8-D59CD15FB53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F7C35-DDE4-43FB-AE91-CD8BCC98F1FB}" type="datetimeFigureOut">
              <a:rPr lang="en-US" smtClean="0"/>
              <a:pPr/>
              <a:t>5/8/2015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A464E3-8AF5-4BFC-A8D8-D59CD15FB5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53F7C35-DDE4-43FB-AE91-CD8BCC98F1FB}" type="datetimeFigureOut">
              <a:rPr lang="en-US" smtClean="0"/>
              <a:pPr/>
              <a:t>5/8/2015</a:t>
            </a:fld>
            <a:endParaRPr lang="en-US"/>
          </a:p>
        </p:txBody>
      </p:sp>
      <p:sp>
        <p:nvSpPr>
          <p:cNvPr id="22" name="Slide Number Placeholder 21"/>
          <p:cNvSpPr>
            <a:spLocks noGrp="1"/>
          </p:cNvSpPr>
          <p:nvPr>
            <p:ph type="sldNum" sz="quarter" idx="15"/>
          </p:nvPr>
        </p:nvSpPr>
        <p:spPr/>
        <p:txBody>
          <a:bodyPr rtlCol="0"/>
          <a:lstStyle/>
          <a:p>
            <a:fld id="{2CA464E3-8AF5-4BFC-A8D8-D59CD15FB53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53F7C35-DDE4-43FB-AE91-CD8BCC98F1FB}" type="datetimeFigureOut">
              <a:rPr lang="en-US" smtClean="0"/>
              <a:pPr/>
              <a:t>5/8/2015</a:t>
            </a:fld>
            <a:endParaRPr lang="en-US"/>
          </a:p>
        </p:txBody>
      </p:sp>
      <p:sp>
        <p:nvSpPr>
          <p:cNvPr id="18" name="Slide Number Placeholder 17"/>
          <p:cNvSpPr>
            <a:spLocks noGrp="1"/>
          </p:cNvSpPr>
          <p:nvPr>
            <p:ph type="sldNum" sz="quarter" idx="11"/>
          </p:nvPr>
        </p:nvSpPr>
        <p:spPr/>
        <p:txBody>
          <a:bodyPr rtlCol="0"/>
          <a:lstStyle/>
          <a:p>
            <a:fld id="{2CA464E3-8AF5-4BFC-A8D8-D59CD15FB53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53F7C35-DDE4-43FB-AE91-CD8BCC98F1FB}" type="datetimeFigureOut">
              <a:rPr lang="en-US" smtClean="0"/>
              <a:pPr/>
              <a:t>5/8/2015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CA464E3-8AF5-4BFC-A8D8-D59CD15FB5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en.wikipedia.org/wiki/Magnetic_tape_data_storage" TargetMode="External"/><Relationship Id="rId3" Type="http://schemas.openxmlformats.org/officeDocument/2006/relationships/hyperlink" Target="http://en.wikipedia.org/wiki/Application_software" TargetMode="External"/><Relationship Id="rId7" Type="http://schemas.openxmlformats.org/officeDocument/2006/relationships/hyperlink" Target="http://en.wikipedia.org/wiki/Byte" TargetMode="External"/><Relationship Id="rId2" Type="http://schemas.openxmlformats.org/officeDocument/2006/relationships/hyperlink" Target="http://en.wikipedia.org/wiki/Computer_file" TargetMode="External"/><Relationship Id="rId1" Type="http://schemas.openxmlformats.org/officeDocument/2006/relationships/slideLayout" Target="../slideLayouts/slideLayout2.xml"/><Relationship Id="rId6" Type="http://schemas.openxmlformats.org/officeDocument/2006/relationships/hyperlink" Target="http://en.wikipedia.org/wiki/Compiler" TargetMode="External"/><Relationship Id="rId5" Type="http://schemas.openxmlformats.org/officeDocument/2006/relationships/hyperlink" Target="http://en.wikipedia.org/wiki/Database" TargetMode="External"/><Relationship Id="rId10" Type="http://schemas.openxmlformats.org/officeDocument/2006/relationships/hyperlink" Target="http://en.wikipedia.org/wiki/Optical_disk" TargetMode="External"/><Relationship Id="rId4" Type="http://schemas.openxmlformats.org/officeDocument/2006/relationships/hyperlink" Target="http://en.wikipedia.org/wiki/System_software" TargetMode="External"/><Relationship Id="rId9" Type="http://schemas.openxmlformats.org/officeDocument/2006/relationships/hyperlink" Target="http://en.wikipedia.org/wiki/Magnetic_dis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52400"/>
            <a:ext cx="6934200" cy="2133600"/>
          </a:xfrm>
        </p:spPr>
        <p:txBody>
          <a:bodyPr>
            <a:noAutofit/>
          </a:bodyPr>
          <a:lstStyle/>
          <a:p>
            <a:pPr algn="ctr"/>
            <a:r>
              <a:rPr lang="en-IN" altLang="en-US" sz="4000" dirty="0" smtClean="0">
                <a:effectLst>
                  <a:outerShdw blurRad="38100" dist="38100" dir="2700000" algn="tl">
                    <a:srgbClr val="C0C0C0"/>
                  </a:outerShdw>
                </a:effectLst>
                <a:latin typeface="Quicksand" charset="0"/>
                <a:ea typeface="Dotum" pitchFamily="34" charset="-127"/>
              </a:rPr>
              <a:t>Object Oriented Programming Project </a:t>
            </a:r>
            <a:br>
              <a:rPr lang="en-IN" altLang="en-US" sz="4000" dirty="0" smtClean="0">
                <a:effectLst>
                  <a:outerShdw blurRad="38100" dist="38100" dir="2700000" algn="tl">
                    <a:srgbClr val="C0C0C0"/>
                  </a:outerShdw>
                </a:effectLst>
                <a:latin typeface="Quicksand" charset="0"/>
                <a:ea typeface="Dotum" pitchFamily="34" charset="-127"/>
              </a:rPr>
            </a:br>
            <a:r>
              <a:rPr lang="en-IN" altLang="en-US" sz="4000" dirty="0" smtClean="0">
                <a:effectLst>
                  <a:outerShdw blurRad="38100" dist="38100" dir="2700000" algn="tl">
                    <a:srgbClr val="C0C0C0"/>
                  </a:outerShdw>
                </a:effectLst>
                <a:latin typeface="Quicksand" charset="0"/>
                <a:ea typeface="Dotum" pitchFamily="34" charset="-127"/>
              </a:rPr>
              <a:t>(ITE201)</a:t>
            </a:r>
            <a:endParaRPr lang="en-US" sz="4000" dirty="0"/>
          </a:p>
        </p:txBody>
      </p:sp>
      <p:sp>
        <p:nvSpPr>
          <p:cNvPr id="3" name="Subtitle 2"/>
          <p:cNvSpPr>
            <a:spLocks noGrp="1"/>
          </p:cNvSpPr>
          <p:nvPr>
            <p:ph type="subTitle" idx="1"/>
          </p:nvPr>
        </p:nvSpPr>
        <p:spPr>
          <a:xfrm>
            <a:off x="2286000" y="4114800"/>
            <a:ext cx="6172200" cy="2743200"/>
          </a:xfrm>
        </p:spPr>
        <p:txBody>
          <a:bodyPr>
            <a:normAutofit/>
          </a:bodyPr>
          <a:lstStyle/>
          <a:p>
            <a:r>
              <a:rPr lang="en-US" dirty="0" smtClean="0"/>
              <a:t>Submitted By:</a:t>
            </a:r>
          </a:p>
          <a:p>
            <a:r>
              <a:rPr lang="en-US" dirty="0" smtClean="0"/>
              <a:t>14BIT0162 PRIYA GUPTA</a:t>
            </a:r>
          </a:p>
          <a:p>
            <a:r>
              <a:rPr lang="en-US" dirty="0" smtClean="0"/>
              <a:t>14BIT0198 NITESH KUMAR AGRAWAL</a:t>
            </a:r>
          </a:p>
          <a:p>
            <a:r>
              <a:rPr lang="en-US" dirty="0" smtClean="0"/>
              <a:t>14BIT0172 ROHAN KUMAR SACHDEVA</a:t>
            </a:r>
          </a:p>
          <a:p>
            <a:endParaRPr lang="en-US" dirty="0" smtClean="0"/>
          </a:p>
          <a:p>
            <a:r>
              <a:rPr lang="en-US" u="sng" dirty="0" smtClean="0"/>
              <a:t>Submitted To:</a:t>
            </a:r>
          </a:p>
          <a:p>
            <a:r>
              <a:rPr lang="en-US" sz="2400" dirty="0" smtClean="0"/>
              <a:t>PROF. USHA PREETHI</a:t>
            </a:r>
            <a:endParaRPr lang="en-US" dirty="0" smtClean="0"/>
          </a:p>
          <a:p>
            <a:endParaRPr lang="en-US" dirty="0"/>
          </a:p>
        </p:txBody>
      </p:sp>
    </p:spTree>
  </p:cSld>
  <p:clrMapOvr>
    <a:masterClrMapping/>
  </p:clrMapOvr>
  <p:transition>
    <p:cover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11986" y="1524001"/>
            <a:ext cx="7520030" cy="3810000"/>
          </a:xfrm>
          <a:prstGeom prst="rect">
            <a:avLst/>
          </a:prstGeom>
          <a:noFill/>
          <a:ln w="9525">
            <a:noFill/>
            <a:miter lim="800000"/>
            <a:headEnd/>
            <a:tailEnd/>
          </a:ln>
          <a:effectLst/>
        </p:spPr>
      </p:pic>
      <p:sp>
        <p:nvSpPr>
          <p:cNvPr id="3" name="Rectangle 2"/>
          <p:cNvSpPr/>
          <p:nvPr/>
        </p:nvSpPr>
        <p:spPr>
          <a:xfrm>
            <a:off x="1143000" y="381000"/>
            <a:ext cx="6858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SAMPLE  INPUT / OUTPUT</a:t>
            </a:r>
            <a:endParaRPr lang="en-US" dirty="0"/>
          </a:p>
        </p:txBody>
      </p:sp>
    </p:spTree>
  </p:cSld>
  <p:clrMapOvr>
    <a:masterClrMapping/>
  </p:clrMapOvr>
  <p:transition>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811986" y="1524001"/>
            <a:ext cx="7520030" cy="3810000"/>
          </a:xfrm>
          <a:prstGeom prst="rect">
            <a:avLst/>
          </a:prstGeom>
          <a:noFill/>
          <a:ln w="9525">
            <a:noFill/>
            <a:miter lim="800000"/>
            <a:headEnd/>
            <a:tailEnd/>
          </a:ln>
          <a:effectLst/>
        </p:spPr>
      </p:pic>
      <p:sp>
        <p:nvSpPr>
          <p:cNvPr id="3" name="Rectangle 2"/>
          <p:cNvSpPr/>
          <p:nvPr/>
        </p:nvSpPr>
        <p:spPr>
          <a:xfrm>
            <a:off x="1143000" y="381000"/>
            <a:ext cx="6858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SAMPLE  INPUT / OUTPUT</a:t>
            </a:r>
            <a:endParaRPr lang="en-US" dirty="0"/>
          </a:p>
        </p:txBody>
      </p:sp>
    </p:spTree>
  </p:cSld>
  <p:clrMapOvr>
    <a:masterClrMapping/>
  </p:clrMapOvr>
  <p:transition>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811986" y="1524001"/>
            <a:ext cx="7520030" cy="3810000"/>
          </a:xfrm>
          <a:prstGeom prst="rect">
            <a:avLst/>
          </a:prstGeom>
          <a:noFill/>
          <a:ln w="9525">
            <a:noFill/>
            <a:miter lim="800000"/>
            <a:headEnd/>
            <a:tailEnd/>
          </a:ln>
          <a:effectLst/>
        </p:spPr>
      </p:pic>
      <p:sp>
        <p:nvSpPr>
          <p:cNvPr id="3" name="Rectangle 2"/>
          <p:cNvSpPr/>
          <p:nvPr/>
        </p:nvSpPr>
        <p:spPr>
          <a:xfrm>
            <a:off x="1143000" y="381000"/>
            <a:ext cx="6858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SAMPLE  INPUT / OUTPUT</a:t>
            </a:r>
            <a:endParaRPr lang="en-US" dirty="0"/>
          </a:p>
        </p:txBody>
      </p:sp>
    </p:spTree>
  </p:cSld>
  <p:clrMapOvr>
    <a:masterClrMapping/>
  </p:clrMapOvr>
  <p:transition>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811986" y="1524001"/>
            <a:ext cx="7520030" cy="3810000"/>
          </a:xfrm>
          <a:prstGeom prst="rect">
            <a:avLst/>
          </a:prstGeom>
          <a:noFill/>
          <a:ln w="9525">
            <a:noFill/>
            <a:miter lim="800000"/>
            <a:headEnd/>
            <a:tailEnd/>
          </a:ln>
          <a:effectLst/>
        </p:spPr>
      </p:pic>
      <p:sp>
        <p:nvSpPr>
          <p:cNvPr id="3" name="Rectangle 2"/>
          <p:cNvSpPr/>
          <p:nvPr/>
        </p:nvSpPr>
        <p:spPr>
          <a:xfrm>
            <a:off x="1143000" y="381000"/>
            <a:ext cx="6858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SAMPLE  INPUT / OUTPUT</a:t>
            </a:r>
            <a:endParaRPr lang="en-US" dirty="0"/>
          </a:p>
        </p:txBody>
      </p:sp>
    </p:spTree>
  </p:cSld>
  <p:clrMapOvr>
    <a:masterClrMapping/>
  </p:clrMapOvr>
  <p:transition>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920399" y="1524001"/>
            <a:ext cx="7350828" cy="3724274"/>
          </a:xfrm>
          <a:prstGeom prst="rect">
            <a:avLst/>
          </a:prstGeom>
          <a:noFill/>
          <a:ln w="9525">
            <a:noFill/>
            <a:miter lim="800000"/>
            <a:headEnd/>
            <a:tailEnd/>
          </a:ln>
          <a:effectLst/>
        </p:spPr>
      </p:pic>
      <p:sp>
        <p:nvSpPr>
          <p:cNvPr id="3" name="Rectangle 2"/>
          <p:cNvSpPr/>
          <p:nvPr/>
        </p:nvSpPr>
        <p:spPr>
          <a:xfrm>
            <a:off x="1143000" y="381000"/>
            <a:ext cx="6858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SAMPLE  INPUT / OUTPUT</a:t>
            </a:r>
            <a:endParaRPr lang="en-US" dirty="0"/>
          </a:p>
        </p:txBody>
      </p:sp>
    </p:spTree>
  </p:cSld>
  <p:clrMapOvr>
    <a:masterClrMapping/>
  </p:clrMapOvr>
  <p:transition>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762000" y="1447800"/>
            <a:ext cx="7620002" cy="3860650"/>
          </a:xfrm>
          <a:prstGeom prst="rect">
            <a:avLst/>
          </a:prstGeom>
          <a:noFill/>
          <a:ln w="9525">
            <a:noFill/>
            <a:miter lim="800000"/>
            <a:headEnd/>
            <a:tailEnd/>
          </a:ln>
          <a:effectLst/>
        </p:spPr>
      </p:pic>
      <p:sp>
        <p:nvSpPr>
          <p:cNvPr id="3" name="Rectangle 2"/>
          <p:cNvSpPr/>
          <p:nvPr/>
        </p:nvSpPr>
        <p:spPr>
          <a:xfrm>
            <a:off x="1143000" y="381000"/>
            <a:ext cx="6858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SAMPLE  INPUT / OUTPUT</a:t>
            </a:r>
            <a:endParaRPr lang="en-US" dirty="0"/>
          </a:p>
        </p:txBody>
      </p:sp>
    </p:spTree>
  </p:cSld>
  <p:clrMapOvr>
    <a:masterClrMapping/>
  </p:clrMapOvr>
  <p:transition>
    <p:wipe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811986" y="1447800"/>
            <a:ext cx="7520030" cy="3810000"/>
          </a:xfrm>
          <a:prstGeom prst="rect">
            <a:avLst/>
          </a:prstGeom>
          <a:noFill/>
          <a:ln w="9525">
            <a:noFill/>
            <a:miter lim="800000"/>
            <a:headEnd/>
            <a:tailEnd/>
          </a:ln>
          <a:effectLst/>
        </p:spPr>
      </p:pic>
      <p:sp>
        <p:nvSpPr>
          <p:cNvPr id="3" name="Rectangle 2"/>
          <p:cNvSpPr/>
          <p:nvPr/>
        </p:nvSpPr>
        <p:spPr>
          <a:xfrm>
            <a:off x="1143000" y="381000"/>
            <a:ext cx="6858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SAMPLE  INPUT / OUTPUT</a:t>
            </a:r>
            <a:endParaRPr lang="en-US" dirty="0"/>
          </a:p>
        </p:txBody>
      </p:sp>
    </p:spTree>
  </p:cSld>
  <p:clrMapOvr>
    <a:masterClrMapping/>
  </p:clrMapOvr>
  <p:transition>
    <p:wipe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661585" y="1447801"/>
            <a:ext cx="7820832" cy="3962400"/>
          </a:xfrm>
          <a:prstGeom prst="rect">
            <a:avLst/>
          </a:prstGeom>
          <a:noFill/>
          <a:ln w="9525">
            <a:noFill/>
            <a:miter lim="800000"/>
            <a:headEnd/>
            <a:tailEnd/>
          </a:ln>
          <a:effectLst/>
        </p:spPr>
      </p:pic>
      <p:sp>
        <p:nvSpPr>
          <p:cNvPr id="3" name="Rectangle 2"/>
          <p:cNvSpPr/>
          <p:nvPr/>
        </p:nvSpPr>
        <p:spPr>
          <a:xfrm>
            <a:off x="3581400" y="3124200"/>
            <a:ext cx="1981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Thank You!!</a:t>
            </a:r>
            <a:endParaRPr lang="en-US" sz="1400" dirty="0"/>
          </a:p>
        </p:txBody>
      </p:sp>
      <p:sp>
        <p:nvSpPr>
          <p:cNvPr id="4" name="Rectangle 3"/>
          <p:cNvSpPr/>
          <p:nvPr/>
        </p:nvSpPr>
        <p:spPr>
          <a:xfrm>
            <a:off x="2743200" y="2438400"/>
            <a:ext cx="1752600" cy="45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43000" y="381000"/>
            <a:ext cx="6858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SAMPLE  INPUT / OUTPUT</a:t>
            </a:r>
            <a:endParaRPr lang="en-US" dirty="0"/>
          </a:p>
        </p:txBody>
      </p:sp>
    </p:spTree>
  </p:cSld>
  <p:clrMapOvr>
    <a:masterClrMapping/>
  </p:clrMapOvr>
  <p:transition>
    <p:wipe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67000"/>
            <a:ext cx="7467600" cy="1143000"/>
          </a:xfrm>
        </p:spPr>
        <p:txBody>
          <a:bodyPr>
            <a:normAutofit fontScale="90000"/>
          </a:bodyPr>
          <a:lstStyle/>
          <a:p>
            <a:pPr algn="ctr"/>
            <a:r>
              <a:rPr lang="en-US" sz="5000" dirty="0" smtClean="0">
                <a:latin typeface="Monotype Corsiva" pitchFamily="66" charset="0"/>
              </a:rPr>
              <a:t>COUT&lt;&lt;“THANK YOU!!”&lt;&lt;“:P”;</a:t>
            </a:r>
            <a:br>
              <a:rPr lang="en-US" sz="5000" dirty="0" smtClean="0">
                <a:latin typeface="Monotype Corsiva" pitchFamily="66" charset="0"/>
              </a:rPr>
            </a:br>
            <a:endParaRPr lang="en-US" sz="5000" dirty="0">
              <a:latin typeface="Monotype Corsiva" pitchFamily="66" charset="0"/>
            </a:endParaRPr>
          </a:p>
        </p:txBody>
      </p:sp>
      <p:sp>
        <p:nvSpPr>
          <p:cNvPr id="3" name="Rectangle 2"/>
          <p:cNvSpPr/>
          <p:nvPr/>
        </p:nvSpPr>
        <p:spPr>
          <a:xfrm>
            <a:off x="2971800" y="4191000"/>
            <a:ext cx="3456218" cy="707886"/>
          </a:xfrm>
          <a:prstGeom prst="rect">
            <a:avLst/>
          </a:prstGeom>
        </p:spPr>
        <p:txBody>
          <a:bodyPr wrap="square">
            <a:spAutoFit/>
          </a:bodyPr>
          <a:lstStyle/>
          <a:p>
            <a:pPr algn="ctr"/>
            <a:r>
              <a:rPr lang="en-US" sz="4000" dirty="0" smtClean="0">
                <a:latin typeface="Monotype Corsiva" pitchFamily="66" charset="0"/>
              </a:rPr>
              <a:t>RETURN(25</a:t>
            </a:r>
            <a:r>
              <a:rPr lang="en-US" sz="4000" dirty="0" smtClean="0">
                <a:latin typeface="Monotype Corsiva" pitchFamily="66" charset="0"/>
              </a:rPr>
              <a:t>);</a:t>
            </a:r>
            <a:r>
              <a:rPr lang="en-US" dirty="0" smtClean="0">
                <a:latin typeface="Monotype Corsiva" pitchFamily="66" charset="0"/>
              </a:rPr>
              <a:t> </a:t>
            </a:r>
            <a:endParaRPr lang="en-US" dirty="0"/>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fill="hold" nodeType="after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par>
                          <p:cTn id="7" fill="hold">
                            <p:stCondLst>
                              <p:cond delay="2000"/>
                            </p:stCondLst>
                            <p:childTnLst>
                              <p:par>
                                <p:cTn id="8" presetID="35" presetClass="emph" presetSubtype="0" fill="hold" nodeType="afterEffect">
                                  <p:stCondLst>
                                    <p:cond delay="0"/>
                                  </p:stCondLst>
                                  <p:childTnLst>
                                    <p:anim calcmode="discrete" valueType="str">
                                      <p:cBhvr>
                                        <p:cTn id="9"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par>
                          <p:cTn id="10" fill="hold">
                            <p:stCondLst>
                              <p:cond delay="4000"/>
                            </p:stCondLst>
                            <p:childTnLst>
                              <p:par>
                                <p:cTn id="11" presetID="35" presetClass="emph" presetSubtype="0" fill="hold" grpId="0" nodeType="afterEffect">
                                  <p:stCondLst>
                                    <p:cond delay="0"/>
                                  </p:stCondLst>
                                  <p:childTnLst>
                                    <p:anim calcmode="discrete" valueType="str">
                                      <p:cBhvr>
                                        <p:cTn id="12"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par>
                          <p:cTn id="13" fill="hold">
                            <p:stCondLst>
                              <p:cond delay="6000"/>
                            </p:stCondLst>
                            <p:childTnLst>
                              <p:par>
                                <p:cTn id="14" presetID="35" presetClass="emph" presetSubtype="0" fill="hold" grpId="1" nodeType="afterEffect">
                                  <p:stCondLst>
                                    <p:cond delay="0"/>
                                  </p:stCondLst>
                                  <p:childTnLst>
                                    <p:anim calcmode="discrete" valueType="str">
                                      <p:cBhvr>
                                        <p:cTn id="15" dur="1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par>
                          <p:cTn id="16" fill="hold">
                            <p:stCondLst>
                              <p:cond delay="7000"/>
                            </p:stCondLst>
                            <p:childTnLst>
                              <p:par>
                                <p:cTn id="17" presetID="35" presetClass="emph" presetSubtype="0" fill="hold" grpId="2" nodeType="afterEffect">
                                  <p:stCondLst>
                                    <p:cond delay="0"/>
                                  </p:stCondLst>
                                  <p:childTnLst>
                                    <p:anim calcmode="discrete" valueType="str">
                                      <p:cBhvr>
                                        <p:cTn id="18" dur="1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3" grpId="1" build="allAtOnce"/>
      <p:bldP spid="3" grpId="2"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u="sng" dirty="0" smtClean="0"/>
              <a:t>OBJECTIVES</a:t>
            </a:r>
            <a:endParaRPr lang="en-US" u="sng" dirty="0"/>
          </a:p>
        </p:txBody>
      </p:sp>
      <p:sp>
        <p:nvSpPr>
          <p:cNvPr id="3" name="Content Placeholder 2"/>
          <p:cNvSpPr>
            <a:spLocks noGrp="1"/>
          </p:cNvSpPr>
          <p:nvPr>
            <p:ph sz="quarter" idx="1"/>
          </p:nvPr>
        </p:nvSpPr>
        <p:spPr/>
        <p:txBody>
          <a:bodyPr/>
          <a:lstStyle/>
          <a:p>
            <a:pPr lvl="0"/>
            <a:r>
              <a:rPr lang="en-IN" dirty="0" smtClean="0"/>
              <a:t>The objective of the program is to create, sell, calculate amount and update the stock of a shopping mart.</a:t>
            </a:r>
            <a:endParaRPr lang="en-US" dirty="0" smtClean="0"/>
          </a:p>
          <a:p>
            <a:pPr lvl="0"/>
            <a:r>
              <a:rPr lang="en-IN" dirty="0" smtClean="0"/>
              <a:t>This is done using a C++ program which uses File Handling concept. A file is created which maintains the available stock and performs billing operation.</a:t>
            </a:r>
            <a:endParaRPr lang="en-US" dirty="0" smtClean="0"/>
          </a:p>
          <a:p>
            <a:pPr lvl="0"/>
            <a:r>
              <a:rPr lang="en-IN" dirty="0" smtClean="0"/>
              <a:t>It becomes feasible to store data, update it after every purchase and also  to add as well as remove products.</a:t>
            </a:r>
            <a:endParaRPr lang="en-US" dirty="0" smtClean="0"/>
          </a:p>
          <a:p>
            <a:endParaRPr lang="en-US" dirty="0"/>
          </a:p>
        </p:txBody>
      </p:sp>
    </p:spTree>
  </p:cSld>
  <p:clrMapOvr>
    <a:masterClrMapping/>
  </p:clrMapOvr>
  <p:transition>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85000" lnSpcReduction="10000"/>
          </a:bodyPr>
          <a:lstStyle/>
          <a:p>
            <a:pPr lvl="0"/>
            <a:r>
              <a:rPr lang="en-US" dirty="0" smtClean="0"/>
              <a:t>A </a:t>
            </a:r>
            <a:r>
              <a:rPr lang="en-US" b="1" dirty="0" smtClean="0"/>
              <a:t>data file</a:t>
            </a:r>
            <a:r>
              <a:rPr lang="en-US" dirty="0" smtClean="0"/>
              <a:t> is a </a:t>
            </a:r>
            <a:r>
              <a:rPr lang="en-US" u="sng" dirty="0" smtClean="0">
                <a:hlinkClick r:id="rId2" tooltip="Computer file"/>
              </a:rPr>
              <a:t>computer file</a:t>
            </a:r>
            <a:r>
              <a:rPr lang="en-US" dirty="0" smtClean="0"/>
              <a:t> which stores data to be used by a computer </a:t>
            </a:r>
            <a:r>
              <a:rPr lang="en-US" u="sng" dirty="0" smtClean="0">
                <a:hlinkClick r:id="rId3" tooltip="Application software"/>
              </a:rPr>
              <a:t>application</a:t>
            </a:r>
            <a:r>
              <a:rPr lang="en-US" dirty="0" smtClean="0"/>
              <a:t> or </a:t>
            </a:r>
            <a:r>
              <a:rPr lang="en-US" u="sng" dirty="0" smtClean="0">
                <a:hlinkClick r:id="rId4" tooltip="System software"/>
              </a:rPr>
              <a:t>system</a:t>
            </a:r>
            <a:r>
              <a:rPr lang="en-US" dirty="0" smtClean="0"/>
              <a:t>. It generally does </a:t>
            </a:r>
            <a:r>
              <a:rPr lang="en-US" i="1" dirty="0" smtClean="0"/>
              <a:t>not</a:t>
            </a:r>
            <a:r>
              <a:rPr lang="en-US" dirty="0" smtClean="0"/>
              <a:t> refer to files that contain instructions or code to be executed (typically called program files), or to files which define the operation or structure of an application or system (which include configuration files, directory files, etc.); but specifically to information used as input, or written as output by some other software program. This is especially helpful when debugging a program.</a:t>
            </a:r>
          </a:p>
          <a:p>
            <a:pPr lvl="0"/>
            <a:r>
              <a:rPr lang="en-US" dirty="0" smtClean="0"/>
              <a:t>Most computer programs work with </a:t>
            </a:r>
            <a:r>
              <a:rPr lang="en-US" u="sng" dirty="0" smtClean="0">
                <a:hlinkClick r:id="rId2" tooltip="Computer file"/>
              </a:rPr>
              <a:t>files</a:t>
            </a:r>
            <a:r>
              <a:rPr lang="en-US" dirty="0" smtClean="0"/>
              <a:t>. This is because files help in storing information permanently.  </a:t>
            </a:r>
            <a:r>
              <a:rPr lang="en-US" u="sng" dirty="0" smtClean="0">
                <a:hlinkClick r:id="rId5" tooltip="Database"/>
              </a:rPr>
              <a:t>Database</a:t>
            </a:r>
            <a:r>
              <a:rPr lang="en-US" dirty="0" smtClean="0"/>
              <a:t>  programs create files of information. </a:t>
            </a:r>
            <a:r>
              <a:rPr lang="en-US" u="sng" dirty="0" smtClean="0">
                <a:hlinkClick r:id="rId6" tooltip="Compiler"/>
              </a:rPr>
              <a:t>Compilers</a:t>
            </a:r>
            <a:r>
              <a:rPr lang="en-US" dirty="0" smtClean="0"/>
              <a:t> read source files and generate executable files. A file itself is a bunch of </a:t>
            </a:r>
            <a:r>
              <a:rPr lang="en-US" u="sng" dirty="0" smtClean="0">
                <a:hlinkClick r:id="rId7" tooltip="Byte"/>
              </a:rPr>
              <a:t>bytes</a:t>
            </a:r>
            <a:r>
              <a:rPr lang="en-US" dirty="0" smtClean="0"/>
              <a:t> stored on some storage device like </a:t>
            </a:r>
            <a:r>
              <a:rPr lang="en-US" u="sng" dirty="0" smtClean="0">
                <a:hlinkClick r:id="rId8" tooltip="Magnetic tape data storage"/>
              </a:rPr>
              <a:t>tape</a:t>
            </a:r>
            <a:r>
              <a:rPr lang="en-US" dirty="0" smtClean="0"/>
              <a:t>, </a:t>
            </a:r>
            <a:r>
              <a:rPr lang="en-US" u="sng" dirty="0" smtClean="0">
                <a:hlinkClick r:id="rId9" tooltip="Magnetic disk"/>
              </a:rPr>
              <a:t>magnetic disk</a:t>
            </a:r>
            <a:r>
              <a:rPr lang="en-US" dirty="0" smtClean="0"/>
              <a:t>, </a:t>
            </a:r>
            <a:r>
              <a:rPr lang="en-US" u="sng" dirty="0" smtClean="0">
                <a:hlinkClick r:id="rId10" tooltip="Optical disk"/>
              </a:rPr>
              <a:t>Optical disk</a:t>
            </a:r>
            <a:r>
              <a:rPr lang="en-US" dirty="0" smtClean="0"/>
              <a:t> etc. The </a:t>
            </a:r>
            <a:r>
              <a:rPr lang="en-US" b="1" dirty="0" smtClean="0"/>
              <a:t>data files</a:t>
            </a:r>
            <a:r>
              <a:rPr lang="en-US" dirty="0" smtClean="0"/>
              <a:t> are the files that store data pertaining to a specific application, for later use.</a:t>
            </a:r>
          </a:p>
          <a:p>
            <a:endParaRPr lang="en-US" dirty="0"/>
          </a:p>
        </p:txBody>
      </p:sp>
    </p:spTree>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DETAILS</a:t>
            </a:r>
            <a:endParaRPr lang="en-US" dirty="0"/>
          </a:p>
        </p:txBody>
      </p:sp>
      <p:sp>
        <p:nvSpPr>
          <p:cNvPr id="3" name="Content Placeholder 2"/>
          <p:cNvSpPr>
            <a:spLocks noGrp="1"/>
          </p:cNvSpPr>
          <p:nvPr>
            <p:ph sz="quarter" idx="1"/>
          </p:nvPr>
        </p:nvSpPr>
        <p:spPr/>
        <p:txBody>
          <a:bodyPr>
            <a:normAutofit fontScale="92500" lnSpcReduction="20000"/>
          </a:bodyPr>
          <a:lstStyle/>
          <a:p>
            <a:pPr lvl="0"/>
            <a:r>
              <a:rPr lang="en-IN" b="1" u="sng" dirty="0" smtClean="0"/>
              <a:t>Main</a:t>
            </a:r>
            <a:r>
              <a:rPr lang="en-IN" dirty="0" smtClean="0"/>
              <a:t>: Main .</a:t>
            </a:r>
            <a:r>
              <a:rPr lang="en-IN" dirty="0" err="1" smtClean="0"/>
              <a:t>cpp</a:t>
            </a:r>
            <a:r>
              <a:rPr lang="en-IN" dirty="0" smtClean="0"/>
              <a:t> file which encapsulates all the header files and the other .</a:t>
            </a:r>
            <a:r>
              <a:rPr lang="en-IN" dirty="0" err="1" smtClean="0"/>
              <a:t>cpp</a:t>
            </a:r>
            <a:r>
              <a:rPr lang="en-IN" dirty="0" smtClean="0"/>
              <a:t> files and creates a working program.</a:t>
            </a:r>
            <a:endParaRPr lang="en-US" dirty="0" smtClean="0"/>
          </a:p>
          <a:p>
            <a:pPr lvl="0"/>
            <a:r>
              <a:rPr lang="en-IN" b="1" u="sng" dirty="0" smtClean="0"/>
              <a:t>Withdraw</a:t>
            </a:r>
            <a:r>
              <a:rPr lang="en-IN" b="1" dirty="0" smtClean="0"/>
              <a:t>: </a:t>
            </a:r>
            <a:r>
              <a:rPr lang="en-IN" dirty="0" smtClean="0"/>
              <a:t>This function facilitates the user to purchase the products as per the availability of stock.</a:t>
            </a:r>
            <a:endParaRPr lang="en-US" dirty="0" smtClean="0"/>
          </a:p>
          <a:p>
            <a:pPr lvl="0"/>
            <a:r>
              <a:rPr lang="en-IN" b="1" u="sng" dirty="0" smtClean="0"/>
              <a:t>Add new</a:t>
            </a:r>
            <a:r>
              <a:rPr lang="en-IN" b="1" dirty="0" smtClean="0"/>
              <a:t>: </a:t>
            </a:r>
            <a:r>
              <a:rPr lang="en-IN" dirty="0" smtClean="0"/>
              <a:t>It provides the flexibility to the shopkeeper to add a new product.</a:t>
            </a:r>
            <a:endParaRPr lang="en-US" dirty="0" smtClean="0"/>
          </a:p>
          <a:p>
            <a:pPr lvl="0"/>
            <a:r>
              <a:rPr lang="en-IN" b="1" u="sng" dirty="0" smtClean="0"/>
              <a:t>Refill</a:t>
            </a:r>
            <a:r>
              <a:rPr lang="en-IN" b="1" dirty="0" smtClean="0"/>
              <a:t>: </a:t>
            </a:r>
            <a:r>
              <a:rPr lang="en-IN" dirty="0" smtClean="0"/>
              <a:t>It provides the facility to refill the stock of an existing product.</a:t>
            </a:r>
            <a:endParaRPr lang="en-US" dirty="0" smtClean="0"/>
          </a:p>
          <a:p>
            <a:pPr lvl="0"/>
            <a:r>
              <a:rPr lang="en-IN" b="1" u="sng" dirty="0" smtClean="0"/>
              <a:t>Remove</a:t>
            </a:r>
            <a:r>
              <a:rPr lang="en-IN" b="1" dirty="0" smtClean="0"/>
              <a:t>: </a:t>
            </a:r>
            <a:r>
              <a:rPr lang="en-IN" dirty="0" smtClean="0"/>
              <a:t>This function removes a particular item from shop’s stock.</a:t>
            </a:r>
            <a:endParaRPr lang="en-US" dirty="0" smtClean="0"/>
          </a:p>
          <a:p>
            <a:pPr lvl="0"/>
            <a:r>
              <a:rPr lang="en-IN" b="1" u="sng" dirty="0" smtClean="0"/>
              <a:t>Display</a:t>
            </a:r>
            <a:r>
              <a:rPr lang="en-IN" b="1" dirty="0" smtClean="0"/>
              <a:t>: </a:t>
            </a:r>
            <a:r>
              <a:rPr lang="en-IN" dirty="0" smtClean="0"/>
              <a:t>It displays all the available items in the shop, specifying its price and quantity.</a:t>
            </a:r>
            <a:endParaRPr lang="en-US" dirty="0" smtClean="0"/>
          </a:p>
          <a:p>
            <a:pPr lvl="0"/>
            <a:r>
              <a:rPr lang="en-IN" b="1" u="sng" dirty="0" smtClean="0"/>
              <a:t>Check</a:t>
            </a:r>
            <a:r>
              <a:rPr lang="en-IN" b="1" dirty="0" smtClean="0"/>
              <a:t>: </a:t>
            </a:r>
            <a:r>
              <a:rPr lang="en-IN" dirty="0" smtClean="0"/>
              <a:t>It checks whether the entered product is available in the shop or not.</a:t>
            </a:r>
            <a:endParaRPr lang="en-US" dirty="0" smtClean="0"/>
          </a:p>
          <a:p>
            <a:pPr lvl="0">
              <a:buNone/>
            </a:pPr>
            <a:endParaRPr lang="en-US" dirty="0" smtClean="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r>
              <a:rPr lang="en-US" b="1" u="sng" dirty="0" smtClean="0"/>
              <a:t>Classes &amp; Objects</a:t>
            </a:r>
            <a:r>
              <a:rPr lang="en-US" dirty="0" smtClean="0"/>
              <a:t>: By creating the decompression function and compression function in different classes, these functions can be written, handled and debugged efficiently.</a:t>
            </a:r>
            <a:endParaRPr lang="en-IN" b="1" u="sng" dirty="0" smtClean="0"/>
          </a:p>
          <a:p>
            <a:pPr lvl="0"/>
            <a:r>
              <a:rPr lang="en-IN" b="1" u="sng" dirty="0" smtClean="0"/>
              <a:t>Exception Handling</a:t>
            </a:r>
            <a:r>
              <a:rPr lang="en-IN" b="1" dirty="0" smtClean="0"/>
              <a:t> :</a:t>
            </a:r>
            <a:r>
              <a:rPr lang="en-IN" dirty="0" smtClean="0"/>
              <a:t> Exception handling is done in the main.cpp code to prevent corrupt input and output and failure to produce any output.</a:t>
            </a:r>
            <a:endParaRPr lang="en-US" dirty="0" smtClean="0"/>
          </a:p>
          <a:p>
            <a:pPr lvl="0"/>
            <a:r>
              <a:rPr lang="en-IN" b="1" u="sng" dirty="0" smtClean="0"/>
              <a:t>File Handling</a:t>
            </a:r>
            <a:r>
              <a:rPr lang="en-IN" b="1" dirty="0" smtClean="0"/>
              <a:t>: </a:t>
            </a:r>
            <a:r>
              <a:rPr lang="en-IN" dirty="0" smtClean="0"/>
              <a:t>The original and compressed data files are opened in the program and necessary manipulation is done. The compressed and decompressed files are written into files and saved.</a:t>
            </a:r>
            <a:endParaRPr lang="en-US" dirty="0" smtClean="0"/>
          </a:p>
          <a:p>
            <a:pPr lvl="0"/>
            <a:r>
              <a:rPr lang="en-IN" b="1" u="sng" dirty="0" smtClean="0"/>
              <a:t>Abstraction</a:t>
            </a:r>
            <a:r>
              <a:rPr lang="en-IN" b="1" dirty="0" smtClean="0"/>
              <a:t>: </a:t>
            </a:r>
            <a:r>
              <a:rPr lang="en-IN" dirty="0" smtClean="0"/>
              <a:t> Only the essential features are shown and the other features are protected from the user so that no meddling with the algorithm occurs.</a:t>
            </a:r>
            <a:endParaRPr lang="en-US" dirty="0" smtClean="0"/>
          </a:p>
          <a:p>
            <a:endParaRPr lang="en-US" dirty="0"/>
          </a:p>
        </p:txBody>
      </p:sp>
      <p:sp>
        <p:nvSpPr>
          <p:cNvPr id="4" name="Title 1"/>
          <p:cNvSpPr>
            <a:spLocks noGrp="1"/>
          </p:cNvSpPr>
          <p:nvPr>
            <p:ph type="title"/>
          </p:nvPr>
        </p:nvSpPr>
        <p:spPr>
          <a:xfrm>
            <a:off x="457200" y="274638"/>
            <a:ext cx="7467600" cy="1143000"/>
          </a:xfrm>
        </p:spPr>
        <p:txBody>
          <a:bodyPr/>
          <a:lstStyle/>
          <a:p>
            <a:r>
              <a:rPr lang="en-US" dirty="0" smtClean="0"/>
              <a:t>CONCEPTS USED</a:t>
            </a:r>
            <a:endParaRPr lang="en-US" dirty="0"/>
          </a:p>
        </p:txBody>
      </p:sp>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 (CLASS)</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b="1" dirty="0" smtClean="0"/>
              <a:t>class stock</a:t>
            </a:r>
            <a:endParaRPr lang="en-US" dirty="0" smtClean="0"/>
          </a:p>
          <a:p>
            <a:pPr>
              <a:buNone/>
            </a:pPr>
            <a:r>
              <a:rPr lang="en-US" b="1" dirty="0" smtClean="0"/>
              <a:t>{	char name[20];</a:t>
            </a:r>
            <a:endParaRPr lang="en-US" dirty="0" smtClean="0"/>
          </a:p>
          <a:p>
            <a:pPr>
              <a:buNone/>
            </a:pPr>
            <a:r>
              <a:rPr lang="en-US" b="1" dirty="0" smtClean="0"/>
              <a:t>	float pr; </a:t>
            </a:r>
            <a:r>
              <a:rPr lang="en-US" b="1" dirty="0" err="1" smtClean="0"/>
              <a:t>int</a:t>
            </a:r>
            <a:r>
              <a:rPr lang="en-US" b="1" dirty="0" smtClean="0"/>
              <a:t> quant;</a:t>
            </a:r>
            <a:endParaRPr lang="en-US" dirty="0" smtClean="0"/>
          </a:p>
          <a:p>
            <a:pPr>
              <a:buNone/>
            </a:pPr>
            <a:r>
              <a:rPr lang="en-US" b="1" dirty="0" smtClean="0"/>
              <a:t>public:</a:t>
            </a:r>
            <a:endParaRPr lang="en-US" dirty="0" smtClean="0"/>
          </a:p>
          <a:p>
            <a:pPr>
              <a:buNone/>
            </a:pPr>
            <a:r>
              <a:rPr lang="en-US" b="1" dirty="0" smtClean="0"/>
              <a:t>	void get();</a:t>
            </a:r>
            <a:endParaRPr lang="en-US" dirty="0" smtClean="0"/>
          </a:p>
          <a:p>
            <a:pPr>
              <a:buNone/>
            </a:pPr>
            <a:r>
              <a:rPr lang="en-US" b="1" dirty="0" smtClean="0"/>
              <a:t>	void get2();</a:t>
            </a:r>
            <a:endParaRPr lang="en-US" dirty="0" smtClean="0"/>
          </a:p>
          <a:p>
            <a:pPr>
              <a:buNone/>
            </a:pPr>
            <a:r>
              <a:rPr lang="en-US" b="1" dirty="0" smtClean="0"/>
              <a:t>	void show();</a:t>
            </a:r>
            <a:endParaRPr lang="en-US" dirty="0" smtClean="0"/>
          </a:p>
          <a:p>
            <a:pPr>
              <a:buNone/>
            </a:pPr>
            <a:r>
              <a:rPr lang="en-US" b="1" dirty="0" smtClean="0"/>
              <a:t>    </a:t>
            </a:r>
            <a:r>
              <a:rPr lang="en-US" b="1" dirty="0" err="1" smtClean="0"/>
              <a:t>int</a:t>
            </a:r>
            <a:r>
              <a:rPr lang="en-US" b="1" dirty="0" smtClean="0"/>
              <a:t> </a:t>
            </a:r>
            <a:r>
              <a:rPr lang="en-US" b="1" dirty="0" err="1" smtClean="0"/>
              <a:t>stchk</a:t>
            </a:r>
            <a:r>
              <a:rPr lang="en-US" b="1" dirty="0" smtClean="0"/>
              <a:t>(char nm[30]);</a:t>
            </a:r>
            <a:endParaRPr lang="en-US" dirty="0" smtClean="0"/>
          </a:p>
          <a:p>
            <a:pPr>
              <a:buNone/>
            </a:pPr>
            <a:r>
              <a:rPr lang="en-US" b="1" dirty="0" smtClean="0"/>
              <a:t>    void </a:t>
            </a:r>
            <a:r>
              <a:rPr lang="en-US" b="1" dirty="0" err="1" smtClean="0"/>
              <a:t>withd</a:t>
            </a:r>
            <a:r>
              <a:rPr lang="en-US" b="1" dirty="0" smtClean="0"/>
              <a:t>(</a:t>
            </a:r>
            <a:r>
              <a:rPr lang="en-US" b="1" dirty="0" err="1" smtClean="0"/>
              <a:t>int</a:t>
            </a:r>
            <a:r>
              <a:rPr lang="en-US" b="1" dirty="0" smtClean="0"/>
              <a:t> qty);</a:t>
            </a:r>
            <a:endParaRPr lang="en-US" dirty="0" smtClean="0"/>
          </a:p>
          <a:p>
            <a:pPr>
              <a:buNone/>
            </a:pPr>
            <a:r>
              <a:rPr lang="en-US" b="1" dirty="0" smtClean="0"/>
              <a:t>    void </a:t>
            </a:r>
            <a:r>
              <a:rPr lang="en-US" b="1" dirty="0" err="1" smtClean="0"/>
              <a:t>refil</a:t>
            </a:r>
            <a:r>
              <a:rPr lang="en-US" b="1" dirty="0" smtClean="0"/>
              <a:t>(</a:t>
            </a:r>
            <a:r>
              <a:rPr lang="en-US" b="1" dirty="0" err="1" smtClean="0"/>
              <a:t>int</a:t>
            </a:r>
            <a:r>
              <a:rPr lang="en-US" b="1" dirty="0" smtClean="0"/>
              <a:t> qty);</a:t>
            </a:r>
            <a:endParaRPr lang="en-US" dirty="0" smtClean="0"/>
          </a:p>
          <a:p>
            <a:pPr>
              <a:buNone/>
            </a:pPr>
            <a:r>
              <a:rPr lang="en-US" b="1" dirty="0" smtClean="0"/>
              <a:t>}</a:t>
            </a:r>
            <a:r>
              <a:rPr lang="en-US" b="1" dirty="0" err="1" smtClean="0"/>
              <a:t>st</a:t>
            </a:r>
            <a:r>
              <a:rPr lang="en-US" b="1" dirty="0" smtClean="0"/>
              <a:t>;</a:t>
            </a:r>
            <a:endParaRPr lang="en-US" dirty="0" smtClean="0"/>
          </a:p>
          <a:p>
            <a:pPr>
              <a:buNone/>
            </a:pPr>
            <a:endParaRPr lang="en-US" dirty="0"/>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en-US" dirty="0"/>
          </a:p>
        </p:txBody>
      </p:sp>
      <p:sp>
        <p:nvSpPr>
          <p:cNvPr id="3" name="Content Placeholder 2"/>
          <p:cNvSpPr>
            <a:spLocks noGrp="1"/>
          </p:cNvSpPr>
          <p:nvPr>
            <p:ph sz="quarter" idx="1"/>
          </p:nvPr>
        </p:nvSpPr>
        <p:spPr/>
        <p:txBody>
          <a:bodyPr/>
          <a:lstStyle/>
          <a:p>
            <a:r>
              <a:rPr lang="en-IN" dirty="0" smtClean="0"/>
              <a:t>The objective of the program is to create, sell, calculate amount and update the stock of a shopping mart is successfully achieved by using a C++ program which uses File Handling concept.</a:t>
            </a:r>
            <a:endParaRPr lang="en-US" dirty="0" smtClean="0"/>
          </a:p>
          <a:p>
            <a:pPr>
              <a:buNone/>
            </a:pPr>
            <a:endParaRPr lang="en-US" dirty="0"/>
          </a:p>
        </p:txBody>
      </p:sp>
    </p:spTree>
  </p:cSld>
  <p:clrMapOvr>
    <a:masterClrMapping/>
  </p:clrMapOvr>
  <p:transition>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61585" y="1447801"/>
            <a:ext cx="7820832" cy="3962400"/>
          </a:xfrm>
          <a:prstGeom prst="rect">
            <a:avLst/>
          </a:prstGeom>
          <a:noFill/>
          <a:ln w="9525">
            <a:noFill/>
            <a:miter lim="800000"/>
            <a:headEnd/>
            <a:tailEnd/>
          </a:ln>
          <a:effectLst/>
        </p:spPr>
      </p:pic>
      <p:sp>
        <p:nvSpPr>
          <p:cNvPr id="3" name="Rectangle 2"/>
          <p:cNvSpPr/>
          <p:nvPr/>
        </p:nvSpPr>
        <p:spPr>
          <a:xfrm>
            <a:off x="1143000" y="381000"/>
            <a:ext cx="6858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SAMPLE  INPUT / OUTPUT</a:t>
            </a:r>
            <a:endParaRPr lang="en-US" dirty="0"/>
          </a:p>
        </p:txBody>
      </p:sp>
    </p:spTree>
  </p:cSld>
  <p:clrMapOvr>
    <a:masterClrMapping/>
  </p:clrMapOvr>
  <p:transition>
    <p:wipe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61585" y="1447801"/>
            <a:ext cx="7820832" cy="3962400"/>
          </a:xfrm>
          <a:prstGeom prst="rect">
            <a:avLst/>
          </a:prstGeom>
          <a:noFill/>
          <a:ln w="9525">
            <a:noFill/>
            <a:miter lim="800000"/>
            <a:headEnd/>
            <a:tailEnd/>
          </a:ln>
          <a:effectLst/>
        </p:spPr>
      </p:pic>
      <p:sp>
        <p:nvSpPr>
          <p:cNvPr id="3" name="Rectangle 2"/>
          <p:cNvSpPr/>
          <p:nvPr/>
        </p:nvSpPr>
        <p:spPr>
          <a:xfrm>
            <a:off x="1143000" y="381000"/>
            <a:ext cx="6858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SAMPLE  INPUT / OUTPUT</a:t>
            </a:r>
            <a:endParaRPr lang="en-US" dirty="0"/>
          </a:p>
        </p:txBody>
      </p:sp>
    </p:spTree>
  </p:cSld>
  <p:clrMapOvr>
    <a:masterClrMapping/>
  </p:clrMapOvr>
  <p:transition>
    <p:wipe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43</TotalTime>
  <Words>430</Words>
  <Application>Microsoft Office PowerPoint</Application>
  <PresentationFormat>On-screen Show (4:3)</PresentationFormat>
  <Paragraphs>55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Object Oriented Programming Project  (ITE201)</vt:lpstr>
      <vt:lpstr>OBJECTIVES</vt:lpstr>
      <vt:lpstr>ABSTRACT</vt:lpstr>
      <vt:lpstr>MODULE DETAILS</vt:lpstr>
      <vt:lpstr>CONCEPTS USED</vt:lpstr>
      <vt:lpstr>SAMPLE CODE (CLASS)</vt:lpstr>
      <vt:lpstr>RESULT ANALYSIS</vt:lpstr>
      <vt:lpstr>Slide 8</vt:lpstr>
      <vt:lpstr>Slide 9</vt:lpstr>
      <vt:lpstr>Slide 10</vt:lpstr>
      <vt:lpstr>Slide 11</vt:lpstr>
      <vt:lpstr>Slide 12</vt:lpstr>
      <vt:lpstr>Slide 13</vt:lpstr>
      <vt:lpstr>Slide 14</vt:lpstr>
      <vt:lpstr>Slide 15</vt:lpstr>
      <vt:lpstr>Slide 16</vt:lpstr>
      <vt:lpstr>Slide 17</vt:lpstr>
      <vt:lpstr>COUT&lt;&lt;“THANK YOU!!”&lt;&lt;“:P”;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Project  (ITE201)</dc:title>
  <dc:creator>DELL</dc:creator>
  <cp:lastModifiedBy>DELL</cp:lastModifiedBy>
  <cp:revision>15</cp:revision>
  <dcterms:created xsi:type="dcterms:W3CDTF">2015-05-04T14:14:31Z</dcterms:created>
  <dcterms:modified xsi:type="dcterms:W3CDTF">2015-05-08T17:17:22Z</dcterms:modified>
</cp:coreProperties>
</file>