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25" r:id="rId1"/>
  </p:sldMasterIdLst>
  <p:notesMasterIdLst>
    <p:notesMasterId r:id="rId17"/>
  </p:notesMasterIdLst>
  <p:sldIdLst>
    <p:sldId id="258" r:id="rId2"/>
    <p:sldId id="275" r:id="rId3"/>
    <p:sldId id="262" r:id="rId4"/>
    <p:sldId id="263" r:id="rId5"/>
    <p:sldId id="264" r:id="rId6"/>
    <p:sldId id="265" r:id="rId7"/>
    <p:sldId id="266" r:id="rId8"/>
    <p:sldId id="278" r:id="rId9"/>
    <p:sldId id="267" r:id="rId10"/>
    <p:sldId id="269" r:id="rId11"/>
    <p:sldId id="277" r:id="rId12"/>
    <p:sldId id="270" r:id="rId13"/>
    <p:sldId id="272" r:id="rId14"/>
    <p:sldId id="274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592B7-4635-B441-A13E-508452A7C343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9FC62-5BB8-7946-8E51-3AB6FAD11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9FC62-5BB8-7946-8E51-3AB6FAD1104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9FC62-5BB8-7946-8E51-3AB6FAD1104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37E3F1F-F517-1A4C-8E16-329708D8A9B6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D376009-09BC-C748-84DA-61A48600C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3F1F-F517-1A4C-8E16-329708D8A9B6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6009-09BC-C748-84DA-61A48600CD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3F1F-F517-1A4C-8E16-329708D8A9B6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6009-09BC-C748-84DA-61A48600CD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3F1F-F517-1A4C-8E16-329708D8A9B6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6009-09BC-C748-84DA-61A48600C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3F1F-F517-1A4C-8E16-329708D8A9B6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6009-09BC-C748-84DA-61A48600C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3F1F-F517-1A4C-8E16-329708D8A9B6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6009-09BC-C748-84DA-61A48600C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D37E3F1F-F517-1A4C-8E16-329708D8A9B6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6009-09BC-C748-84DA-61A48600CD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3F1F-F517-1A4C-8E16-329708D8A9B6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6009-09BC-C748-84DA-61A48600C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3F1F-F517-1A4C-8E16-329708D8A9B6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6009-09BC-C748-84DA-61A48600CD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3F1F-F517-1A4C-8E16-329708D8A9B6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6009-09BC-C748-84DA-61A48600C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3F1F-F517-1A4C-8E16-329708D8A9B6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6009-09BC-C748-84DA-61A48600C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D37E3F1F-F517-1A4C-8E16-329708D8A9B6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6009-09BC-C748-84DA-61A48600C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D37E3F1F-F517-1A4C-8E16-329708D8A9B6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D376009-09BC-C748-84DA-61A48600CD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D37E3F1F-F517-1A4C-8E16-329708D8A9B6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CD376009-09BC-C748-84DA-61A48600CD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D37E3F1F-F517-1A4C-8E16-329708D8A9B6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CD376009-09BC-C748-84DA-61A48600CD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3F1F-F517-1A4C-8E16-329708D8A9B6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6009-09BC-C748-84DA-61A48600C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3F1F-F517-1A4C-8E16-329708D8A9B6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6009-09BC-C748-84DA-61A48600C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3F1F-F517-1A4C-8E16-329708D8A9B6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6009-09BC-C748-84DA-61A48600CD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7E3F1F-F517-1A4C-8E16-329708D8A9B6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CD376009-09BC-C748-84DA-61A48600C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6160" y="273050"/>
            <a:ext cx="3008313" cy="116205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You Are Open To Experience</a:t>
            </a:r>
            <a:endParaRPr lang="en-US" sz="2400" b="1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279044" y="273050"/>
            <a:ext cx="4596570" cy="5853113"/>
          </a:xfrm>
        </p:spPr>
        <p:txBody>
          <a:bodyPr>
            <a:normAutofit fontScale="85000" lnSpcReduction="10000"/>
          </a:bodyPr>
          <a:lstStyle/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Creative</a:t>
            </a: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Imaginative</a:t>
            </a: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Adventurous</a:t>
            </a: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sz="2800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Intellectual</a:t>
            </a: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sz="2800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Unconventional</a:t>
            </a: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sz="2800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Artistically Inclined</a:t>
            </a: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Career Tip: </a:t>
            </a:r>
            <a:r>
              <a:rPr lang="en-US" dirty="0" smtClean="0">
                <a:solidFill>
                  <a:srgbClr val="FF6600"/>
                </a:solidFill>
              </a:rPr>
              <a:t>Look for a Career that gives you: 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A</a:t>
            </a:r>
            <a:r>
              <a:rPr lang="en-US" dirty="0" smtClean="0">
                <a:solidFill>
                  <a:srgbClr val="FF6600"/>
                </a:solidFill>
              </a:rPr>
              <a:t> free work environment with less restrictions 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Opportunity to learn and do novel things  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I</a:t>
            </a:r>
            <a:r>
              <a:rPr lang="en-US" dirty="0" smtClean="0">
                <a:solidFill>
                  <a:srgbClr val="FF6600"/>
                </a:solidFill>
              </a:rPr>
              <a:t>mplement new methods and processes!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075" name="WordArt 3"/>
          <p:cNvSpPr>
            <a:spLocks noChangeArrowheads="1" noChangeShapeType="1"/>
          </p:cNvSpPr>
          <p:nvPr/>
        </p:nvSpPr>
        <p:spPr bwMode="auto">
          <a:xfrm>
            <a:off x="5080420" y="741881"/>
            <a:ext cx="2733675" cy="904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b="1" kern="10" spc="0" dirty="0" smtClean="0">
                <a:ln w="18034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blurRad="63500" dist="17961" dir="8100000" algn="ctr" rotWithShape="0">
                    <a:srgbClr val="A5A5A5">
                      <a:alpha val="74998"/>
                    </a:srgbClr>
                  </a:outerShdw>
                </a:effectLst>
                <a:latin typeface="Calibri"/>
                <a:ea typeface="Calibri"/>
                <a:cs typeface="Calibri"/>
              </a:rPr>
              <a:t>You Are</a:t>
            </a:r>
            <a:endParaRPr lang="en-US" sz="3600" b="1" kern="10" spc="0" dirty="0">
              <a:ln w="18034">
                <a:solidFill>
                  <a:srgbClr val="FF6600"/>
                </a:solidFill>
                <a:round/>
                <a:headEnd/>
                <a:tailEnd/>
              </a:ln>
              <a:solidFill>
                <a:srgbClr val="FF6600"/>
              </a:solidFill>
              <a:effectLst>
                <a:outerShdw blurRad="63500" dist="17961" dir="8100000" algn="ctr" rotWithShape="0">
                  <a:srgbClr val="A5A5A5">
                    <a:alpha val="74998"/>
                  </a:srgbClr>
                </a:outerShdw>
              </a:effectLst>
              <a:latin typeface="Calibri"/>
              <a:ea typeface="Calibri"/>
              <a:cs typeface="Calibri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57199" y="1646756"/>
            <a:ext cx="3821845" cy="4052811"/>
          </a:xfrm>
          <a:prstGeom prst="round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636" y="484706"/>
            <a:ext cx="3008313" cy="116205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You Are Highly Extraverted</a:t>
            </a:r>
            <a:endParaRPr lang="en-US" sz="2400" b="1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422119" y="273050"/>
            <a:ext cx="5439526" cy="5853113"/>
          </a:xfrm>
        </p:spPr>
        <p:txBody>
          <a:bodyPr/>
          <a:lstStyle/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Friendly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Gregarious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Active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E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nthusiastic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Ambitious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b="1" baseline="0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Talkative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Outgoing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075" name="WordArt 3"/>
          <p:cNvSpPr>
            <a:spLocks noChangeArrowheads="1" noChangeShapeType="1"/>
          </p:cNvSpPr>
          <p:nvPr/>
        </p:nvSpPr>
        <p:spPr bwMode="auto">
          <a:xfrm>
            <a:off x="4648620" y="741881"/>
            <a:ext cx="2733675" cy="904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b="1" kern="10" spc="0" dirty="0" smtClean="0">
                <a:ln w="18034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blurRad="63500" dist="17961" dir="8100000" algn="ctr" rotWithShape="0">
                    <a:srgbClr val="A5A5A5">
                      <a:alpha val="74998"/>
                    </a:srgbClr>
                  </a:outerShdw>
                </a:effectLst>
                <a:latin typeface="Calibri"/>
                <a:ea typeface="Calibri"/>
                <a:cs typeface="Calibri"/>
              </a:rPr>
              <a:t>You Are</a:t>
            </a:r>
            <a:endParaRPr lang="en-US" sz="3600" b="1" kern="10" spc="0" dirty="0">
              <a:ln w="18034">
                <a:solidFill>
                  <a:srgbClr val="FF6600"/>
                </a:solidFill>
                <a:round/>
                <a:headEnd/>
                <a:tailEnd/>
              </a:ln>
              <a:solidFill>
                <a:srgbClr val="FF6600"/>
              </a:solidFill>
              <a:effectLst>
                <a:outerShdw blurRad="63500" dist="17961" dir="8100000" algn="ctr" rotWithShape="0">
                  <a:srgbClr val="A5A5A5">
                    <a:alpha val="74998"/>
                  </a:srgbClr>
                </a:outerShdw>
              </a:effectLst>
              <a:latin typeface="Calibri"/>
              <a:ea typeface="Calibri"/>
              <a:cs typeface="Calibri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46425" y="2131668"/>
            <a:ext cx="2922524" cy="3628372"/>
          </a:xfrm>
          <a:prstGeom prst="round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6" name="TextBox 5"/>
          <p:cNvSpPr txBox="1"/>
          <p:nvPr/>
        </p:nvSpPr>
        <p:spPr>
          <a:xfrm>
            <a:off x="3422119" y="3683000"/>
            <a:ext cx="543952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Career Tip:</a:t>
            </a:r>
            <a:r>
              <a:rPr lang="en-US" dirty="0" smtClean="0"/>
              <a:t> </a:t>
            </a:r>
            <a:r>
              <a:rPr lang="en-US" sz="1400" dirty="0" smtClean="0">
                <a:solidFill>
                  <a:srgbClr val="FF6600"/>
                </a:solidFill>
              </a:rPr>
              <a:t>You will do better in a career where you: 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Get to work with people and motivate / convince them for some idea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Get to talk and interact with others to get a work done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Get to climb up the career ladder to reach a high status and well paid job</a:t>
            </a:r>
          </a:p>
          <a:p>
            <a:pPr>
              <a:buFont typeface="Wingdings" charset="2"/>
              <a:buChar char="§"/>
            </a:pPr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Can employ your social confidence and people’s skills to bring energy and motivation in the team and work on a common goal by leading from the front. </a:t>
            </a:r>
          </a:p>
          <a:p>
            <a:pPr>
              <a:buFont typeface="Wingdings" charset="2"/>
              <a:buChar char="§"/>
            </a:pPr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endParaRPr lang="en-US" sz="1400" dirty="0" smtClean="0">
              <a:solidFill>
                <a:srgbClr val="FF6600"/>
              </a:solidFill>
            </a:endParaRPr>
          </a:p>
          <a:p>
            <a:endParaRPr lang="en-US" sz="14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636" y="484706"/>
            <a:ext cx="3008313" cy="1162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 smtClean="0"/>
              <a:t>You Are Moderately Extraverted</a:t>
            </a:r>
            <a:endParaRPr lang="en-US" sz="2400" b="1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643991" y="273050"/>
            <a:ext cx="5217653" cy="5853113"/>
          </a:xfrm>
        </p:spPr>
        <p:txBody>
          <a:bodyPr>
            <a:normAutofit/>
          </a:bodyPr>
          <a:lstStyle/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  <a:r>
              <a:rPr kumimoji="0" lang="en-US" sz="2162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Average in</a:t>
            </a:r>
            <a:r>
              <a:rPr kumimoji="0" lang="en-US" sz="2162" b="1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  <a:r>
              <a:rPr lang="en-US" sz="2162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Motivation to</a:t>
            </a:r>
            <a:r>
              <a:rPr lang="en-US" sz="2162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Seek </a:t>
            </a:r>
            <a:r>
              <a:rPr lang="en-US" sz="2162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Out Social </a:t>
            </a:r>
            <a:r>
              <a:rPr lang="en-US" sz="2162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Reward</a:t>
            </a:r>
            <a:endParaRPr kumimoji="0" lang="en-US" sz="2162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sz="2162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Content when You’re Not 	Winning </a:t>
            </a:r>
            <a:r>
              <a:rPr lang="en-US" sz="2162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Recognition</a:t>
            </a:r>
            <a:endParaRPr kumimoji="0" lang="en-US" sz="2162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162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Somewhat</a:t>
            </a:r>
            <a:r>
              <a:rPr kumimoji="0" lang="en-US" sz="2162" b="1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  <a:r>
              <a:rPr lang="en-US" sz="2162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Moderate in 	D</a:t>
            </a:r>
            <a:r>
              <a:rPr kumimoji="0" lang="en-US" sz="2162" b="1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esire For</a:t>
            </a:r>
            <a:r>
              <a:rPr kumimoji="0" lang="en-US" sz="2162" b="1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Admiration</a:t>
            </a:r>
            <a:r>
              <a:rPr kumimoji="0" lang="en-US" sz="2162" b="1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, 	Influence 	and Prestige</a:t>
            </a:r>
            <a:endParaRPr lang="en-US" sz="2162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075" name="WordArt 3"/>
          <p:cNvSpPr>
            <a:spLocks noChangeArrowheads="1" noChangeShapeType="1"/>
          </p:cNvSpPr>
          <p:nvPr/>
        </p:nvSpPr>
        <p:spPr bwMode="auto">
          <a:xfrm>
            <a:off x="4623220" y="741881"/>
            <a:ext cx="2733675" cy="904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b="1" kern="10" spc="0" dirty="0" smtClean="0">
                <a:ln w="18034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blurRad="63500" dist="17961" dir="8100000" algn="ctr" rotWithShape="0">
                    <a:srgbClr val="A5A5A5">
                      <a:alpha val="74998"/>
                    </a:srgbClr>
                  </a:outerShdw>
                </a:effectLst>
                <a:latin typeface="Calibri"/>
                <a:ea typeface="Calibri"/>
                <a:cs typeface="Calibri"/>
              </a:rPr>
              <a:t>You Are</a:t>
            </a:r>
            <a:endParaRPr lang="en-US" sz="3600" b="1" kern="10" spc="0" dirty="0">
              <a:ln w="18034">
                <a:solidFill>
                  <a:srgbClr val="FF6600"/>
                </a:solidFill>
                <a:round/>
                <a:headEnd/>
                <a:tailEnd/>
              </a:ln>
              <a:solidFill>
                <a:srgbClr val="FF6600"/>
              </a:solidFill>
              <a:effectLst>
                <a:outerShdw blurRad="63500" dist="17961" dir="8100000" algn="ctr" rotWithShape="0">
                  <a:srgbClr val="A5A5A5">
                    <a:alpha val="74998"/>
                  </a:srgbClr>
                </a:outerShdw>
              </a:effectLst>
              <a:latin typeface="Calibri"/>
              <a:ea typeface="Calibri"/>
              <a:cs typeface="Calibri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46425" y="2235200"/>
            <a:ext cx="3075694" cy="3267830"/>
          </a:xfrm>
          <a:prstGeom prst="round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6" name="TextBox 5"/>
          <p:cNvSpPr txBox="1"/>
          <p:nvPr/>
        </p:nvSpPr>
        <p:spPr>
          <a:xfrm>
            <a:off x="3632200" y="4241146"/>
            <a:ext cx="5359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Career Tip:</a:t>
            </a:r>
            <a:r>
              <a:rPr lang="en-US" dirty="0" smtClean="0"/>
              <a:t> </a:t>
            </a:r>
            <a:r>
              <a:rPr lang="en-US" sz="1400" dirty="0" smtClean="0">
                <a:solidFill>
                  <a:srgbClr val="FF6600"/>
                </a:solidFill>
              </a:rPr>
              <a:t>You will do better in a career where you: 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Have to interact with people but do not have to go out of your way to interact with them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Have some opportunity to maintain privacy also when you occasionally feel the need 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Occasionally get some social recognition for your work</a:t>
            </a:r>
          </a:p>
          <a:p>
            <a:pPr>
              <a:buFont typeface="Wingdings" charset="2"/>
              <a:buChar char="§"/>
            </a:pPr>
            <a:endParaRPr lang="en-US" sz="1400" dirty="0" smtClean="0">
              <a:solidFill>
                <a:srgbClr val="FF6600"/>
              </a:solidFill>
            </a:endParaRPr>
          </a:p>
          <a:p>
            <a:endParaRPr lang="en-US" sz="14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636" y="484706"/>
            <a:ext cx="3008313" cy="116205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You Are Low In Extraversion</a:t>
            </a:r>
            <a:endParaRPr lang="en-US" sz="2400" b="1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422119" y="273050"/>
            <a:ext cx="5439526" cy="5853113"/>
          </a:xfrm>
        </p:spPr>
        <p:txBody>
          <a:bodyPr/>
          <a:lstStyle/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Reserved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sz="2000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Independent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Quiet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sz="2000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Deliberate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sz="2000" b="1" baseline="0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Passive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Loner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075" name="WordArt 3"/>
          <p:cNvSpPr>
            <a:spLocks noChangeArrowheads="1" noChangeShapeType="1"/>
          </p:cNvSpPr>
          <p:nvPr/>
        </p:nvSpPr>
        <p:spPr bwMode="auto">
          <a:xfrm>
            <a:off x="5080420" y="982663"/>
            <a:ext cx="2733675" cy="904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b="1" kern="10" spc="0" dirty="0" smtClean="0">
                <a:ln w="18034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blurRad="63500" dist="17961" dir="8100000" algn="ctr" rotWithShape="0">
                    <a:srgbClr val="A5A5A5">
                      <a:alpha val="74998"/>
                    </a:srgbClr>
                  </a:outerShdw>
                </a:effectLst>
                <a:latin typeface="Calibri"/>
                <a:ea typeface="Calibri"/>
                <a:cs typeface="Calibri"/>
              </a:rPr>
              <a:t>You Are</a:t>
            </a:r>
            <a:endParaRPr lang="en-US" sz="3600" b="1" kern="10" spc="0" dirty="0">
              <a:ln w="18034">
                <a:solidFill>
                  <a:srgbClr val="FF6600"/>
                </a:solidFill>
                <a:round/>
                <a:headEnd/>
                <a:tailEnd/>
              </a:ln>
              <a:solidFill>
                <a:srgbClr val="FF6600"/>
              </a:solidFill>
              <a:effectLst>
                <a:outerShdw blurRad="63500" dist="17961" dir="8100000" algn="ctr" rotWithShape="0">
                  <a:srgbClr val="A5A5A5">
                    <a:alpha val="74998"/>
                  </a:srgbClr>
                </a:outerShdw>
              </a:effectLst>
              <a:latin typeface="Calibri"/>
              <a:ea typeface="Calibri"/>
              <a:cs typeface="Calibri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46425" y="2086314"/>
            <a:ext cx="3075694" cy="3537662"/>
          </a:xfrm>
          <a:prstGeom prst="round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6" name="TextBox 5"/>
          <p:cNvSpPr txBox="1"/>
          <p:nvPr/>
        </p:nvSpPr>
        <p:spPr>
          <a:xfrm>
            <a:off x="3632200" y="4241146"/>
            <a:ext cx="5359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Career Tip:</a:t>
            </a:r>
            <a:r>
              <a:rPr lang="en-US" dirty="0" smtClean="0"/>
              <a:t> </a:t>
            </a:r>
            <a:r>
              <a:rPr lang="en-US" sz="1400" dirty="0" smtClean="0">
                <a:solidFill>
                  <a:srgbClr val="FF6600"/>
                </a:solidFill>
              </a:rPr>
              <a:t>You will do better in a career where you: 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Have to work independently and in privacy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Have to interact least with the people and focus more upon your own ideas and work </a:t>
            </a:r>
          </a:p>
          <a:p>
            <a:pPr>
              <a:buFont typeface="Wingdings" charset="2"/>
              <a:buChar char="§"/>
            </a:pPr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Do not have to engage in public handling or public speaking  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endParaRPr lang="en-US" sz="1400" dirty="0" smtClean="0">
              <a:solidFill>
                <a:srgbClr val="FF6600"/>
              </a:solidFill>
            </a:endParaRPr>
          </a:p>
          <a:p>
            <a:endParaRPr lang="en-US" sz="14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636" y="484706"/>
            <a:ext cx="3008313" cy="116205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You Are Low In Neuroticism</a:t>
            </a:r>
            <a:endParaRPr lang="en-US" sz="2400" b="1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422119" y="273050"/>
            <a:ext cx="5439526" cy="6191250"/>
          </a:xfrm>
        </p:spPr>
        <p:txBody>
          <a:bodyPr/>
          <a:lstStyle/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Calm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sz="1600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Even-Tempered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sz="1600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Comfortable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sz="1600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Emotionally Stable </a:t>
            </a:r>
            <a:endParaRPr kumimoji="0" lang="en-US" sz="1600" b="1" i="0" u="none" strike="noStrike" cap="none" normalizeH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sz="1600" b="1" baseline="0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Carefree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Optimistic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sz="1600" b="1" baseline="0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Relaxed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Self-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Confident</a:t>
            </a:r>
            <a:endParaRPr lang="en-US" sz="2800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075" name="WordArt 3"/>
          <p:cNvSpPr>
            <a:spLocks noChangeArrowheads="1" noChangeShapeType="1"/>
          </p:cNvSpPr>
          <p:nvPr/>
        </p:nvSpPr>
        <p:spPr bwMode="auto">
          <a:xfrm>
            <a:off x="4445420" y="741881"/>
            <a:ext cx="2733675" cy="904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b="1" kern="10" spc="0" dirty="0" smtClean="0">
                <a:ln w="18034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blurRad="63500" dist="17961" dir="8100000" algn="ctr" rotWithShape="0">
                    <a:srgbClr val="A5A5A5">
                      <a:alpha val="74998"/>
                    </a:srgbClr>
                  </a:outerShdw>
                </a:effectLst>
                <a:latin typeface="Calibri"/>
                <a:ea typeface="Calibri"/>
                <a:cs typeface="Calibri"/>
              </a:rPr>
              <a:t>You Are</a:t>
            </a:r>
            <a:endParaRPr lang="en-US" sz="3600" b="1" kern="10" spc="0" dirty="0">
              <a:ln w="18034">
                <a:solidFill>
                  <a:srgbClr val="FF6600"/>
                </a:solidFill>
                <a:round/>
                <a:headEnd/>
                <a:tailEnd/>
              </a:ln>
              <a:solidFill>
                <a:srgbClr val="FF6600"/>
              </a:solidFill>
              <a:effectLst>
                <a:outerShdw blurRad="63500" dist="17961" dir="8100000" algn="ctr" rotWithShape="0">
                  <a:srgbClr val="A5A5A5">
                    <a:alpha val="74998"/>
                  </a:srgbClr>
                </a:outerShdw>
              </a:effectLst>
              <a:latin typeface="Calibri"/>
              <a:ea typeface="Calibri"/>
              <a:cs typeface="Calibri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08456" y="1887538"/>
            <a:ext cx="2351631" cy="4052811"/>
          </a:xfrm>
          <a:prstGeom prst="round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6" name="TextBox 5"/>
          <p:cNvSpPr txBox="1"/>
          <p:nvPr/>
        </p:nvSpPr>
        <p:spPr>
          <a:xfrm>
            <a:off x="3502245" y="3873500"/>
            <a:ext cx="5359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Career Tip:</a:t>
            </a:r>
            <a:r>
              <a:rPr lang="en-US" dirty="0" smtClean="0"/>
              <a:t> </a:t>
            </a:r>
            <a:r>
              <a:rPr lang="en-US" sz="1400" dirty="0" smtClean="0">
                <a:solidFill>
                  <a:srgbClr val="FF6600"/>
                </a:solidFill>
              </a:rPr>
              <a:t>You will prove your mettle in career by: 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Working under stress and time limits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Proving your abilities under high pressure situations</a:t>
            </a:r>
          </a:p>
          <a:p>
            <a:pPr>
              <a:buFont typeface="Wingdings" charset="2"/>
              <a:buChar char="§"/>
            </a:pPr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Leading and making crucial decisions and maintaining the morale of the team in adverse circumstances</a:t>
            </a:r>
          </a:p>
          <a:p>
            <a:pPr>
              <a:buFont typeface="Wingdings" charset="2"/>
              <a:buChar char="§"/>
            </a:pPr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Working in difficult circumstances and minimal resources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endParaRPr lang="en-US" sz="1400" dirty="0" smtClean="0">
              <a:solidFill>
                <a:srgbClr val="FF6600"/>
              </a:solidFill>
            </a:endParaRPr>
          </a:p>
          <a:p>
            <a:endParaRPr lang="en-US" sz="14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636" y="484706"/>
            <a:ext cx="3008313" cy="116205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You Are Moderate  In Neuroticism</a:t>
            </a:r>
            <a:endParaRPr lang="en-US" sz="2400" b="1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961517" y="273050"/>
            <a:ext cx="4900127" cy="5853113"/>
          </a:xfrm>
        </p:spPr>
        <p:txBody>
          <a:bodyPr/>
          <a:lstStyle/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Average in Experiencing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Negative Emotions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Not Overly </a:t>
            </a:r>
            <a:r>
              <a:rPr lang="en-US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Reactive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Somewhat Moderate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in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Resistance 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to Stress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075" name="WordArt 3"/>
          <p:cNvSpPr>
            <a:spLocks noChangeArrowheads="1" noChangeShapeType="1"/>
          </p:cNvSpPr>
          <p:nvPr/>
        </p:nvSpPr>
        <p:spPr bwMode="auto">
          <a:xfrm>
            <a:off x="4318420" y="741881"/>
            <a:ext cx="2733675" cy="904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b="1" kern="10" spc="0" dirty="0" smtClean="0">
                <a:ln w="18034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blurRad="63500" dist="17961" dir="8100000" algn="ctr" rotWithShape="0">
                    <a:srgbClr val="A5A5A5">
                      <a:alpha val="74998"/>
                    </a:srgbClr>
                  </a:outerShdw>
                </a:effectLst>
                <a:latin typeface="Calibri"/>
                <a:ea typeface="Calibri"/>
                <a:cs typeface="Calibri"/>
              </a:rPr>
              <a:t>You Are</a:t>
            </a:r>
            <a:endParaRPr lang="en-US" sz="3600" b="1" kern="10" spc="0" dirty="0">
              <a:ln w="18034">
                <a:solidFill>
                  <a:srgbClr val="FF6600"/>
                </a:solidFill>
                <a:round/>
                <a:headEnd/>
                <a:tailEnd/>
              </a:ln>
              <a:solidFill>
                <a:srgbClr val="FF6600"/>
              </a:solidFill>
              <a:effectLst>
                <a:outerShdw blurRad="63500" dist="17961" dir="8100000" algn="ctr" rotWithShape="0">
                  <a:srgbClr val="A5A5A5">
                    <a:alpha val="74998"/>
                  </a:srgbClr>
                </a:outerShdw>
              </a:effectLst>
              <a:latin typeface="Calibri"/>
              <a:ea typeface="Calibri"/>
              <a:cs typeface="Calibri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46424" y="1887538"/>
            <a:ext cx="3327807" cy="3555019"/>
          </a:xfrm>
          <a:prstGeom prst="round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6" name="TextBox 5"/>
          <p:cNvSpPr txBox="1"/>
          <p:nvPr/>
        </p:nvSpPr>
        <p:spPr>
          <a:xfrm>
            <a:off x="3961517" y="3416300"/>
            <a:ext cx="507211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Career Tip:</a:t>
            </a:r>
            <a:r>
              <a:rPr lang="en-US" dirty="0" smtClean="0"/>
              <a:t> </a:t>
            </a:r>
            <a:r>
              <a:rPr lang="en-US" sz="1400" dirty="0" smtClean="0">
                <a:solidFill>
                  <a:srgbClr val="FF6600"/>
                </a:solidFill>
              </a:rPr>
              <a:t>You will do well in a career where you: 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Do not have to work under too much pressure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Have comfortable working conditions and only occasional stress of deadlines and time limits</a:t>
            </a:r>
          </a:p>
          <a:p>
            <a:pPr>
              <a:buFont typeface="Wingdings" charset="2"/>
              <a:buChar char="§"/>
            </a:pPr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You do not have to lead and maintain morale of the team under high pressure situations &amp; adverse circumstances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endParaRPr lang="en-US" sz="1400" dirty="0" smtClean="0">
              <a:solidFill>
                <a:srgbClr val="FF6600"/>
              </a:solidFill>
            </a:endParaRPr>
          </a:p>
          <a:p>
            <a:endParaRPr lang="en-US" sz="14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636" y="484706"/>
            <a:ext cx="3008313" cy="116205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You Are High In Neuroticism</a:t>
            </a:r>
            <a:endParaRPr lang="en-US" sz="2400" b="1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422119" y="273050"/>
            <a:ext cx="5439526" cy="5853113"/>
          </a:xfrm>
        </p:spPr>
        <p:txBody>
          <a:bodyPr/>
          <a:lstStyle/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Worried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Temperamental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Self-Conscious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Prone to Stress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b="1" baseline="0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Highly Emotional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Anxious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075" name="WordArt 3"/>
          <p:cNvSpPr>
            <a:spLocks noChangeArrowheads="1" noChangeShapeType="1"/>
          </p:cNvSpPr>
          <p:nvPr/>
        </p:nvSpPr>
        <p:spPr bwMode="auto">
          <a:xfrm>
            <a:off x="5080420" y="982663"/>
            <a:ext cx="2733675" cy="904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b="1" kern="10" spc="0" dirty="0" smtClean="0">
                <a:ln w="18034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blurRad="63500" dist="17961" dir="8100000" algn="ctr" rotWithShape="0">
                    <a:srgbClr val="A5A5A5">
                      <a:alpha val="74998"/>
                    </a:srgbClr>
                  </a:outerShdw>
                </a:effectLst>
                <a:latin typeface="Calibri"/>
                <a:ea typeface="Calibri"/>
                <a:cs typeface="Calibri"/>
              </a:rPr>
              <a:t>You Are</a:t>
            </a:r>
            <a:endParaRPr lang="en-US" sz="3600" b="1" kern="10" spc="0" dirty="0">
              <a:ln w="18034">
                <a:solidFill>
                  <a:srgbClr val="FF6600"/>
                </a:solidFill>
                <a:round/>
                <a:headEnd/>
                <a:tailEnd/>
              </a:ln>
              <a:solidFill>
                <a:srgbClr val="FF6600"/>
              </a:solidFill>
              <a:effectLst>
                <a:outerShdw blurRad="63500" dist="17961" dir="8100000" algn="ctr" rotWithShape="0">
                  <a:srgbClr val="A5A5A5">
                    <a:alpha val="74998"/>
                  </a:srgbClr>
                </a:outerShdw>
              </a:effectLst>
              <a:latin typeface="Calibri"/>
              <a:ea typeface="Calibri"/>
              <a:cs typeface="Calibri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46425" y="2088849"/>
            <a:ext cx="3075694" cy="3075694"/>
          </a:xfrm>
          <a:prstGeom prst="round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6" name="TextBox 5"/>
          <p:cNvSpPr txBox="1"/>
          <p:nvPr/>
        </p:nvSpPr>
        <p:spPr>
          <a:xfrm>
            <a:off x="3593217" y="3810000"/>
            <a:ext cx="507211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Career Tip:</a:t>
            </a:r>
            <a:r>
              <a:rPr lang="en-US" dirty="0" smtClean="0"/>
              <a:t> </a:t>
            </a:r>
            <a:r>
              <a:rPr lang="en-US" sz="1400" dirty="0" smtClean="0">
                <a:solidFill>
                  <a:srgbClr val="FF6600"/>
                </a:solidFill>
              </a:rPr>
              <a:t>You will do well in a career where you: 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</a:t>
            </a:r>
            <a:r>
              <a:rPr lang="en-US" sz="1400" dirty="0" smtClean="0">
                <a:solidFill>
                  <a:srgbClr val="FF6600"/>
                </a:solidFill>
              </a:rPr>
              <a:t>H</a:t>
            </a:r>
            <a:r>
              <a:rPr lang="en-US" sz="1400" dirty="0" smtClean="0">
                <a:solidFill>
                  <a:srgbClr val="FF6600"/>
                </a:solidFill>
              </a:rPr>
              <a:t>ave to work under an able supervision which shows understanding and compassion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Have comfortable working conditions without any time limits and deadlines</a:t>
            </a:r>
          </a:p>
          <a:p>
            <a:pPr>
              <a:buFont typeface="Wingdings" charset="2"/>
              <a:buChar char="§"/>
            </a:pPr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</a:t>
            </a:r>
            <a:r>
              <a:rPr lang="en-US" sz="1400" dirty="0" smtClean="0">
                <a:solidFill>
                  <a:srgbClr val="FF6600"/>
                </a:solidFill>
              </a:rPr>
              <a:t>H</a:t>
            </a:r>
            <a:r>
              <a:rPr lang="en-US" sz="1400" dirty="0" smtClean="0">
                <a:solidFill>
                  <a:srgbClr val="FF6600"/>
                </a:solidFill>
              </a:rPr>
              <a:t>ave to simply follow work rules and instructions without much worries about the financial targets</a:t>
            </a:r>
          </a:p>
          <a:p>
            <a:pPr>
              <a:buFont typeface="Wingdings" charset="2"/>
              <a:buChar char="§"/>
            </a:pPr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Least disturbed with emotional situations where you have to control your temper</a:t>
            </a:r>
          </a:p>
          <a:p>
            <a:pPr>
              <a:buFont typeface="Wingdings" charset="2"/>
              <a:buChar char="§"/>
            </a:pPr>
            <a:endParaRPr lang="en-US" sz="1400" dirty="0" smtClean="0">
              <a:solidFill>
                <a:srgbClr val="FF6600"/>
              </a:solidFill>
            </a:endParaRPr>
          </a:p>
          <a:p>
            <a:endParaRPr lang="en-US" sz="14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995082"/>
            <a:ext cx="3327401" cy="103542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You Are Moderately Open To Experience</a:t>
            </a:r>
            <a:endParaRPr lang="en-US" sz="2400" b="1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784600" y="990601"/>
            <a:ext cx="5136376" cy="3365500"/>
          </a:xfrm>
        </p:spPr>
        <p:txBody>
          <a:bodyPr>
            <a:normAutofit/>
          </a:bodyPr>
          <a:lstStyle/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Choosy About Trying New Things 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Possess Average Variety </a:t>
            </a:r>
            <a:r>
              <a:rPr lang="en-US" sz="2000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of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Interests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Prefer </a:t>
            </a:r>
            <a:r>
              <a:rPr lang="en-US" sz="2000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Somewhat Familiar Experiences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Moderately Imaginative</a:t>
            </a:r>
          </a:p>
          <a:p>
            <a:pPr>
              <a:buNone/>
            </a:pP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075" name="WordArt 3"/>
          <p:cNvSpPr>
            <a:spLocks noChangeArrowheads="1" noChangeShapeType="1"/>
          </p:cNvSpPr>
          <p:nvPr/>
        </p:nvSpPr>
        <p:spPr bwMode="auto">
          <a:xfrm>
            <a:off x="4475608" y="1125631"/>
            <a:ext cx="2733675" cy="904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b="1" kern="10" spc="0" dirty="0" smtClean="0">
                <a:ln w="18034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blurRad="63500" dist="17961" dir="8100000" algn="ctr" rotWithShape="0">
                    <a:srgbClr val="A5A5A5">
                      <a:alpha val="74998"/>
                    </a:srgbClr>
                  </a:outerShdw>
                </a:effectLst>
                <a:latin typeface="Calibri"/>
                <a:ea typeface="Calibri"/>
                <a:cs typeface="Calibri"/>
              </a:rPr>
              <a:t>You Are</a:t>
            </a:r>
            <a:endParaRPr lang="en-US" sz="3600" b="1" kern="10" spc="0" dirty="0">
              <a:ln w="18034">
                <a:solidFill>
                  <a:srgbClr val="FF6600"/>
                </a:solidFill>
                <a:round/>
                <a:headEnd/>
                <a:tailEnd/>
              </a:ln>
              <a:solidFill>
                <a:srgbClr val="FF6600"/>
              </a:solidFill>
              <a:effectLst>
                <a:outerShdw blurRad="63500" dist="17961" dir="8100000" algn="ctr" rotWithShape="0">
                  <a:srgbClr val="A5A5A5">
                    <a:alpha val="74998"/>
                  </a:srgbClr>
                </a:outerShdw>
              </a:effectLst>
              <a:latin typeface="Calibri"/>
              <a:ea typeface="Calibri"/>
              <a:cs typeface="Calibri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57200" y="2616201"/>
            <a:ext cx="2997200" cy="3128404"/>
          </a:xfrm>
          <a:prstGeom prst="round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6" name="TextBox 5"/>
          <p:cNvSpPr txBox="1"/>
          <p:nvPr/>
        </p:nvSpPr>
        <p:spPr>
          <a:xfrm>
            <a:off x="3632200" y="4165601"/>
            <a:ext cx="5359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Career Tip: </a:t>
            </a:r>
            <a:r>
              <a:rPr lang="en-US" sz="1400" dirty="0" smtClean="0">
                <a:solidFill>
                  <a:srgbClr val="FF6600"/>
                </a:solidFill>
              </a:rPr>
              <a:t>Look for a Career that gives you: </a:t>
            </a:r>
            <a:endParaRPr lang="en-US" sz="1400" dirty="0" smtClean="0">
              <a:solidFill>
                <a:srgbClr val="FF6600"/>
              </a:solidFill>
            </a:endParaRP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A moderately structured </a:t>
            </a:r>
            <a:r>
              <a:rPr lang="en-US" sz="1400" dirty="0" smtClean="0">
                <a:solidFill>
                  <a:srgbClr val="FF6600"/>
                </a:solidFill>
              </a:rPr>
              <a:t>work environment</a:t>
            </a:r>
            <a:r>
              <a:rPr lang="en-US" sz="1400" dirty="0" smtClean="0">
                <a:solidFill>
                  <a:srgbClr val="FF6600"/>
                </a:solidFill>
              </a:rPr>
              <a:t> 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Opportunity </a:t>
            </a:r>
            <a:r>
              <a:rPr lang="en-US" sz="1400" dirty="0" smtClean="0">
                <a:solidFill>
                  <a:srgbClr val="FF6600"/>
                </a:solidFill>
              </a:rPr>
              <a:t>to learn and</a:t>
            </a:r>
            <a:r>
              <a:rPr lang="en-US" sz="1400" dirty="0" smtClean="0">
                <a:solidFill>
                  <a:srgbClr val="FF6600"/>
                </a:solidFill>
              </a:rPr>
              <a:t> train yourself in new processes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Chance to work upon your ideas but have some  </a:t>
            </a:r>
            <a:r>
              <a:rPr lang="en-US" sz="1400" dirty="0" smtClean="0">
                <a:solidFill>
                  <a:srgbClr val="FF6600"/>
                </a:solidFill>
              </a:rPr>
              <a:t>Some system of knowing the Feedback on your  performance!</a:t>
            </a:r>
            <a:endParaRPr lang="en-US" sz="14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636" y="484706"/>
            <a:ext cx="3008313" cy="1162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 smtClean="0"/>
              <a:t>You Are Low In Openness To Experience</a:t>
            </a:r>
            <a:endParaRPr lang="en-US" sz="2400" b="1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704474" y="273050"/>
            <a:ext cx="5186262" cy="5853113"/>
          </a:xfrm>
        </p:spPr>
        <p:txBody>
          <a:bodyPr/>
          <a:lstStyle/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Grounded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in Reality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Un-Imaginative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Conventional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sz="2000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Un-Curious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sz="2000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Possess Narrow Interests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sz="2000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Un-Artistic</a:t>
            </a: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075" name="WordArt 3"/>
          <p:cNvSpPr>
            <a:spLocks noChangeArrowheads="1" noChangeShapeType="1"/>
          </p:cNvSpPr>
          <p:nvPr/>
        </p:nvSpPr>
        <p:spPr bwMode="auto">
          <a:xfrm>
            <a:off x="5080420" y="982663"/>
            <a:ext cx="2733675" cy="904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b="1" kern="10" spc="0" dirty="0" smtClean="0">
                <a:ln w="18034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blurRad="63500" dist="17961" dir="8100000" algn="ctr" rotWithShape="0">
                    <a:srgbClr val="A5A5A5">
                      <a:alpha val="74998"/>
                    </a:srgbClr>
                  </a:outerShdw>
                </a:effectLst>
                <a:latin typeface="Calibri"/>
                <a:ea typeface="Calibri"/>
                <a:cs typeface="Calibri"/>
              </a:rPr>
              <a:t>You Are</a:t>
            </a:r>
            <a:endParaRPr lang="en-US" sz="3600" b="1" kern="10" spc="0" dirty="0">
              <a:ln w="18034">
                <a:solidFill>
                  <a:srgbClr val="FF6600"/>
                </a:solidFill>
                <a:round/>
                <a:headEnd/>
                <a:tailEnd/>
              </a:ln>
              <a:solidFill>
                <a:srgbClr val="FF6600"/>
              </a:solidFill>
              <a:effectLst>
                <a:outerShdw blurRad="63500" dist="17961" dir="8100000" algn="ctr" rotWithShape="0">
                  <a:srgbClr val="A5A5A5">
                    <a:alpha val="74998"/>
                  </a:srgbClr>
                </a:outerShdw>
              </a:effectLst>
              <a:latin typeface="Calibri"/>
              <a:ea typeface="Calibri"/>
              <a:cs typeface="Calibri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60636" y="1887539"/>
            <a:ext cx="3247273" cy="3418954"/>
          </a:xfrm>
          <a:prstGeom prst="round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7" name="TextBox 6"/>
          <p:cNvSpPr txBox="1"/>
          <p:nvPr/>
        </p:nvSpPr>
        <p:spPr>
          <a:xfrm>
            <a:off x="3632200" y="4165601"/>
            <a:ext cx="5359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Career Tip: </a:t>
            </a:r>
            <a:r>
              <a:rPr lang="en-US" sz="1400" dirty="0" smtClean="0">
                <a:solidFill>
                  <a:srgbClr val="FF6600"/>
                </a:solidFill>
              </a:rPr>
              <a:t>Look for a Career that gives you: </a:t>
            </a:r>
            <a:endParaRPr lang="en-US" sz="1400" dirty="0" smtClean="0">
              <a:solidFill>
                <a:srgbClr val="FF6600"/>
              </a:solidFill>
            </a:endParaRP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A Highly structured </a:t>
            </a:r>
            <a:r>
              <a:rPr lang="en-US" sz="1400" dirty="0" smtClean="0">
                <a:solidFill>
                  <a:srgbClr val="FF6600"/>
                </a:solidFill>
              </a:rPr>
              <a:t>work environment</a:t>
            </a:r>
            <a:r>
              <a:rPr lang="en-US" sz="1400" dirty="0" smtClean="0">
                <a:solidFill>
                  <a:srgbClr val="FF6600"/>
                </a:solidFill>
              </a:rPr>
              <a:t> with a fix routine of 9 to 5 office job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A known and familiar work of your mastery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Chance to prove your abilities in a set pattern of work with regular feedback on your performance</a:t>
            </a:r>
            <a:endParaRPr lang="en-US" sz="14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636" y="484706"/>
            <a:ext cx="3008313" cy="116205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You Are High In Agreeableness</a:t>
            </a:r>
            <a:endParaRPr lang="en-US" sz="2400" b="1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704474" y="273050"/>
            <a:ext cx="5186262" cy="5853113"/>
          </a:xfrm>
        </p:spPr>
        <p:txBody>
          <a:bodyPr/>
          <a:lstStyle/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Trusting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Lenient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Soft-Hearted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sz="2800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Good-Natured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075" name="WordArt 3"/>
          <p:cNvSpPr>
            <a:spLocks noChangeArrowheads="1" noChangeShapeType="1"/>
          </p:cNvSpPr>
          <p:nvPr/>
        </p:nvSpPr>
        <p:spPr bwMode="auto">
          <a:xfrm>
            <a:off x="5080420" y="982663"/>
            <a:ext cx="2733675" cy="904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b="1" kern="10" spc="0" dirty="0" smtClean="0">
                <a:ln w="18034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blurRad="63500" dist="17961" dir="8100000" algn="ctr" rotWithShape="0">
                    <a:srgbClr val="A5A5A5">
                      <a:alpha val="74998"/>
                    </a:srgbClr>
                  </a:outerShdw>
                </a:effectLst>
                <a:latin typeface="Calibri"/>
                <a:ea typeface="Calibri"/>
                <a:cs typeface="Calibri"/>
              </a:rPr>
              <a:t>You Are</a:t>
            </a:r>
            <a:endParaRPr lang="en-US" sz="3600" b="1" kern="10" spc="0" dirty="0">
              <a:ln w="18034">
                <a:solidFill>
                  <a:srgbClr val="FF6600"/>
                </a:solidFill>
                <a:round/>
                <a:headEnd/>
                <a:tailEnd/>
              </a:ln>
              <a:solidFill>
                <a:srgbClr val="FF6600"/>
              </a:solidFill>
              <a:effectLst>
                <a:outerShdw blurRad="63500" dist="17961" dir="8100000" algn="ctr" rotWithShape="0">
                  <a:srgbClr val="A5A5A5">
                    <a:alpha val="74998"/>
                  </a:srgbClr>
                </a:outerShdw>
              </a:effectLst>
              <a:latin typeface="Calibri"/>
              <a:ea typeface="Calibri"/>
              <a:cs typeface="Calibri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46425" y="1887538"/>
            <a:ext cx="3075694" cy="4052811"/>
          </a:xfrm>
          <a:prstGeom prst="round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6" name="TextBox 5"/>
          <p:cNvSpPr txBox="1"/>
          <p:nvPr/>
        </p:nvSpPr>
        <p:spPr>
          <a:xfrm>
            <a:off x="3632200" y="4165601"/>
            <a:ext cx="5359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Career Tip:</a:t>
            </a:r>
            <a:r>
              <a:rPr lang="en-US" dirty="0" smtClean="0"/>
              <a:t> </a:t>
            </a:r>
            <a:r>
              <a:rPr lang="en-US" sz="1400" dirty="0" smtClean="0">
                <a:solidFill>
                  <a:srgbClr val="FF6600"/>
                </a:solidFill>
              </a:rPr>
              <a:t>Watch out </a:t>
            </a:r>
            <a:r>
              <a:rPr lang="en-US" sz="1400" dirty="0" smtClean="0">
                <a:solidFill>
                  <a:srgbClr val="FF6600"/>
                </a:solidFill>
              </a:rPr>
              <a:t>for</a:t>
            </a:r>
            <a:r>
              <a:rPr lang="en-US" sz="1400" dirty="0" smtClean="0">
                <a:solidFill>
                  <a:srgbClr val="FF6600"/>
                </a:solidFill>
              </a:rPr>
              <a:t> these at your Career front: 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Inculcate assertiveness to put forward your ideas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Develop confidence in pursuing independent goals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Avoid being too trusting and blindly following or affirming to others viewpoint</a:t>
            </a:r>
            <a:endParaRPr lang="en-US" sz="14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9596" y="401638"/>
            <a:ext cx="3008313" cy="116205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You Are Moderate in Agreeableness</a:t>
            </a:r>
            <a:endParaRPr lang="en-US" sz="2400" b="1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704474" y="273050"/>
            <a:ext cx="5186262" cy="5853113"/>
          </a:xfrm>
        </p:spPr>
        <p:txBody>
          <a:bodyPr/>
          <a:lstStyle/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 Balanced in Approach Towards Self &amp; Others Interests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Helpful to Others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Sometimes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sz="2000" b="1" baseline="0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Inclined to </a:t>
            </a:r>
            <a:r>
              <a:rPr lang="en-US" sz="2000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M</a:t>
            </a:r>
            <a:r>
              <a:rPr lang="en-US" sz="2000" b="1" baseline="0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ostly </a:t>
            </a:r>
            <a:r>
              <a:rPr lang="en-US" sz="2000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W</a:t>
            </a:r>
            <a:r>
              <a:rPr lang="en-US" sz="2000" b="1" baseline="0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atch Out for Your Interests First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075" name="WordArt 3"/>
          <p:cNvSpPr>
            <a:spLocks noChangeArrowheads="1" noChangeShapeType="1"/>
          </p:cNvSpPr>
          <p:nvPr/>
        </p:nvSpPr>
        <p:spPr bwMode="auto">
          <a:xfrm>
            <a:off x="5080420" y="982663"/>
            <a:ext cx="2733675" cy="904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b="1" kern="10" spc="0" dirty="0" smtClean="0">
                <a:ln w="18034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blurRad="63500" dist="17961" dir="8100000" algn="ctr" rotWithShape="0">
                    <a:srgbClr val="A5A5A5">
                      <a:alpha val="74998"/>
                    </a:srgbClr>
                  </a:outerShdw>
                </a:effectLst>
                <a:latin typeface="Calibri"/>
                <a:ea typeface="Calibri"/>
                <a:cs typeface="Calibri"/>
              </a:rPr>
              <a:t>You Are</a:t>
            </a:r>
            <a:endParaRPr lang="en-US" sz="3600" b="1" kern="10" spc="0" dirty="0">
              <a:ln w="18034">
                <a:solidFill>
                  <a:srgbClr val="FF6600"/>
                </a:solidFill>
                <a:round/>
                <a:headEnd/>
                <a:tailEnd/>
              </a:ln>
              <a:solidFill>
                <a:srgbClr val="FF6600"/>
              </a:solidFill>
              <a:effectLst>
                <a:outerShdw blurRad="63500" dist="17961" dir="8100000" algn="ctr" rotWithShape="0">
                  <a:srgbClr val="A5A5A5">
                    <a:alpha val="74998"/>
                  </a:srgbClr>
                </a:outerShdw>
              </a:effectLst>
              <a:latin typeface="Calibri"/>
              <a:ea typeface="Calibri"/>
              <a:cs typeface="Calibri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60636" y="2592282"/>
            <a:ext cx="3247273" cy="2472319"/>
          </a:xfrm>
          <a:prstGeom prst="round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6" name="TextBox 5"/>
          <p:cNvSpPr txBox="1"/>
          <p:nvPr/>
        </p:nvSpPr>
        <p:spPr>
          <a:xfrm>
            <a:off x="3632200" y="4165601"/>
            <a:ext cx="5359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Career Tip:</a:t>
            </a:r>
            <a:r>
              <a:rPr lang="en-US" dirty="0" smtClean="0"/>
              <a:t> </a:t>
            </a:r>
            <a:r>
              <a:rPr lang="en-US" sz="1400" dirty="0" smtClean="0">
                <a:solidFill>
                  <a:srgbClr val="FF6600"/>
                </a:solidFill>
              </a:rPr>
              <a:t>Watch out </a:t>
            </a:r>
            <a:r>
              <a:rPr lang="en-US" sz="1400" dirty="0" smtClean="0">
                <a:solidFill>
                  <a:srgbClr val="FF6600"/>
                </a:solidFill>
              </a:rPr>
              <a:t>for</a:t>
            </a:r>
            <a:r>
              <a:rPr lang="en-US" sz="1400" dirty="0" smtClean="0">
                <a:solidFill>
                  <a:srgbClr val="FF6600"/>
                </a:solidFill>
              </a:rPr>
              <a:t> these at your Career front: 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Develop more perspective for understanding others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Inculcate habit to look out for others interest too</a:t>
            </a:r>
          </a:p>
          <a:p>
            <a:pPr>
              <a:buFont typeface="Wingdings" charset="2"/>
              <a:buChar char="§"/>
            </a:pPr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Try and be a team player and work upon developing cooperation and common goals while working in </a:t>
            </a:r>
            <a:r>
              <a:rPr lang="en-US" sz="1400" dirty="0" smtClean="0">
                <a:solidFill>
                  <a:srgbClr val="FF6600"/>
                </a:solidFill>
              </a:rPr>
              <a:t>a</a:t>
            </a:r>
            <a:r>
              <a:rPr lang="en-US" sz="1400" dirty="0" smtClean="0">
                <a:solidFill>
                  <a:srgbClr val="FF6600"/>
                </a:solidFill>
              </a:rPr>
              <a:t> group</a:t>
            </a:r>
            <a:endParaRPr lang="en-US" sz="14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636" y="484706"/>
            <a:ext cx="3008313" cy="116205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You Are Low In Agreeableness</a:t>
            </a:r>
            <a:endParaRPr lang="en-US" sz="2400" b="1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422119" y="273050"/>
            <a:ext cx="5439526" cy="5853113"/>
          </a:xfrm>
        </p:spPr>
        <p:txBody>
          <a:bodyPr/>
          <a:lstStyle/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Suspicious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Critical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Ruthless in Pursuit of Goals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sz="2000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Given to Irritability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075" name="WordArt 3"/>
          <p:cNvSpPr>
            <a:spLocks noChangeArrowheads="1" noChangeShapeType="1"/>
          </p:cNvSpPr>
          <p:nvPr/>
        </p:nvSpPr>
        <p:spPr bwMode="auto">
          <a:xfrm>
            <a:off x="5080420" y="982663"/>
            <a:ext cx="2733675" cy="904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b="1" kern="10" spc="0" dirty="0" smtClean="0">
                <a:ln w="18034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blurRad="63500" dist="17961" dir="8100000" algn="ctr" rotWithShape="0">
                    <a:srgbClr val="A5A5A5">
                      <a:alpha val="74998"/>
                    </a:srgbClr>
                  </a:outerShdw>
                </a:effectLst>
                <a:latin typeface="Calibri"/>
                <a:ea typeface="Calibri"/>
                <a:cs typeface="Calibri"/>
              </a:rPr>
              <a:t>You Are</a:t>
            </a:r>
            <a:endParaRPr lang="en-US" sz="3600" b="1" kern="10" spc="0" dirty="0">
              <a:ln w="18034">
                <a:solidFill>
                  <a:srgbClr val="FF6600"/>
                </a:solidFill>
                <a:round/>
                <a:headEnd/>
                <a:tailEnd/>
              </a:ln>
              <a:solidFill>
                <a:srgbClr val="FF6600"/>
              </a:solidFill>
              <a:effectLst>
                <a:outerShdw blurRad="63500" dist="17961" dir="8100000" algn="ctr" rotWithShape="0">
                  <a:srgbClr val="A5A5A5">
                    <a:alpha val="74998"/>
                  </a:srgbClr>
                </a:outerShdw>
              </a:effectLst>
              <a:latin typeface="Calibri"/>
              <a:ea typeface="Calibri"/>
              <a:cs typeface="Calibri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46425" y="2297969"/>
            <a:ext cx="3075694" cy="2769359"/>
          </a:xfrm>
          <a:prstGeom prst="round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6" name="TextBox 5"/>
          <p:cNvSpPr txBox="1"/>
          <p:nvPr/>
        </p:nvSpPr>
        <p:spPr>
          <a:xfrm>
            <a:off x="3632200" y="3733801"/>
            <a:ext cx="5359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Career Tip:</a:t>
            </a:r>
            <a:r>
              <a:rPr lang="en-US" dirty="0" smtClean="0"/>
              <a:t> </a:t>
            </a:r>
            <a:r>
              <a:rPr lang="en-US" sz="1400" dirty="0" smtClean="0">
                <a:solidFill>
                  <a:srgbClr val="FF6600"/>
                </a:solidFill>
              </a:rPr>
              <a:t>Watch out </a:t>
            </a:r>
            <a:r>
              <a:rPr lang="en-US" sz="1400" dirty="0" smtClean="0">
                <a:solidFill>
                  <a:srgbClr val="FF6600"/>
                </a:solidFill>
              </a:rPr>
              <a:t>for</a:t>
            </a:r>
            <a:r>
              <a:rPr lang="en-US" sz="1400" dirty="0" smtClean="0">
                <a:solidFill>
                  <a:srgbClr val="FF6600"/>
                </a:solidFill>
              </a:rPr>
              <a:t> these at your Career front: 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Develop perspective for understanding others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Inculcate habit to care, show concern and look out for others interest</a:t>
            </a:r>
          </a:p>
          <a:p>
            <a:pPr>
              <a:buFont typeface="Wingdings" charset="2"/>
              <a:buChar char="§"/>
            </a:pPr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Be Tolerant and patient to differences of opinion</a:t>
            </a:r>
          </a:p>
          <a:p>
            <a:pPr>
              <a:buFont typeface="Wingdings" charset="2"/>
              <a:buChar char="§"/>
            </a:pPr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Try and be a team player and work upon developing trust, cooperation and common goals while working in </a:t>
            </a:r>
            <a:r>
              <a:rPr lang="en-US" sz="1400" dirty="0" smtClean="0">
                <a:solidFill>
                  <a:srgbClr val="FF6600"/>
                </a:solidFill>
              </a:rPr>
              <a:t>a</a:t>
            </a:r>
            <a:r>
              <a:rPr lang="en-US" sz="1400" dirty="0" smtClean="0">
                <a:solidFill>
                  <a:srgbClr val="FF6600"/>
                </a:solidFill>
              </a:rPr>
              <a:t> group</a:t>
            </a:r>
            <a:endParaRPr lang="en-US" sz="14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636" y="484706"/>
            <a:ext cx="3008313" cy="116205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You Are Highly Conscientious</a:t>
            </a:r>
            <a:endParaRPr lang="en-US" sz="2400" b="1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422119" y="273050"/>
            <a:ext cx="5439526" cy="5853113"/>
          </a:xfrm>
        </p:spPr>
        <p:txBody>
          <a:bodyPr/>
          <a:lstStyle/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Orderly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Dependable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Hardworking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sz="2000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Cautious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075" name="WordArt 3"/>
          <p:cNvSpPr>
            <a:spLocks noChangeArrowheads="1" noChangeShapeType="1"/>
          </p:cNvSpPr>
          <p:nvPr/>
        </p:nvSpPr>
        <p:spPr bwMode="auto">
          <a:xfrm>
            <a:off x="5080420" y="982663"/>
            <a:ext cx="2733675" cy="904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b="1" kern="10" spc="0" dirty="0" smtClean="0">
                <a:ln w="18034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blurRad="63500" dist="17961" dir="8100000" algn="ctr" rotWithShape="0">
                    <a:srgbClr val="A5A5A5">
                      <a:alpha val="74998"/>
                    </a:srgbClr>
                  </a:outerShdw>
                </a:effectLst>
                <a:latin typeface="Calibri"/>
                <a:ea typeface="Calibri"/>
                <a:cs typeface="Calibri"/>
              </a:rPr>
              <a:t>You Are</a:t>
            </a:r>
            <a:endParaRPr lang="en-US" sz="3600" b="1" kern="10" spc="0" dirty="0">
              <a:ln w="18034">
                <a:solidFill>
                  <a:srgbClr val="FF6600"/>
                </a:solidFill>
                <a:round/>
                <a:headEnd/>
                <a:tailEnd/>
              </a:ln>
              <a:solidFill>
                <a:srgbClr val="FF6600"/>
              </a:solidFill>
              <a:effectLst>
                <a:outerShdw blurRad="63500" dist="17961" dir="8100000" algn="ctr" rotWithShape="0">
                  <a:srgbClr val="A5A5A5">
                    <a:alpha val="74998"/>
                  </a:srgbClr>
                </a:outerShdw>
              </a:effectLst>
              <a:latin typeface="Calibri"/>
              <a:ea typeface="Calibri"/>
              <a:cs typeface="Calibri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46425" y="1887538"/>
            <a:ext cx="3075694" cy="3267773"/>
          </a:xfrm>
          <a:prstGeom prst="round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6" name="TextBox 5"/>
          <p:cNvSpPr txBox="1"/>
          <p:nvPr/>
        </p:nvSpPr>
        <p:spPr>
          <a:xfrm>
            <a:off x="3632200" y="3733801"/>
            <a:ext cx="5359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Career Tip:</a:t>
            </a:r>
            <a:r>
              <a:rPr lang="en-US" dirty="0" smtClean="0"/>
              <a:t> </a:t>
            </a:r>
            <a:r>
              <a:rPr lang="en-US" sz="1400" dirty="0" smtClean="0">
                <a:solidFill>
                  <a:srgbClr val="FF6600"/>
                </a:solidFill>
              </a:rPr>
              <a:t>Watch out for a Career where You: 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Get to work in an orderly manner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Get your Hard work paid off with rewards of appreciation</a:t>
            </a:r>
          </a:p>
          <a:p>
            <a:pPr>
              <a:buFont typeface="Wingdings" charset="2"/>
              <a:buChar char="§"/>
            </a:pPr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Are in a key position and have to take care of lots of deadlines and work</a:t>
            </a:r>
          </a:p>
          <a:p>
            <a:pPr>
              <a:buFont typeface="Wingdings" charset="2"/>
              <a:buChar char="§"/>
            </a:pPr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Hold a key position of responsibility where you have to maintain highly confidential information also</a:t>
            </a:r>
            <a:endParaRPr lang="en-US" sz="14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636" y="484706"/>
            <a:ext cx="3008313" cy="1162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 smtClean="0"/>
              <a:t>You Are Moderately Conscientiousness</a:t>
            </a:r>
            <a:endParaRPr lang="en-US" sz="2400" b="1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422119" y="273050"/>
            <a:ext cx="5439526" cy="5853113"/>
          </a:xfrm>
        </p:spPr>
        <p:txBody>
          <a:bodyPr/>
          <a:lstStyle/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Average in Impulsiveness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sz="2000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 Given </a:t>
            </a:r>
            <a:r>
              <a:rPr lang="en-US" sz="2000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to Long-Term Planning of Goals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 Given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to Sometimes Getting Side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 Tracked 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With Diversions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075" name="WordArt 3"/>
          <p:cNvSpPr>
            <a:spLocks noChangeArrowheads="1" noChangeShapeType="1"/>
          </p:cNvSpPr>
          <p:nvPr/>
        </p:nvSpPr>
        <p:spPr bwMode="auto">
          <a:xfrm>
            <a:off x="5080420" y="982663"/>
            <a:ext cx="2733675" cy="904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b="1" kern="10" spc="0" dirty="0" smtClean="0">
                <a:ln w="18034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blurRad="63500" dist="17961" dir="8100000" algn="ctr" rotWithShape="0">
                    <a:srgbClr val="A5A5A5">
                      <a:alpha val="74998"/>
                    </a:srgbClr>
                  </a:outerShdw>
                </a:effectLst>
                <a:latin typeface="Calibri"/>
                <a:ea typeface="Calibri"/>
                <a:cs typeface="Calibri"/>
              </a:rPr>
              <a:t>You Are</a:t>
            </a:r>
            <a:endParaRPr lang="en-US" sz="3600" b="1" kern="10" spc="0" dirty="0">
              <a:ln w="18034">
                <a:solidFill>
                  <a:srgbClr val="FF6600"/>
                </a:solidFill>
                <a:round/>
                <a:headEnd/>
                <a:tailEnd/>
              </a:ln>
              <a:solidFill>
                <a:srgbClr val="FF6600"/>
              </a:solidFill>
              <a:effectLst>
                <a:outerShdw blurRad="63500" dist="17961" dir="8100000" algn="ctr" rotWithShape="0">
                  <a:srgbClr val="A5A5A5">
                    <a:alpha val="74998"/>
                  </a:srgbClr>
                </a:outerShdw>
              </a:effectLst>
              <a:latin typeface="Calibri"/>
              <a:ea typeface="Calibri"/>
              <a:cs typeface="Calibri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46425" y="1887538"/>
            <a:ext cx="3075694" cy="3464309"/>
          </a:xfrm>
          <a:prstGeom prst="round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6" name="TextBox 5"/>
          <p:cNvSpPr txBox="1"/>
          <p:nvPr/>
        </p:nvSpPr>
        <p:spPr>
          <a:xfrm>
            <a:off x="3632200" y="3733801"/>
            <a:ext cx="5359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Career Tip:</a:t>
            </a:r>
            <a:r>
              <a:rPr lang="en-US" dirty="0" smtClean="0"/>
              <a:t> </a:t>
            </a:r>
            <a:r>
              <a:rPr lang="en-US" sz="1400" dirty="0" smtClean="0">
                <a:solidFill>
                  <a:srgbClr val="FF6600"/>
                </a:solidFill>
              </a:rPr>
              <a:t>You will do better in a career where you: 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Don’t feel bound by extremely imposed rules and regulations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Get a moderately lively approach to work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Can get away sometimes from leaving things to chance </a:t>
            </a:r>
          </a:p>
          <a:p>
            <a:pPr>
              <a:buFont typeface="Wingdings" charset="2"/>
              <a:buChar char="§"/>
            </a:pPr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Do not have to be in a very responsible profile requiring high level of confidentiality and dedication</a:t>
            </a:r>
            <a:endParaRPr lang="en-US" sz="14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636" y="484706"/>
            <a:ext cx="3008313" cy="116205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You Are Low In Conscientiousness</a:t>
            </a:r>
            <a:endParaRPr lang="en-US" sz="2400" b="1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127841" y="273050"/>
            <a:ext cx="4733804" cy="5853113"/>
          </a:xfrm>
        </p:spPr>
        <p:txBody>
          <a:bodyPr/>
          <a:lstStyle/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lvl="4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Impulsive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Disorganized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Helvetica" charset="0"/>
                <a:ea typeface="Times New Roman" charset="0"/>
              </a:rPr>
              <a:t> Spontaneous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r>
              <a:rPr lang="en-US" sz="2000" b="1" dirty="0" smtClean="0">
                <a:solidFill>
                  <a:srgbClr val="FF6600"/>
                </a:solidFill>
                <a:latin typeface="Helvetica" charset="0"/>
                <a:ea typeface="Times New Roman" charset="0"/>
              </a:rPr>
              <a:t> Carefree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 smtClean="0">
              <a:solidFill>
                <a:srgbClr val="FF6600"/>
              </a:solidFill>
              <a:latin typeface="Helvetica" charset="0"/>
              <a:ea typeface="Times New Roman" charset="0"/>
            </a:endParaRP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pPr marL="914400" lvl="0" indent="0" defTabSz="91440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"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Helvetica" charset="0"/>
              <a:ea typeface="Times New Roman" charset="0"/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075" name="WordArt 3"/>
          <p:cNvSpPr>
            <a:spLocks noChangeArrowheads="1" noChangeShapeType="1"/>
          </p:cNvSpPr>
          <p:nvPr/>
        </p:nvSpPr>
        <p:spPr bwMode="auto">
          <a:xfrm>
            <a:off x="4384886" y="982663"/>
            <a:ext cx="2733675" cy="904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b="1" kern="10" spc="0" dirty="0" smtClean="0">
                <a:ln w="18034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blurRad="63500" dist="17961" dir="8100000" algn="ctr" rotWithShape="0">
                    <a:srgbClr val="A5A5A5">
                      <a:alpha val="74998"/>
                    </a:srgbClr>
                  </a:outerShdw>
                </a:effectLst>
                <a:latin typeface="Calibri"/>
                <a:ea typeface="Calibri"/>
                <a:cs typeface="Calibri"/>
              </a:rPr>
              <a:t>You Are</a:t>
            </a:r>
            <a:endParaRPr lang="en-US" sz="3600" b="1" kern="10" spc="0" dirty="0">
              <a:ln w="18034">
                <a:solidFill>
                  <a:srgbClr val="FF6600"/>
                </a:solidFill>
                <a:round/>
                <a:headEnd/>
                <a:tailEnd/>
              </a:ln>
              <a:solidFill>
                <a:srgbClr val="FF6600"/>
              </a:solidFill>
              <a:effectLst>
                <a:outerShdw blurRad="63500" dist="17961" dir="8100000" algn="ctr" rotWithShape="0">
                  <a:srgbClr val="A5A5A5">
                    <a:alpha val="74998"/>
                  </a:srgbClr>
                </a:outerShdw>
              </a:effectLst>
              <a:latin typeface="Calibri"/>
              <a:ea typeface="Calibri"/>
              <a:cs typeface="Calibri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46425" y="1887538"/>
            <a:ext cx="3075694" cy="3494546"/>
          </a:xfrm>
          <a:prstGeom prst="round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6" name="TextBox 5"/>
          <p:cNvSpPr txBox="1"/>
          <p:nvPr/>
        </p:nvSpPr>
        <p:spPr>
          <a:xfrm>
            <a:off x="3632200" y="3733801"/>
            <a:ext cx="5359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Career Tip:</a:t>
            </a:r>
            <a:r>
              <a:rPr lang="en-US" dirty="0" smtClean="0"/>
              <a:t> </a:t>
            </a:r>
            <a:r>
              <a:rPr lang="en-US" sz="1400" dirty="0" smtClean="0">
                <a:solidFill>
                  <a:srgbClr val="FF6600"/>
                </a:solidFill>
              </a:rPr>
              <a:t>You will do better in a career where you: 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</a:t>
            </a:r>
            <a:r>
              <a:rPr lang="en-US" sz="1400" dirty="0" smtClean="0">
                <a:solidFill>
                  <a:srgbClr val="FF6600"/>
                </a:solidFill>
              </a:rPr>
              <a:t>D</a:t>
            </a:r>
            <a:r>
              <a:rPr lang="en-US" sz="1400" dirty="0" smtClean="0">
                <a:solidFill>
                  <a:srgbClr val="FF6600"/>
                </a:solidFill>
              </a:rPr>
              <a:t>o not feel bound by imposed rules and regulations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Can work in your own style and are not in a key position of responsibility</a:t>
            </a:r>
          </a:p>
          <a:p>
            <a:endParaRPr lang="en-US" sz="14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1400" dirty="0" smtClean="0">
                <a:solidFill>
                  <a:srgbClr val="FF6600"/>
                </a:solidFill>
              </a:rPr>
              <a:t> Can work on your ideas without being concerned much about deadlines and in least organized way</a:t>
            </a:r>
          </a:p>
          <a:p>
            <a:pPr>
              <a:buFont typeface="Wingdings" charset="2"/>
              <a:buChar char="§"/>
            </a:pPr>
            <a:endParaRPr lang="en-US" sz="1400" dirty="0" smtClean="0">
              <a:solidFill>
                <a:srgbClr val="FF6600"/>
              </a:solidFill>
            </a:endParaRPr>
          </a:p>
          <a:p>
            <a:endParaRPr lang="en-US" sz="14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1078</TotalTime>
  <Words>1201</Words>
  <Application>Microsoft Macintosh PowerPoint</Application>
  <PresentationFormat>On-screen Show (4:3)</PresentationFormat>
  <Paragraphs>345</Paragraphs>
  <Slides>15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Plaza</vt:lpstr>
      <vt:lpstr>You Are Open To Experience</vt:lpstr>
      <vt:lpstr>You Are Moderately Open To Experience</vt:lpstr>
      <vt:lpstr>You Are Low In Openness To Experience</vt:lpstr>
      <vt:lpstr>You Are High In Agreeableness</vt:lpstr>
      <vt:lpstr>You Are Moderate in Agreeableness</vt:lpstr>
      <vt:lpstr>You Are Low In Agreeableness</vt:lpstr>
      <vt:lpstr>You Are Highly Conscientious</vt:lpstr>
      <vt:lpstr>You Are Moderately Conscientiousness</vt:lpstr>
      <vt:lpstr>You Are Low In Conscientiousness</vt:lpstr>
      <vt:lpstr>You Are Highly Extraverted</vt:lpstr>
      <vt:lpstr>You Are Moderately Extraverted</vt:lpstr>
      <vt:lpstr>You Are Low In Extraversion</vt:lpstr>
      <vt:lpstr>You Are Low In Neuroticism</vt:lpstr>
      <vt:lpstr>You Are Moderate  In Neuroticism</vt:lpstr>
      <vt:lpstr>You Are High In Neuroticism</vt:lpstr>
    </vt:vector>
  </TitlesOfParts>
  <Company>TCS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Are Moderately Open To Experience</dc:title>
  <dc:creator>Alok Deo Singh</dc:creator>
  <cp:lastModifiedBy>Alok Deo Singh</cp:lastModifiedBy>
  <cp:revision>13</cp:revision>
  <dcterms:created xsi:type="dcterms:W3CDTF">2014-03-16T04:13:23Z</dcterms:created>
  <dcterms:modified xsi:type="dcterms:W3CDTF">2014-03-16T06:09:18Z</dcterms:modified>
</cp:coreProperties>
</file>