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hpxvYtOSycfkvCU+VbUp7cRreC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EC84B2-8795-4C3B-A503-69A221A576BB}">
  <a:tblStyle styleId="{C7EC84B2-8795-4C3B-A503-69A221A576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59cbb76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59cbb76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59cbb76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59cbb76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50"/>
              <a:buFont typeface="Century Gothic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398860" y="33971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941910" y="3600450"/>
            <a:ext cx="668655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/>
          <p:nvPr>
            <p:ph idx="2" type="pic"/>
          </p:nvPr>
        </p:nvSpPr>
        <p:spPr>
          <a:xfrm>
            <a:off x="1941909" y="476224"/>
            <a:ext cx="6686550" cy="2891228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1941910" y="4025504"/>
            <a:ext cx="66865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941910" y="457200"/>
            <a:ext cx="6686549" cy="2337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/>
          <p:nvPr/>
        </p:nvSpPr>
        <p:spPr>
          <a:xfrm flipH="1" rot="10800000">
            <a:off x="-3141" y="238363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456259" y="2628900"/>
            <a:ext cx="5652416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/>
          <p:nvPr/>
        </p:nvSpPr>
        <p:spPr>
          <a:xfrm flipH="1" rot="10800000">
            <a:off x="-3141" y="238363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FEFEFE"/>
                </a:solidFill>
              </a:defRPr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FEFEFE"/>
                </a:solidFill>
              </a:defRPr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1941910" y="470555"/>
            <a:ext cx="6686549" cy="216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FEFEFE"/>
                </a:solidFill>
              </a:defRPr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 rot="5400000">
            <a:off x="3827859" y="-285750"/>
            <a:ext cx="2914650" cy="668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 rot="5400000">
            <a:off x="5817528" y="1624135"/>
            <a:ext cx="3962863" cy="165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 rot="5400000">
            <a:off x="2389352" y="23110"/>
            <a:ext cx="3962863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5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3" type="body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7" name="Google Shape;57;p11"/>
          <p:cNvSpPr txBox="1"/>
          <p:nvPr>
            <p:ph idx="4" type="body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941910" y="1544063"/>
            <a:ext cx="6686549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1941910" y="2647597"/>
            <a:ext cx="668654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/>
        </p:nvSpPr>
        <p:spPr>
          <a:xfrm flipH="1" rot="10800000">
            <a:off x="-3141" y="238363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5393060" y="1594666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941910" y="334566"/>
            <a:ext cx="2628899" cy="7322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42259" y="334567"/>
            <a:ext cx="3886200" cy="406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1941910" y="1198960"/>
            <a:ext cx="2628899" cy="319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96" name="Google Shape;96;p17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7" name="Google Shape;7;p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8"/>
          <p:cNvGrpSpPr/>
          <p:nvPr/>
        </p:nvGrpSpPr>
        <p:grpSpPr>
          <a:xfrm>
            <a:off x="20416" y="-22"/>
            <a:ext cx="1767506" cy="5139962"/>
            <a:chOff x="6627813" y="195452"/>
            <a:chExt cx="1952625" cy="5678299"/>
          </a:xfrm>
        </p:grpSpPr>
        <p:sp>
          <p:nvSpPr>
            <p:cNvPr id="20" name="Google Shape;20;p8"/>
            <p:cNvSpPr/>
            <p:nvPr/>
          </p:nvSpPr>
          <p:spPr>
            <a:xfrm>
              <a:off x="6627813" y="19545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8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🠶"/>
              <a:defRPr b="0" i="0" sz="135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🠶"/>
              <a:defRPr b="0" i="0" sz="105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/>
          <p:nvPr/>
        </p:nvSpPr>
        <p:spPr>
          <a:xfrm>
            <a:off x="0" y="-589"/>
            <a:ext cx="9144000" cy="51405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Nike's New Massive Store Is the Disney World of Sneakers | GQ" id="169" name="Google Shape;169;p1"/>
          <p:cNvPicPr preferRelativeResize="0"/>
          <p:nvPr/>
        </p:nvPicPr>
        <p:blipFill rotWithShape="1">
          <a:blip r:embed="rId3">
            <a:alphaModFix amt="40000"/>
          </a:blip>
          <a:srcRect b="15850" l="0" r="0" t="9150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 txBox="1"/>
          <p:nvPr>
            <p:ph type="ctrTitle"/>
          </p:nvPr>
        </p:nvSpPr>
        <p:spPr>
          <a:xfrm>
            <a:off x="1941909" y="1885950"/>
            <a:ext cx="6686550" cy="16970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"/>
              <a:t>Final Case Study</a:t>
            </a:r>
            <a:endParaRPr/>
          </a:p>
        </p:txBody>
      </p:sp>
      <p:sp>
        <p:nvSpPr>
          <p:cNvPr id="171" name="Google Shape;171;p1"/>
          <p:cNvSpPr txBox="1"/>
          <p:nvPr>
            <p:ph idx="1" type="subTitle"/>
          </p:nvPr>
        </p:nvSpPr>
        <p:spPr>
          <a:xfrm>
            <a:off x="1941909" y="3583034"/>
            <a:ext cx="6686550" cy="844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"/>
              <a:t>Corey Satnick, William Goldbaum, Jeffrey Glabman</a:t>
            </a:r>
            <a:endParaRPr/>
          </a:p>
        </p:txBody>
      </p:sp>
      <p:sp>
        <p:nvSpPr>
          <p:cNvPr id="172" name="Google Shape;172;p1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0" y="3242857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/>
          <p:nvPr/>
        </p:nvSpPr>
        <p:spPr>
          <a:xfrm>
            <a:off x="0" y="-589"/>
            <a:ext cx="3464657" cy="5140528"/>
          </a:xfrm>
          <a:prstGeom prst="rect">
            <a:avLst/>
          </a:prstGeom>
          <a:solidFill>
            <a:srgbClr val="1519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"/>
          <p:cNvSpPr txBox="1"/>
          <p:nvPr>
            <p:ph type="title"/>
          </p:nvPr>
        </p:nvSpPr>
        <p:spPr>
          <a:xfrm>
            <a:off x="486918" y="483829"/>
            <a:ext cx="2737709" cy="9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300"/>
              <a:buFont typeface="Century Gothic"/>
              <a:buNone/>
            </a:pPr>
            <a:r>
              <a:rPr lang="en" sz="3300"/>
              <a:t>Who We Are</a:t>
            </a: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486918" y="1600200"/>
            <a:ext cx="2737709" cy="281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🠶"/>
            </a:pPr>
            <a:r>
              <a:rPr b="1" lang="en" sz="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Senior Portfolio Management Team: </a:t>
            </a:r>
            <a:r>
              <a:rPr lang="en" sz="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oversee a $25 billion core fund, the largest managed by our firm and have significant influence over the reputation of our firm.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🠶"/>
            </a:pPr>
            <a:r>
              <a:rPr b="1" lang="en" sz="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Diverse Investment Experience: </a:t>
            </a:r>
            <a:r>
              <a:rPr lang="en" sz="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team has a broad range of experience in various real estate investments, including residential, retail, office, hospitality, and industrial sectors, enabling us to handle a wide array of real estate situations.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🠶"/>
            </a:pPr>
            <a:r>
              <a:rPr b="1" lang="en" sz="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Strong Track Record: </a:t>
            </a:r>
            <a:r>
              <a:rPr lang="en" sz="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have a history of successful investments, with a significant portion of our firm's equity capital allocated to development projects, underscoring our comfort and proficiency in assessing and managing development ventures.</a:t>
            </a:r>
            <a:endParaRPr sz="900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person clasping its hands" id="181" name="Google Shape;181;p2"/>
          <p:cNvPicPr preferRelativeResize="0"/>
          <p:nvPr/>
        </p:nvPicPr>
        <p:blipFill rotWithShape="1">
          <a:blip r:embed="rId3">
            <a:alphaModFix/>
          </a:blip>
          <a:srcRect b="2" l="15461" r="11010" t="0"/>
          <a:stretch/>
        </p:blipFill>
        <p:spPr>
          <a:xfrm>
            <a:off x="3464657" y="3561"/>
            <a:ext cx="5679343" cy="5136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/>
          <p:nvPr/>
        </p:nvSpPr>
        <p:spPr>
          <a:xfrm>
            <a:off x="-5715" y="0"/>
            <a:ext cx="915543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0" y="0"/>
            <a:ext cx="6172199" cy="5143500"/>
          </a:xfrm>
          <a:prstGeom prst="rect">
            <a:avLst/>
          </a:prstGeom>
          <a:solidFill>
            <a:srgbClr val="AF1CAF">
              <a:alpha val="8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adder up a hole" id="188" name="Google Shape;188;p3"/>
          <p:cNvPicPr preferRelativeResize="0"/>
          <p:nvPr/>
        </p:nvPicPr>
        <p:blipFill rotWithShape="1">
          <a:blip r:embed="rId3">
            <a:alphaModFix/>
          </a:blip>
          <a:srcRect b="0" l="31327" r="30106" t="0"/>
          <a:stretch/>
        </p:blipFill>
        <p:spPr>
          <a:xfrm>
            <a:off x="6172198" y="10"/>
            <a:ext cx="2971801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"/>
          <p:cNvSpPr/>
          <p:nvPr/>
        </p:nvSpPr>
        <p:spPr>
          <a:xfrm>
            <a:off x="0" y="494270"/>
            <a:ext cx="6782018" cy="776364"/>
          </a:xfrm>
          <a:custGeom>
            <a:rect b="b" l="l" r="r" t="t"/>
            <a:pathLst>
              <a:path extrusionOk="0" h="163" w="1902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3"/>
          <p:cNvSpPr txBox="1"/>
          <p:nvPr>
            <p:ph type="title"/>
          </p:nvPr>
        </p:nvSpPr>
        <p:spPr>
          <a:xfrm>
            <a:off x="406400" y="590550"/>
            <a:ext cx="5359399" cy="58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</a:pPr>
            <a:r>
              <a:rPr lang="en" sz="2400" cap="none">
                <a:solidFill>
                  <a:srgbClr val="FEFFFF"/>
                </a:solidFill>
              </a:rPr>
              <a:t>The Opportunity</a:t>
            </a: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406399" y="1524000"/>
            <a:ext cx="5359400" cy="2909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1" sz="1500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76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</a:pPr>
            <a:r>
              <a:rPr b="1" lang="en" sz="1500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Joint Venture for Prime Property Redevelopment: </a:t>
            </a:r>
            <a:r>
              <a:rPr lang="en" sz="1500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venture offers a chance to collaborate in transforming 529 Broadway, a key commercial asset in the vibrant SoHo district of New York, into a high-value destination for retail.</a:t>
            </a:r>
            <a:endParaRPr b="1" sz="1500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76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</a:pPr>
            <a:r>
              <a:rPr b="1" lang="en" sz="1500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Strategic Location with Untapped Potential: </a:t>
            </a:r>
            <a:r>
              <a:rPr lang="en" sz="1500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Situated in a bustling retail hub, the property at 529 Broadway holds immense promise for redevelopment. Leveraging its unused zoning capacity to construct a multi-level building could create an ideal space for flagship stores of renowned brands.</a:t>
            </a:r>
            <a:endParaRPr/>
          </a:p>
        </p:txBody>
      </p:sp>
      <p:pic>
        <p:nvPicPr>
          <p:cNvPr id="192" name="Google Shape;19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125" y="-1"/>
            <a:ext cx="2522600" cy="6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47679"/>
            </a:gs>
            <a:gs pos="100000">
              <a:srgbClr val="283138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98" name="Google Shape;198;p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10" name="Google Shape;210;p4"/>
          <p:cNvGrpSpPr/>
          <p:nvPr/>
        </p:nvGrpSpPr>
        <p:grpSpPr>
          <a:xfrm>
            <a:off x="20412" y="-24"/>
            <a:ext cx="1767505" cy="5139964"/>
            <a:chOff x="6627813" y="195454"/>
            <a:chExt cx="1952625" cy="5678297"/>
          </a:xfrm>
        </p:grpSpPr>
        <p:sp>
          <p:nvSpPr>
            <p:cNvPr id="211" name="Google Shape;211;p4"/>
            <p:cNvSpPr/>
            <p:nvPr/>
          </p:nvSpPr>
          <p:spPr>
            <a:xfrm>
              <a:off x="6627813" y="195454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3" name="Google Shape;223;p4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0" y="3242857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4"/>
          <p:cNvSpPr txBox="1"/>
          <p:nvPr>
            <p:ph type="title"/>
          </p:nvPr>
        </p:nvSpPr>
        <p:spPr>
          <a:xfrm>
            <a:off x="1787984" y="410100"/>
            <a:ext cx="66867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300"/>
              <a:buFont typeface="Century Gothic"/>
              <a:buNone/>
            </a:pPr>
            <a:r>
              <a:rPr lang="en" sz="3300"/>
              <a:t>Financials</a:t>
            </a:r>
            <a:endParaRPr/>
          </a:p>
        </p:txBody>
      </p:sp>
      <p:pic>
        <p:nvPicPr>
          <p:cNvPr id="226" name="Google Shape;2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640" y="1027800"/>
            <a:ext cx="5765036" cy="39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59cbb7658_0_8"/>
          <p:cNvSpPr txBox="1"/>
          <p:nvPr>
            <p:ph type="title"/>
          </p:nvPr>
        </p:nvSpPr>
        <p:spPr>
          <a:xfrm>
            <a:off x="1944694" y="468082"/>
            <a:ext cx="6683700" cy="96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Underwriting with Land Costs</a:t>
            </a:r>
            <a:endParaRPr/>
          </a:p>
        </p:txBody>
      </p:sp>
      <p:graphicFrame>
        <p:nvGraphicFramePr>
          <p:cNvPr id="232" name="Google Shape;232;g2a59cbb7658_0_8"/>
          <p:cNvGraphicFramePr/>
          <p:nvPr/>
        </p:nvGraphicFramePr>
        <p:xfrm>
          <a:off x="1506300" y="14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{C7EC84B2-8795-4C3B-A503-69A221A576BB}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Without Land Cost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Land Cost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LTV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18.9%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50.0%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Unlevered IRR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29.5%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Levered IRR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39.2 %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Unlevered Multiple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8.8x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Levered Multiple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15.7x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Unlevered Profit Margin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Levered Profit Margin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59cbb765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Mitigation</a:t>
            </a:r>
            <a:endParaRPr/>
          </a:p>
        </p:txBody>
      </p:sp>
      <p:graphicFrame>
        <p:nvGraphicFramePr>
          <p:cNvPr id="238" name="Google Shape;238;g2a59cbb7658_0_0"/>
          <p:cNvGraphicFramePr/>
          <p:nvPr/>
        </p:nvGraphicFramePr>
        <p:xfrm>
          <a:off x="1240775" y="109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{C7EC84B2-8795-4C3B-A503-69A221A576BB}</a:tableStyleId>
              </a:tblPr>
              <a:tblGrid>
                <a:gridCol w="2413000"/>
                <a:gridCol w="2413000"/>
                <a:gridCol w="2413000"/>
              </a:tblGrid>
              <a:tr h="30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Risk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Mitigation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  <a:tr h="72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Tenant Acquisition</a:t>
                      </a:r>
                      <a:endParaRPr sz="800"/>
                    </a:p>
                  </a:txBody>
                  <a:tcPr marT="91425" marB="91425" marR="91425" marL="91425" anchor="ctr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uncertainty in securing flagship tenants for the new development, especially given the ambitious plan of having retail on all floors.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There are no strong statistics showing vacancy is 15-20%.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Offer competitive lease terms and incentives. We  have establish relationships with key leasing brokers using our reputation at the firm.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58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Firms Reputation</a:t>
                      </a:r>
                      <a:endParaRPr sz="800"/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potential negative impact on the firm’s reputation if the project fails or does not meet expectations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 are ensuring transparent communication throughout the project and will deliver weekly reports based on progress. 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</a:tr>
              <a:tr h="58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Financing Risk</a:t>
                      </a:r>
                      <a:endParaRPr sz="800"/>
                    </a:p>
                  </a:txBody>
                  <a:tcPr marT="91425" marB="91425" marR="91425" marL="91425" anchor="ctr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Rising interest rates could increase financing costs.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Locked in fixed-rate financing options at well below the stabilized value of the property. Our LTV is 18.9% making our financing risk minimal.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72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Misalignment with </a:t>
                      </a:r>
                      <a:r>
                        <a:rPr lang="en" sz="800"/>
                        <a:t>Sponsor</a:t>
                      </a:r>
                      <a:endParaRPr sz="800"/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sponsor's preference for record-breaking rents and her 50% success rate in this approach could lead to higher vacancy rates and financial underperformance.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 are establishing mutual objectives with the sponsor on the onset of the project.We will continue to look at market feedback for adjusted rents along with flexible lease terms that are </a:t>
                      </a:r>
                      <a:r>
                        <a:rPr lang="en" sz="800"/>
                        <a:t>adaptable to market conditions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</a:tr>
              <a:tr h="5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Development and Construction Risk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Delay or cost overruns can impact project timeline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 have reputable contractors that we’ve worked with in the past. We have weekly reports. 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5226"/>
              <a:buFont typeface="Century Gothic"/>
              <a:buNone/>
            </a:pPr>
            <a:r>
              <a:rPr lang="en">
                <a:solidFill>
                  <a:schemeClr val="lt1"/>
                </a:solidFill>
              </a:rPr>
              <a:t>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971500" y="1152475"/>
            <a:ext cx="68610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the financial indicators, the project appears to be a robust investment opportunity, assuming the underlying assumptions such as rent growth, vacancy rates, operating expenses, and exit cap rates hold true.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biggest </a:t>
            </a:r>
            <a:r>
              <a:rPr lang="en"/>
              <a:t>benefit</a:t>
            </a:r>
            <a:r>
              <a:rPr lang="en"/>
              <a:t> in this investment is that we already own the land and the returns are maximized through repurposing the building to utilize unused zoning rights.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two biggest risk in this investment is the lack of a credit tenant and aligning with the sponsor.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6"/>
          <p:cNvPicPr preferRelativeResize="0"/>
          <p:nvPr/>
        </p:nvPicPr>
        <p:blipFill rotWithShape="1">
          <a:blip r:embed="rId3">
            <a:alphaModFix/>
          </a:blip>
          <a:srcRect b="0" l="-19450" r="19449" t="0"/>
          <a:stretch/>
        </p:blipFill>
        <p:spPr>
          <a:xfrm flipH="1">
            <a:off x="6426624" y="3212950"/>
            <a:ext cx="2496301" cy="16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